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0"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6" r:id="rId35"/>
    <p:sldId id="2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ark.apache.org/docs/latest/api/python/pyspark.html#pyspark.RD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ark.apache.org/docs/latest/api/python/pyspark.html#pyspark.SparkContext.paralleliz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health.ny.gov/statistics/vital_statistics/" TargetMode="External"/><Relationship Id="rId2" Type="http://schemas.openxmlformats.org/officeDocument/2006/relationships/hyperlink" Target="http://catalog.data.gov/dataset/baby-names-beginning-2007"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cloud.databricks.com/docs/spark/1.6/index.html#examples/Dataset%20Wordcount.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cloud.databricks.com/docs/latest/databricks_guide/03%20Data%20Sources/6%20Databricks%20Public%20Datasets/1%20DBFS%20Hosted%20Datasets.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training.databricks.com/workshop/itas_workshop.pdf" TargetMode="External"/><Relationship Id="rId2" Type="http://schemas.openxmlformats.org/officeDocument/2006/relationships/hyperlink" Target="https://www.coursera.org/learn/ml-foundations/lecture/VUIcO/loading-and-exploring-song-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youtube.com/embed/MXI0F8zfKG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cloud.databricks.com/docs/latest/databricks_guide/index.html#02%20Product%20Overview/07%20Table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youtube.com/embed/2-imke2vDs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youtube.com/embed/srI9yNOAbU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Welcome to Databrics</a:t>
            </a:r>
            <a:endParaRPr lang="tr-TR" dirty="0"/>
          </a:p>
        </p:txBody>
      </p:sp>
      <p:sp>
        <p:nvSpPr>
          <p:cNvPr id="3" name="Subtitle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525509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2050" name="Picture 2" descr="D:\Dropbox\Screenshots\Screenshot 2016-12-05 16.30.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6" y="1371600"/>
            <a:ext cx="9081562"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50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Cluster</a:t>
            </a:r>
            <a:endParaRPr lang="tr-TR" dirty="0"/>
          </a:p>
        </p:txBody>
      </p:sp>
      <p:sp>
        <p:nvSpPr>
          <p:cNvPr id="3" name="Content Placeholder 2"/>
          <p:cNvSpPr>
            <a:spLocks noGrp="1"/>
          </p:cNvSpPr>
          <p:nvPr>
            <p:ph idx="1"/>
          </p:nvPr>
        </p:nvSpPr>
        <p:spPr/>
        <p:txBody>
          <a:bodyPr/>
          <a:lstStyle/>
          <a:p>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945164"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0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Commands</a:t>
            </a:r>
            <a:endParaRPr lang="tr-TR" dirty="0"/>
          </a:p>
        </p:txBody>
      </p:sp>
      <p:sp>
        <p:nvSpPr>
          <p:cNvPr id="3" name="Content Placeholder 2"/>
          <p:cNvSpPr>
            <a:spLocks noGrp="1"/>
          </p:cNvSpPr>
          <p:nvPr>
            <p:ph idx="1"/>
          </p:nvPr>
        </p:nvSpPr>
        <p:spPr/>
        <p:txBody>
          <a:bodyPr/>
          <a:lstStyle/>
          <a:p>
            <a:r>
              <a:rPr lang="tr-TR" dirty="0"/>
              <a:t>displayHTML('https://youtube.com/embed/_cwcr1EEYns</a:t>
            </a:r>
            <a:r>
              <a:rPr lang="tr-TR" dirty="0" smtClean="0"/>
              <a:t>')</a:t>
            </a:r>
          </a:p>
        </p:txBody>
      </p:sp>
    </p:spTree>
    <p:extLst>
      <p:ext uri="{BB962C8B-B14F-4D97-AF65-F5344CB8AC3E}">
        <p14:creationId xmlns:p14="http://schemas.microsoft.com/office/powerpoint/2010/main" val="364101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Print Something</a:t>
            </a:r>
          </a:p>
          <a:p>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84" y="2238375"/>
            <a:ext cx="753077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880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r>
              <a:rPr lang="en-US" dirty="0"/>
              <a:t>data = </a:t>
            </a:r>
            <a:r>
              <a:rPr lang="en-US" dirty="0" err="1"/>
              <a:t>sc.parallelize</a:t>
            </a:r>
            <a:r>
              <a:rPr lang="en-US" dirty="0"/>
              <a:t>([('a', 1), ('b', 5), ('c', 3)])</a:t>
            </a:r>
          </a:p>
          <a:p>
            <a:r>
              <a:rPr lang="en-US" dirty="0" err="1"/>
              <a:t>df</a:t>
            </a:r>
            <a:r>
              <a:rPr lang="en-US" dirty="0"/>
              <a:t> = </a:t>
            </a:r>
            <a:r>
              <a:rPr lang="en-US" dirty="0" err="1"/>
              <a:t>sqlContext.createDataFrame</a:t>
            </a:r>
            <a:r>
              <a:rPr lang="en-US" dirty="0"/>
              <a:t>(data)</a:t>
            </a:r>
          </a:p>
          <a:p>
            <a:r>
              <a:rPr lang="en-US" dirty="0"/>
              <a:t>display(</a:t>
            </a:r>
            <a:r>
              <a:rPr lang="en-US" dirty="0" err="1"/>
              <a:t>df</a:t>
            </a:r>
            <a:r>
              <a:rPr lang="en-US" dirty="0"/>
              <a:t>)</a:t>
            </a:r>
          </a:p>
          <a:p>
            <a:endParaRPr lang="en-US" dirty="0"/>
          </a:p>
        </p:txBody>
      </p:sp>
    </p:spTree>
    <p:extLst>
      <p:ext uri="{BB962C8B-B14F-4D97-AF65-F5344CB8AC3E}">
        <p14:creationId xmlns:p14="http://schemas.microsoft.com/office/powerpoint/2010/main" val="89288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smtClean="0"/>
              <a:t>Use Help</a:t>
            </a:r>
          </a:p>
          <a:p>
            <a:pPr lvl="1"/>
            <a:r>
              <a:rPr lang="tr-TR" dirty="0"/>
              <a:t>help(sc</a:t>
            </a:r>
            <a:r>
              <a:rPr lang="tr-TR" dirty="0" smtClean="0"/>
              <a:t>)</a:t>
            </a:r>
          </a:p>
          <a:p>
            <a:pPr lvl="1"/>
            <a:endParaRPr lang="tr-TR" dirty="0"/>
          </a:p>
        </p:txBody>
      </p:sp>
    </p:spTree>
    <p:extLst>
      <p:ext uri="{BB962C8B-B14F-4D97-AF65-F5344CB8AC3E}">
        <p14:creationId xmlns:p14="http://schemas.microsoft.com/office/powerpoint/2010/main" val="195178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Working with your first </a:t>
            </a:r>
            <a:r>
              <a:rPr lang="en-US" b="1" dirty="0" smtClean="0"/>
              <a:t>RDD</a:t>
            </a:r>
            <a:endParaRPr lang="tr-TR" dirty="0"/>
          </a:p>
        </p:txBody>
      </p:sp>
      <p:sp>
        <p:nvSpPr>
          <p:cNvPr id="3" name="Content Placeholder 2"/>
          <p:cNvSpPr>
            <a:spLocks noGrp="1"/>
          </p:cNvSpPr>
          <p:nvPr>
            <p:ph idx="1"/>
          </p:nvPr>
        </p:nvSpPr>
        <p:spPr/>
        <p:txBody>
          <a:bodyPr/>
          <a:lstStyle/>
          <a:p>
            <a:r>
              <a:rPr lang="en-US" dirty="0"/>
              <a:t>we first create a base </a:t>
            </a:r>
            <a:r>
              <a:rPr lang="en-US" dirty="0">
                <a:hlinkClick r:id="rId2"/>
              </a:rPr>
              <a:t>Resilient Distributed Dataset</a:t>
            </a:r>
            <a:r>
              <a:rPr lang="en-US" dirty="0"/>
              <a:t> (RDD). We can then apply one or more transformations to that base RDD. </a:t>
            </a:r>
            <a:r>
              <a:rPr lang="en-US" i="1" dirty="0"/>
              <a:t>An RDD is immutable, so once it is created, it cannot be changed.</a:t>
            </a:r>
            <a:r>
              <a:rPr lang="en-US" dirty="0"/>
              <a:t> As a result, each transformation creates a new RDD.</a:t>
            </a:r>
            <a:endParaRPr lang="tr-TR" dirty="0"/>
          </a:p>
        </p:txBody>
      </p:sp>
    </p:spTree>
    <p:extLst>
      <p:ext uri="{BB962C8B-B14F-4D97-AF65-F5344CB8AC3E}">
        <p14:creationId xmlns:p14="http://schemas.microsoft.com/office/powerpoint/2010/main" val="104524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lnSpcReduction="10000"/>
          </a:bodyPr>
          <a:lstStyle/>
          <a:p>
            <a:r>
              <a:rPr lang="en-US" dirty="0"/>
              <a:t>We will perform several exercises to obtain a better understanding of RDDs:</a:t>
            </a:r>
          </a:p>
          <a:p>
            <a:pPr lvl="1"/>
            <a:r>
              <a:rPr lang="en-US" dirty="0"/>
              <a:t>Create a Python collection of 10,000 integers</a:t>
            </a:r>
          </a:p>
          <a:p>
            <a:pPr lvl="1"/>
            <a:r>
              <a:rPr lang="en-US" dirty="0"/>
              <a:t>Create a Spark base RDD from that collection</a:t>
            </a:r>
          </a:p>
          <a:p>
            <a:pPr lvl="1"/>
            <a:r>
              <a:rPr lang="en-US" dirty="0"/>
              <a:t>Subtract one from each value using map</a:t>
            </a:r>
          </a:p>
          <a:p>
            <a:pPr lvl="1"/>
            <a:r>
              <a:rPr lang="en-US" dirty="0"/>
              <a:t>Perform action collect to view results</a:t>
            </a:r>
          </a:p>
          <a:p>
            <a:pPr lvl="1"/>
            <a:r>
              <a:rPr lang="en-US" dirty="0"/>
              <a:t>Perform action count to view counts</a:t>
            </a:r>
          </a:p>
          <a:p>
            <a:pPr lvl="1"/>
            <a:r>
              <a:rPr lang="en-US" dirty="0"/>
              <a:t>Apply transformation filter and view results with collect</a:t>
            </a:r>
          </a:p>
          <a:p>
            <a:pPr lvl="1"/>
            <a:r>
              <a:rPr lang="en-US" dirty="0"/>
              <a:t>Learn about lambda functions</a:t>
            </a:r>
          </a:p>
          <a:p>
            <a:endParaRPr lang="tr-TR" dirty="0"/>
          </a:p>
        </p:txBody>
      </p:sp>
    </p:spTree>
    <p:extLst>
      <p:ext uri="{BB962C8B-B14F-4D97-AF65-F5344CB8AC3E}">
        <p14:creationId xmlns:p14="http://schemas.microsoft.com/office/powerpoint/2010/main" val="3375000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a:t>Create a Python collection of 10,000 integers</a:t>
            </a:r>
          </a:p>
          <a:p>
            <a:pPr lvl="1"/>
            <a:r>
              <a:rPr lang="tr-TR" dirty="0"/>
              <a:t>data = </a:t>
            </a:r>
            <a:r>
              <a:rPr lang="tr-TR" dirty="0" smtClean="0"/>
              <a:t>xrange(1, </a:t>
            </a:r>
            <a:r>
              <a:rPr lang="tr-TR" dirty="0"/>
              <a:t>10001</a:t>
            </a:r>
            <a:r>
              <a:rPr lang="tr-TR" dirty="0" smtClean="0"/>
              <a:t>)</a:t>
            </a:r>
          </a:p>
          <a:p>
            <a:pPr lvl="1"/>
            <a:r>
              <a:rPr lang="tr-TR" dirty="0"/>
              <a:t>print data[0]  or data[0</a:t>
            </a:r>
            <a:r>
              <a:rPr lang="tr-TR" dirty="0" smtClean="0"/>
              <a:t>]</a:t>
            </a:r>
          </a:p>
          <a:p>
            <a:pPr lvl="1"/>
            <a:r>
              <a:rPr lang="tr-TR" dirty="0" smtClean="0"/>
              <a:t>Get count len(data)</a:t>
            </a:r>
            <a:endParaRPr lang="tr-TR" dirty="0"/>
          </a:p>
          <a:p>
            <a:endParaRPr lang="tr-TR" dirty="0"/>
          </a:p>
        </p:txBody>
      </p:sp>
    </p:spTree>
    <p:extLst>
      <p:ext uri="{BB962C8B-B14F-4D97-AF65-F5344CB8AC3E}">
        <p14:creationId xmlns:p14="http://schemas.microsoft.com/office/powerpoint/2010/main" val="3614867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Distributed data and using a collection to create an RDD</a:t>
            </a:r>
            <a:endParaRPr lang="tr-TR" dirty="0"/>
          </a:p>
        </p:txBody>
      </p:sp>
      <p:pic>
        <p:nvPicPr>
          <p:cNvPr id="2050" name="Picture 2" descr="http://spark-mooc.github.io/web-assets/images/parti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76400"/>
            <a:ext cx="5740400" cy="43053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676400"/>
            <a:ext cx="4038600" cy="2862322"/>
          </a:xfrm>
          <a:prstGeom prst="rect">
            <a:avLst/>
          </a:prstGeom>
        </p:spPr>
        <p:txBody>
          <a:bodyPr wrap="square">
            <a:spAutoFit/>
          </a:bodyPr>
          <a:lstStyle/>
          <a:p>
            <a:r>
              <a:rPr lang="en-US" dirty="0"/>
              <a:t>One of the defining features of Spark, compared to other data analytics frameworks (e.g., </a:t>
            </a:r>
            <a:r>
              <a:rPr lang="en-US" dirty="0" err="1"/>
              <a:t>Hadoop</a:t>
            </a:r>
            <a:r>
              <a:rPr lang="en-US" dirty="0"/>
              <a:t>), is that it stores data in memory rather than on disk. This allows Spark applications to run much more quickly, because they are not slowed down by needing to read data from disk. The figure below illustrates how Spark breaks a list of data entries into partitions that are </a:t>
            </a:r>
            <a:endParaRPr lang="tr-TR" dirty="0"/>
          </a:p>
        </p:txBody>
      </p:sp>
    </p:spTree>
    <p:extLst>
      <p:ext uri="{BB962C8B-B14F-4D97-AF65-F5344CB8AC3E}">
        <p14:creationId xmlns:p14="http://schemas.microsoft.com/office/powerpoint/2010/main" val="354972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Documentation</a:t>
            </a:r>
            <a:endParaRPr lang="tr-TR" dirty="0"/>
          </a:p>
        </p:txBody>
      </p:sp>
      <p:sp>
        <p:nvSpPr>
          <p:cNvPr id="3" name="Content Placeholder 2"/>
          <p:cNvSpPr>
            <a:spLocks noGrp="1"/>
          </p:cNvSpPr>
          <p:nvPr>
            <p:ph idx="1"/>
          </p:nvPr>
        </p:nvSpPr>
        <p:spPr/>
        <p:txBody>
          <a:bodyPr/>
          <a:lstStyle/>
          <a:p>
            <a:endParaRPr lang="tr-TR" dirty="0"/>
          </a:p>
        </p:txBody>
      </p:sp>
      <p:pic>
        <p:nvPicPr>
          <p:cNvPr id="1026" name="Picture 2" descr="D:\Dropbox\Screenshots\Screenshot 2016-12-05 16.25.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23" y="1219200"/>
            <a:ext cx="9047163" cy="5086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786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Create </a:t>
            </a:r>
            <a:r>
              <a:rPr lang="en-US" dirty="0"/>
              <a:t>RDD</a:t>
            </a:r>
            <a:endParaRPr lang="tr-TR" dirty="0"/>
          </a:p>
        </p:txBody>
      </p:sp>
      <p:sp>
        <p:nvSpPr>
          <p:cNvPr id="3" name="Content Placeholder 2"/>
          <p:cNvSpPr>
            <a:spLocks noGrp="1"/>
          </p:cNvSpPr>
          <p:nvPr>
            <p:ph idx="1"/>
          </p:nvPr>
        </p:nvSpPr>
        <p:spPr/>
        <p:txBody>
          <a:bodyPr/>
          <a:lstStyle/>
          <a:p>
            <a:r>
              <a:rPr lang="en-US" dirty="0"/>
              <a:t>To create the RDD, we use </a:t>
            </a:r>
            <a:r>
              <a:rPr lang="en-US" dirty="0" err="1"/>
              <a:t>sc.parallelize</a:t>
            </a:r>
            <a:r>
              <a:rPr lang="en-US" dirty="0"/>
              <a:t>(), which tells Spark to create a new set of input data based on data that is passed in. In this example, we will provide an </a:t>
            </a:r>
            <a:r>
              <a:rPr lang="en-US" dirty="0" err="1"/>
              <a:t>xrange</a:t>
            </a:r>
            <a:r>
              <a:rPr lang="en-US" dirty="0"/>
              <a:t>. The second argument to the </a:t>
            </a:r>
            <a:r>
              <a:rPr lang="en-US" dirty="0" err="1">
                <a:hlinkClick r:id="rId2"/>
              </a:rPr>
              <a:t>sc.parallelize</a:t>
            </a:r>
            <a:r>
              <a:rPr lang="en-US" dirty="0">
                <a:hlinkClick r:id="rId2"/>
              </a:rPr>
              <a:t>()</a:t>
            </a:r>
            <a:r>
              <a:rPr lang="en-US" dirty="0"/>
              <a:t> method tells Spark how many partitions to break the data into when it stores the data in memory</a:t>
            </a:r>
            <a:endParaRPr lang="tr-TR" dirty="0"/>
          </a:p>
        </p:txBody>
      </p:sp>
    </p:spTree>
    <p:extLst>
      <p:ext uri="{BB962C8B-B14F-4D97-AF65-F5344CB8AC3E}">
        <p14:creationId xmlns:p14="http://schemas.microsoft.com/office/powerpoint/2010/main" val="2554292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a:t># Parallelize data using 8 partitions</a:t>
            </a:r>
          </a:p>
          <a:p>
            <a:r>
              <a:rPr lang="en-US" dirty="0"/>
              <a:t># This operation is a transformation of data into an RDD</a:t>
            </a:r>
          </a:p>
          <a:p>
            <a:r>
              <a:rPr lang="en-US" dirty="0"/>
              <a:t># Spark uses lazy evaluation, so no Spark jobs are run at this point</a:t>
            </a:r>
          </a:p>
          <a:p>
            <a:pPr lvl="1"/>
            <a:r>
              <a:rPr lang="en-US" dirty="0" err="1"/>
              <a:t>xrangeRDD</a:t>
            </a:r>
            <a:r>
              <a:rPr lang="en-US" dirty="0"/>
              <a:t> = </a:t>
            </a:r>
            <a:r>
              <a:rPr lang="en-US" dirty="0" err="1"/>
              <a:t>sc.parallelize</a:t>
            </a:r>
            <a:r>
              <a:rPr lang="en-US" dirty="0"/>
              <a:t>(data, </a:t>
            </a:r>
            <a:r>
              <a:rPr lang="en-US" dirty="0" smtClean="0"/>
              <a:t>8)</a:t>
            </a:r>
            <a:endParaRPr lang="tr-TR" dirty="0" smtClean="0"/>
          </a:p>
          <a:p>
            <a:pPr lvl="1"/>
            <a:r>
              <a:rPr lang="tr-TR" dirty="0"/>
              <a:t>help(sc.parallelize)</a:t>
            </a:r>
          </a:p>
        </p:txBody>
      </p:sp>
    </p:spTree>
    <p:extLst>
      <p:ext uri="{BB962C8B-B14F-4D97-AF65-F5344CB8AC3E}">
        <p14:creationId xmlns:p14="http://schemas.microsoft.com/office/powerpoint/2010/main" val="1487294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print 'type of xrangeRDD: {0}'.format(type(xrangeRDD</a:t>
            </a:r>
            <a:r>
              <a:rPr lang="tr-TR" dirty="0" smtClean="0"/>
              <a:t>))</a:t>
            </a:r>
          </a:p>
          <a:p>
            <a:r>
              <a:rPr lang="tr-TR" dirty="0"/>
              <a:t>print 'type of </a:t>
            </a:r>
            <a:r>
              <a:rPr lang="tr-TR" dirty="0" smtClean="0"/>
              <a:t>data: </a:t>
            </a:r>
            <a:r>
              <a:rPr lang="tr-TR" dirty="0"/>
              <a:t>{0}'.format(type(data</a:t>
            </a:r>
            <a:r>
              <a:rPr lang="tr-TR" dirty="0" smtClean="0"/>
              <a:t>))</a:t>
            </a:r>
          </a:p>
          <a:p>
            <a:r>
              <a:rPr lang="en-US" dirty="0"/>
              <a:t># Let's see how many partitions the RDD will be split into by using the </a:t>
            </a:r>
            <a:r>
              <a:rPr lang="en-US" dirty="0" err="1"/>
              <a:t>getNumPartitions</a:t>
            </a:r>
            <a:r>
              <a:rPr lang="en-US" dirty="0"/>
              <a:t>()</a:t>
            </a:r>
          </a:p>
          <a:p>
            <a:r>
              <a:rPr lang="en-US" dirty="0" err="1"/>
              <a:t>xrangeRDD.getNumPartitions</a:t>
            </a:r>
            <a:r>
              <a:rPr lang="en-US" dirty="0"/>
              <a:t>()</a:t>
            </a:r>
            <a:endParaRPr lang="tr-TR" dirty="0"/>
          </a:p>
        </p:txBody>
      </p:sp>
    </p:spTree>
    <p:extLst>
      <p:ext uri="{BB962C8B-B14F-4D97-AF65-F5344CB8AC3E}">
        <p14:creationId xmlns:p14="http://schemas.microsoft.com/office/powerpoint/2010/main" val="1714141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Subtract one from each value using map</a:t>
            </a:r>
            <a:endParaRPr lang="tr-TR" dirty="0"/>
          </a:p>
        </p:txBody>
      </p:sp>
      <p:sp>
        <p:nvSpPr>
          <p:cNvPr id="3" name="Content Placeholder 2"/>
          <p:cNvSpPr>
            <a:spLocks noGrp="1"/>
          </p:cNvSpPr>
          <p:nvPr>
            <p:ph idx="1"/>
          </p:nvPr>
        </p:nvSpPr>
        <p:spPr/>
        <p:txBody>
          <a:bodyPr/>
          <a:lstStyle/>
          <a:p>
            <a:endParaRPr lang="tr-TR" dirty="0"/>
          </a:p>
        </p:txBody>
      </p:sp>
      <p:pic>
        <p:nvPicPr>
          <p:cNvPr id="3074" name="Picture 2" descr="http://spark-mooc.github.io/web-assets/images/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28750"/>
            <a:ext cx="6477000"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25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How ?</a:t>
            </a:r>
            <a:endParaRPr lang="tr-TR" dirty="0"/>
          </a:p>
        </p:txBody>
      </p:sp>
      <p:sp>
        <p:nvSpPr>
          <p:cNvPr id="4" name="Rectangle 3"/>
          <p:cNvSpPr/>
          <p:nvPr/>
        </p:nvSpPr>
        <p:spPr>
          <a:xfrm>
            <a:off x="0" y="1779687"/>
            <a:ext cx="9144000" cy="2308324"/>
          </a:xfrm>
          <a:prstGeom prst="rect">
            <a:avLst/>
          </a:prstGeom>
        </p:spPr>
        <p:txBody>
          <a:bodyPr wrap="square">
            <a:spAutoFit/>
          </a:bodyPr>
          <a:lstStyle/>
          <a:p>
            <a:r>
              <a:rPr lang="tr-TR" dirty="0"/>
              <a:t>def sub(value):</a:t>
            </a:r>
          </a:p>
          <a:p>
            <a:r>
              <a:rPr lang="tr-TR" dirty="0" smtClean="0"/>
              <a:t>return </a:t>
            </a:r>
            <a:r>
              <a:rPr lang="tr-TR" dirty="0"/>
              <a:t>(value - 1)</a:t>
            </a:r>
          </a:p>
          <a:p>
            <a:endParaRPr lang="tr-TR" dirty="0"/>
          </a:p>
          <a:p>
            <a:r>
              <a:rPr lang="tr-TR" dirty="0"/>
              <a:t># Transform xrangeRDD through map transformation using sub function</a:t>
            </a:r>
          </a:p>
          <a:p>
            <a:r>
              <a:rPr lang="tr-TR" dirty="0"/>
              <a:t># Because map is a transformation and Spark uses lazy evaluation, no jobs, stages,</a:t>
            </a:r>
          </a:p>
          <a:p>
            <a:r>
              <a:rPr lang="tr-TR" dirty="0"/>
              <a:t># or tasks will be launched when we run this code.</a:t>
            </a:r>
          </a:p>
          <a:p>
            <a:r>
              <a:rPr lang="tr-TR" dirty="0"/>
              <a:t>subRDD = xrangeRDD.map(sub)</a:t>
            </a:r>
          </a:p>
          <a:p>
            <a:endParaRPr lang="tr-TR" dirty="0"/>
          </a:p>
        </p:txBody>
      </p:sp>
    </p:spTree>
    <p:extLst>
      <p:ext uri="{BB962C8B-B14F-4D97-AF65-F5344CB8AC3E}">
        <p14:creationId xmlns:p14="http://schemas.microsoft.com/office/powerpoint/2010/main" val="1360392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 action collect to view results</a:t>
            </a:r>
            <a:endParaRPr lang="tr-TR" dirty="0"/>
          </a:p>
        </p:txBody>
      </p:sp>
      <p:pic>
        <p:nvPicPr>
          <p:cNvPr id="4098" name="Picture 2" descr="http://spark-mooc.github.io/web-assets/images/coll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636" y="838200"/>
            <a:ext cx="6858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5981701"/>
            <a:ext cx="2239909" cy="369332"/>
          </a:xfrm>
          <a:prstGeom prst="rect">
            <a:avLst/>
          </a:prstGeom>
        </p:spPr>
        <p:txBody>
          <a:bodyPr wrap="none">
            <a:spAutoFit/>
          </a:bodyPr>
          <a:lstStyle/>
          <a:p>
            <a:r>
              <a:rPr lang="tr-TR" dirty="0"/>
              <a:t>print subRDD.collect()</a:t>
            </a:r>
          </a:p>
        </p:txBody>
      </p:sp>
    </p:spTree>
    <p:extLst>
      <p:ext uri="{BB962C8B-B14F-4D97-AF65-F5344CB8AC3E}">
        <p14:creationId xmlns:p14="http://schemas.microsoft.com/office/powerpoint/2010/main" val="143048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Apply transformation filter and view results with collect</a:t>
            </a:r>
            <a:endParaRPr lang="tr-TR" dirty="0"/>
          </a:p>
        </p:txBody>
      </p:sp>
      <p:pic>
        <p:nvPicPr>
          <p:cNvPr id="5122" name="Picture 2" descr="http://spark-mooc.github.io/web-assets/images/fil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6858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327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4524315"/>
          </a:xfrm>
          <a:prstGeom prst="rect">
            <a:avLst/>
          </a:prstGeom>
        </p:spPr>
        <p:txBody>
          <a:bodyPr wrap="square">
            <a:spAutoFit/>
          </a:bodyPr>
          <a:lstStyle/>
          <a:p>
            <a:r>
              <a:rPr lang="en-US" dirty="0"/>
              <a:t># Define a function to filter a single value</a:t>
            </a:r>
          </a:p>
          <a:p>
            <a:r>
              <a:rPr lang="en-US" dirty="0" err="1"/>
              <a:t>def</a:t>
            </a:r>
            <a:r>
              <a:rPr lang="en-US" dirty="0"/>
              <a:t> ten(value):</a:t>
            </a:r>
          </a:p>
          <a:p>
            <a:r>
              <a:rPr lang="en-US" dirty="0"/>
              <a:t>    </a:t>
            </a:r>
          </a:p>
          <a:p>
            <a:r>
              <a:rPr lang="en-US" dirty="0"/>
              <a:t>    if (value &lt; 10):</a:t>
            </a:r>
          </a:p>
          <a:p>
            <a:r>
              <a:rPr lang="en-US" dirty="0"/>
              <a:t>        return True</a:t>
            </a:r>
          </a:p>
          <a:p>
            <a:r>
              <a:rPr lang="en-US" dirty="0"/>
              <a:t>    else:</a:t>
            </a:r>
          </a:p>
          <a:p>
            <a:r>
              <a:rPr lang="en-US" dirty="0"/>
              <a:t>        return False</a:t>
            </a:r>
          </a:p>
          <a:p>
            <a:r>
              <a:rPr lang="en-US" dirty="0"/>
              <a:t># The ten function could also be written concisely as: </a:t>
            </a:r>
            <a:r>
              <a:rPr lang="en-US" dirty="0" err="1"/>
              <a:t>def</a:t>
            </a:r>
            <a:r>
              <a:rPr lang="en-US" dirty="0"/>
              <a:t> ten(value): return value &lt; 10</a:t>
            </a:r>
          </a:p>
          <a:p>
            <a:endParaRPr lang="en-US" dirty="0"/>
          </a:p>
          <a:p>
            <a:r>
              <a:rPr lang="en-US" dirty="0"/>
              <a:t># Pass the function ten to the filter transformation</a:t>
            </a:r>
          </a:p>
          <a:p>
            <a:r>
              <a:rPr lang="en-US" dirty="0"/>
              <a:t># Filter is a transformation so no tasks are run</a:t>
            </a:r>
          </a:p>
          <a:p>
            <a:r>
              <a:rPr lang="en-US" dirty="0" err="1"/>
              <a:t>filteredRDD</a:t>
            </a:r>
            <a:r>
              <a:rPr lang="en-US" dirty="0"/>
              <a:t> = </a:t>
            </a:r>
            <a:r>
              <a:rPr lang="en-US" dirty="0" err="1"/>
              <a:t>subRDD.filter</a:t>
            </a:r>
            <a:r>
              <a:rPr lang="en-US" dirty="0"/>
              <a:t>(ten)</a:t>
            </a:r>
          </a:p>
          <a:p>
            <a:endParaRPr lang="en-US" dirty="0"/>
          </a:p>
          <a:p>
            <a:r>
              <a:rPr lang="en-US" dirty="0"/>
              <a:t># View the results using collect()</a:t>
            </a:r>
          </a:p>
          <a:p>
            <a:r>
              <a:rPr lang="en-US" dirty="0"/>
              <a:t># Collect is an action and triggers the filter transformation to run</a:t>
            </a:r>
          </a:p>
          <a:p>
            <a:r>
              <a:rPr lang="en-US" dirty="0"/>
              <a:t>print </a:t>
            </a:r>
            <a:r>
              <a:rPr lang="en-US" dirty="0" err="1"/>
              <a:t>filteredRDD.collect</a:t>
            </a:r>
            <a:r>
              <a:rPr lang="en-US" dirty="0"/>
              <a:t>()</a:t>
            </a:r>
            <a:endParaRPr lang="tr-TR" dirty="0"/>
          </a:p>
        </p:txBody>
      </p:sp>
    </p:spTree>
    <p:extLst>
      <p:ext uri="{BB962C8B-B14F-4D97-AF65-F5344CB8AC3E}">
        <p14:creationId xmlns:p14="http://schemas.microsoft.com/office/powerpoint/2010/main" val="94090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r>
              <a:rPr lang="en-US" dirty="0"/>
              <a:t># Let's get the first element</a:t>
            </a:r>
          </a:p>
          <a:p>
            <a:pPr lvl="1"/>
            <a:r>
              <a:rPr lang="en-US" dirty="0"/>
              <a:t>print </a:t>
            </a:r>
            <a:r>
              <a:rPr lang="en-US" dirty="0" err="1"/>
              <a:t>filteredRDD.first</a:t>
            </a:r>
            <a:r>
              <a:rPr lang="en-US" dirty="0"/>
              <a:t>()</a:t>
            </a:r>
          </a:p>
          <a:p>
            <a:r>
              <a:rPr lang="en-US" dirty="0"/>
              <a:t># The first 4</a:t>
            </a:r>
          </a:p>
          <a:p>
            <a:pPr lvl="1"/>
            <a:r>
              <a:rPr lang="en-US" dirty="0"/>
              <a:t>print </a:t>
            </a:r>
            <a:r>
              <a:rPr lang="en-US" dirty="0" err="1"/>
              <a:t>filteredRDD.take</a:t>
            </a:r>
            <a:r>
              <a:rPr lang="en-US" dirty="0"/>
              <a:t>(4</a:t>
            </a:r>
            <a:r>
              <a:rPr lang="en-US" dirty="0" smtClean="0"/>
              <a:t>)</a:t>
            </a:r>
            <a:endParaRPr lang="tr-TR" dirty="0" smtClean="0"/>
          </a:p>
          <a:p>
            <a:r>
              <a:rPr lang="en-US" dirty="0"/>
              <a:t># Retrieve the three smallest elements</a:t>
            </a:r>
          </a:p>
          <a:p>
            <a:pPr lvl="1"/>
            <a:r>
              <a:rPr lang="en-US" dirty="0"/>
              <a:t>print </a:t>
            </a:r>
            <a:r>
              <a:rPr lang="en-US" dirty="0" err="1"/>
              <a:t>filteredRDD.takeOrdered</a:t>
            </a:r>
            <a:r>
              <a:rPr lang="en-US" dirty="0"/>
              <a:t>(3)</a:t>
            </a:r>
          </a:p>
          <a:p>
            <a:r>
              <a:rPr lang="en-US" dirty="0"/>
              <a:t># Retrieve the five largest elements</a:t>
            </a:r>
          </a:p>
          <a:p>
            <a:pPr lvl="1"/>
            <a:r>
              <a:rPr lang="en-US" dirty="0"/>
              <a:t>print </a:t>
            </a:r>
            <a:r>
              <a:rPr lang="en-US" dirty="0" err="1"/>
              <a:t>filteredRDD.top</a:t>
            </a:r>
            <a:r>
              <a:rPr lang="en-US" dirty="0"/>
              <a:t>(5)</a:t>
            </a:r>
          </a:p>
        </p:txBody>
      </p:sp>
    </p:spTree>
    <p:extLst>
      <p:ext uri="{BB962C8B-B14F-4D97-AF65-F5344CB8AC3E}">
        <p14:creationId xmlns:p14="http://schemas.microsoft.com/office/powerpoint/2010/main" val="1155197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Make words plural</a:t>
            </a:r>
            <a:endParaRPr lang="tr-TR" dirty="0"/>
          </a:p>
        </p:txBody>
      </p:sp>
      <p:sp>
        <p:nvSpPr>
          <p:cNvPr id="3" name="Content Placeholder 2"/>
          <p:cNvSpPr>
            <a:spLocks noGrp="1"/>
          </p:cNvSpPr>
          <p:nvPr>
            <p:ph idx="1"/>
          </p:nvPr>
        </p:nvSpPr>
        <p:spPr/>
        <p:txBody>
          <a:bodyPr>
            <a:normAutofit fontScale="62500" lnSpcReduction="20000"/>
          </a:bodyPr>
          <a:lstStyle/>
          <a:p>
            <a:r>
              <a:rPr lang="tr-TR" dirty="0"/>
              <a:t># Let's create a new base RDD to work from</a:t>
            </a:r>
          </a:p>
          <a:p>
            <a:r>
              <a:rPr lang="tr-TR" dirty="0"/>
              <a:t>wordsList = ['cat', 'elephant', 'rat', 'rat', 'cat']</a:t>
            </a:r>
          </a:p>
          <a:p>
            <a:r>
              <a:rPr lang="tr-TR" dirty="0"/>
              <a:t>wordsRDD = sc.parallelize(wordsList, 4)</a:t>
            </a:r>
          </a:p>
          <a:p>
            <a:endParaRPr lang="tr-TR" dirty="0"/>
          </a:p>
          <a:p>
            <a:r>
              <a:rPr lang="tr-TR" dirty="0"/>
              <a:t># Use map</a:t>
            </a:r>
          </a:p>
          <a:p>
            <a:r>
              <a:rPr lang="tr-TR" dirty="0"/>
              <a:t>singularAndPluralWordsRDDMap = wordsRDD.map(lambda x: (x, x + 's'))</a:t>
            </a:r>
          </a:p>
          <a:p>
            <a:endParaRPr lang="tr-TR" dirty="0"/>
          </a:p>
          <a:p>
            <a:endParaRPr lang="tr-TR" dirty="0"/>
          </a:p>
          <a:p>
            <a:r>
              <a:rPr lang="tr-TR" dirty="0"/>
              <a:t># View the results</a:t>
            </a:r>
          </a:p>
          <a:p>
            <a:r>
              <a:rPr lang="tr-TR" dirty="0"/>
              <a:t>print singularAndPluralWordsRDDMap.collect()</a:t>
            </a:r>
          </a:p>
          <a:p>
            <a:r>
              <a:rPr lang="tr-TR" dirty="0"/>
              <a:t> </a:t>
            </a:r>
          </a:p>
          <a:p>
            <a:r>
              <a:rPr lang="tr-TR" dirty="0"/>
              <a:t># View the number of elements in the RDD</a:t>
            </a:r>
          </a:p>
          <a:p>
            <a:r>
              <a:rPr lang="tr-TR" dirty="0"/>
              <a:t>print singularAndPluralWordsRDDMap.count()</a:t>
            </a:r>
          </a:p>
        </p:txBody>
      </p:sp>
    </p:spTree>
    <p:extLst>
      <p:ext uri="{BB962C8B-B14F-4D97-AF65-F5344CB8AC3E}">
        <p14:creationId xmlns:p14="http://schemas.microsoft.com/office/powerpoint/2010/main" val="242461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Databricks </a:t>
            </a:r>
            <a:r>
              <a:rPr lang="tr-TR" b="1" dirty="0" smtClean="0"/>
              <a:t>Terminology</a:t>
            </a:r>
            <a:endParaRPr lang="tr-TR" dirty="0"/>
          </a:p>
        </p:txBody>
      </p:sp>
      <p:sp>
        <p:nvSpPr>
          <p:cNvPr id="3" name="Content Placeholder 2"/>
          <p:cNvSpPr>
            <a:spLocks noGrp="1"/>
          </p:cNvSpPr>
          <p:nvPr>
            <p:ph idx="1"/>
          </p:nvPr>
        </p:nvSpPr>
        <p:spPr/>
        <p:txBody>
          <a:bodyPr/>
          <a:lstStyle/>
          <a:p>
            <a:r>
              <a:rPr lang="tr-TR" b="1" dirty="0" smtClean="0"/>
              <a:t>Workspaces</a:t>
            </a:r>
          </a:p>
          <a:p>
            <a:pPr lvl="1"/>
            <a:r>
              <a:rPr lang="en-US" dirty="0"/>
              <a:t>Workspaces allow you to organize all the work that you are doing on </a:t>
            </a:r>
            <a:r>
              <a:rPr lang="en-US" dirty="0" err="1"/>
              <a:t>Databricks</a:t>
            </a:r>
            <a:r>
              <a:rPr lang="en-US" dirty="0"/>
              <a:t>. Like a folder structure in your computer, it allows you to save </a:t>
            </a:r>
            <a:r>
              <a:rPr lang="en-US" b="1" dirty="0"/>
              <a:t>notebooks</a:t>
            </a:r>
            <a:r>
              <a:rPr lang="en-US" dirty="0"/>
              <a:t> and </a:t>
            </a:r>
            <a:r>
              <a:rPr lang="en-US" b="1" dirty="0" smtClean="0"/>
              <a:t>libraries</a:t>
            </a:r>
            <a:r>
              <a:rPr lang="tr-TR" b="1" dirty="0" smtClean="0"/>
              <a:t> </a:t>
            </a:r>
            <a:r>
              <a:rPr lang="en-US" dirty="0" smtClean="0"/>
              <a:t>and </a:t>
            </a:r>
            <a:r>
              <a:rPr lang="en-US" dirty="0"/>
              <a:t>share them with other users. Workspaces are not connected to data and should not be used to store data. They're simply for you to store the </a:t>
            </a:r>
            <a:r>
              <a:rPr lang="en-US" b="1" dirty="0"/>
              <a:t>notebooks</a:t>
            </a:r>
            <a:r>
              <a:rPr lang="en-US" dirty="0"/>
              <a:t> and </a:t>
            </a:r>
            <a:r>
              <a:rPr lang="en-US" b="1" dirty="0"/>
              <a:t>libraries</a:t>
            </a:r>
            <a:r>
              <a:rPr lang="en-US" dirty="0"/>
              <a:t> that you use to operate on and manipulate your data with.</a:t>
            </a:r>
          </a:p>
          <a:p>
            <a:pPr lvl="1"/>
            <a:endParaRPr lang="tr-TR" dirty="0"/>
          </a:p>
        </p:txBody>
      </p:sp>
    </p:spTree>
    <p:extLst>
      <p:ext uri="{BB962C8B-B14F-4D97-AF65-F5344CB8AC3E}">
        <p14:creationId xmlns:p14="http://schemas.microsoft.com/office/powerpoint/2010/main" val="1271717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lstStyle/>
          <a:p>
            <a:r>
              <a:rPr lang="en-US" dirty="0"/>
              <a:t>his analysis will explore the popularity of baby names since 2007 using a public dataset found on </a:t>
            </a:r>
            <a:r>
              <a:rPr lang="en-US" dirty="0">
                <a:hlinkClick r:id="rId2"/>
              </a:rPr>
              <a:t>data.gov</a:t>
            </a:r>
            <a:r>
              <a:rPr lang="en-US" dirty="0"/>
              <a:t>, and </a:t>
            </a:r>
            <a:r>
              <a:rPr lang="en-US" dirty="0">
                <a:hlinkClick r:id="rId3"/>
              </a:rPr>
              <a:t>provided by the state of New York</a:t>
            </a:r>
            <a:r>
              <a:rPr lang="en-US" dirty="0"/>
              <a:t>.</a:t>
            </a:r>
            <a:endParaRPr lang="tr-TR" dirty="0"/>
          </a:p>
        </p:txBody>
      </p:sp>
    </p:spTree>
    <p:extLst>
      <p:ext uri="{BB962C8B-B14F-4D97-AF65-F5344CB8AC3E}">
        <p14:creationId xmlns:p14="http://schemas.microsoft.com/office/powerpoint/2010/main" val="2015087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Data.gov</a:t>
            </a:r>
            <a:endParaRPr lang="tr-TR" dirty="0"/>
          </a:p>
        </p:txBody>
      </p:sp>
      <p:sp>
        <p:nvSpPr>
          <p:cNvPr id="3" name="Content Placeholder 2"/>
          <p:cNvSpPr>
            <a:spLocks noGrp="1"/>
          </p:cNvSpPr>
          <p:nvPr>
            <p:ph idx="1"/>
          </p:nvPr>
        </p:nvSpPr>
        <p:spPr/>
        <p:txBody>
          <a:bodyPr>
            <a:normAutofit fontScale="85000" lnSpcReduction="20000"/>
          </a:bodyPr>
          <a:lstStyle/>
          <a:p>
            <a:r>
              <a:rPr lang="tr-TR" dirty="0"/>
              <a:t>DESCRIBE </a:t>
            </a:r>
            <a:r>
              <a:rPr lang="tr-TR" dirty="0" smtClean="0"/>
              <a:t>ny_baby_names</a:t>
            </a:r>
          </a:p>
          <a:p>
            <a:r>
              <a:rPr lang="en-US" dirty="0"/>
              <a:t>select distinct county, sum(</a:t>
            </a:r>
            <a:r>
              <a:rPr lang="en-US" dirty="0" err="1"/>
              <a:t>cnt</a:t>
            </a:r>
            <a:r>
              <a:rPr lang="en-US" dirty="0"/>
              <a:t>) as totals from </a:t>
            </a:r>
            <a:r>
              <a:rPr lang="en-US" dirty="0" err="1"/>
              <a:t>ny_baby_names</a:t>
            </a:r>
            <a:r>
              <a:rPr lang="en-US" dirty="0"/>
              <a:t> group by county order by totals </a:t>
            </a:r>
            <a:r>
              <a:rPr lang="en-US" dirty="0" err="1"/>
              <a:t>desc</a:t>
            </a:r>
            <a:r>
              <a:rPr lang="en-US" dirty="0"/>
              <a:t> LIMIT </a:t>
            </a:r>
            <a:r>
              <a:rPr lang="tr-TR" dirty="0" smtClean="0"/>
              <a:t>20</a:t>
            </a:r>
          </a:p>
          <a:p>
            <a:r>
              <a:rPr lang="tr-TR" dirty="0"/>
              <a:t>select n.year, n.baby_name, sum(n.cnt) totals from ny_baby_names n join (select baby_name from ny_baby_names group by year, baby_name having sum(cnt) &gt; 1330) top_names on n.baby_name = top_names.baby_namegroup by n.year, n.baby_name order by n.baby_name, </a:t>
            </a:r>
            <a:r>
              <a:rPr lang="tr-TR" dirty="0" smtClean="0"/>
              <a:t>n.year</a:t>
            </a:r>
          </a:p>
          <a:p>
            <a:r>
              <a:rPr lang="tr-TR" dirty="0"/>
              <a:t>select n.year, n.sex, sum(n.cnt) totals from ny_baby_names n group by n.year, n.sex</a:t>
            </a:r>
            <a:endParaRPr lang="tr-TR" dirty="0" smtClean="0"/>
          </a:p>
          <a:p>
            <a:endParaRPr lang="tr-TR" dirty="0"/>
          </a:p>
        </p:txBody>
      </p:sp>
    </p:spTree>
    <p:extLst>
      <p:ext uri="{BB962C8B-B14F-4D97-AF65-F5344CB8AC3E}">
        <p14:creationId xmlns:p14="http://schemas.microsoft.com/office/powerpoint/2010/main" val="3948098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a:t>Wordcount</a:t>
            </a:r>
            <a:r>
              <a:rPr lang="en-US" dirty="0"/>
              <a:t> (Scala)</a:t>
            </a:r>
            <a:endParaRPr lang="en-US" dirty="0"/>
          </a:p>
        </p:txBody>
      </p:sp>
      <p:sp>
        <p:nvSpPr>
          <p:cNvPr id="3" name="İçerik Yer Tutucusu 2"/>
          <p:cNvSpPr>
            <a:spLocks noGrp="1"/>
          </p:cNvSpPr>
          <p:nvPr>
            <p:ph idx="1"/>
          </p:nvPr>
        </p:nvSpPr>
        <p:spPr>
          <a:xfrm>
            <a:off x="457200" y="1600201"/>
            <a:ext cx="8229600" cy="3048000"/>
          </a:xfrm>
        </p:spPr>
        <p:txBody>
          <a:bodyPr>
            <a:normAutofit lnSpcReduction="10000"/>
          </a:bodyPr>
          <a:lstStyle/>
          <a:p>
            <a:r>
              <a:rPr lang="en-US" dirty="0">
                <a:hlinkClick r:id="rId2"/>
              </a:rPr>
              <a:t>https://</a:t>
            </a:r>
            <a:r>
              <a:rPr lang="en-US" dirty="0" smtClean="0">
                <a:hlinkClick r:id="rId2"/>
              </a:rPr>
              <a:t>docs.cloud.databricks.com/docs/spark/1.6/index.html#examples/Dataset%20Wordcount.html</a:t>
            </a:r>
            <a:endParaRPr lang="tr-TR" dirty="0" smtClean="0"/>
          </a:p>
          <a:p>
            <a:r>
              <a:rPr lang="en-US" dirty="0" err="1"/>
              <a:t>dbutils.fs.put</a:t>
            </a:r>
            <a:r>
              <a:rPr lang="en-US" dirty="0"/>
              <a:t>("/home/spark/1.6/</a:t>
            </a:r>
            <a:r>
              <a:rPr lang="en-US" dirty="0" err="1"/>
              <a:t>lines","""Hello</a:t>
            </a:r>
            <a:r>
              <a:rPr lang="en-US" dirty="0"/>
              <a:t> hello world Hello how are you world""", true</a:t>
            </a:r>
            <a:r>
              <a:rPr lang="en-US" dirty="0" smtClean="0"/>
              <a:t>)</a:t>
            </a:r>
            <a:endParaRPr lang="tr-TR" dirty="0" smtClean="0"/>
          </a:p>
          <a:p>
            <a:endParaRPr lang="tr-TR" dirty="0" smtClean="0"/>
          </a:p>
        </p:txBody>
      </p:sp>
    </p:spTree>
    <p:extLst>
      <p:ext uri="{BB962C8B-B14F-4D97-AF65-F5344CB8AC3E}">
        <p14:creationId xmlns:p14="http://schemas.microsoft.com/office/powerpoint/2010/main" val="379865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a:t>Wordcount</a:t>
            </a:r>
            <a:r>
              <a:rPr lang="en-US" dirty="0"/>
              <a:t> (Scala</a:t>
            </a:r>
            <a:r>
              <a:rPr lang="en-US" dirty="0" smtClean="0"/>
              <a:t>)</a:t>
            </a:r>
            <a:r>
              <a:rPr lang="tr-TR" dirty="0" smtClean="0"/>
              <a:t> </a:t>
            </a:r>
            <a:r>
              <a:rPr lang="tr-TR" dirty="0" err="1" smtClean="0"/>
              <a:t>cont</a:t>
            </a:r>
            <a:r>
              <a:rPr lang="tr-TR" dirty="0" smtClean="0"/>
              <a:t>.</a:t>
            </a:r>
            <a:endParaRPr lang="en-US" dirty="0"/>
          </a:p>
        </p:txBody>
      </p:sp>
      <p:sp>
        <p:nvSpPr>
          <p:cNvPr id="4" name="Dikdörtgen 3"/>
          <p:cNvSpPr/>
          <p:nvPr/>
        </p:nvSpPr>
        <p:spPr>
          <a:xfrm>
            <a:off x="990600" y="1600200"/>
            <a:ext cx="6858000" cy="4524315"/>
          </a:xfrm>
          <a:prstGeom prst="rect">
            <a:avLst/>
          </a:prstGeom>
        </p:spPr>
        <p:txBody>
          <a:bodyPr wrap="square">
            <a:spAutoFit/>
          </a:bodyPr>
          <a:lstStyle/>
          <a:p>
            <a:r>
              <a:rPr lang="en-US" dirty="0"/>
              <a:t>import </a:t>
            </a:r>
            <a:r>
              <a:rPr lang="en-US" dirty="0" err="1"/>
              <a:t>org.apache.spark.sql.functions</a:t>
            </a:r>
            <a:r>
              <a:rPr lang="en-US" dirty="0"/>
              <a:t>._</a:t>
            </a:r>
          </a:p>
          <a:p>
            <a:endParaRPr lang="en-US" dirty="0"/>
          </a:p>
          <a:p>
            <a:r>
              <a:rPr lang="en-US" dirty="0"/>
              <a:t>// Load a text file and interpret each line as a </a:t>
            </a:r>
            <a:r>
              <a:rPr lang="en-US" dirty="0" err="1"/>
              <a:t>java.lang.String</a:t>
            </a:r>
            <a:endParaRPr lang="en-US" dirty="0"/>
          </a:p>
          <a:p>
            <a:r>
              <a:rPr lang="en-US" dirty="0" err="1"/>
              <a:t>val</a:t>
            </a:r>
            <a:r>
              <a:rPr lang="en-US" dirty="0"/>
              <a:t> ds = </a:t>
            </a:r>
            <a:r>
              <a:rPr lang="en-US" dirty="0" err="1"/>
              <a:t>sqlContext.read.text</a:t>
            </a:r>
            <a:r>
              <a:rPr lang="en-US" dirty="0"/>
              <a:t>("/home/spark/1.6/lines").as[String]</a:t>
            </a:r>
          </a:p>
          <a:p>
            <a:r>
              <a:rPr lang="en-US" dirty="0" err="1"/>
              <a:t>val</a:t>
            </a:r>
            <a:r>
              <a:rPr lang="en-US" dirty="0"/>
              <a:t> result = ds</a:t>
            </a:r>
          </a:p>
          <a:p>
            <a:r>
              <a:rPr lang="en-US" dirty="0"/>
              <a:t>  .</a:t>
            </a:r>
            <a:r>
              <a:rPr lang="en-US" dirty="0" err="1"/>
              <a:t>flatMap</a:t>
            </a:r>
            <a:r>
              <a:rPr lang="en-US" dirty="0"/>
              <a:t>(_.split(" "))               // Split on whitespace</a:t>
            </a:r>
          </a:p>
          <a:p>
            <a:r>
              <a:rPr lang="en-US" dirty="0"/>
              <a:t>  .filter(_ != "")                     // Filter empty words</a:t>
            </a:r>
          </a:p>
          <a:p>
            <a:r>
              <a:rPr lang="en-US" dirty="0"/>
              <a:t>  .</a:t>
            </a:r>
            <a:r>
              <a:rPr lang="en-US" dirty="0" err="1"/>
              <a:t>toDF</a:t>
            </a:r>
            <a:r>
              <a:rPr lang="en-US" dirty="0"/>
              <a:t>()                              // Convert to </a:t>
            </a:r>
            <a:r>
              <a:rPr lang="en-US" dirty="0" err="1"/>
              <a:t>DataFrame</a:t>
            </a:r>
            <a:r>
              <a:rPr lang="en-US" dirty="0"/>
              <a:t> to perform aggregation / sorting</a:t>
            </a:r>
          </a:p>
          <a:p>
            <a:r>
              <a:rPr lang="en-US" dirty="0"/>
              <a:t>  .</a:t>
            </a:r>
            <a:r>
              <a:rPr lang="en-US" dirty="0" err="1"/>
              <a:t>groupBy</a:t>
            </a:r>
            <a:r>
              <a:rPr lang="en-US" dirty="0"/>
              <a:t>($"value")                   // Count number of </a:t>
            </a:r>
            <a:r>
              <a:rPr lang="en-US" dirty="0" err="1"/>
              <a:t>occurences</a:t>
            </a:r>
            <a:r>
              <a:rPr lang="en-US" dirty="0"/>
              <a:t> of each word</a:t>
            </a:r>
          </a:p>
          <a:p>
            <a:r>
              <a:rPr lang="en-US" dirty="0"/>
              <a:t>  .</a:t>
            </a:r>
            <a:r>
              <a:rPr lang="en-US" dirty="0" err="1"/>
              <a:t>agg</a:t>
            </a:r>
            <a:r>
              <a:rPr lang="en-US" dirty="0"/>
              <a:t>(count("*") as "</a:t>
            </a:r>
            <a:r>
              <a:rPr lang="en-US" dirty="0" err="1"/>
              <a:t>numOccurances</a:t>
            </a:r>
            <a:r>
              <a:rPr lang="en-US" dirty="0"/>
              <a:t>")</a:t>
            </a:r>
          </a:p>
          <a:p>
            <a:r>
              <a:rPr lang="en-US" dirty="0"/>
              <a:t>  .</a:t>
            </a:r>
            <a:r>
              <a:rPr lang="en-US" dirty="0" err="1"/>
              <a:t>orderBy</a:t>
            </a:r>
            <a:r>
              <a:rPr lang="en-US" dirty="0"/>
              <a:t>($"</a:t>
            </a:r>
            <a:r>
              <a:rPr lang="en-US" dirty="0" err="1"/>
              <a:t>numOccurances</a:t>
            </a:r>
            <a:r>
              <a:rPr lang="en-US" dirty="0"/>
              <a:t>" </a:t>
            </a:r>
            <a:r>
              <a:rPr lang="en-US" dirty="0" err="1"/>
              <a:t>desc</a:t>
            </a:r>
            <a:r>
              <a:rPr lang="en-US" dirty="0"/>
              <a:t>)      // Show most common words first</a:t>
            </a:r>
          </a:p>
          <a:p>
            <a:endParaRPr lang="en-US" dirty="0"/>
          </a:p>
          <a:p>
            <a:r>
              <a:rPr lang="en-US" dirty="0"/>
              <a:t>display(result)</a:t>
            </a:r>
          </a:p>
        </p:txBody>
      </p:sp>
    </p:spTree>
    <p:extLst>
      <p:ext uri="{BB962C8B-B14F-4D97-AF65-F5344CB8AC3E}">
        <p14:creationId xmlns:p14="http://schemas.microsoft.com/office/powerpoint/2010/main" val="60742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Sample</a:t>
            </a:r>
            <a:r>
              <a:rPr lang="tr-TR" dirty="0" smtClean="0"/>
              <a:t> Databases</a:t>
            </a:r>
            <a:endParaRPr lang="en-US" dirty="0"/>
          </a:p>
        </p:txBody>
      </p:sp>
      <p:sp>
        <p:nvSpPr>
          <p:cNvPr id="3" name="İçerik Yer Tutucusu 2"/>
          <p:cNvSpPr>
            <a:spLocks noGrp="1"/>
          </p:cNvSpPr>
          <p:nvPr>
            <p:ph idx="1"/>
          </p:nvPr>
        </p:nvSpPr>
        <p:spPr/>
        <p:txBody>
          <a:bodyPr/>
          <a:lstStyle/>
          <a:p>
            <a:r>
              <a:rPr lang="en-US" dirty="0">
                <a:hlinkClick r:id="rId2"/>
              </a:rPr>
              <a:t>https://</a:t>
            </a:r>
            <a:r>
              <a:rPr lang="en-US" dirty="0" smtClean="0">
                <a:hlinkClick r:id="rId2"/>
              </a:rPr>
              <a:t>docs.cloud.databricks.com/docs/latest/databricks_guide/03%20Data%20Sources/6%20Databricks%20Public%20Datasets/1%20DBFS%20Hosted%20Datasets.html</a:t>
            </a:r>
            <a:endParaRPr lang="tr-TR" dirty="0" smtClean="0"/>
          </a:p>
          <a:p>
            <a:endParaRPr lang="en-US" dirty="0"/>
          </a:p>
        </p:txBody>
      </p:sp>
    </p:spTree>
    <p:extLst>
      <p:ext uri="{BB962C8B-B14F-4D97-AF65-F5344CB8AC3E}">
        <p14:creationId xmlns:p14="http://schemas.microsoft.com/office/powerpoint/2010/main" val="2015207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Further</a:t>
            </a:r>
            <a:r>
              <a:rPr lang="tr-TR" dirty="0" smtClean="0"/>
              <a:t> </a:t>
            </a:r>
            <a:r>
              <a:rPr lang="tr-TR" dirty="0" err="1" smtClean="0"/>
              <a:t>reading</a:t>
            </a:r>
            <a:endParaRPr lang="en-US" dirty="0"/>
          </a:p>
        </p:txBody>
      </p:sp>
      <p:sp>
        <p:nvSpPr>
          <p:cNvPr id="3" name="İçerik Yer Tutucusu 2"/>
          <p:cNvSpPr>
            <a:spLocks noGrp="1"/>
          </p:cNvSpPr>
          <p:nvPr>
            <p:ph idx="1"/>
          </p:nvPr>
        </p:nvSpPr>
        <p:spPr/>
        <p:txBody>
          <a:bodyPr>
            <a:normAutofit fontScale="92500" lnSpcReduction="20000"/>
          </a:bodyPr>
          <a:lstStyle/>
          <a:p>
            <a:r>
              <a:rPr lang="en-US" dirty="0">
                <a:hlinkClick r:id="rId2"/>
              </a:rPr>
              <a:t>https://</a:t>
            </a:r>
            <a:r>
              <a:rPr lang="en-US" dirty="0" smtClean="0">
                <a:hlinkClick r:id="rId2"/>
              </a:rPr>
              <a:t>www.coursera.org/learn/ml-foundations/lecture/VUIcO/loading-and-exploring-song-data</a:t>
            </a:r>
            <a:endParaRPr lang="tr-TR" dirty="0" smtClean="0"/>
          </a:p>
          <a:p>
            <a:endParaRPr lang="tr-TR" dirty="0"/>
          </a:p>
          <a:p>
            <a:r>
              <a:rPr lang="en-US" dirty="0">
                <a:hlinkClick r:id="rId3"/>
              </a:rPr>
              <a:t>http://</a:t>
            </a:r>
            <a:r>
              <a:rPr lang="en-US" dirty="0" smtClean="0">
                <a:hlinkClick r:id="rId3"/>
              </a:rPr>
              <a:t>training.databricks.com/workshop/itas_workshop.pdf</a:t>
            </a:r>
            <a:endParaRPr lang="tr-TR" dirty="0" smtClean="0"/>
          </a:p>
          <a:p>
            <a:endParaRPr lang="tr-TR" dirty="0"/>
          </a:p>
          <a:p>
            <a:r>
              <a:rPr lang="en-US" dirty="0"/>
              <a:t>https://docs.cloud.databricks.com/docs/latest/databricks_guide/index.html#00%20Welcome%20to%20Databricks.html</a:t>
            </a:r>
          </a:p>
        </p:txBody>
      </p:sp>
    </p:spTree>
    <p:extLst>
      <p:ext uri="{BB962C8B-B14F-4D97-AF65-F5344CB8AC3E}">
        <p14:creationId xmlns:p14="http://schemas.microsoft.com/office/powerpoint/2010/main" val="326785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77500" lnSpcReduction="20000"/>
          </a:bodyPr>
          <a:lstStyle/>
          <a:p>
            <a:r>
              <a:rPr lang="tr-TR" b="1" dirty="0" smtClean="0"/>
              <a:t>Notebooks</a:t>
            </a:r>
          </a:p>
          <a:p>
            <a:pPr lvl="1"/>
            <a:r>
              <a:rPr lang="en-US" dirty="0"/>
              <a:t>Notebooks are a set of any number of cells that allow you to execute commands. Cells hold code in any of the following languages: </a:t>
            </a:r>
            <a:r>
              <a:rPr lang="en-US" dirty="0" err="1"/>
              <a:t>Scala</a:t>
            </a:r>
            <a:r>
              <a:rPr lang="en-US" dirty="0"/>
              <a:t>, Python, R, SQL, or Markdown. Notebooks have a default language, but each cell can have a language override to another language. This is done by including %[language name] at the top of the cell. For instance %python. We'll see this feature shortly.</a:t>
            </a:r>
          </a:p>
          <a:p>
            <a:pPr lvl="1"/>
            <a:r>
              <a:rPr lang="en-US" dirty="0"/>
              <a:t>Notebooks need to be connected to a </a:t>
            </a:r>
            <a:r>
              <a:rPr lang="en-US" b="1" dirty="0"/>
              <a:t>cluster</a:t>
            </a:r>
            <a:r>
              <a:rPr lang="en-US" dirty="0"/>
              <a:t> in order to be able to execute commands however they are not permanently tied to a cluster. This allows notebooks to be shared via the web or downloaded onto your local machine.</a:t>
            </a:r>
          </a:p>
          <a:p>
            <a:pPr lvl="1"/>
            <a:r>
              <a:rPr lang="en-US" dirty="0"/>
              <a:t>Here is a demonstration video of </a:t>
            </a:r>
            <a:r>
              <a:rPr lang="en-US" dirty="0">
                <a:hlinkClick r:id="rId2"/>
              </a:rPr>
              <a:t>Notebooks</a:t>
            </a:r>
            <a:r>
              <a:rPr lang="en-US" dirty="0" smtClean="0"/>
              <a:t>.</a:t>
            </a:r>
            <a:r>
              <a:rPr lang="tr-TR" dirty="0"/>
              <a:t>(https://</a:t>
            </a:r>
            <a:r>
              <a:rPr lang="tr-TR" dirty="0" smtClean="0"/>
              <a:t>www.youtube.com/embed/MXI0F8zfKGI)</a:t>
            </a:r>
            <a:endParaRPr lang="tr-TR" dirty="0"/>
          </a:p>
          <a:p>
            <a:pPr lvl="1"/>
            <a:endParaRPr lang="en-US" dirty="0"/>
          </a:p>
          <a:p>
            <a:pPr lvl="1"/>
            <a:endParaRPr lang="tr-TR" dirty="0"/>
          </a:p>
        </p:txBody>
      </p:sp>
    </p:spTree>
    <p:extLst>
      <p:ext uri="{BB962C8B-B14F-4D97-AF65-F5344CB8AC3E}">
        <p14:creationId xmlns:p14="http://schemas.microsoft.com/office/powerpoint/2010/main" val="87363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a:bodyPr>
          <a:lstStyle/>
          <a:p>
            <a:r>
              <a:rPr lang="tr-TR" b="1" dirty="0" smtClean="0"/>
              <a:t>Libraries</a:t>
            </a:r>
          </a:p>
          <a:p>
            <a:pPr lvl="1"/>
            <a:r>
              <a:rPr lang="en-US" dirty="0"/>
              <a:t>Libraries are packages or modules that provide additional functionality that you need to solve your business problems. These may be custom written </a:t>
            </a:r>
            <a:r>
              <a:rPr lang="en-US" dirty="0" err="1"/>
              <a:t>Scala</a:t>
            </a:r>
            <a:r>
              <a:rPr lang="en-US" dirty="0"/>
              <a:t> or Java jars; python eggs or custom written packages. You can write and upload these manually or you may install them directly via package management utilities like </a:t>
            </a:r>
            <a:r>
              <a:rPr lang="en-US" dirty="0" err="1"/>
              <a:t>pypi</a:t>
            </a:r>
            <a:r>
              <a:rPr lang="en-US" dirty="0"/>
              <a:t> or maven</a:t>
            </a:r>
            <a:endParaRPr lang="tr-TR" dirty="0"/>
          </a:p>
        </p:txBody>
      </p:sp>
    </p:spTree>
    <p:extLst>
      <p:ext uri="{BB962C8B-B14F-4D97-AF65-F5344CB8AC3E}">
        <p14:creationId xmlns:p14="http://schemas.microsoft.com/office/powerpoint/2010/main" val="221896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b="1" dirty="0" smtClean="0"/>
              <a:t>Tables</a:t>
            </a:r>
          </a:p>
          <a:p>
            <a:pPr lvl="1"/>
            <a:r>
              <a:rPr lang="en-US" dirty="0"/>
              <a:t>Tables are structured data that you and your team will use for analysis. Tables can exist in several places. Tables can be stored on Amazon S3, they can be stored on the cluster that you're currently using, or they can be cached in memory. </a:t>
            </a:r>
            <a:r>
              <a:rPr lang="en-US" dirty="0">
                <a:hlinkClick r:id="rId2"/>
              </a:rPr>
              <a:t>For more about tables see the documentation</a:t>
            </a:r>
            <a:r>
              <a:rPr lang="en-US" dirty="0"/>
              <a:t>.</a:t>
            </a:r>
          </a:p>
          <a:p>
            <a:pPr lvl="1"/>
            <a:endParaRPr lang="tr-TR" dirty="0"/>
          </a:p>
        </p:txBody>
      </p:sp>
    </p:spTree>
    <p:extLst>
      <p:ext uri="{BB962C8B-B14F-4D97-AF65-F5344CB8AC3E}">
        <p14:creationId xmlns:p14="http://schemas.microsoft.com/office/powerpoint/2010/main" val="154560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77500" lnSpcReduction="20000"/>
          </a:bodyPr>
          <a:lstStyle/>
          <a:p>
            <a:r>
              <a:rPr lang="tr-TR" b="1" dirty="0" smtClean="0"/>
              <a:t>Clusters</a:t>
            </a:r>
          </a:p>
          <a:p>
            <a:r>
              <a:rPr lang="en-US" dirty="0"/>
              <a:t>Clusters are groups of computers that you treat as a single computer. In </a:t>
            </a:r>
            <a:r>
              <a:rPr lang="en-US" dirty="0" err="1"/>
              <a:t>Databricks</a:t>
            </a:r>
            <a:r>
              <a:rPr lang="en-US" dirty="0"/>
              <a:t>, this means that you can effectively treat 20 computers as you might treat one computer. Clusters allow you to execute code from </a:t>
            </a:r>
            <a:r>
              <a:rPr lang="en-US" b="1" dirty="0"/>
              <a:t>notebooks</a:t>
            </a:r>
            <a:r>
              <a:rPr lang="en-US" dirty="0"/>
              <a:t> or </a:t>
            </a:r>
            <a:r>
              <a:rPr lang="en-US" b="1" dirty="0"/>
              <a:t>libraries</a:t>
            </a:r>
            <a:r>
              <a:rPr lang="en-US" dirty="0"/>
              <a:t> on set of data. That data may be raw data located on S3 or structured data that you uploaded as a </a:t>
            </a:r>
            <a:r>
              <a:rPr lang="en-US" b="1" dirty="0"/>
              <a:t>table</a:t>
            </a:r>
            <a:r>
              <a:rPr lang="en-US" dirty="0"/>
              <a:t> to the cluster you are working on.</a:t>
            </a:r>
          </a:p>
          <a:p>
            <a:r>
              <a:rPr lang="en-US" dirty="0"/>
              <a:t>It is important to note that clusters have access controls to control who has access to each cluster.</a:t>
            </a:r>
          </a:p>
          <a:p>
            <a:r>
              <a:rPr lang="en-US" dirty="0"/>
              <a:t>Here is a demonstration video of </a:t>
            </a:r>
            <a:r>
              <a:rPr lang="en-US" dirty="0">
                <a:hlinkClick r:id="rId2"/>
              </a:rPr>
              <a:t>Clusters</a:t>
            </a:r>
            <a:r>
              <a:rPr lang="en-US" dirty="0" smtClean="0"/>
              <a:t>.</a:t>
            </a:r>
            <a:r>
              <a:rPr lang="tr-TR" dirty="0"/>
              <a:t> (https://</a:t>
            </a:r>
            <a:r>
              <a:rPr lang="tr-TR" dirty="0" smtClean="0"/>
              <a:t>www.youtube.com/embed/2-imke2vDs8)</a:t>
            </a:r>
            <a:endParaRPr lang="en-US" dirty="0"/>
          </a:p>
          <a:p>
            <a:pPr lvl="1"/>
            <a:endParaRPr lang="tr-TR" dirty="0"/>
          </a:p>
        </p:txBody>
      </p:sp>
    </p:spTree>
    <p:extLst>
      <p:ext uri="{BB962C8B-B14F-4D97-AF65-F5344CB8AC3E}">
        <p14:creationId xmlns:p14="http://schemas.microsoft.com/office/powerpoint/2010/main" val="395052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lnSpcReduction="10000"/>
          </a:bodyPr>
          <a:lstStyle/>
          <a:p>
            <a:r>
              <a:rPr lang="tr-TR" b="1" dirty="0" smtClean="0"/>
              <a:t>Jobs</a:t>
            </a:r>
          </a:p>
          <a:p>
            <a:r>
              <a:rPr lang="en-US" dirty="0"/>
              <a:t>Jobs are the tool by which you can schedule execution to occur either on an already existing </a:t>
            </a:r>
            <a:r>
              <a:rPr lang="en-US" b="1" dirty="0"/>
              <a:t>cluster</a:t>
            </a:r>
            <a:r>
              <a:rPr lang="en-US" dirty="0"/>
              <a:t> or a cluster of its own. These can be </a:t>
            </a:r>
            <a:r>
              <a:rPr lang="en-US" b="1" dirty="0"/>
              <a:t>notebooks</a:t>
            </a:r>
            <a:r>
              <a:rPr lang="en-US" dirty="0"/>
              <a:t> as well as jars or python scripts. They can be created either manually or via the REST API.</a:t>
            </a:r>
          </a:p>
          <a:p>
            <a:r>
              <a:rPr lang="en-US" dirty="0"/>
              <a:t>Here is a demonstration video of </a:t>
            </a:r>
            <a:r>
              <a:rPr lang="en-US" dirty="0">
                <a:hlinkClick r:id="rId2"/>
              </a:rPr>
              <a:t>Jobs</a:t>
            </a:r>
            <a:r>
              <a:rPr lang="en-US" dirty="0" smtClean="0"/>
              <a:t>.</a:t>
            </a:r>
            <a:r>
              <a:rPr lang="tr-TR" dirty="0"/>
              <a:t> (https://</a:t>
            </a:r>
            <a:r>
              <a:rPr lang="tr-TR" dirty="0" smtClean="0"/>
              <a:t>www.youtube.com/embed/srI9yNOAbU0)</a:t>
            </a:r>
            <a:endParaRPr lang="en-US" dirty="0"/>
          </a:p>
          <a:p>
            <a:pPr lvl="1"/>
            <a:endParaRPr lang="tr-TR" dirty="0"/>
          </a:p>
        </p:txBody>
      </p:sp>
    </p:spTree>
    <p:extLst>
      <p:ext uri="{BB962C8B-B14F-4D97-AF65-F5344CB8AC3E}">
        <p14:creationId xmlns:p14="http://schemas.microsoft.com/office/powerpoint/2010/main" val="316827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b="1" dirty="0" smtClean="0"/>
              <a:t>Apps</a:t>
            </a:r>
          </a:p>
          <a:p>
            <a:pPr lvl="1"/>
            <a:r>
              <a:rPr lang="en-US" dirty="0"/>
              <a:t>Apps are third party integrations with the </a:t>
            </a:r>
            <a:r>
              <a:rPr lang="en-US" dirty="0" err="1"/>
              <a:t>Databricks</a:t>
            </a:r>
            <a:r>
              <a:rPr lang="en-US" dirty="0"/>
              <a:t> platform. These include applications like Tableau</a:t>
            </a:r>
            <a:r>
              <a:rPr lang="en-US" dirty="0" smtClean="0"/>
              <a:t>.</a:t>
            </a:r>
            <a:r>
              <a:rPr lang="tr-TR" dirty="0" smtClean="0"/>
              <a:t> (</a:t>
            </a:r>
            <a:r>
              <a:rPr lang="tr-TR" dirty="0"/>
              <a:t>www.</a:t>
            </a:r>
            <a:r>
              <a:rPr lang="tr-TR" b="1" dirty="0"/>
              <a:t>tableau</a:t>
            </a:r>
            <a:r>
              <a:rPr lang="tr-TR" dirty="0"/>
              <a:t>.com</a:t>
            </a:r>
            <a:r>
              <a:rPr lang="tr-TR" dirty="0" smtClean="0"/>
              <a:t>/)</a:t>
            </a:r>
            <a:endParaRPr lang="en-US" dirty="0"/>
          </a:p>
          <a:p>
            <a:pPr lvl="1"/>
            <a:endParaRPr lang="tr-TR" dirty="0"/>
          </a:p>
        </p:txBody>
      </p:sp>
    </p:spTree>
    <p:extLst>
      <p:ext uri="{BB962C8B-B14F-4D97-AF65-F5344CB8AC3E}">
        <p14:creationId xmlns:p14="http://schemas.microsoft.com/office/powerpoint/2010/main" val="1198439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1015</Words>
  <Application>Microsoft Office PowerPoint</Application>
  <PresentationFormat>Ekran Gösterisi (4:3)</PresentationFormat>
  <Paragraphs>139</Paragraphs>
  <Slides>35</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35</vt:i4>
      </vt:variant>
    </vt:vector>
  </HeadingPairs>
  <TitlesOfParts>
    <vt:vector size="38" baseType="lpstr">
      <vt:lpstr>Arial</vt:lpstr>
      <vt:lpstr>Calibri</vt:lpstr>
      <vt:lpstr>Office Theme</vt:lpstr>
      <vt:lpstr>Welcome to Databrics</vt:lpstr>
      <vt:lpstr>Documentation</vt:lpstr>
      <vt:lpstr>Databricks Terminology</vt:lpstr>
      <vt:lpstr>PowerPoint Sunusu</vt:lpstr>
      <vt:lpstr>PowerPoint Sunusu</vt:lpstr>
      <vt:lpstr>PowerPoint Sunusu</vt:lpstr>
      <vt:lpstr>PowerPoint Sunusu</vt:lpstr>
      <vt:lpstr>PowerPoint Sunusu</vt:lpstr>
      <vt:lpstr>PowerPoint Sunusu</vt:lpstr>
      <vt:lpstr>PowerPoint Sunusu</vt:lpstr>
      <vt:lpstr>Cluster</vt:lpstr>
      <vt:lpstr>Commands</vt:lpstr>
      <vt:lpstr>PowerPoint Sunusu</vt:lpstr>
      <vt:lpstr>PowerPoint Sunusu</vt:lpstr>
      <vt:lpstr>PowerPoint Sunusu</vt:lpstr>
      <vt:lpstr>Working with your first RDD</vt:lpstr>
      <vt:lpstr>PowerPoint Sunusu</vt:lpstr>
      <vt:lpstr>PowerPoint Sunusu</vt:lpstr>
      <vt:lpstr>Distributed data and using a collection to create an RDD</vt:lpstr>
      <vt:lpstr>Create RDD</vt:lpstr>
      <vt:lpstr>PowerPoint Sunusu</vt:lpstr>
      <vt:lpstr>PowerPoint Sunusu</vt:lpstr>
      <vt:lpstr>Subtract one from each value using map</vt:lpstr>
      <vt:lpstr>How ?</vt:lpstr>
      <vt:lpstr>Perform action collect to view results</vt:lpstr>
      <vt:lpstr>Apply transformation filter and view results with collect</vt:lpstr>
      <vt:lpstr>PowerPoint Sunusu</vt:lpstr>
      <vt:lpstr>PowerPoint Sunusu</vt:lpstr>
      <vt:lpstr>Make words plural</vt:lpstr>
      <vt:lpstr>PowerPoint Sunusu</vt:lpstr>
      <vt:lpstr>Data.gov</vt:lpstr>
      <vt:lpstr>Wordcount (Scala)</vt:lpstr>
      <vt:lpstr>Wordcount (Scala) cont.</vt:lpstr>
      <vt:lpstr>Sample Databases</vt:lpstr>
      <vt:lpstr>Further reading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26</cp:revision>
  <dcterms:created xsi:type="dcterms:W3CDTF">2006-08-16T00:00:00Z</dcterms:created>
  <dcterms:modified xsi:type="dcterms:W3CDTF">2016-12-20T06:34:05Z</dcterms:modified>
</cp:coreProperties>
</file>