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203150" cy="36004500"/>
  <p:notesSz cx="6858000" cy="9144000"/>
  <p:defaultText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500" autoAdjust="0"/>
    <p:restoredTop sz="94764" autoAdjust="0"/>
  </p:normalViewPr>
  <p:slideViewPr>
    <p:cSldViewPr>
      <p:cViewPr>
        <p:scale>
          <a:sx n="50" d="100"/>
          <a:sy n="50" d="100"/>
        </p:scale>
        <p:origin x="-150" y="-852"/>
      </p:cViewPr>
      <p:guideLst>
        <p:guide orient="horz" pos="11340"/>
        <p:guide pos="7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890236" y="11184734"/>
            <a:ext cx="21422678" cy="7717632"/>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671" indent="0" algn="ctr">
              <a:buNone/>
              <a:defRPr>
                <a:solidFill>
                  <a:schemeClr val="tx1">
                    <a:tint val="75000"/>
                  </a:schemeClr>
                </a:solidFill>
              </a:defRPr>
            </a:lvl2pPr>
            <a:lvl3pPr marL="3497343" indent="0" algn="ctr">
              <a:buNone/>
              <a:defRPr>
                <a:solidFill>
                  <a:schemeClr val="tx1">
                    <a:tint val="75000"/>
                  </a:schemeClr>
                </a:solidFill>
              </a:defRPr>
            </a:lvl3pPr>
            <a:lvl4pPr marL="5246015" indent="0" algn="ctr">
              <a:buNone/>
              <a:defRPr>
                <a:solidFill>
                  <a:schemeClr val="tx1">
                    <a:tint val="75000"/>
                  </a:schemeClr>
                </a:solidFill>
              </a:defRPr>
            </a:lvl4pPr>
            <a:lvl5pPr marL="6994686" indent="0" algn="ctr">
              <a:buNone/>
              <a:defRPr>
                <a:solidFill>
                  <a:schemeClr val="tx1">
                    <a:tint val="75000"/>
                  </a:schemeClr>
                </a:solidFill>
              </a:defRPr>
            </a:lvl5pPr>
            <a:lvl6pPr marL="8743357" indent="0" algn="ctr">
              <a:buNone/>
              <a:defRPr>
                <a:solidFill>
                  <a:schemeClr val="tx1">
                    <a:tint val="75000"/>
                  </a:schemeClr>
                </a:solidFill>
              </a:defRPr>
            </a:lvl6pPr>
            <a:lvl7pPr marL="10492029" indent="0" algn="ctr">
              <a:buNone/>
              <a:defRPr>
                <a:solidFill>
                  <a:schemeClr val="tx1">
                    <a:tint val="75000"/>
                  </a:schemeClr>
                </a:solidFill>
              </a:defRPr>
            </a:lvl7pPr>
            <a:lvl8pPr marL="12240700" indent="0" algn="ctr">
              <a:buNone/>
              <a:defRPr>
                <a:solidFill>
                  <a:schemeClr val="tx1">
                    <a:tint val="75000"/>
                  </a:schemeClr>
                </a:solidFill>
              </a:defRPr>
            </a:lvl8pPr>
            <a:lvl9pPr marL="13989372"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59B41F7-634E-4406-A470-0AEA96DBF463}" type="datetimeFigureOut">
              <a:rPr lang="tr-TR" smtClean="0"/>
              <a:t>26.5.2015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5374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59B41F7-634E-4406-A470-0AEA96DBF463}" type="datetimeFigureOut">
              <a:rPr lang="tr-TR" smtClean="0"/>
              <a:t>26.5.2015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84106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0509440" y="9001125"/>
            <a:ext cx="18775470" cy="191757300"/>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174274" y="9001125"/>
            <a:ext cx="55915115" cy="1917573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59B41F7-634E-4406-A470-0AEA96DBF463}" type="datetimeFigureOut">
              <a:rPr lang="tr-TR" smtClean="0"/>
              <a:t>26.5.2015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210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59B41F7-634E-4406-A470-0AEA96DBF463}" type="datetimeFigureOut">
              <a:rPr lang="tr-TR" smtClean="0"/>
              <a:t>26.5.2015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659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990875" y="23136228"/>
            <a:ext cx="21422678" cy="7150894"/>
          </a:xfrm>
        </p:spPr>
        <p:txBody>
          <a:bodyPr anchor="t"/>
          <a:lstStyle>
            <a:lvl1pPr algn="l">
              <a:defRPr sz="153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1990875" y="15260245"/>
            <a:ext cx="21422678" cy="7875982"/>
          </a:xfrm>
        </p:spPr>
        <p:txBody>
          <a:bodyPr anchor="b"/>
          <a:lstStyle>
            <a:lvl1pPr marL="0" indent="0">
              <a:buNone/>
              <a:defRPr sz="7600">
                <a:solidFill>
                  <a:schemeClr val="tx1">
                    <a:tint val="75000"/>
                  </a:schemeClr>
                </a:solidFill>
              </a:defRPr>
            </a:lvl1pPr>
            <a:lvl2pPr marL="1748671" indent="0">
              <a:buNone/>
              <a:defRPr sz="6900">
                <a:solidFill>
                  <a:schemeClr val="tx1">
                    <a:tint val="75000"/>
                  </a:schemeClr>
                </a:solidFill>
              </a:defRPr>
            </a:lvl2pPr>
            <a:lvl3pPr marL="3497343" indent="0">
              <a:buNone/>
              <a:defRPr sz="6100">
                <a:solidFill>
                  <a:schemeClr val="tx1">
                    <a:tint val="75000"/>
                  </a:schemeClr>
                </a:solidFill>
              </a:defRPr>
            </a:lvl3pPr>
            <a:lvl4pPr marL="5246015" indent="0">
              <a:buNone/>
              <a:defRPr sz="5400">
                <a:solidFill>
                  <a:schemeClr val="tx1">
                    <a:tint val="75000"/>
                  </a:schemeClr>
                </a:solidFill>
              </a:defRPr>
            </a:lvl4pPr>
            <a:lvl5pPr marL="6994686" indent="0">
              <a:buNone/>
              <a:defRPr sz="5400">
                <a:solidFill>
                  <a:schemeClr val="tx1">
                    <a:tint val="75000"/>
                  </a:schemeClr>
                </a:solidFill>
              </a:defRPr>
            </a:lvl5pPr>
            <a:lvl6pPr marL="8743357" indent="0">
              <a:buNone/>
              <a:defRPr sz="5400">
                <a:solidFill>
                  <a:schemeClr val="tx1">
                    <a:tint val="75000"/>
                  </a:schemeClr>
                </a:solidFill>
              </a:defRPr>
            </a:lvl6pPr>
            <a:lvl7pPr marL="10492029" indent="0">
              <a:buNone/>
              <a:defRPr sz="5400">
                <a:solidFill>
                  <a:schemeClr val="tx1">
                    <a:tint val="75000"/>
                  </a:schemeClr>
                </a:solidFill>
              </a:defRPr>
            </a:lvl7pPr>
            <a:lvl8pPr marL="12240700" indent="0">
              <a:buNone/>
              <a:defRPr sz="5400">
                <a:solidFill>
                  <a:schemeClr val="tx1">
                    <a:tint val="75000"/>
                  </a:schemeClr>
                </a:solidFill>
              </a:defRPr>
            </a:lvl8pPr>
            <a:lvl9pPr marL="13989372" indent="0">
              <a:buNone/>
              <a:defRPr sz="5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26.5.2015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42439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174274" y="52439888"/>
            <a:ext cx="37345294"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1939619" y="52439888"/>
            <a:ext cx="37345291"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59B41F7-634E-4406-A470-0AEA96DBF463}" type="datetimeFigureOut">
              <a:rPr lang="tr-TR" smtClean="0"/>
              <a:t>26.5.2015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9364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60158" y="1441849"/>
            <a:ext cx="22682835" cy="600075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1260158" y="8059344"/>
            <a:ext cx="11135768"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smtClean="0"/>
              <a:t>Asıl metin stillerini düzenlemek için tıklatın</a:t>
            </a:r>
          </a:p>
        </p:txBody>
      </p:sp>
      <p:sp>
        <p:nvSpPr>
          <p:cNvPr id="4" name="İçerik Yer Tutucusu 3"/>
          <p:cNvSpPr>
            <a:spLocks noGrp="1"/>
          </p:cNvSpPr>
          <p:nvPr>
            <p:ph sz="half" idx="2"/>
          </p:nvPr>
        </p:nvSpPr>
        <p:spPr>
          <a:xfrm>
            <a:off x="1260158" y="11418094"/>
            <a:ext cx="11135768"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12802851" y="8059344"/>
            <a:ext cx="11140143"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12802851" y="11418094"/>
            <a:ext cx="11140143"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59B41F7-634E-4406-A470-0AEA96DBF463}" type="datetimeFigureOut">
              <a:rPr lang="tr-TR" smtClean="0"/>
              <a:t>26.5.2015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9635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59B41F7-634E-4406-A470-0AEA96DBF463}" type="datetimeFigureOut">
              <a:rPr lang="tr-TR" smtClean="0"/>
              <a:t>26.5.2015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0107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59B41F7-634E-4406-A470-0AEA96DBF463}" type="datetimeFigureOut">
              <a:rPr lang="tr-TR" smtClean="0"/>
              <a:t>26.5.2015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86451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9" y="1433512"/>
            <a:ext cx="8291663" cy="6100763"/>
          </a:xfrm>
        </p:spPr>
        <p:txBody>
          <a:bodyPr anchor="b"/>
          <a:lstStyle>
            <a:lvl1pPr algn="l">
              <a:defRPr sz="7600" b="1"/>
            </a:lvl1pPr>
          </a:lstStyle>
          <a:p>
            <a:r>
              <a:rPr lang="tr-TR" smtClean="0"/>
              <a:t>Asıl başlık stili için tıklatın</a:t>
            </a:r>
            <a:endParaRPr lang="tr-TR"/>
          </a:p>
        </p:txBody>
      </p:sp>
      <p:sp>
        <p:nvSpPr>
          <p:cNvPr id="3" name="İçerik Yer Tutucusu 2"/>
          <p:cNvSpPr>
            <a:spLocks noGrp="1"/>
          </p:cNvSpPr>
          <p:nvPr>
            <p:ph idx="1"/>
          </p:nvPr>
        </p:nvSpPr>
        <p:spPr>
          <a:xfrm>
            <a:off x="9853732" y="1433516"/>
            <a:ext cx="14089261" cy="30728843"/>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1260159" y="7534279"/>
            <a:ext cx="8291663" cy="24628080"/>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26.5.2015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77800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939994" y="25203151"/>
            <a:ext cx="15121890" cy="2975374"/>
          </a:xfrm>
        </p:spPr>
        <p:txBody>
          <a:bodyPr anchor="b"/>
          <a:lstStyle>
            <a:lvl1pPr algn="l">
              <a:defRPr sz="7600" b="1"/>
            </a:lvl1pPr>
          </a:lstStyle>
          <a:p>
            <a:r>
              <a:rPr lang="tr-TR" smtClean="0"/>
              <a:t>Asıl başlık stili için tıklatın</a:t>
            </a:r>
            <a:endParaRPr lang="tr-TR"/>
          </a:p>
        </p:txBody>
      </p:sp>
      <p:sp>
        <p:nvSpPr>
          <p:cNvPr id="3" name="Resim Yer Tutucusu 2"/>
          <p:cNvSpPr>
            <a:spLocks noGrp="1"/>
          </p:cNvSpPr>
          <p:nvPr>
            <p:ph type="pic" idx="1"/>
          </p:nvPr>
        </p:nvSpPr>
        <p:spPr>
          <a:xfrm>
            <a:off x="4939994" y="3217069"/>
            <a:ext cx="15121890" cy="21602700"/>
          </a:xfrm>
        </p:spPr>
        <p:txBody>
          <a:bodyPr/>
          <a:lstStyle>
            <a:lvl1pPr marL="0" indent="0">
              <a:buNone/>
              <a:defRPr sz="12200"/>
            </a:lvl1pPr>
            <a:lvl2pPr marL="1748671" indent="0">
              <a:buNone/>
              <a:defRPr sz="10700"/>
            </a:lvl2pPr>
            <a:lvl3pPr marL="3497343" indent="0">
              <a:buNone/>
              <a:defRPr sz="9200"/>
            </a:lvl3pPr>
            <a:lvl4pPr marL="5246015" indent="0">
              <a:buNone/>
              <a:defRPr sz="7600"/>
            </a:lvl4pPr>
            <a:lvl5pPr marL="6994686" indent="0">
              <a:buNone/>
              <a:defRPr sz="7600"/>
            </a:lvl5pPr>
            <a:lvl6pPr marL="8743357" indent="0">
              <a:buNone/>
              <a:defRPr sz="7600"/>
            </a:lvl6pPr>
            <a:lvl7pPr marL="10492029" indent="0">
              <a:buNone/>
              <a:defRPr sz="7600"/>
            </a:lvl7pPr>
            <a:lvl8pPr marL="12240700" indent="0">
              <a:buNone/>
              <a:defRPr sz="7600"/>
            </a:lvl8pPr>
            <a:lvl9pPr marL="13989372" indent="0">
              <a:buNone/>
              <a:defRPr sz="7600"/>
            </a:lvl9pPr>
          </a:lstStyle>
          <a:p>
            <a:endParaRPr lang="tr-TR"/>
          </a:p>
        </p:txBody>
      </p:sp>
      <p:sp>
        <p:nvSpPr>
          <p:cNvPr id="4" name="Metin Yer Tutucusu 3"/>
          <p:cNvSpPr>
            <a:spLocks noGrp="1"/>
          </p:cNvSpPr>
          <p:nvPr>
            <p:ph type="body" sz="half" idx="2"/>
          </p:nvPr>
        </p:nvSpPr>
        <p:spPr>
          <a:xfrm>
            <a:off x="4939994" y="28178525"/>
            <a:ext cx="15121890" cy="4225526"/>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26.5.2015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52717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60158" y="1441849"/>
            <a:ext cx="22682835" cy="6000750"/>
          </a:xfrm>
          <a:prstGeom prst="rect">
            <a:avLst/>
          </a:prstGeom>
        </p:spPr>
        <p:txBody>
          <a:bodyPr vert="horz" lIns="349734" tIns="174868" rIns="349734" bIns="174868"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1260158" y="8401053"/>
            <a:ext cx="22682835" cy="23761306"/>
          </a:xfrm>
          <a:prstGeom prst="rect">
            <a:avLst/>
          </a:prstGeom>
        </p:spPr>
        <p:txBody>
          <a:bodyPr vert="horz" lIns="349734" tIns="174868" rIns="349734" bIns="174868"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1260157" y="33370840"/>
            <a:ext cx="5880735" cy="1916907"/>
          </a:xfrm>
          <a:prstGeom prst="rect">
            <a:avLst/>
          </a:prstGeom>
        </p:spPr>
        <p:txBody>
          <a:bodyPr vert="horz" lIns="349734" tIns="174868" rIns="349734" bIns="174868" rtlCol="0" anchor="ctr"/>
          <a:lstStyle>
            <a:lvl1pPr algn="l">
              <a:defRPr sz="4600">
                <a:solidFill>
                  <a:schemeClr val="tx1">
                    <a:tint val="75000"/>
                  </a:schemeClr>
                </a:solidFill>
              </a:defRPr>
            </a:lvl1pPr>
          </a:lstStyle>
          <a:p>
            <a:fld id="{A59B41F7-634E-4406-A470-0AEA96DBF463}" type="datetimeFigureOut">
              <a:rPr lang="tr-TR" smtClean="0"/>
              <a:t>26.5.2015</a:t>
            </a:fld>
            <a:endParaRPr lang="tr-TR"/>
          </a:p>
        </p:txBody>
      </p:sp>
      <p:sp>
        <p:nvSpPr>
          <p:cNvPr id="5" name="Altbilgi Yer Tutucusu 4"/>
          <p:cNvSpPr>
            <a:spLocks noGrp="1"/>
          </p:cNvSpPr>
          <p:nvPr>
            <p:ph type="ftr" sz="quarter" idx="3"/>
          </p:nvPr>
        </p:nvSpPr>
        <p:spPr>
          <a:xfrm>
            <a:off x="8611076" y="33370840"/>
            <a:ext cx="7980998" cy="1916907"/>
          </a:xfrm>
          <a:prstGeom prst="rect">
            <a:avLst/>
          </a:prstGeom>
        </p:spPr>
        <p:txBody>
          <a:bodyPr vert="horz" lIns="349734" tIns="174868" rIns="349734" bIns="174868" rtlCol="0" anchor="ctr"/>
          <a:lstStyle>
            <a:lvl1pPr algn="ctr">
              <a:defRPr sz="46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8062258" y="33370840"/>
            <a:ext cx="5880735" cy="1916907"/>
          </a:xfrm>
          <a:prstGeom prst="rect">
            <a:avLst/>
          </a:prstGeom>
        </p:spPr>
        <p:txBody>
          <a:bodyPr vert="horz" lIns="349734" tIns="174868" rIns="349734" bIns="174868" rtlCol="0" anchor="ctr"/>
          <a:lstStyle>
            <a:lvl1pPr algn="r">
              <a:defRPr sz="4600">
                <a:solidFill>
                  <a:schemeClr val="tx1">
                    <a:tint val="75000"/>
                  </a:schemeClr>
                </a:solidFill>
              </a:defRPr>
            </a:lvl1pPr>
          </a:lstStyle>
          <a:p>
            <a:fld id="{6897F619-058A-4D6C-9D9D-25B7D193E6F3}" type="slidenum">
              <a:rPr lang="tr-TR" smtClean="0"/>
              <a:t>‹#›</a:t>
            </a:fld>
            <a:endParaRPr lang="tr-TR"/>
          </a:p>
        </p:txBody>
      </p:sp>
    </p:spTree>
    <p:extLst>
      <p:ext uri="{BB962C8B-B14F-4D97-AF65-F5344CB8AC3E}">
        <p14:creationId xmlns:p14="http://schemas.microsoft.com/office/powerpoint/2010/main" val="412982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343" rtl="0" eaLnBrk="1" latinLnBrk="0" hangingPunct="1">
        <a:spcBef>
          <a:spcPct val="0"/>
        </a:spcBef>
        <a:buNone/>
        <a:defRPr sz="16800" kern="1200">
          <a:solidFill>
            <a:schemeClr val="tx1"/>
          </a:solidFill>
          <a:latin typeface="+mj-lt"/>
          <a:ea typeface="+mj-ea"/>
          <a:cs typeface="+mj-cs"/>
        </a:defRPr>
      </a:lvl1pPr>
    </p:titleStyle>
    <p:bodyStyle>
      <a:lvl1pPr marL="1311503" indent="-1311503" algn="l" defTabSz="3497343"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591" indent="-1092920" algn="l" defTabSz="3497343"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679" indent="-874336" algn="l" defTabSz="3497343"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350"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9022"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7693"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6364"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5036"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3708"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gif"/><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74525" y="1211125"/>
            <a:ext cx="23918247" cy="3830646"/>
          </a:xfrm>
        </p:spPr>
        <p:txBody>
          <a:bodyPr>
            <a:normAutofit/>
          </a:bodyPr>
          <a:lstStyle/>
          <a:p>
            <a:r>
              <a:rPr lang="tr-TR" sz="7000" b="1" dirty="0">
                <a:latin typeface="Times New Roman" panose="02020603050405020304" pitchFamily="18" charset="0"/>
                <a:cs typeface="Times New Roman" panose="02020603050405020304" pitchFamily="18" charset="0"/>
              </a:rPr>
              <a:t>RESTFUL İLE WEB SERVİSİ UYGULAMASI</a:t>
            </a:r>
          </a:p>
        </p:txBody>
      </p:sp>
      <p:sp>
        <p:nvSpPr>
          <p:cNvPr id="3" name="Metin Yer Tutucusu 2"/>
          <p:cNvSpPr>
            <a:spLocks noGrp="1"/>
          </p:cNvSpPr>
          <p:nvPr>
            <p:ph type="body" idx="1"/>
          </p:nvPr>
        </p:nvSpPr>
        <p:spPr>
          <a:xfrm>
            <a:off x="675888" y="5162897"/>
            <a:ext cx="11925688" cy="2573927"/>
          </a:xfrm>
        </p:spPr>
        <p:txBody>
          <a:bodyPr>
            <a:noAutofit/>
          </a:bodyPr>
          <a:lstStyle/>
          <a:p>
            <a:pPr algn="ctr"/>
            <a:r>
              <a:rPr lang="tr-TR" sz="3300" b="0" i="1" dirty="0" smtClean="0">
                <a:latin typeface="Times New Roman" pitchFamily="18" charset="0"/>
                <a:cs typeface="Times New Roman" pitchFamily="18" charset="0"/>
              </a:rPr>
              <a:t>BİNNUR </a:t>
            </a:r>
            <a:r>
              <a:rPr lang="tr-TR" sz="3300" b="0" i="1" dirty="0" smtClean="0">
                <a:latin typeface="Times New Roman" pitchFamily="18" charset="0"/>
                <a:cs typeface="Times New Roman" pitchFamily="18" charset="0"/>
              </a:rPr>
              <a:t>HASDEMİR | G101210039</a:t>
            </a:r>
            <a:endParaRPr lang="tr-TR" sz="3300" b="0" i="1" baseline="30000" dirty="0" smtClean="0">
              <a:latin typeface="Times New Roman" pitchFamily="18" charset="0"/>
              <a:cs typeface="Times New Roman" pitchFamily="18" charset="0"/>
            </a:endParaRPr>
          </a:p>
          <a:p>
            <a:pPr algn="ctr"/>
            <a:r>
              <a:rPr lang="tr-TR" sz="3300" b="0" dirty="0" smtClean="0">
                <a:latin typeface="Times New Roman" pitchFamily="18" charset="0"/>
                <a:cs typeface="Times New Roman" pitchFamily="18" charset="0"/>
              </a:rPr>
              <a:t>Bilgisayar Mühendisliği Bölümü</a:t>
            </a:r>
          </a:p>
          <a:p>
            <a:pPr algn="ctr"/>
            <a:r>
              <a:rPr lang="tr-TR" sz="3300" b="0" dirty="0" smtClean="0">
                <a:latin typeface="Times New Roman" pitchFamily="18" charset="0"/>
                <a:cs typeface="Times New Roman" pitchFamily="18" charset="0"/>
              </a:rPr>
              <a:t>Sakarya </a:t>
            </a:r>
            <a:r>
              <a:rPr lang="tr-TR" sz="3300" b="0" dirty="0">
                <a:latin typeface="Times New Roman" pitchFamily="18" charset="0"/>
                <a:cs typeface="Times New Roman" pitchFamily="18" charset="0"/>
              </a:rPr>
              <a:t>Üniversitesi</a:t>
            </a:r>
          </a:p>
          <a:p>
            <a:pPr algn="ctr"/>
            <a:r>
              <a:rPr lang="tr-TR" sz="3300" b="0" dirty="0" smtClean="0">
                <a:latin typeface="Times New Roman" pitchFamily="18" charset="0"/>
                <a:cs typeface="Times New Roman" pitchFamily="18" charset="0"/>
              </a:rPr>
              <a:t>binnur.hasdemir@gmail.com</a:t>
            </a:r>
            <a:endParaRPr lang="tr-TR" sz="3300" b="0" dirty="0" smtClean="0">
              <a:latin typeface="Times New Roman" pitchFamily="18" charset="0"/>
              <a:cs typeface="Times New Roman" pitchFamily="18" charset="0"/>
            </a:endParaRPr>
          </a:p>
        </p:txBody>
      </p:sp>
      <p:sp>
        <p:nvSpPr>
          <p:cNvPr id="7" name="Metin Yer Tutucusu 2"/>
          <p:cNvSpPr txBox="1">
            <a:spLocks/>
          </p:cNvSpPr>
          <p:nvPr/>
        </p:nvSpPr>
        <p:spPr>
          <a:xfrm>
            <a:off x="12601574" y="5223460"/>
            <a:ext cx="11991198" cy="248308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3300" b="0" i="1" dirty="0" smtClean="0">
                <a:latin typeface="Times New Roman" pitchFamily="18" charset="0"/>
                <a:cs typeface="Times New Roman" pitchFamily="18" charset="0"/>
              </a:rPr>
              <a:t>VOLKAN </a:t>
            </a:r>
            <a:r>
              <a:rPr lang="tr-TR" sz="3300" b="0" i="1" dirty="0" smtClean="0">
                <a:latin typeface="Times New Roman" pitchFamily="18" charset="0"/>
                <a:cs typeface="Times New Roman" pitchFamily="18" charset="0"/>
              </a:rPr>
              <a:t>NARİNÇ | B111210073</a:t>
            </a:r>
            <a:endParaRPr lang="tr-TR" sz="3300" b="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smtClean="0">
                <a:latin typeface="Times New Roman" pitchFamily="18" charset="0"/>
                <a:cs typeface="Times New Roman" pitchFamily="18" charset="0"/>
              </a:rPr>
              <a:t>volkannarincc@gmail.com</a:t>
            </a:r>
            <a:endParaRPr lang="tr-TR" sz="3300" b="0" dirty="0">
              <a:latin typeface="Times New Roman" pitchFamily="18" charset="0"/>
              <a:cs typeface="Times New Roman" pitchFamily="18" charset="0"/>
            </a:endParaRPr>
          </a:p>
        </p:txBody>
      </p:sp>
      <p:sp>
        <p:nvSpPr>
          <p:cNvPr id="8" name="Metin Yer Tutucusu 4"/>
          <p:cNvSpPr txBox="1">
            <a:spLocks/>
          </p:cNvSpPr>
          <p:nvPr/>
        </p:nvSpPr>
        <p:spPr>
          <a:xfrm>
            <a:off x="674523" y="9008298"/>
            <a:ext cx="11447574" cy="439116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smtClean="0">
                <a:latin typeface="Times New Roman" pitchFamily="18" charset="0"/>
                <a:cs typeface="Times New Roman" pitchFamily="18" charset="0"/>
              </a:rPr>
              <a:t>Giriş</a:t>
            </a:r>
            <a:endParaRPr lang="tr-TR" sz="2500" dirty="0">
              <a:latin typeface="Times New Roman" pitchFamily="18" charset="0"/>
              <a:cs typeface="Times New Roman" pitchFamily="18" charset="0"/>
            </a:endParaRPr>
          </a:p>
          <a:p>
            <a:pPr algn="just">
              <a:spcAft>
                <a:spcPts val="1675"/>
              </a:spcAft>
            </a:pPr>
            <a:r>
              <a:rPr lang="tr-TR" sz="2000" b="0" dirty="0">
                <a:latin typeface="Times New Roman" pitchFamily="18" charset="0"/>
                <a:cs typeface="Times New Roman" pitchFamily="18" charset="0"/>
              </a:rPr>
              <a:t>REST web standartlarını ve HTTP protokolünü baz alan bir mimaridir. Rest mimarisinde </a:t>
            </a:r>
            <a:r>
              <a:rPr lang="tr-TR" sz="2000" b="0" dirty="0" smtClean="0">
                <a:latin typeface="Times New Roman" pitchFamily="18" charset="0"/>
                <a:cs typeface="Times New Roman" pitchFamily="18" charset="0"/>
              </a:rPr>
              <a:t>her şey </a:t>
            </a:r>
            <a:r>
              <a:rPr lang="tr-TR" sz="2000" b="0" dirty="0">
                <a:latin typeface="Times New Roman" pitchFamily="18" charset="0"/>
                <a:cs typeface="Times New Roman" pitchFamily="18" charset="0"/>
              </a:rPr>
              <a:t>bir kaynaktır. </a:t>
            </a:r>
            <a:r>
              <a:rPr lang="tr-TR" sz="2000" b="0" dirty="0" smtClean="0">
                <a:latin typeface="Times New Roman" pitchFamily="18" charset="0"/>
                <a:cs typeface="Times New Roman" pitchFamily="18" charset="0"/>
              </a:rPr>
              <a:t>Her kaynak </a:t>
            </a:r>
            <a:r>
              <a:rPr lang="tr-TR" sz="2000" b="0" dirty="0" err="1" smtClean="0">
                <a:latin typeface="Times New Roman" pitchFamily="18" charset="0"/>
                <a:cs typeface="Times New Roman" pitchFamily="18" charset="0"/>
              </a:rPr>
              <a:t>HTTP’nin</a:t>
            </a:r>
            <a:r>
              <a:rPr lang="tr-TR" sz="2000" b="0" dirty="0" smtClean="0">
                <a:latin typeface="Times New Roman" pitchFamily="18" charset="0"/>
                <a:cs typeface="Times New Roman" pitchFamily="18" charset="0"/>
              </a:rPr>
              <a:t> genel metotlarını(GET,POST,PUT,DELETE) desteklemelidir.  Adresten dönen veri isteğe bağlı olarak JSON veya XML tarzında olabilir. Bu dönen veriyi ön planda kullanıcının anlayabileceği daha sağlıklı bir biçimde kullanmak için Arka planda Java koduyla çalışan RESTful API’nin ön tarafla bağlanması </a:t>
            </a:r>
            <a:r>
              <a:rPr lang="tr-TR" sz="2000" b="0" dirty="0" smtClean="0">
                <a:latin typeface="Times New Roman" pitchFamily="18" charset="0"/>
                <a:cs typeface="Times New Roman" pitchFamily="18" charset="0"/>
              </a:rPr>
              <a:t>lazımdır. </a:t>
            </a:r>
            <a:r>
              <a:rPr lang="tr-TR" sz="2000" b="0" dirty="0" smtClean="0">
                <a:latin typeface="Times New Roman" pitchFamily="18" charset="0"/>
                <a:cs typeface="Times New Roman" pitchFamily="18" charset="0"/>
              </a:rPr>
              <a:t>JSON veya XML olarak dönen verinin parse edilmesi gerekir. RESTful dil bağımsız olduğundan ön tarafta kodlama diğer dillerle de yapılabilir. Biz ön planda Javascript kullandık. Tabi front-end ve back-end bağlanmasının da yapılması gerekir. Javascript</a:t>
            </a:r>
            <a:r>
              <a:rPr lang="tr-TR" sz="2000" b="0" dirty="0">
                <a:latin typeface="Times New Roman" pitchFamily="18" charset="0"/>
                <a:cs typeface="Times New Roman" pitchFamily="18" charset="0"/>
              </a:rPr>
              <a:t> </a:t>
            </a:r>
            <a:r>
              <a:rPr lang="tr-TR" sz="2000" b="0" dirty="0" smtClean="0">
                <a:latin typeface="Times New Roman" pitchFamily="18" charset="0"/>
                <a:cs typeface="Times New Roman" pitchFamily="18" charset="0"/>
              </a:rPr>
              <a:t>de bu bağlamayı yapmak için kütüphaneler kullanılır. Biz Backbone kütüphanesini kullandık. Bunun yanında Backbone ile birlikte JQuery ve Underscore kütüphanelerini kullandık.</a:t>
            </a:r>
          </a:p>
          <a:p>
            <a:pPr algn="just">
              <a:spcAft>
                <a:spcPts val="1675"/>
              </a:spcAft>
            </a:pPr>
            <a:endParaRPr lang="tr-TR" sz="2000" b="0" dirty="0" smtClean="0">
              <a:latin typeface="Times New Roman" pitchFamily="18" charset="0"/>
              <a:cs typeface="Times New Roman" pitchFamily="18" charset="0"/>
            </a:endParaRPr>
          </a:p>
        </p:txBody>
      </p:sp>
      <p:sp>
        <p:nvSpPr>
          <p:cNvPr id="11" name="Metin Yer Tutucusu 4"/>
          <p:cNvSpPr txBox="1">
            <a:spLocks/>
          </p:cNvSpPr>
          <p:nvPr/>
        </p:nvSpPr>
        <p:spPr>
          <a:xfrm>
            <a:off x="674522" y="15773082"/>
            <a:ext cx="11927054" cy="109013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itchFamily="18" charset="0"/>
                <a:cs typeface="Times New Roman" pitchFamily="18" charset="0"/>
              </a:rPr>
              <a:t>Geliştirilen </a:t>
            </a:r>
            <a:r>
              <a:rPr lang="tr-TR" sz="2500" dirty="0" smtClean="0">
                <a:latin typeface="Times New Roman" pitchFamily="18" charset="0"/>
                <a:cs typeface="Times New Roman" pitchFamily="18" charset="0"/>
              </a:rPr>
              <a:t>Yazılım</a:t>
            </a:r>
            <a:endParaRPr lang="tr-TR" sz="2500" dirty="0">
              <a:latin typeface="Times New Roman" pitchFamily="18" charset="0"/>
              <a:cs typeface="Times New Roman" pitchFamily="18" charset="0"/>
            </a:endParaRPr>
          </a:p>
          <a:p>
            <a:pPr algn="ctr"/>
            <a:endParaRPr lang="tr-TR" sz="2100" dirty="0">
              <a:latin typeface="Times New Roman" pitchFamily="18" charset="0"/>
              <a:cs typeface="Times New Roman" pitchFamily="18" charset="0"/>
            </a:endParaRPr>
          </a:p>
        </p:txBody>
      </p:sp>
      <p:sp>
        <p:nvSpPr>
          <p:cNvPr id="16" name="Metin Yer Tutucusu 4"/>
          <p:cNvSpPr txBox="1">
            <a:spLocks/>
          </p:cNvSpPr>
          <p:nvPr/>
        </p:nvSpPr>
        <p:spPr>
          <a:xfrm>
            <a:off x="674522" y="19770978"/>
            <a:ext cx="11927054" cy="211970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endParaRPr lang="tr-TR" sz="2000" b="0" dirty="0">
              <a:latin typeface="Times New Roman" pitchFamily="18" charset="0"/>
              <a:cs typeface="Times New Roman" pitchFamily="18" charset="0"/>
            </a:endParaRPr>
          </a:p>
        </p:txBody>
      </p:sp>
      <p:sp>
        <p:nvSpPr>
          <p:cNvPr id="4" name="Dikdörtgen 3"/>
          <p:cNvSpPr/>
          <p:nvPr/>
        </p:nvSpPr>
        <p:spPr>
          <a:xfrm>
            <a:off x="4208782" y="18210146"/>
            <a:ext cx="5790798" cy="385096"/>
          </a:xfrm>
          <a:prstGeom prst="rect">
            <a:avLst/>
          </a:prstGeom>
        </p:spPr>
        <p:txBody>
          <a:bodyPr wrap="none" lIns="76572" tIns="38286" rIns="76572" bIns="38286">
            <a:spAutoFit/>
          </a:bodyPr>
          <a:lstStyle/>
          <a:p>
            <a:r>
              <a:rPr lang="tr-TR" sz="2000" i="1" dirty="0">
                <a:latin typeface="Times New Roman" pitchFamily="18" charset="0"/>
                <a:cs typeface="Times New Roman" pitchFamily="18" charset="0"/>
              </a:rPr>
              <a:t>Şekil 1</a:t>
            </a:r>
            <a:r>
              <a:rPr lang="tr-TR" sz="2000" dirty="0">
                <a:latin typeface="Times New Roman" pitchFamily="18" charset="0"/>
                <a:cs typeface="Times New Roman" pitchFamily="18" charset="0"/>
              </a:rPr>
              <a:t>: </a:t>
            </a:r>
            <a:r>
              <a:rPr lang="tr-TR" sz="2000" dirty="0" err="1" smtClean="0">
                <a:latin typeface="Times New Roman" pitchFamily="18" charset="0"/>
                <a:cs typeface="Times New Roman" pitchFamily="18" charset="0"/>
              </a:rPr>
              <a:t>RESTful</a:t>
            </a:r>
            <a:r>
              <a:rPr lang="tr-TR" sz="2000" dirty="0" smtClean="0">
                <a:latin typeface="Times New Roman" pitchFamily="18" charset="0"/>
                <a:cs typeface="Times New Roman" pitchFamily="18" charset="0"/>
              </a:rPr>
              <a:t> web servis </a:t>
            </a:r>
            <a:r>
              <a:rPr lang="tr-TR" sz="2000" dirty="0" err="1" smtClean="0">
                <a:latin typeface="Times New Roman" pitchFamily="18" charset="0"/>
                <a:cs typeface="Times New Roman" pitchFamily="18" charset="0"/>
              </a:rPr>
              <a:t>back</a:t>
            </a:r>
            <a:r>
              <a:rPr lang="tr-TR" sz="2000" dirty="0" err="1">
                <a:latin typeface="Times New Roman" pitchFamily="18" charset="0"/>
                <a:cs typeface="Times New Roman" pitchFamily="18" charset="0"/>
              </a:rPr>
              <a:t>-</a:t>
            </a:r>
            <a:r>
              <a:rPr lang="tr-TR" sz="2000" dirty="0" err="1" smtClean="0">
                <a:latin typeface="Times New Roman" pitchFamily="18" charset="0"/>
                <a:cs typeface="Times New Roman" pitchFamily="18" charset="0"/>
              </a:rPr>
              <a:t>end</a:t>
            </a:r>
            <a:r>
              <a:rPr lang="tr-TR" sz="2000" dirty="0" smtClean="0">
                <a:latin typeface="Times New Roman" pitchFamily="18" charset="0"/>
                <a:cs typeface="Times New Roman" pitchFamily="18" charset="0"/>
              </a:rPr>
              <a:t> cevap döndürme</a:t>
            </a:r>
            <a:endParaRPr lang="tr-TR" sz="2000" i="1" dirty="0">
              <a:latin typeface="Times New Roman" pitchFamily="18" charset="0"/>
              <a:cs typeface="Times New Roman" pitchFamily="18" charset="0"/>
            </a:endParaRPr>
          </a:p>
        </p:txBody>
      </p:sp>
      <p:sp>
        <p:nvSpPr>
          <p:cNvPr id="6" name="Dikdörtgen 5"/>
          <p:cNvSpPr/>
          <p:nvPr/>
        </p:nvSpPr>
        <p:spPr>
          <a:xfrm>
            <a:off x="4208782" y="21229068"/>
            <a:ext cx="6467265" cy="385096"/>
          </a:xfrm>
          <a:prstGeom prst="rect">
            <a:avLst/>
          </a:prstGeom>
        </p:spPr>
        <p:txBody>
          <a:bodyPr wrap="none" lIns="76572" tIns="38286" rIns="76572" bIns="38286">
            <a:spAutoFit/>
          </a:bodyPr>
          <a:lstStyle/>
          <a:p>
            <a:r>
              <a:rPr lang="tr-TR" sz="2000" i="1" dirty="0">
                <a:latin typeface="Times New Roman" pitchFamily="18" charset="0"/>
                <a:cs typeface="Times New Roman" pitchFamily="18" charset="0"/>
              </a:rPr>
              <a:t>Şekil 2</a:t>
            </a:r>
            <a:r>
              <a:rPr lang="tr-TR" sz="2000" dirty="0">
                <a:latin typeface="Times New Roman" pitchFamily="18" charset="0"/>
                <a:cs typeface="Times New Roman" pitchFamily="18" charset="0"/>
              </a:rPr>
              <a:t>: </a:t>
            </a:r>
            <a:r>
              <a:rPr lang="tr-TR" sz="2000" dirty="0" err="1" smtClean="0">
                <a:latin typeface="Times New Roman" pitchFamily="18" charset="0"/>
                <a:cs typeface="Times New Roman" pitchFamily="18" charset="0"/>
              </a:rPr>
              <a:t>Back-end</a:t>
            </a:r>
            <a:r>
              <a:rPr lang="tr-TR" sz="2000" dirty="0" smtClean="0">
                <a:latin typeface="Times New Roman" pitchFamily="18" charset="0"/>
                <a:cs typeface="Times New Roman" pitchFamily="18" charset="0"/>
              </a:rPr>
              <a:t> ten dönen verinin Front-</a:t>
            </a:r>
            <a:r>
              <a:rPr lang="tr-TR" sz="2000" dirty="0" err="1" smtClean="0">
                <a:latin typeface="Times New Roman" pitchFamily="18" charset="0"/>
                <a:cs typeface="Times New Roman" pitchFamily="18" charset="0"/>
              </a:rPr>
              <a:t>end</a:t>
            </a:r>
            <a:r>
              <a:rPr lang="tr-TR" sz="2000" dirty="0" smtClean="0">
                <a:latin typeface="Times New Roman" pitchFamily="18" charset="0"/>
                <a:cs typeface="Times New Roman" pitchFamily="18" charset="0"/>
              </a:rPr>
              <a:t> te kullanılması</a:t>
            </a:r>
            <a:endParaRPr lang="tr-TR" sz="1500" i="1" dirty="0">
              <a:latin typeface="Times New Roman" pitchFamily="18" charset="0"/>
              <a:cs typeface="Times New Roman" pitchFamily="18" charset="0"/>
            </a:endParaRPr>
          </a:p>
        </p:txBody>
      </p:sp>
      <p:sp>
        <p:nvSpPr>
          <p:cNvPr id="19" name="Metin Yer Tutucusu 4"/>
          <p:cNvSpPr txBox="1">
            <a:spLocks/>
          </p:cNvSpPr>
          <p:nvPr/>
        </p:nvSpPr>
        <p:spPr>
          <a:xfrm>
            <a:off x="674522" y="22059971"/>
            <a:ext cx="11927053" cy="25670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1500" b="0" dirty="0">
                <a:latin typeface="Times New Roman" pitchFamily="18" charset="0"/>
                <a:cs typeface="Times New Roman" pitchFamily="18" charset="0"/>
              </a:rPr>
              <a:t>  </a:t>
            </a:r>
            <a:endParaRPr lang="tr-TR" sz="1500" b="0" dirty="0" smtClean="0">
              <a:latin typeface="Times New Roman" pitchFamily="18" charset="0"/>
              <a:cs typeface="Times New Roman" pitchFamily="18" charset="0"/>
            </a:endParaRPr>
          </a:p>
          <a:p>
            <a:pPr marL="0" lvl="1" algn="ctr">
              <a:spcBef>
                <a:spcPts val="0"/>
              </a:spcBef>
              <a:spcAft>
                <a:spcPts val="1675"/>
              </a:spcAft>
            </a:pPr>
            <a:r>
              <a:rPr lang="tr-TR" sz="2500" dirty="0" smtClean="0">
                <a:latin typeface="Times New Roman" pitchFamily="18" charset="0"/>
                <a:cs typeface="Times New Roman" pitchFamily="18" charset="0"/>
              </a:rPr>
              <a:t>Kullanılan Yöntem</a:t>
            </a:r>
          </a:p>
          <a:p>
            <a:pPr algn="just"/>
            <a:r>
              <a:rPr lang="tr-TR" sz="2000" b="0" dirty="0">
                <a:latin typeface="Times New Roman" panose="02020603050405020304" pitchFamily="18" charset="0"/>
                <a:cs typeface="Times New Roman" panose="02020603050405020304" pitchFamily="18" charset="0"/>
              </a:rPr>
              <a:t>REST, HTTP protokolü üzerinden GET,POST,PUT veya DELETE komutlarını kullanarak isteklerini bildirir. </a:t>
            </a:r>
            <a:r>
              <a:rPr lang="tr-TR" sz="2000" b="0" dirty="0" err="1" smtClean="0">
                <a:latin typeface="Times New Roman" panose="02020603050405020304" pitchFamily="18" charset="0"/>
                <a:cs typeface="Times New Roman" panose="02020603050405020304" pitchFamily="18" charset="0"/>
              </a:rPr>
              <a:t>RESTful</a:t>
            </a:r>
            <a:r>
              <a:rPr lang="tr-TR" sz="2000" b="0" dirty="0" smtClean="0">
                <a:latin typeface="Times New Roman" panose="02020603050405020304" pitchFamily="18" charset="0"/>
                <a:cs typeface="Times New Roman" panose="02020603050405020304" pitchFamily="18" charset="0"/>
              </a:rPr>
              <a:t> platform </a:t>
            </a:r>
            <a:r>
              <a:rPr lang="tr-TR" sz="2000" b="0" dirty="0">
                <a:latin typeface="Times New Roman" panose="02020603050405020304" pitchFamily="18" charset="0"/>
                <a:cs typeface="Times New Roman" panose="02020603050405020304" pitchFamily="18" charset="0"/>
              </a:rPr>
              <a:t>bağımsızdır. Java </a:t>
            </a:r>
            <a:r>
              <a:rPr lang="tr-TR" sz="2000" b="0" dirty="0" err="1">
                <a:latin typeface="Times New Roman" panose="02020603050405020304" pitchFamily="18" charset="0"/>
                <a:cs typeface="Times New Roman" panose="02020603050405020304" pitchFamily="18" charset="0"/>
              </a:rPr>
              <a:t>client’ında</a:t>
            </a:r>
            <a:r>
              <a:rPr lang="tr-TR" sz="2000" b="0" dirty="0">
                <a:latin typeface="Times New Roman" panose="02020603050405020304" pitchFamily="18" charset="0"/>
                <a:cs typeface="Times New Roman" panose="02020603050405020304" pitchFamily="18" charset="0"/>
              </a:rPr>
              <a:t> bir istek yapıldığı zaman bir bilgi dönüşü olacak. Bu bilgi </a:t>
            </a:r>
            <a:r>
              <a:rPr lang="tr-TR" sz="2000" b="0" dirty="0" smtClean="0">
                <a:latin typeface="Times New Roman" panose="02020603050405020304" pitchFamily="18" charset="0"/>
                <a:cs typeface="Times New Roman" panose="02020603050405020304" pitchFamily="18" charset="0"/>
              </a:rPr>
              <a:t>genellikle </a:t>
            </a:r>
            <a:r>
              <a:rPr lang="tr-TR" sz="2000" b="0" dirty="0">
                <a:latin typeface="Times New Roman" panose="02020603050405020304" pitchFamily="18" charset="0"/>
                <a:cs typeface="Times New Roman" panose="02020603050405020304" pitchFamily="18" charset="0"/>
              </a:rPr>
              <a:t>XML veya JSON tipinde olur. </a:t>
            </a:r>
            <a:r>
              <a:rPr lang="tr-TR" sz="2000" b="0" dirty="0" smtClean="0">
                <a:latin typeface="Times New Roman" panose="02020603050405020304" pitchFamily="18" charset="0"/>
                <a:cs typeface="Times New Roman" panose="02020603050405020304" pitchFamily="18" charset="0"/>
              </a:rPr>
              <a:t>XML veya JSON tipindeki veriyi istersek PHP ’de istersek ASP ‘de kullanabiliriz. </a:t>
            </a:r>
            <a:r>
              <a:rPr lang="tr-TR" sz="2000" b="0" dirty="0" err="1">
                <a:latin typeface="Times New Roman" panose="02020603050405020304" pitchFamily="18" charset="0"/>
                <a:cs typeface="Times New Roman" panose="02020603050405020304" pitchFamily="18" charset="0"/>
              </a:rPr>
              <a:t>RESTful</a:t>
            </a:r>
            <a:r>
              <a:rPr lang="tr-TR" sz="2000" b="0" dirty="0">
                <a:latin typeface="Times New Roman" panose="02020603050405020304" pitchFamily="18" charset="0"/>
                <a:cs typeface="Times New Roman" panose="02020603050405020304" pitchFamily="18" charset="0"/>
              </a:rPr>
              <a:t> dil bağımsızdır</a:t>
            </a:r>
            <a:r>
              <a:rPr lang="tr-TR" sz="2000" b="0" dirty="0" smtClean="0">
                <a:latin typeface="Times New Roman" panose="02020603050405020304" pitchFamily="18" charset="0"/>
                <a:cs typeface="Times New Roman" panose="02020603050405020304" pitchFamily="18" charset="0"/>
              </a:rPr>
              <a:t>. Bu sebepten projenin bir </a:t>
            </a:r>
            <a:r>
              <a:rPr lang="tr-TR" sz="2000" b="0" dirty="0" err="1" smtClean="0">
                <a:latin typeface="Times New Roman" panose="02020603050405020304" pitchFamily="18" charset="0"/>
                <a:cs typeface="Times New Roman" panose="02020603050405020304" pitchFamily="18" charset="0"/>
              </a:rPr>
              <a:t>back-end</a:t>
            </a:r>
            <a:r>
              <a:rPr lang="tr-TR" sz="2000" b="0" dirty="0" smtClean="0">
                <a:latin typeface="Times New Roman" panose="02020603050405020304" pitchFamily="18" charset="0"/>
                <a:cs typeface="Times New Roman" panose="02020603050405020304" pitchFamily="18" charset="0"/>
              </a:rPr>
              <a:t> </a:t>
            </a:r>
            <a:r>
              <a:rPr lang="tr-TR" sz="2000" b="0" dirty="0">
                <a:latin typeface="Times New Roman" panose="02020603050405020304" pitchFamily="18" charset="0"/>
                <a:cs typeface="Times New Roman" panose="02020603050405020304" pitchFamily="18" charset="0"/>
              </a:rPr>
              <a:t>b</a:t>
            </a:r>
            <a:r>
              <a:rPr lang="tr-TR" sz="2000" b="0" dirty="0" smtClean="0">
                <a:latin typeface="Times New Roman" panose="02020603050405020304" pitchFamily="18" charset="0"/>
                <a:cs typeface="Times New Roman" panose="02020603050405020304" pitchFamily="18" charset="0"/>
              </a:rPr>
              <a:t>ir de </a:t>
            </a:r>
            <a:r>
              <a:rPr lang="tr-TR" sz="2000" b="0" dirty="0" err="1" smtClean="0">
                <a:latin typeface="Times New Roman" panose="02020603050405020304" pitchFamily="18" charset="0"/>
                <a:cs typeface="Times New Roman" panose="02020603050405020304" pitchFamily="18" charset="0"/>
              </a:rPr>
              <a:t>front-end</a:t>
            </a:r>
            <a:r>
              <a:rPr lang="tr-TR" sz="2000" b="0" dirty="0" smtClean="0">
                <a:latin typeface="Times New Roman" panose="02020603050405020304" pitchFamily="18" charset="0"/>
                <a:cs typeface="Times New Roman" panose="02020603050405020304" pitchFamily="18" charset="0"/>
              </a:rPr>
              <a:t> kısmı olur.</a:t>
            </a:r>
            <a:endParaRPr lang="tr-TR" sz="2000" b="0" dirty="0">
              <a:latin typeface="Times New Roman" panose="02020603050405020304" pitchFamily="18" charset="0"/>
              <a:cs typeface="Times New Roman" panose="02020603050405020304" pitchFamily="18" charset="0"/>
            </a:endParaRPr>
          </a:p>
          <a:p>
            <a:pPr algn="just"/>
            <a:r>
              <a:rPr lang="en-US" sz="2000" b="0" dirty="0" smtClean="0">
                <a:latin typeface="Times New Roman" pitchFamily="18" charset="0"/>
                <a:cs typeface="Times New Roman" pitchFamily="18" charset="0"/>
              </a:rPr>
              <a:t>. </a:t>
            </a:r>
            <a:endParaRPr lang="tr-TR" sz="2000" b="0" dirty="0">
              <a:latin typeface="Times New Roman" pitchFamily="18" charset="0"/>
              <a:cs typeface="Times New Roman" pitchFamily="18" charset="0"/>
            </a:endParaRPr>
          </a:p>
        </p:txBody>
      </p:sp>
      <p:sp>
        <p:nvSpPr>
          <p:cNvPr id="10" name="Rectangle 2"/>
          <p:cNvSpPr>
            <a:spLocks noChangeArrowheads="1"/>
          </p:cNvSpPr>
          <p:nvPr/>
        </p:nvSpPr>
        <p:spPr bwMode="auto">
          <a:xfrm>
            <a:off x="0" y="-377308"/>
            <a:ext cx="154704" cy="113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572" tIns="38286" rIns="76572" bIns="38286" numCol="1" anchor="ctr" anchorCtr="0" compatLnSpc="1">
            <a:prstTxWarp prst="textNoShape">
              <a:avLst/>
            </a:prstTxWarp>
            <a:spAutoFit/>
          </a:bodyPr>
          <a:lstStyle/>
          <a:p>
            <a:endParaRPr lang="tr-TR"/>
          </a:p>
        </p:txBody>
      </p:sp>
      <p:sp>
        <p:nvSpPr>
          <p:cNvPr id="17" name="Rectangle 3"/>
          <p:cNvSpPr>
            <a:spLocks noChangeArrowheads="1"/>
          </p:cNvSpPr>
          <p:nvPr/>
        </p:nvSpPr>
        <p:spPr bwMode="auto">
          <a:xfrm>
            <a:off x="858812" y="26973649"/>
            <a:ext cx="11927050"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i="1" dirty="0" smtClean="0">
                <a:latin typeface="Times New Roman" pitchFamily="18" charset="0"/>
                <a:cs typeface="Times New Roman" pitchFamily="18" charset="0"/>
              </a:rPr>
              <a:t>Şekil 3:Servis ile XML kullanımının birlikte kullanımı</a:t>
            </a:r>
            <a:r>
              <a:rPr lang="tr-TR" sz="2000" dirty="0" smtClean="0">
                <a:latin typeface="Times New Roman" pitchFamily="18" charset="0"/>
                <a:cs typeface="Times New Roman" pitchFamily="18" charset="0"/>
              </a:rPr>
              <a:t>.</a:t>
            </a:r>
            <a:endParaRPr lang="tr-TR" sz="2000" dirty="0">
              <a:latin typeface="Times New Roman" pitchFamily="18" charset="0"/>
              <a:cs typeface="Times New Roman" pitchFamily="18" charset="0"/>
            </a:endParaRPr>
          </a:p>
        </p:txBody>
      </p:sp>
      <p:sp>
        <p:nvSpPr>
          <p:cNvPr id="18" name="Dikdörtgen 17"/>
          <p:cNvSpPr/>
          <p:nvPr/>
        </p:nvSpPr>
        <p:spPr>
          <a:xfrm>
            <a:off x="882821" y="27897678"/>
            <a:ext cx="11388273" cy="1000649"/>
          </a:xfrm>
          <a:prstGeom prst="rect">
            <a:avLst/>
          </a:prstGeom>
        </p:spPr>
        <p:txBody>
          <a:bodyPr wrap="square" lIns="76572" tIns="38286" rIns="76572" bIns="38286">
            <a:spAutoFit/>
          </a:bodyPr>
          <a:lstStyle/>
          <a:p>
            <a:pPr marL="215358" algn="just"/>
            <a:r>
              <a:rPr lang="tr-TR" sz="2000" dirty="0">
                <a:latin typeface="Times New Roman" panose="02020603050405020304" pitchFamily="18" charset="0"/>
                <a:cs typeface="Times New Roman" panose="02020603050405020304" pitchFamily="18" charset="0"/>
              </a:rPr>
              <a:t>REST mimarisinin kalbinde </a:t>
            </a:r>
            <a:r>
              <a:rPr lang="tr-TR" sz="2000" dirty="0" err="1">
                <a:latin typeface="Times New Roman" panose="02020603050405020304" pitchFamily="18" charset="0"/>
                <a:cs typeface="Times New Roman" panose="02020603050405020304" pitchFamily="18" charset="0"/>
              </a:rPr>
              <a:t>Resouce</a:t>
            </a:r>
            <a:r>
              <a:rPr lang="tr-TR" sz="2000" dirty="0">
                <a:latin typeface="Times New Roman" panose="02020603050405020304" pitchFamily="18" charset="0"/>
                <a:cs typeface="Times New Roman" panose="02020603050405020304" pitchFamily="18" charset="0"/>
              </a:rPr>
              <a:t> kavramı yatmaktadır. Resource kavramı </a:t>
            </a:r>
            <a:r>
              <a:rPr lang="tr-TR" sz="2000" dirty="0" err="1">
                <a:latin typeface="Times New Roman" panose="02020603050405020304" pitchFamily="18" charset="0"/>
                <a:cs typeface="Times New Roman" panose="02020603050405020304" pitchFamily="18" charset="0"/>
              </a:rPr>
              <a:t>REST'e</a:t>
            </a:r>
            <a:r>
              <a:rPr lang="tr-TR" sz="2000" dirty="0">
                <a:latin typeface="Times New Roman" panose="02020603050405020304" pitchFamily="18" charset="0"/>
                <a:cs typeface="Times New Roman" panose="02020603050405020304" pitchFamily="18" charset="0"/>
              </a:rPr>
              <a:t> özel bir kavram değil, halihazırda Web </a:t>
            </a:r>
            <a:r>
              <a:rPr lang="tr-TR" sz="2000" dirty="0" err="1">
                <a:latin typeface="Times New Roman" panose="02020603050405020304" pitchFamily="18" charset="0"/>
                <a:cs typeface="Times New Roman" panose="02020603050405020304" pitchFamily="18" charset="0"/>
              </a:rPr>
              <a:t>Browser'larda</a:t>
            </a:r>
            <a:r>
              <a:rPr lang="tr-TR" sz="2000" dirty="0">
                <a:latin typeface="Times New Roman" panose="02020603050405020304" pitchFamily="18" charset="0"/>
                <a:cs typeface="Times New Roman" panose="02020603050405020304" pitchFamily="18" charset="0"/>
              </a:rPr>
              <a:t> kullanmaktayız. </a:t>
            </a:r>
            <a:r>
              <a:rPr lang="tr-TR" sz="2000" dirty="0" err="1">
                <a:latin typeface="Times New Roman" panose="02020603050405020304" pitchFamily="18" charset="0"/>
                <a:cs typeface="Times New Roman" panose="02020603050405020304" pitchFamily="18" charset="0"/>
              </a:rPr>
              <a:t>Resource'lar</a:t>
            </a:r>
            <a:r>
              <a:rPr lang="tr-TR" sz="2000" dirty="0">
                <a:latin typeface="Times New Roman" panose="02020603050405020304" pitchFamily="18" charset="0"/>
                <a:cs typeface="Times New Roman" panose="02020603050405020304" pitchFamily="18" charset="0"/>
              </a:rPr>
              <a:t> </a:t>
            </a:r>
            <a:r>
              <a:rPr lang="tr-TR" sz="2000" dirty="0" smtClean="0">
                <a:latin typeface="Times New Roman" panose="02020603050405020304" pitchFamily="18" charset="0"/>
                <a:cs typeface="Times New Roman" panose="02020603050405020304" pitchFamily="18" charset="0"/>
              </a:rPr>
              <a:t>her şey </a:t>
            </a:r>
            <a:r>
              <a:rPr lang="tr-TR" sz="2000" dirty="0">
                <a:latin typeface="Times New Roman" panose="02020603050405020304" pitchFamily="18" charset="0"/>
                <a:cs typeface="Times New Roman" panose="02020603050405020304" pitchFamily="18" charset="0"/>
              </a:rPr>
              <a:t>olabilir, </a:t>
            </a:r>
            <a:r>
              <a:rPr lang="tr-TR" sz="2000" dirty="0" err="1">
                <a:latin typeface="Times New Roman" panose="02020603050405020304" pitchFamily="18" charset="0"/>
                <a:cs typeface="Times New Roman" panose="02020603050405020304" pitchFamily="18" charset="0"/>
              </a:rPr>
              <a:t>entity</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item</a:t>
            </a:r>
            <a:r>
              <a:rPr lang="tr-TR" sz="2000" dirty="0">
                <a:latin typeface="Times New Roman" panose="02020603050405020304" pitchFamily="18" charset="0"/>
                <a:cs typeface="Times New Roman" panose="02020603050405020304" pitchFamily="18" charset="0"/>
              </a:rPr>
              <a:t> veya dışarıya açmak istediğiniz herhangi </a:t>
            </a:r>
            <a:r>
              <a:rPr lang="tr-TR" sz="2000" dirty="0" smtClean="0">
                <a:latin typeface="Times New Roman" panose="02020603050405020304" pitchFamily="18" charset="0"/>
                <a:cs typeface="Times New Roman" panose="02020603050405020304" pitchFamily="18" charset="0"/>
              </a:rPr>
              <a:t>bir şey</a:t>
            </a:r>
            <a:r>
              <a:rPr lang="tr-TR" sz="2000" dirty="0">
                <a:latin typeface="Times New Roman" panose="02020603050405020304" pitchFamily="18" charset="0"/>
                <a:cs typeface="Times New Roman" panose="02020603050405020304" pitchFamily="18" charset="0"/>
              </a:rPr>
              <a:t>. REST </a:t>
            </a:r>
            <a:r>
              <a:rPr lang="tr-TR" sz="2000" dirty="0" err="1">
                <a:latin typeface="Times New Roman" panose="02020603050405020304" pitchFamily="18" charset="0"/>
                <a:cs typeface="Times New Roman" panose="02020603050405020304" pitchFamily="18" charset="0"/>
              </a:rPr>
              <a:t>resource'larını</a:t>
            </a:r>
            <a:r>
              <a:rPr lang="tr-TR" sz="2000" dirty="0">
                <a:latin typeface="Times New Roman" panose="02020603050405020304" pitchFamily="18" charset="0"/>
                <a:cs typeface="Times New Roman" panose="02020603050405020304" pitchFamily="18" charset="0"/>
              </a:rPr>
              <a:t> URI üzerinden </a:t>
            </a:r>
            <a:r>
              <a:rPr lang="tr-TR" sz="2000" dirty="0" smtClean="0">
                <a:latin typeface="Times New Roman" panose="02020603050405020304" pitchFamily="18" charset="0"/>
                <a:cs typeface="Times New Roman" panose="02020603050405020304" pitchFamily="18" charset="0"/>
              </a:rPr>
              <a:t>tanımlar</a:t>
            </a:r>
            <a:r>
              <a:rPr lang="tr-TR" sz="2000" dirty="0" smtClean="0">
                <a:latin typeface="Times New Roman" panose="02020603050405020304" pitchFamily="18" charset="0"/>
                <a:cs typeface="Times New Roman" panose="02020603050405020304" pitchFamily="18" charset="0"/>
              </a:rPr>
              <a:t>. Mesela</a:t>
            </a:r>
            <a:r>
              <a:rPr lang="tr-TR" sz="2000" dirty="0" smtClean="0">
                <a:latin typeface="Times New Roman" panose="02020603050405020304" pitchFamily="18" charset="0"/>
                <a:cs typeface="Times New Roman" panose="02020603050405020304" pitchFamily="18" charset="0"/>
              </a:rPr>
              <a:t>;</a:t>
            </a:r>
            <a:endParaRPr lang="tr-TR" sz="2000" dirty="0">
              <a:latin typeface="Times New Roman" pitchFamily="18" charset="0"/>
              <a:cs typeface="Times New Roman" pitchFamily="18" charset="0"/>
            </a:endParaRPr>
          </a:p>
        </p:txBody>
      </p:sp>
      <p:sp>
        <p:nvSpPr>
          <p:cNvPr id="24" name="Metin Yer Tutucusu 4"/>
          <p:cNvSpPr txBox="1">
            <a:spLocks/>
          </p:cNvSpPr>
          <p:nvPr/>
        </p:nvSpPr>
        <p:spPr>
          <a:xfrm>
            <a:off x="12803595" y="12072792"/>
            <a:ext cx="11991198" cy="429997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0" lvl="1" algn="ctr">
              <a:spcAft>
                <a:spcPts val="1675"/>
              </a:spcAft>
            </a:pPr>
            <a:r>
              <a:rPr lang="tr-TR" sz="2500" dirty="0" smtClean="0">
                <a:latin typeface="Times New Roman" pitchFamily="18" charset="0"/>
                <a:cs typeface="Times New Roman" pitchFamily="18" charset="0"/>
              </a:rPr>
              <a:t>Kullanılan Diğer Teknolojiler</a:t>
            </a:r>
            <a:endParaRPr lang="tr-TR" sz="2500" dirty="0">
              <a:latin typeface="Times New Roman" pitchFamily="18" charset="0"/>
              <a:cs typeface="Times New Roman" pitchFamily="18" charset="0"/>
            </a:endParaRPr>
          </a:p>
          <a:p>
            <a:pPr algn="just"/>
            <a:r>
              <a:rPr lang="tr-TR" sz="2000" dirty="0" smtClean="0">
                <a:latin typeface="Times New Roman" pitchFamily="18" charset="0"/>
                <a:cs typeface="Times New Roman" pitchFamily="18" charset="0"/>
              </a:rPr>
              <a:t>Backbone.js</a:t>
            </a:r>
            <a:r>
              <a:rPr lang="tr-TR" sz="2000" dirty="0">
                <a:latin typeface="Times New Roman" pitchFamily="18" charset="0"/>
                <a:cs typeface="Times New Roman" pitchFamily="18" charset="0"/>
              </a:rPr>
              <a:t>:    </a:t>
            </a:r>
            <a:r>
              <a:rPr lang="tr-TR" sz="2000" b="0" dirty="0" err="1">
                <a:latin typeface="Times New Roman" pitchFamily="18" charset="0"/>
                <a:cs typeface="Times New Roman" pitchFamily="18" charset="0"/>
              </a:rPr>
              <a:t>Backbone</a:t>
            </a:r>
            <a:r>
              <a:rPr lang="tr-TR" sz="2000" b="0" dirty="0">
                <a:latin typeface="Times New Roman" pitchFamily="18" charset="0"/>
                <a:cs typeface="Times New Roman" pitchFamily="18" charset="0"/>
              </a:rPr>
              <a:t> bize </a:t>
            </a:r>
            <a:r>
              <a:rPr lang="tr-TR" sz="2000" b="0" dirty="0" err="1" smtClean="0">
                <a:latin typeface="Times New Roman" pitchFamily="18" charset="0"/>
                <a:cs typeface="Times New Roman" pitchFamily="18" charset="0"/>
              </a:rPr>
              <a:t>Javascript</a:t>
            </a:r>
            <a:r>
              <a:rPr lang="tr-TR" sz="2000" b="0" dirty="0" smtClean="0">
                <a:latin typeface="Times New Roman" pitchFamily="18" charset="0"/>
                <a:cs typeface="Times New Roman" pitchFamily="18" charset="0"/>
              </a:rPr>
              <a:t> </a:t>
            </a:r>
            <a:r>
              <a:rPr lang="tr-TR" sz="2000" b="0" dirty="0">
                <a:latin typeface="Times New Roman" pitchFamily="18" charset="0"/>
                <a:cs typeface="Times New Roman" pitchFamily="18" charset="0"/>
              </a:rPr>
              <a:t>kodlarını MVC mimarisinde organize etme olanağı sağlayan bir kütüphanedir</a:t>
            </a:r>
            <a:r>
              <a:rPr lang="tr-TR" sz="2000" b="0" dirty="0" smtClean="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Backbone</a:t>
            </a:r>
            <a:r>
              <a:rPr lang="tr-TR" sz="2000" b="0" dirty="0" smtClean="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Jquery</a:t>
            </a:r>
            <a:r>
              <a:rPr lang="tr-TR" sz="2000" b="0" dirty="0" smtClean="0">
                <a:latin typeface="Times New Roman" pitchFamily="18" charset="0"/>
                <a:cs typeface="Times New Roman" pitchFamily="18" charset="0"/>
              </a:rPr>
              <a:t> ve </a:t>
            </a:r>
            <a:r>
              <a:rPr lang="tr-TR" sz="2000" b="0" dirty="0" err="1" smtClean="0">
                <a:latin typeface="Times New Roman" pitchFamily="18" charset="0"/>
                <a:cs typeface="Times New Roman" pitchFamily="18" charset="0"/>
              </a:rPr>
              <a:t>Underscore</a:t>
            </a:r>
            <a:r>
              <a:rPr lang="tr-TR" sz="2000" b="0" dirty="0" smtClean="0">
                <a:latin typeface="Times New Roman" pitchFamily="18" charset="0"/>
                <a:cs typeface="Times New Roman" pitchFamily="18" charset="0"/>
              </a:rPr>
              <a:t> kütüphaneleriyle birlikte kullanılır. Üç katmanı vardır. Bunlar; Model, </a:t>
            </a:r>
            <a:r>
              <a:rPr lang="tr-TR" sz="2000" b="0" dirty="0" err="1" smtClean="0">
                <a:latin typeface="Times New Roman" pitchFamily="18" charset="0"/>
                <a:cs typeface="Times New Roman" pitchFamily="18" charset="0"/>
              </a:rPr>
              <a:t>View</a:t>
            </a:r>
            <a:r>
              <a:rPr lang="tr-TR" sz="2000" b="0" dirty="0" smtClean="0">
                <a:latin typeface="Times New Roman" pitchFamily="18" charset="0"/>
                <a:cs typeface="Times New Roman" pitchFamily="18" charset="0"/>
              </a:rPr>
              <a:t> ve </a:t>
            </a:r>
            <a:r>
              <a:rPr lang="tr-TR" sz="2000" b="0" dirty="0" err="1" smtClean="0">
                <a:latin typeface="Times New Roman" pitchFamily="18" charset="0"/>
                <a:cs typeface="Times New Roman" pitchFamily="18" charset="0"/>
              </a:rPr>
              <a:t>Event</a:t>
            </a:r>
            <a:r>
              <a:rPr lang="tr-TR" sz="2000" b="0" dirty="0" smtClean="0">
                <a:latin typeface="Times New Roman" pitchFamily="18" charset="0"/>
                <a:cs typeface="Times New Roman" pitchFamily="18" charset="0"/>
              </a:rPr>
              <a:t>.</a:t>
            </a:r>
          </a:p>
          <a:p>
            <a:pPr algn="just"/>
            <a:endParaRPr lang="tr-TR" sz="2000" dirty="0" smtClean="0">
              <a:latin typeface="Times New Roman" pitchFamily="18" charset="0"/>
              <a:cs typeface="Times New Roman" pitchFamily="18" charset="0"/>
            </a:endParaRPr>
          </a:p>
          <a:p>
            <a:pPr algn="just"/>
            <a:r>
              <a:rPr lang="tr-TR" sz="2000" dirty="0" smtClean="0">
                <a:latin typeface="Times New Roman" pitchFamily="18" charset="0"/>
                <a:cs typeface="Times New Roman" pitchFamily="18" charset="0"/>
              </a:rPr>
              <a:t>Underscore.js</a:t>
            </a:r>
            <a:r>
              <a:rPr lang="tr-TR" sz="2000" b="0" dirty="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Javascript</a:t>
            </a:r>
            <a:r>
              <a:rPr lang="tr-TR" sz="2000" b="0" dirty="0" smtClean="0">
                <a:latin typeface="Times New Roman" pitchFamily="18" charset="0"/>
                <a:cs typeface="Times New Roman" pitchFamily="18" charset="0"/>
              </a:rPr>
              <a:t> </a:t>
            </a:r>
            <a:r>
              <a:rPr lang="tr-TR" sz="2000" b="0" dirty="0">
                <a:latin typeface="Times New Roman" pitchFamily="18" charset="0"/>
                <a:cs typeface="Times New Roman" pitchFamily="18" charset="0"/>
              </a:rPr>
              <a:t>için fonksiyonel programlama araçları bulunduran bir </a:t>
            </a:r>
            <a:r>
              <a:rPr lang="tr-TR" sz="2000" b="0" dirty="0" smtClean="0">
                <a:latin typeface="Times New Roman" pitchFamily="18" charset="0"/>
                <a:cs typeface="Times New Roman" pitchFamily="18" charset="0"/>
              </a:rPr>
              <a:t>kütüphanedir</a:t>
            </a:r>
            <a:r>
              <a:rPr lang="tr-TR" sz="2000" dirty="0" smtClean="0">
                <a:latin typeface="Times New Roman" pitchFamily="18" charset="0"/>
                <a:cs typeface="Times New Roman" pitchFamily="18" charset="0"/>
              </a:rPr>
              <a:t>.</a:t>
            </a:r>
          </a:p>
          <a:p>
            <a:pPr algn="just"/>
            <a:endParaRPr lang="tr-TR" sz="2000" dirty="0">
              <a:latin typeface="Times New Roman" pitchFamily="18" charset="0"/>
              <a:cs typeface="Times New Roman" pitchFamily="18" charset="0"/>
            </a:endParaRPr>
          </a:p>
          <a:p>
            <a:pPr algn="just"/>
            <a:r>
              <a:rPr lang="tr-TR" sz="2000" dirty="0" err="1" smtClean="0">
                <a:latin typeface="Times New Roman" pitchFamily="18" charset="0"/>
                <a:cs typeface="Times New Roman" pitchFamily="18" charset="0"/>
              </a:rPr>
              <a:t>Single</a:t>
            </a:r>
            <a:r>
              <a:rPr lang="tr-TR" sz="2000" dirty="0" smtClean="0">
                <a:latin typeface="Times New Roman" pitchFamily="18" charset="0"/>
                <a:cs typeface="Times New Roman" pitchFamily="18" charset="0"/>
              </a:rPr>
              <a:t> </a:t>
            </a:r>
            <a:r>
              <a:rPr lang="tr-TR" sz="2000" dirty="0" err="1" smtClean="0">
                <a:latin typeface="Times New Roman" pitchFamily="18" charset="0"/>
                <a:cs typeface="Times New Roman" pitchFamily="18" charset="0"/>
              </a:rPr>
              <a:t>Page</a:t>
            </a:r>
            <a:r>
              <a:rPr lang="tr-TR" sz="2000" dirty="0" smtClean="0">
                <a:latin typeface="Times New Roman" pitchFamily="18" charset="0"/>
                <a:cs typeface="Times New Roman" pitchFamily="18" charset="0"/>
              </a:rPr>
              <a:t> </a:t>
            </a:r>
            <a:r>
              <a:rPr lang="tr-TR" sz="2000" dirty="0" err="1" smtClean="0">
                <a:latin typeface="Times New Roman" pitchFamily="18" charset="0"/>
                <a:cs typeface="Times New Roman" pitchFamily="18" charset="0"/>
              </a:rPr>
              <a:t>Aplication</a:t>
            </a:r>
            <a:r>
              <a:rPr lang="tr-TR" sz="2000" dirty="0" smtClean="0">
                <a:latin typeface="Times New Roman" pitchFamily="18" charset="0"/>
                <a:cs typeface="Times New Roman" pitchFamily="18" charset="0"/>
              </a:rPr>
              <a:t>: </a:t>
            </a:r>
            <a:r>
              <a:rPr lang="tr-TR" sz="2000" b="0" dirty="0" smtClean="0">
                <a:latin typeface="Times New Roman" pitchFamily="18" charset="0"/>
                <a:cs typeface="Times New Roman" pitchFamily="18" charset="0"/>
              </a:rPr>
              <a:t>Sayfa yenilenmeden tüm işlemlerin tek bir sayfada yapılabildiği uygulamalardır.</a:t>
            </a:r>
          </a:p>
          <a:p>
            <a:endParaRPr lang="tr-TR" sz="1500" dirty="0" smtClean="0">
              <a:latin typeface="Times New Roman" pitchFamily="18" charset="0"/>
              <a:cs typeface="Times New Roman" pitchFamily="18" charset="0"/>
            </a:endParaRPr>
          </a:p>
          <a:p>
            <a:r>
              <a:rPr lang="tr-TR" sz="2000" dirty="0" smtClean="0">
                <a:latin typeface="Times New Roman" pitchFamily="18" charset="0"/>
                <a:cs typeface="Times New Roman" pitchFamily="18" charset="0"/>
              </a:rPr>
              <a:t>Require.js:         </a:t>
            </a:r>
            <a:r>
              <a:rPr lang="tr-TR" sz="2000" b="0" dirty="0" smtClean="0">
                <a:latin typeface="Times New Roman" pitchFamily="18" charset="0"/>
                <a:cs typeface="Times New Roman" pitchFamily="18" charset="0"/>
              </a:rPr>
              <a:t>Çok sayfalı yapılarda birden fazla </a:t>
            </a:r>
            <a:r>
              <a:rPr lang="tr-TR" sz="2000" b="0" dirty="0" err="1" smtClean="0">
                <a:latin typeface="Times New Roman" pitchFamily="18" charset="0"/>
                <a:cs typeface="Times New Roman" pitchFamily="18" charset="0"/>
              </a:rPr>
              <a:t>javascript</a:t>
            </a:r>
            <a:r>
              <a:rPr lang="tr-TR" sz="2000" b="0" dirty="0" smtClean="0">
                <a:latin typeface="Times New Roman" pitchFamily="18" charset="0"/>
                <a:cs typeface="Times New Roman" pitchFamily="18" charset="0"/>
              </a:rPr>
              <a:t> dosyası işletilebilir.</a:t>
            </a:r>
            <a:r>
              <a:rPr lang="tr-TR" sz="2000" dirty="0">
                <a:latin typeface="Times New Roman" pitchFamily="18" charset="0"/>
                <a:cs typeface="Times New Roman" pitchFamily="18" charset="0"/>
              </a:rPr>
              <a:t> </a:t>
            </a:r>
            <a:r>
              <a:rPr lang="tr-TR" sz="2000" b="0" dirty="0">
                <a:latin typeface="Times New Roman" pitchFamily="18" charset="0"/>
                <a:cs typeface="Times New Roman" pitchFamily="18" charset="0"/>
              </a:rPr>
              <a:t>Ancak bütün bir siteyi tek sayfada çalışır hale getirmek gerçekten zor bir süreç. Bu noktada tüm </a:t>
            </a:r>
            <a:r>
              <a:rPr lang="tr-TR" sz="2000" b="0" dirty="0" err="1">
                <a:latin typeface="Times New Roman" pitchFamily="18" charset="0"/>
                <a:cs typeface="Times New Roman" pitchFamily="18" charset="0"/>
              </a:rPr>
              <a:t>script</a:t>
            </a:r>
            <a:r>
              <a:rPr lang="tr-TR" sz="2000" b="0" dirty="0">
                <a:latin typeface="Times New Roman" pitchFamily="18" charset="0"/>
                <a:cs typeface="Times New Roman" pitchFamily="18" charset="0"/>
              </a:rPr>
              <a:t> dosyalarını tek tek html sayfasına eklemek, kod karışıklığına ve zahmete sebebiyet verecektir. Bununla birlikte, </a:t>
            </a:r>
            <a:r>
              <a:rPr lang="tr-TR" sz="2000" b="0" dirty="0" err="1">
                <a:latin typeface="Times New Roman" pitchFamily="18" charset="0"/>
                <a:cs typeface="Times New Roman" pitchFamily="18" charset="0"/>
              </a:rPr>
              <a:t>script</a:t>
            </a:r>
            <a:r>
              <a:rPr lang="tr-TR" sz="2000" b="0" dirty="0">
                <a:latin typeface="Times New Roman" pitchFamily="18" charset="0"/>
                <a:cs typeface="Times New Roman" pitchFamily="18" charset="0"/>
              </a:rPr>
              <a:t> dosyaları arasındaki bağımlılıkları sağlamak ta hiç kolay olmayacaktır. Bu ve benzeri problemleri gidermek adına, </a:t>
            </a:r>
            <a:r>
              <a:rPr lang="tr-TR" sz="2000" b="0" dirty="0" err="1">
                <a:latin typeface="Times New Roman" pitchFamily="18" charset="0"/>
                <a:cs typeface="Times New Roman" pitchFamily="18" charset="0"/>
              </a:rPr>
              <a:t>RequireJs</a:t>
            </a:r>
            <a:r>
              <a:rPr lang="tr-TR" sz="2000" b="0" dirty="0">
                <a:latin typeface="Times New Roman" pitchFamily="18" charset="0"/>
                <a:cs typeface="Times New Roman" pitchFamily="18" charset="0"/>
              </a:rPr>
              <a:t> adında bir </a:t>
            </a:r>
            <a:r>
              <a:rPr lang="tr-TR" sz="2000" b="0" dirty="0" err="1">
                <a:latin typeface="Times New Roman" pitchFamily="18" charset="0"/>
                <a:cs typeface="Times New Roman" pitchFamily="18" charset="0"/>
              </a:rPr>
              <a:t>JavaScript</a:t>
            </a:r>
            <a:r>
              <a:rPr lang="tr-TR" sz="2000" b="0" dirty="0">
                <a:latin typeface="Times New Roman" pitchFamily="18" charset="0"/>
                <a:cs typeface="Times New Roman" pitchFamily="18" charset="0"/>
              </a:rPr>
              <a:t> </a:t>
            </a:r>
            <a:r>
              <a:rPr lang="tr-TR" sz="2000" b="0" dirty="0" err="1">
                <a:latin typeface="Times New Roman" pitchFamily="18" charset="0"/>
                <a:cs typeface="Times New Roman" pitchFamily="18" charset="0"/>
              </a:rPr>
              <a:t>frameworku</a:t>
            </a:r>
            <a:r>
              <a:rPr lang="tr-TR" sz="2000" b="0" dirty="0">
                <a:latin typeface="Times New Roman" pitchFamily="18" charset="0"/>
                <a:cs typeface="Times New Roman" pitchFamily="18" charset="0"/>
              </a:rPr>
              <a:t> yazılmış, bu </a:t>
            </a:r>
            <a:r>
              <a:rPr lang="tr-TR" sz="2000" b="0" dirty="0" err="1">
                <a:latin typeface="Times New Roman" pitchFamily="18" charset="0"/>
                <a:cs typeface="Times New Roman" pitchFamily="18" charset="0"/>
              </a:rPr>
              <a:t>framework</a:t>
            </a:r>
            <a:r>
              <a:rPr lang="tr-TR" sz="2000" b="0" dirty="0">
                <a:latin typeface="Times New Roman" pitchFamily="18" charset="0"/>
                <a:cs typeface="Times New Roman" pitchFamily="18" charset="0"/>
              </a:rPr>
              <a:t> sayesinde </a:t>
            </a:r>
            <a:r>
              <a:rPr lang="tr-TR" sz="2000" b="0" dirty="0" err="1">
                <a:latin typeface="Times New Roman" pitchFamily="18" charset="0"/>
                <a:cs typeface="Times New Roman" pitchFamily="18" charset="0"/>
              </a:rPr>
              <a:t>script</a:t>
            </a:r>
            <a:r>
              <a:rPr lang="tr-TR" sz="2000" b="0" dirty="0">
                <a:latin typeface="Times New Roman" pitchFamily="18" charset="0"/>
                <a:cs typeface="Times New Roman" pitchFamily="18" charset="0"/>
              </a:rPr>
              <a:t> dosyaları arasındaki bağımlılıkları kontrol edebilmemiz sağlanmıştır</a:t>
            </a:r>
            <a:r>
              <a:rPr lang="tr-TR" sz="2000" b="0" dirty="0" smtClean="0">
                <a:latin typeface="Times New Roman" pitchFamily="18" charset="0"/>
                <a:cs typeface="Times New Roman" pitchFamily="18" charset="0"/>
              </a:rPr>
              <a:t>.</a:t>
            </a:r>
          </a:p>
          <a:p>
            <a:endParaRPr lang="tr-TR" sz="2000" b="0" dirty="0">
              <a:latin typeface="Times New Roman" pitchFamily="18" charset="0"/>
              <a:cs typeface="Times New Roman" pitchFamily="18" charset="0"/>
            </a:endParaRPr>
          </a:p>
          <a:p>
            <a:r>
              <a:rPr lang="tr-TR" sz="2000" dirty="0" err="1" smtClean="0">
                <a:latin typeface="Times New Roman" pitchFamily="18" charset="0"/>
                <a:cs typeface="Times New Roman" pitchFamily="18" charset="0"/>
              </a:rPr>
              <a:t>Jquery</a:t>
            </a:r>
            <a:r>
              <a:rPr lang="tr-TR" sz="2000" b="0" dirty="0" smtClean="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Jquery</a:t>
            </a:r>
            <a:r>
              <a:rPr lang="tr-TR" sz="2000" b="0" dirty="0" smtClean="0">
                <a:latin typeface="Times New Roman" pitchFamily="18" charset="0"/>
                <a:cs typeface="Times New Roman" pitchFamily="18" charset="0"/>
              </a:rPr>
              <a:t> </a:t>
            </a:r>
            <a:r>
              <a:rPr lang="tr-TR" sz="2000" b="0" dirty="0">
                <a:latin typeface="Times New Roman" pitchFamily="18" charset="0"/>
                <a:cs typeface="Times New Roman" pitchFamily="18" charset="0"/>
              </a:rPr>
              <a:t>bir </a:t>
            </a:r>
            <a:r>
              <a:rPr lang="tr-TR" sz="2000" b="0" dirty="0" err="1">
                <a:latin typeface="Times New Roman" pitchFamily="18" charset="0"/>
                <a:cs typeface="Times New Roman" pitchFamily="18" charset="0"/>
              </a:rPr>
              <a:t>javascript</a:t>
            </a:r>
            <a:r>
              <a:rPr lang="tr-TR" sz="2000" b="0" dirty="0">
                <a:latin typeface="Times New Roman" pitchFamily="18" charset="0"/>
                <a:cs typeface="Times New Roman" pitchFamily="18" charset="0"/>
              </a:rPr>
              <a:t> kütüphanesidir. Ya da bir </a:t>
            </a:r>
            <a:r>
              <a:rPr lang="tr-TR" sz="2000" b="0" dirty="0" err="1">
                <a:latin typeface="Times New Roman" pitchFamily="18" charset="0"/>
                <a:cs typeface="Times New Roman" pitchFamily="18" charset="0"/>
              </a:rPr>
              <a:t>javascript</a:t>
            </a:r>
            <a:r>
              <a:rPr lang="tr-TR" sz="2000" b="0" dirty="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framework’ü</a:t>
            </a:r>
            <a:r>
              <a:rPr lang="tr-TR" sz="2000" b="0" dirty="0" smtClean="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denebilir.Bu</a:t>
            </a:r>
            <a:r>
              <a:rPr lang="tr-TR" sz="2000" b="0" dirty="0" smtClean="0">
                <a:latin typeface="Times New Roman" pitchFamily="18" charset="0"/>
                <a:cs typeface="Times New Roman" pitchFamily="18" charset="0"/>
              </a:rPr>
              <a:t> uygulamada </a:t>
            </a:r>
            <a:r>
              <a:rPr lang="tr-TR" sz="2000" b="0" dirty="0" err="1" smtClean="0">
                <a:latin typeface="Times New Roman" pitchFamily="18" charset="0"/>
                <a:cs typeface="Times New Roman" pitchFamily="18" charset="0"/>
              </a:rPr>
              <a:t>Backbone</a:t>
            </a:r>
            <a:r>
              <a:rPr lang="tr-TR" sz="2000" b="0" dirty="0" smtClean="0">
                <a:latin typeface="Times New Roman" pitchFamily="18" charset="0"/>
                <a:cs typeface="Times New Roman" pitchFamily="18" charset="0"/>
              </a:rPr>
              <a:t> ile birlikte kullanılmıştır</a:t>
            </a:r>
            <a:endParaRPr lang="tr-TR" sz="1500" b="0" dirty="0" smtClean="0">
              <a:latin typeface="Times New Roman" pitchFamily="18" charset="0"/>
              <a:cs typeface="Times New Roman" pitchFamily="18" charset="0"/>
            </a:endParaRPr>
          </a:p>
          <a:p>
            <a:pPr algn="ctr"/>
            <a:r>
              <a:rPr lang="tr-TR" sz="2000" b="0" dirty="0" smtClean="0">
                <a:latin typeface="Times New Roman" pitchFamily="18" charset="0"/>
                <a:cs typeface="Times New Roman" pitchFamily="18" charset="0"/>
              </a:rPr>
              <a:t>.</a:t>
            </a:r>
            <a:endParaRPr lang="tr-TR" sz="2000" b="0" i="1" dirty="0" smtClean="0">
              <a:latin typeface="Times New Roman" pitchFamily="18" charset="0"/>
              <a:cs typeface="Times New Roman" pitchFamily="18" charset="0"/>
            </a:endParaRPr>
          </a:p>
          <a:p>
            <a:pPr algn="just"/>
            <a:endParaRPr lang="tr-TR" sz="1500" b="0" dirty="0">
              <a:latin typeface="Times New Roman" pitchFamily="18" charset="0"/>
              <a:cs typeface="Times New Roman" pitchFamily="18" charset="0"/>
            </a:endParaRPr>
          </a:p>
        </p:txBody>
      </p:sp>
      <p:sp>
        <p:nvSpPr>
          <p:cNvPr id="26" name="Metin Yer Tutucusu 4"/>
          <p:cNvSpPr txBox="1">
            <a:spLocks/>
          </p:cNvSpPr>
          <p:nvPr/>
        </p:nvSpPr>
        <p:spPr>
          <a:xfrm>
            <a:off x="12750341" y="16660845"/>
            <a:ext cx="11991198" cy="704089"/>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1330" lvl="1" algn="ctr">
              <a:spcBef>
                <a:spcPts val="0"/>
              </a:spcBef>
              <a:spcAft>
                <a:spcPts val="1675"/>
              </a:spcAft>
            </a:pPr>
            <a:r>
              <a:rPr lang="tr-TR" sz="2500" dirty="0" smtClean="0">
                <a:latin typeface="Times New Roman" pitchFamily="18" charset="0"/>
                <a:cs typeface="Times New Roman" pitchFamily="18" charset="0"/>
              </a:rPr>
              <a:t>Kullanılan Proje </a:t>
            </a:r>
            <a:r>
              <a:rPr lang="tr-TR" sz="2500" dirty="0" err="1" smtClean="0">
                <a:latin typeface="Times New Roman" pitchFamily="18" charset="0"/>
                <a:cs typeface="Times New Roman" pitchFamily="18" charset="0"/>
              </a:rPr>
              <a:t>İtemleri</a:t>
            </a:r>
            <a:endParaRPr lang="tr-TR" sz="2500" dirty="0">
              <a:latin typeface="Times New Roman" pitchFamily="18" charset="0"/>
              <a:cs typeface="Times New Roman" pitchFamily="18" charset="0"/>
            </a:endParaRPr>
          </a:p>
        </p:txBody>
      </p:sp>
      <p:sp>
        <p:nvSpPr>
          <p:cNvPr id="32" name="Metin Yer Tutucusu 4"/>
          <p:cNvSpPr txBox="1">
            <a:spLocks/>
          </p:cNvSpPr>
          <p:nvPr/>
        </p:nvSpPr>
        <p:spPr>
          <a:xfrm>
            <a:off x="12624164" y="25718594"/>
            <a:ext cx="11991198" cy="406507"/>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6</a:t>
            </a:r>
            <a:r>
              <a:rPr lang="tr-TR" sz="2000" b="0" dirty="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Back-end</a:t>
            </a:r>
            <a:r>
              <a:rPr lang="tr-TR" sz="2000" b="0" dirty="0" smtClean="0">
                <a:latin typeface="Times New Roman" pitchFamily="18" charset="0"/>
                <a:cs typeface="Times New Roman" pitchFamily="18" charset="0"/>
              </a:rPr>
              <a:t> çalışan </a:t>
            </a:r>
            <a:r>
              <a:rPr lang="tr-TR" sz="2000" b="0" dirty="0" err="1" smtClean="0">
                <a:latin typeface="Times New Roman" pitchFamily="18" charset="0"/>
                <a:cs typeface="Times New Roman" pitchFamily="18" charset="0"/>
              </a:rPr>
              <a:t>java</a:t>
            </a:r>
            <a:r>
              <a:rPr lang="tr-TR" sz="2000" b="0" dirty="0" smtClean="0">
                <a:latin typeface="Times New Roman" pitchFamily="18" charset="0"/>
                <a:cs typeface="Times New Roman" pitchFamily="18" charset="0"/>
              </a:rPr>
              <a:t> sınıfları(solda</a:t>
            </a:r>
            <a:r>
              <a:rPr lang="tr-TR" sz="2000" b="0" dirty="0" smtClean="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front-end</a:t>
            </a:r>
            <a:r>
              <a:rPr lang="tr-TR" sz="2000" b="0" dirty="0" smtClean="0">
                <a:latin typeface="Times New Roman" pitchFamily="18" charset="0"/>
                <a:cs typeface="Times New Roman" pitchFamily="18" charset="0"/>
              </a:rPr>
              <a:t> </a:t>
            </a:r>
            <a:r>
              <a:rPr lang="tr-TR" sz="2000" b="0" dirty="0" smtClean="0">
                <a:latin typeface="Times New Roman" pitchFamily="18" charset="0"/>
                <a:cs typeface="Times New Roman" pitchFamily="18" charset="0"/>
              </a:rPr>
              <a:t>çalışan </a:t>
            </a:r>
            <a:r>
              <a:rPr lang="tr-TR" sz="2000" b="0" dirty="0" err="1" smtClean="0">
                <a:latin typeface="Times New Roman" pitchFamily="18" charset="0"/>
                <a:cs typeface="Times New Roman" pitchFamily="18" charset="0"/>
              </a:rPr>
              <a:t>javascript</a:t>
            </a:r>
            <a:r>
              <a:rPr lang="tr-TR" sz="2000" b="0" dirty="0" smtClean="0">
                <a:latin typeface="Times New Roman" pitchFamily="18" charset="0"/>
                <a:cs typeface="Times New Roman" pitchFamily="18" charset="0"/>
              </a:rPr>
              <a:t> </a:t>
            </a:r>
            <a:r>
              <a:rPr lang="tr-TR" sz="2000" b="0" dirty="0" smtClean="0">
                <a:latin typeface="Times New Roman" pitchFamily="18" charset="0"/>
                <a:cs typeface="Times New Roman" pitchFamily="18" charset="0"/>
              </a:rPr>
              <a:t>kodları(sağda)</a:t>
            </a:r>
            <a:endParaRPr lang="tr-TR" sz="2000" b="0" i="1" dirty="0">
              <a:latin typeface="Times New Roman" pitchFamily="18" charset="0"/>
              <a:cs typeface="Times New Roman" pitchFamily="18" charset="0"/>
            </a:endParaRPr>
          </a:p>
        </p:txBody>
      </p:sp>
      <p:sp>
        <p:nvSpPr>
          <p:cNvPr id="34" name="Metin Yer Tutucusu 4"/>
          <p:cNvSpPr txBox="1">
            <a:spLocks/>
          </p:cNvSpPr>
          <p:nvPr/>
        </p:nvSpPr>
        <p:spPr>
          <a:xfrm>
            <a:off x="12457559" y="27872624"/>
            <a:ext cx="11991198" cy="247378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500" dirty="0" smtClean="0">
                <a:latin typeface="Times New Roman" pitchFamily="18" charset="0"/>
                <a:cs typeface="Times New Roman" pitchFamily="18" charset="0"/>
              </a:rPr>
              <a:t>Sonuçlar</a:t>
            </a:r>
          </a:p>
          <a:p>
            <a:pPr algn="just">
              <a:spcBef>
                <a:spcPts val="0"/>
              </a:spcBef>
              <a:spcAft>
                <a:spcPts val="1675"/>
              </a:spcAft>
            </a:pPr>
            <a:r>
              <a:rPr lang="tr-TR" sz="2000" b="0" dirty="0" smtClean="0">
                <a:latin typeface="Times New Roman" pitchFamily="18" charset="0"/>
                <a:cs typeface="Times New Roman" pitchFamily="18" charset="0"/>
              </a:rPr>
              <a:t>Bu çalışmada </a:t>
            </a:r>
            <a:r>
              <a:rPr lang="tr-TR" sz="2000" b="0" dirty="0" err="1" smtClean="0">
                <a:latin typeface="Times New Roman" pitchFamily="18" charset="0"/>
                <a:cs typeface="Times New Roman" pitchFamily="18" charset="0"/>
              </a:rPr>
              <a:t>Restful</a:t>
            </a:r>
            <a:r>
              <a:rPr lang="tr-TR" sz="2000" b="0" dirty="0" smtClean="0">
                <a:latin typeface="Times New Roman" pitchFamily="18" charset="0"/>
                <a:cs typeface="Times New Roman" pitchFamily="18" charset="0"/>
              </a:rPr>
              <a:t> Web service üzerine çalışmalar yapılmıştır. Günümüzde birçok şirket </a:t>
            </a:r>
            <a:r>
              <a:rPr lang="tr-TR" sz="2000" b="0" dirty="0" err="1" smtClean="0">
                <a:latin typeface="Times New Roman" pitchFamily="18" charset="0"/>
                <a:cs typeface="Times New Roman" pitchFamily="18" charset="0"/>
              </a:rPr>
              <a:t>RESTFul</a:t>
            </a:r>
            <a:r>
              <a:rPr lang="tr-TR" sz="2000" b="0" dirty="0" smtClean="0">
                <a:latin typeface="Times New Roman" pitchFamily="18" charset="0"/>
                <a:cs typeface="Times New Roman" pitchFamily="18" charset="0"/>
              </a:rPr>
              <a:t> servisleri kullanıyor</a:t>
            </a:r>
            <a:r>
              <a:rPr lang="tr-TR" sz="2000" b="0" dirty="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Twitter</a:t>
            </a:r>
            <a:r>
              <a:rPr lang="tr-TR" sz="2000" b="0" dirty="0" smtClean="0">
                <a:latin typeface="Times New Roman" pitchFamily="18" charset="0"/>
                <a:cs typeface="Times New Roman" pitchFamily="18" charset="0"/>
              </a:rPr>
              <a:t>,  Amazon,  </a:t>
            </a:r>
            <a:r>
              <a:rPr lang="tr-TR" sz="2000" b="0" dirty="0" err="1" smtClean="0">
                <a:latin typeface="Times New Roman" pitchFamily="18" charset="0"/>
                <a:cs typeface="Times New Roman" pitchFamily="18" charset="0"/>
              </a:rPr>
              <a:t>Yahoo</a:t>
            </a:r>
            <a:r>
              <a:rPr lang="tr-TR" sz="2000" b="0" dirty="0" smtClean="0">
                <a:latin typeface="Times New Roman" pitchFamily="18" charset="0"/>
                <a:cs typeface="Times New Roman" pitchFamily="18" charset="0"/>
              </a:rPr>
              <a:t>, Google bunlardan bazılarıdır.</a:t>
            </a:r>
          </a:p>
          <a:p>
            <a:pPr algn="just">
              <a:spcBef>
                <a:spcPts val="0"/>
              </a:spcBef>
              <a:spcAft>
                <a:spcPts val="1675"/>
              </a:spcAft>
            </a:pPr>
            <a:r>
              <a:rPr lang="tr-TR" sz="2000" b="0" dirty="0" smtClean="0">
                <a:latin typeface="Times New Roman" pitchFamily="18" charset="0"/>
                <a:cs typeface="Times New Roman" pitchFamily="18" charset="0"/>
              </a:rPr>
              <a:t>Bu uygulama Spring Framework kullanılarak yapıldı. Ayrıca </a:t>
            </a:r>
            <a:r>
              <a:rPr lang="tr-TR" sz="2000" b="0" dirty="0" err="1" smtClean="0">
                <a:latin typeface="Times New Roman" pitchFamily="18" charset="0"/>
                <a:cs typeface="Times New Roman" pitchFamily="18" charset="0"/>
              </a:rPr>
              <a:t>Intellij</a:t>
            </a:r>
            <a:r>
              <a:rPr lang="tr-TR" sz="2000" b="0" dirty="0" smtClean="0">
                <a:latin typeface="Times New Roman" pitchFamily="18" charset="0"/>
                <a:cs typeface="Times New Roman" pitchFamily="18" charset="0"/>
              </a:rPr>
              <a:t> </a:t>
            </a:r>
            <a:r>
              <a:rPr lang="tr-TR" sz="2000" b="0" dirty="0" err="1" smtClean="0">
                <a:latin typeface="Times New Roman" pitchFamily="18" charset="0"/>
                <a:cs typeface="Times New Roman" pitchFamily="18" charset="0"/>
              </a:rPr>
              <a:t>IDE’si</a:t>
            </a:r>
            <a:r>
              <a:rPr lang="tr-TR" sz="2000" b="0" dirty="0" smtClean="0">
                <a:latin typeface="Times New Roman" pitchFamily="18" charset="0"/>
                <a:cs typeface="Times New Roman" pitchFamily="18" charset="0"/>
              </a:rPr>
              <a:t> kullanılarak geliştirilmiştir. Uygulamanın kullanıcıya gözüken kısmı basit bir </a:t>
            </a:r>
            <a:r>
              <a:rPr lang="tr-TR" sz="2000" b="0" dirty="0" smtClean="0">
                <a:latin typeface="Times New Roman" pitchFamily="18" charset="0"/>
                <a:cs typeface="Times New Roman" pitchFamily="18" charset="0"/>
              </a:rPr>
              <a:t>ara yüze </a:t>
            </a:r>
            <a:r>
              <a:rPr lang="tr-TR" sz="2000" b="0" dirty="0" smtClean="0">
                <a:latin typeface="Times New Roman" pitchFamily="18" charset="0"/>
                <a:cs typeface="Times New Roman" pitchFamily="18" charset="0"/>
              </a:rPr>
              <a:t>sahiptir.. Asıl amaçlanan </a:t>
            </a:r>
            <a:r>
              <a:rPr lang="tr-TR" sz="2000" b="0" dirty="0" err="1" smtClean="0">
                <a:latin typeface="Times New Roman" pitchFamily="18" charset="0"/>
                <a:cs typeface="Times New Roman" pitchFamily="18" charset="0"/>
              </a:rPr>
              <a:t>REStful</a:t>
            </a:r>
            <a:r>
              <a:rPr lang="tr-TR" sz="2000" b="0" dirty="0" smtClean="0">
                <a:latin typeface="Times New Roman" pitchFamily="18" charset="0"/>
                <a:cs typeface="Times New Roman" pitchFamily="18" charset="0"/>
              </a:rPr>
              <a:t> servisini çalıştırmaktır.</a:t>
            </a:r>
          </a:p>
          <a:p>
            <a:pPr algn="just">
              <a:spcBef>
                <a:spcPts val="0"/>
              </a:spcBef>
              <a:spcAft>
                <a:spcPts val="1675"/>
              </a:spcAft>
            </a:pPr>
            <a:r>
              <a:rPr lang="tr-TR" sz="2000" b="0" dirty="0" err="1" smtClean="0">
                <a:latin typeface="Times New Roman" pitchFamily="18" charset="0"/>
                <a:cs typeface="Times New Roman" pitchFamily="18" charset="0"/>
              </a:rPr>
              <a:t>Authentication</a:t>
            </a:r>
            <a:r>
              <a:rPr lang="tr-TR" sz="2000" b="0" dirty="0" smtClean="0">
                <a:latin typeface="Times New Roman" pitchFamily="18" charset="0"/>
                <a:cs typeface="Times New Roman" pitchFamily="18" charset="0"/>
              </a:rPr>
              <a:t> kullanılmamıştır. </a:t>
            </a:r>
            <a:r>
              <a:rPr lang="tr-TR" sz="2000" b="0" dirty="0" err="1" smtClean="0">
                <a:latin typeface="Times New Roman" pitchFamily="18" charset="0"/>
                <a:cs typeface="Times New Roman" pitchFamily="18" charset="0"/>
              </a:rPr>
              <a:t>Kulllanılır</a:t>
            </a:r>
            <a:r>
              <a:rPr lang="tr-TR" sz="2000" b="0" dirty="0" smtClean="0">
                <a:latin typeface="Times New Roman" pitchFamily="18" charset="0"/>
                <a:cs typeface="Times New Roman" pitchFamily="18" charset="0"/>
              </a:rPr>
              <a:t> ve uygulamam buna göre yapılandırılırsa daha da </a:t>
            </a:r>
            <a:r>
              <a:rPr lang="tr-TR" sz="2000" b="0" dirty="0" smtClean="0">
                <a:latin typeface="Times New Roman" pitchFamily="18" charset="0"/>
                <a:cs typeface="Times New Roman" pitchFamily="18" charset="0"/>
              </a:rPr>
              <a:t>geliştirilebilir.</a:t>
            </a:r>
            <a:endParaRPr lang="tr-TR" sz="2000" b="0" dirty="0">
              <a:latin typeface="Times New Roman" pitchFamily="18" charset="0"/>
              <a:cs typeface="Times New Roman" pitchFamily="18" charset="0"/>
            </a:endParaRPr>
          </a:p>
        </p:txBody>
      </p:sp>
      <p:pic>
        <p:nvPicPr>
          <p:cNvPr id="40" name="Resim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704" y="13240878"/>
            <a:ext cx="1800199" cy="1800199"/>
          </a:xfrm>
          <a:prstGeom prst="rect">
            <a:avLst/>
          </a:prstGeom>
        </p:spPr>
      </p:pic>
      <p:pic>
        <p:nvPicPr>
          <p:cNvPr id="41" name="Resim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354" y="13353560"/>
            <a:ext cx="1537437" cy="915141"/>
          </a:xfrm>
          <a:prstGeom prst="rect">
            <a:avLst/>
          </a:prstGeom>
        </p:spPr>
      </p:pic>
      <p:pic>
        <p:nvPicPr>
          <p:cNvPr id="42" name="Resim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6462" y="14527780"/>
            <a:ext cx="2459220" cy="564237"/>
          </a:xfrm>
          <a:prstGeom prst="rect">
            <a:avLst/>
          </a:prstGeom>
        </p:spPr>
      </p:pic>
      <p:pic>
        <p:nvPicPr>
          <p:cNvPr id="43" name="Resim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8613" y="13997960"/>
            <a:ext cx="2011157" cy="630001"/>
          </a:xfrm>
          <a:prstGeom prst="rect">
            <a:avLst/>
          </a:prstGeom>
        </p:spPr>
      </p:pic>
      <p:pic>
        <p:nvPicPr>
          <p:cNvPr id="44" name="Resim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3990" y="13725271"/>
            <a:ext cx="1139986" cy="1139986"/>
          </a:xfrm>
          <a:prstGeom prst="rect">
            <a:avLst/>
          </a:prstGeom>
        </p:spPr>
      </p:pic>
      <p:pic>
        <p:nvPicPr>
          <p:cNvPr id="45" name="Resim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42415" y="13884061"/>
            <a:ext cx="2143318" cy="724946"/>
          </a:xfrm>
          <a:prstGeom prst="rect">
            <a:avLst/>
          </a:prstGeom>
        </p:spPr>
      </p:pic>
      <p:pic>
        <p:nvPicPr>
          <p:cNvPr id="46" name="Resim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11722" y="13862770"/>
            <a:ext cx="1961295" cy="720017"/>
          </a:xfrm>
          <a:prstGeom prst="rect">
            <a:avLst/>
          </a:prstGeom>
        </p:spPr>
      </p:pic>
      <p:sp>
        <p:nvSpPr>
          <p:cNvPr id="5" name="Metin kutusu 4"/>
          <p:cNvSpPr txBox="1"/>
          <p:nvPr/>
        </p:nvSpPr>
        <p:spPr>
          <a:xfrm>
            <a:off x="9393849" y="7676860"/>
            <a:ext cx="8834021" cy="646331"/>
          </a:xfrm>
          <a:prstGeom prst="rect">
            <a:avLst/>
          </a:prstGeom>
          <a:noFill/>
        </p:spPr>
        <p:txBody>
          <a:bodyPr wrap="square" rtlCol="0">
            <a:spAutoFit/>
          </a:bodyPr>
          <a:lstStyle/>
          <a:p>
            <a:r>
              <a:rPr lang="tr-TR" sz="3600" dirty="0" smtClean="0"/>
              <a:t>Danışman:     Doç. Dr. Celal Çeken</a:t>
            </a:r>
            <a:endParaRPr lang="tr-TR" sz="3600" dirty="0"/>
          </a:p>
        </p:txBody>
      </p:sp>
      <p:pic>
        <p:nvPicPr>
          <p:cNvPr id="29" name="Resim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9329" y="16527183"/>
            <a:ext cx="11235255" cy="1412620"/>
          </a:xfrm>
          <a:prstGeom prst="rect">
            <a:avLst/>
          </a:prstGeom>
        </p:spPr>
      </p:pic>
      <p:pic>
        <p:nvPicPr>
          <p:cNvPr id="30" name="Resim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9329" y="19075865"/>
            <a:ext cx="11223018" cy="1804681"/>
          </a:xfrm>
          <a:prstGeom prst="rect">
            <a:avLst/>
          </a:prstGeom>
        </p:spPr>
      </p:pic>
      <p:pic>
        <p:nvPicPr>
          <p:cNvPr id="31" name="Resim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49910" y="24624232"/>
            <a:ext cx="3598866" cy="2236816"/>
          </a:xfrm>
          <a:prstGeom prst="rect">
            <a:avLst/>
          </a:prstGeom>
        </p:spPr>
      </p:pic>
      <p:pic>
        <p:nvPicPr>
          <p:cNvPr id="37" name="Resim 36"/>
          <p:cNvPicPr>
            <a:picLocks noChangeAspect="1"/>
          </p:cNvPicPr>
          <p:nvPr/>
        </p:nvPicPr>
        <p:blipFill>
          <a:blip r:embed="rId12"/>
          <a:stretch>
            <a:fillRect/>
          </a:stretch>
        </p:blipFill>
        <p:spPr>
          <a:xfrm>
            <a:off x="1157924" y="29408687"/>
            <a:ext cx="4921378" cy="429382"/>
          </a:xfrm>
          <a:prstGeom prst="rect">
            <a:avLst/>
          </a:prstGeom>
        </p:spPr>
      </p:pic>
      <p:pic>
        <p:nvPicPr>
          <p:cNvPr id="39" name="Resim 38"/>
          <p:cNvPicPr>
            <a:picLocks noChangeAspect="1"/>
          </p:cNvPicPr>
          <p:nvPr/>
        </p:nvPicPr>
        <p:blipFill>
          <a:blip r:embed="rId13"/>
          <a:stretch>
            <a:fillRect/>
          </a:stretch>
        </p:blipFill>
        <p:spPr>
          <a:xfrm>
            <a:off x="6665601" y="29396024"/>
            <a:ext cx="5456496" cy="454708"/>
          </a:xfrm>
          <a:prstGeom prst="rect">
            <a:avLst/>
          </a:prstGeom>
        </p:spPr>
      </p:pic>
      <p:sp>
        <p:nvSpPr>
          <p:cNvPr id="48" name="Metin kutusu 47"/>
          <p:cNvSpPr txBox="1"/>
          <p:nvPr/>
        </p:nvSpPr>
        <p:spPr>
          <a:xfrm>
            <a:off x="4624191" y="30007149"/>
            <a:ext cx="4399457" cy="707886"/>
          </a:xfrm>
          <a:prstGeom prst="rect">
            <a:avLst/>
          </a:prstGeom>
          <a:noFill/>
        </p:spPr>
        <p:txBody>
          <a:bodyPr wrap="square" rtlCol="0">
            <a:spAutoFit/>
          </a:bodyPr>
          <a:lstStyle/>
          <a:p>
            <a:r>
              <a:rPr lang="tr-TR" sz="2000" i="1" dirty="0" smtClean="0">
                <a:latin typeface="Times New Roman" pitchFamily="18" charset="0"/>
                <a:cs typeface="Times New Roman" pitchFamily="18" charset="0"/>
              </a:rPr>
              <a:t>Şekil 4: Resource </a:t>
            </a:r>
            <a:r>
              <a:rPr lang="tr-TR" sz="2000" i="1" dirty="0">
                <a:latin typeface="Times New Roman" panose="02020603050405020304" pitchFamily="18" charset="0"/>
                <a:cs typeface="Times New Roman" panose="02020603050405020304" pitchFamily="18" charset="0"/>
              </a:rPr>
              <a:t>ve URI</a:t>
            </a:r>
          </a:p>
          <a:p>
            <a:endParaRPr lang="tr-TR" sz="2000" dirty="0"/>
          </a:p>
        </p:txBody>
      </p:sp>
      <p:pic>
        <p:nvPicPr>
          <p:cNvPr id="9" name="Resim 8"/>
          <p:cNvPicPr>
            <a:picLocks noChangeAspect="1"/>
          </p:cNvPicPr>
          <p:nvPr/>
        </p:nvPicPr>
        <p:blipFill>
          <a:blip r:embed="rId14"/>
          <a:stretch>
            <a:fillRect/>
          </a:stretch>
        </p:blipFill>
        <p:spPr>
          <a:xfrm>
            <a:off x="13699444" y="17815629"/>
            <a:ext cx="4920319" cy="7211974"/>
          </a:xfrm>
          <a:prstGeom prst="rect">
            <a:avLst/>
          </a:prstGeom>
        </p:spPr>
      </p:pic>
      <p:pic>
        <p:nvPicPr>
          <p:cNvPr id="13" name="Resim 12"/>
          <p:cNvPicPr>
            <a:picLocks noChangeAspect="1"/>
          </p:cNvPicPr>
          <p:nvPr/>
        </p:nvPicPr>
        <p:blipFill>
          <a:blip r:embed="rId15"/>
          <a:stretch>
            <a:fillRect/>
          </a:stretch>
        </p:blipFill>
        <p:spPr>
          <a:xfrm>
            <a:off x="18938279" y="17798771"/>
            <a:ext cx="4695562" cy="7228832"/>
          </a:xfrm>
          <a:prstGeom prst="rect">
            <a:avLst/>
          </a:prstGeom>
        </p:spPr>
      </p:pic>
    </p:spTree>
    <p:extLst>
      <p:ext uri="{BB962C8B-B14F-4D97-AF65-F5344CB8AC3E}">
        <p14:creationId xmlns:p14="http://schemas.microsoft.com/office/powerpoint/2010/main" val="3398981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487</Words>
  <Application>Microsoft Office PowerPoint</Application>
  <PresentationFormat>Özel</PresentationFormat>
  <Paragraphs>39</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Calibri</vt:lpstr>
      <vt:lpstr>Times New Roman</vt:lpstr>
      <vt:lpstr>Ofis Teması</vt:lpstr>
      <vt:lpstr>RESTFUL İLE WEB SERVİSİ UYGULAMASI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MFA</dc:creator>
  <cp:lastModifiedBy>Volkan</cp:lastModifiedBy>
  <cp:revision>76</cp:revision>
  <dcterms:created xsi:type="dcterms:W3CDTF">2012-11-19T22:28:04Z</dcterms:created>
  <dcterms:modified xsi:type="dcterms:W3CDTF">2015-05-26T11:30:59Z</dcterms:modified>
</cp:coreProperties>
</file>