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828800"/>
          </a:xfrm>
        </p:spPr>
        <p:txBody>
          <a:bodyPr>
            <a:prstTxWarp prst="textInflateTop">
              <a:avLst/>
            </a:prstTxWarp>
            <a:normAutofit/>
          </a:bodyPr>
          <a:lstStyle/>
          <a:p>
            <a:r>
              <a:rPr lang="tr-TR" b="1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BIM460 Software Modelling</a:t>
            </a:r>
            <a:r>
              <a:rPr lang="tr-TR" noProof="1" smtClean="0"/>
              <a:t/>
            </a:r>
            <a:br>
              <a:rPr lang="tr-TR" noProof="1" smtClean="0"/>
            </a:br>
            <a:r>
              <a:rPr lang="tr-TR" b="1" noProof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Visitor Design Pattern </a:t>
            </a:r>
            <a:endParaRPr lang="tr-TR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05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tr-TR" sz="2400" noProof="1" smtClean="0"/>
              <a:t>11/05/2010</a:t>
            </a:r>
          </a:p>
          <a:p>
            <a:endParaRPr lang="tr-TR" sz="2000" spc="300" noProof="1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  <a:p>
            <a:endParaRPr lang="tr-TR" sz="2000" spc="300" noProof="1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  <a:p>
            <a:r>
              <a:rPr lang="tr-TR" sz="2000" spc="300" noProof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Osman Emre KARAGUL</a:t>
            </a:r>
          </a:p>
          <a:p>
            <a:r>
              <a:rPr lang="tr-TR" sz="1600" spc="300" noProof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Contact: twitter.com/osmnEmreKaraguL</a:t>
            </a:r>
            <a:endParaRPr lang="tr-TR" sz="1600" spc="300" noProof="1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noProof="1" smtClean="0"/>
              <a:t>There will be following topics:</a:t>
            </a:r>
            <a:endParaRPr lang="tr-TR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noProof="1" smtClean="0"/>
              <a:t>Objective of Visitor Pattern</a:t>
            </a:r>
          </a:p>
          <a:p>
            <a:pPr>
              <a:buFont typeface="Wingdings" pitchFamily="2" charset="2"/>
              <a:buChar char="§"/>
            </a:pPr>
            <a:r>
              <a:rPr lang="tr-TR" noProof="1" smtClean="0"/>
              <a:t>What is Double Dispatch?</a:t>
            </a:r>
          </a:p>
          <a:p>
            <a:pPr>
              <a:buFont typeface="Wingdings" pitchFamily="2" charset="2"/>
              <a:buChar char="§"/>
            </a:pPr>
            <a:r>
              <a:rPr lang="tr-TR" noProof="1" smtClean="0"/>
              <a:t>An example</a:t>
            </a:r>
          </a:p>
          <a:p>
            <a:pPr>
              <a:buFont typeface="Wingdings" pitchFamily="2" charset="2"/>
              <a:buChar char="§"/>
            </a:pPr>
            <a:r>
              <a:rPr lang="tr-TR" noProof="1" smtClean="0"/>
              <a:t>Structure of Visitor Pattern</a:t>
            </a:r>
          </a:p>
          <a:p>
            <a:pPr lvl="1">
              <a:buFont typeface="Wingdings" pitchFamily="2" charset="2"/>
              <a:buChar char="§"/>
            </a:pPr>
            <a:r>
              <a:rPr lang="tr-TR" noProof="1" smtClean="0"/>
              <a:t>Visitor in UML,</a:t>
            </a:r>
          </a:p>
          <a:p>
            <a:pPr lvl="1">
              <a:buFont typeface="Wingdings" pitchFamily="2" charset="2"/>
              <a:buChar char="§"/>
            </a:pPr>
            <a:r>
              <a:rPr lang="tr-TR" noProof="1" smtClean="0"/>
              <a:t>Code snippet</a:t>
            </a:r>
          </a:p>
          <a:p>
            <a:pPr>
              <a:buFont typeface="Wingdings" pitchFamily="2" charset="2"/>
              <a:buChar char="§"/>
            </a:pPr>
            <a:r>
              <a:rPr lang="tr-TR" noProof="1" smtClean="0"/>
              <a:t>Questions?</a:t>
            </a:r>
          </a:p>
          <a:p>
            <a:pPr>
              <a:buFont typeface="Wingdings" pitchFamily="2" charset="2"/>
              <a:buChar char="§"/>
            </a:pPr>
            <a:endParaRPr lang="tr-TR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u="sng" noProof="1" smtClean="0"/>
              <a:t>Objective</a:t>
            </a:r>
            <a:endParaRPr lang="tr-TR" u="sng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noProof="1" smtClean="0"/>
              <a:t>Problem: Node objects in a </a:t>
            </a:r>
            <a:r>
              <a:rPr lang="en-US" dirty="0" smtClean="0"/>
              <a:t>heterogeneous aggregate structure</a:t>
            </a:r>
            <a:r>
              <a:rPr lang="tr-TR" dirty="0" smtClean="0"/>
              <a:t>;</a:t>
            </a:r>
            <a:r>
              <a:rPr lang="tr-TR" noProof="1" smtClean="0"/>
              <a:t> </a:t>
            </a:r>
          </a:p>
          <a:p>
            <a:pPr lvl="1"/>
            <a:r>
              <a:rPr lang="en-US" dirty="0" smtClean="0"/>
              <a:t>Many distinct and unrelated</a:t>
            </a:r>
            <a:r>
              <a:rPr lang="tr-TR" dirty="0" smtClean="0"/>
              <a:t> </a:t>
            </a:r>
            <a:r>
              <a:rPr lang="en-US" dirty="0" smtClean="0"/>
              <a:t>operations need to be performed on node objects</a:t>
            </a:r>
            <a:r>
              <a:rPr lang="tr-TR" dirty="0" smtClean="0"/>
              <a:t>,</a:t>
            </a:r>
          </a:p>
          <a:p>
            <a:pPr lvl="1"/>
            <a:r>
              <a:rPr lang="en-US" dirty="0" smtClean="0"/>
              <a:t>avoid “polluting” the node classes with these operations</a:t>
            </a:r>
            <a:r>
              <a:rPr lang="tr-TR" dirty="0" smtClean="0"/>
              <a:t>,</a:t>
            </a:r>
          </a:p>
          <a:p>
            <a:pPr lvl="1"/>
            <a:r>
              <a:rPr lang="tr-TR" noProof="1" smtClean="0"/>
              <a:t>do not </a:t>
            </a:r>
            <a:r>
              <a:rPr lang="en-US" dirty="0" smtClean="0"/>
              <a:t>query the type of each node and cast the pointer to the correct type before performing the desired operation</a:t>
            </a:r>
            <a:endParaRPr lang="tr-TR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tr-TR" sz="3200" dirty="0" err="1" smtClean="0"/>
              <a:t>Objective</a:t>
            </a:r>
            <a:r>
              <a:rPr lang="tr-TR" sz="3200" dirty="0" smtClean="0"/>
              <a:t> (</a:t>
            </a:r>
            <a:r>
              <a:rPr lang="tr-TR" sz="3200" dirty="0" err="1" smtClean="0"/>
              <a:t>conts</a:t>
            </a:r>
            <a:r>
              <a:rPr lang="tr-TR" sz="3200" dirty="0" smtClean="0"/>
              <a:t>.)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tr-TR" dirty="0" err="1" smtClean="0"/>
              <a:t>Solution</a:t>
            </a:r>
            <a:r>
              <a:rPr lang="tr-TR" dirty="0" smtClean="0"/>
              <a:t>: </a:t>
            </a:r>
            <a:r>
              <a:rPr lang="tr-TR" dirty="0" err="1" smtClean="0"/>
              <a:t>Visitor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endParaRPr lang="tr-TR" dirty="0" smtClean="0"/>
          </a:p>
          <a:p>
            <a:pPr lvl="1"/>
            <a:r>
              <a:rPr lang="en-US" dirty="0" smtClean="0"/>
              <a:t>Visitor lets you define a new operation without changing the classes of the elements on which it operates</a:t>
            </a:r>
            <a:r>
              <a:rPr lang="tr-TR" dirty="0" smtClean="0"/>
              <a:t>,</a:t>
            </a:r>
          </a:p>
          <a:p>
            <a:pPr lvl="1"/>
            <a:r>
              <a:rPr lang="tr-TR" dirty="0" err="1" smtClean="0"/>
              <a:t>Double</a:t>
            </a:r>
            <a:r>
              <a:rPr lang="tr-TR" dirty="0" smtClean="0"/>
              <a:t> </a:t>
            </a:r>
            <a:r>
              <a:rPr lang="tr-TR" dirty="0" err="1" smtClean="0"/>
              <a:t>dispatching</a:t>
            </a:r>
            <a:r>
              <a:rPr lang="tr-TR" dirty="0" smtClean="0"/>
              <a:t> </a:t>
            </a:r>
            <a:r>
              <a:rPr lang="en-US" dirty="0" smtClean="0"/>
              <a:t>via a two-way polymorphic handshake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tr-TR" sz="3200" dirty="0" err="1" smtClean="0"/>
              <a:t>What</a:t>
            </a:r>
            <a:r>
              <a:rPr lang="tr-TR" sz="3200" dirty="0" smtClean="0"/>
              <a:t> is </a:t>
            </a:r>
            <a:r>
              <a:rPr lang="tr-TR" sz="3200" dirty="0" err="1" smtClean="0"/>
              <a:t>Double</a:t>
            </a:r>
            <a:r>
              <a:rPr lang="tr-TR" sz="3200" dirty="0" smtClean="0"/>
              <a:t> </a:t>
            </a:r>
            <a:r>
              <a:rPr lang="tr-TR" sz="3200" dirty="0" err="1" smtClean="0"/>
              <a:t>Dispatch</a:t>
            </a:r>
            <a:r>
              <a:rPr lang="tr-TR" sz="3200" dirty="0" smtClean="0"/>
              <a:t>?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T</a:t>
            </a:r>
            <a:r>
              <a:rPr lang="en-US" sz="2800" dirty="0" smtClean="0"/>
              <a:t>he particular implementation to use may vary depending on the class of two arguments instead of just one: </a:t>
            </a:r>
            <a:endParaRPr lang="tr-TR" sz="2800" dirty="0" smtClean="0"/>
          </a:p>
          <a:p>
            <a:pPr lvl="1"/>
            <a:r>
              <a:rPr lang="en-US" sz="2400" dirty="0" smtClean="0"/>
              <a:t>the class of operation to be performed, and </a:t>
            </a:r>
            <a:endParaRPr lang="tr-TR" sz="2400" dirty="0" smtClean="0"/>
          </a:p>
          <a:p>
            <a:pPr lvl="1"/>
            <a:r>
              <a:rPr lang="en-US" sz="2400" dirty="0" smtClean="0"/>
              <a:t>the class of the object to operate on. </a:t>
            </a:r>
            <a:endParaRPr lang="tr-TR" sz="2400" dirty="0" smtClean="0"/>
          </a:p>
          <a:p>
            <a:pPr lvl="1">
              <a:buNone/>
            </a:pPr>
            <a:r>
              <a:rPr lang="en-US" sz="2400" dirty="0" smtClean="0"/>
              <a:t>This is called </a:t>
            </a:r>
            <a:r>
              <a:rPr lang="en-US" sz="2400" i="1" dirty="0" smtClean="0"/>
              <a:t>double-dispatch</a:t>
            </a:r>
            <a:r>
              <a:rPr lang="tr-TR" sz="2400" i="1" dirty="0" smtClean="0"/>
              <a:t>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tr-TR" sz="4000" dirty="0" smtClean="0"/>
              <a:t>A </a:t>
            </a:r>
            <a:r>
              <a:rPr lang="tr-TR" sz="4000" dirty="0" err="1" smtClean="0"/>
              <a:t>real</a:t>
            </a:r>
            <a:r>
              <a:rPr lang="tr-TR" sz="4000" dirty="0" smtClean="0"/>
              <a:t>-life </a:t>
            </a:r>
            <a:r>
              <a:rPr lang="tr-TR" sz="4000" dirty="0" err="1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This pattern can be observed in the operation of a taxi company. </a:t>
            </a:r>
            <a:endParaRPr lang="tr-TR" dirty="0" smtClean="0"/>
          </a:p>
          <a:p>
            <a:pPr lvl="1"/>
            <a:r>
              <a:rPr lang="en-US" dirty="0" smtClean="0"/>
              <a:t>When a person calls a taxi company (accepting a visitor), the company dispatches a cab to the customer. </a:t>
            </a:r>
            <a:endParaRPr lang="tr-TR" dirty="0" smtClean="0"/>
          </a:p>
          <a:p>
            <a:pPr lvl="1"/>
            <a:r>
              <a:rPr lang="en-US" dirty="0" smtClean="0"/>
              <a:t>Upon entering the taxi the customer, or Visitor, is no longer in control of his or her own transportation, the taxi (driver) is.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/>
              <a:t>T</a:t>
            </a:r>
            <a:r>
              <a:rPr lang="en-US" sz="2800" dirty="0" smtClean="0"/>
              <a:t>he operation of a taxi company</a:t>
            </a:r>
            <a:endParaRPr lang="tr-TR" sz="2800" dirty="0"/>
          </a:p>
        </p:txBody>
      </p:sp>
      <p:pic>
        <p:nvPicPr>
          <p:cNvPr id="4" name="Content Placeholder 3" descr="Visitor_example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066800"/>
            <a:ext cx="6270610" cy="46788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tr-TR" sz="3600" noProof="1" smtClean="0"/>
              <a:t>Structure of Visitor Pattern</a:t>
            </a:r>
            <a:endParaRPr lang="tr-TR" sz="36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tr-TR" sz="2800" noProof="1" smtClean="0"/>
              <a:t>Visitor in UML</a:t>
            </a:r>
          </a:p>
          <a:p>
            <a:endParaRPr lang="tr-TR" sz="2800" noProof="1" smtClean="0"/>
          </a:p>
          <a:p>
            <a:endParaRPr lang="tr-TR" sz="2800" noProof="1" smtClean="0"/>
          </a:p>
          <a:p>
            <a:endParaRPr lang="tr-TR" sz="2800" noProof="1" smtClean="0"/>
          </a:p>
          <a:p>
            <a:endParaRPr lang="tr-TR" sz="2800" noProof="1" smtClean="0"/>
          </a:p>
          <a:p>
            <a:endParaRPr lang="tr-TR" sz="2800" noProof="1" smtClean="0"/>
          </a:p>
          <a:p>
            <a:endParaRPr lang="tr-TR" sz="2800" noProof="1" smtClean="0"/>
          </a:p>
          <a:p>
            <a:endParaRPr lang="tr-TR" sz="2800" noProof="1" smtClean="0"/>
          </a:p>
          <a:p>
            <a:endParaRPr lang="tr-TR" sz="2800" noProof="1" smtClean="0"/>
          </a:p>
          <a:p>
            <a:r>
              <a:rPr lang="tr-TR" sz="2800" noProof="1" smtClean="0"/>
              <a:t>Code snippet </a:t>
            </a:r>
            <a:r>
              <a:rPr lang="tr-TR" sz="2800" noProof="1" smtClean="0">
                <a:sym typeface="Wingdings" pitchFamily="2" charset="2"/>
              </a:rPr>
              <a:t></a:t>
            </a:r>
            <a:endParaRPr lang="tr-TR" sz="2800" noProof="1" smtClean="0"/>
          </a:p>
          <a:p>
            <a:pPr algn="ctr">
              <a:buNone/>
            </a:pPr>
            <a:endParaRPr lang="tr-TR" noProof="1"/>
          </a:p>
        </p:txBody>
      </p:sp>
      <p:pic>
        <p:nvPicPr>
          <p:cNvPr id="4" name="Picture 3" descr="500px-VisitorClassDiagram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1143000"/>
            <a:ext cx="4876800" cy="434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tr-TR" noProof="1" smtClean="0"/>
              <a:t>Thank you </a:t>
            </a:r>
          </a:p>
          <a:p>
            <a:pPr algn="ctr">
              <a:buNone/>
            </a:pPr>
            <a:r>
              <a:rPr lang="tr-TR" noProof="1" smtClean="0"/>
              <a:t>for your attention.</a:t>
            </a:r>
          </a:p>
          <a:p>
            <a:pPr algn="ctr">
              <a:buNone/>
            </a:pPr>
            <a:endParaRPr lang="tr-TR" noProof="1" smtClean="0"/>
          </a:p>
          <a:p>
            <a:pPr algn="ctr">
              <a:buNone/>
            </a:pPr>
            <a:r>
              <a:rPr lang="tr-TR" sz="3600" noProof="1" smtClean="0"/>
              <a:t>Questions? </a:t>
            </a:r>
            <a:endParaRPr lang="tr-TR" sz="3600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255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BIM460 Software Modelling Visitor Design Pattern </vt:lpstr>
      <vt:lpstr>There will be following topics:</vt:lpstr>
      <vt:lpstr>Objective</vt:lpstr>
      <vt:lpstr>Objective (conts.)</vt:lpstr>
      <vt:lpstr>What is Double Dispatch?</vt:lpstr>
      <vt:lpstr>A real-life example</vt:lpstr>
      <vt:lpstr>The operation of a taxi company</vt:lpstr>
      <vt:lpstr>Structure of Visitor Pattern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BIM460 Software Modelling Ch</dc:title>
  <dc:creator>Emre</dc:creator>
  <cp:lastModifiedBy>Emre</cp:lastModifiedBy>
  <cp:revision>20</cp:revision>
  <dcterms:created xsi:type="dcterms:W3CDTF">2006-08-16T00:00:00Z</dcterms:created>
  <dcterms:modified xsi:type="dcterms:W3CDTF">2010-05-11T01:25:35Z</dcterms:modified>
</cp:coreProperties>
</file>