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28C3-614B-41B1-B1BE-88F0E21046A7}" type="datetimeFigureOut">
              <a:rPr lang="en-US" smtClean="0"/>
              <a:pPr/>
              <a:t>3/7/2010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BCC75-245A-41E2-B7EC-AC8E44DD5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kafey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CC75-245A-41E2-B7EC-AC8E44DD5D3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konkriit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CC75-245A-41E2-B7EC-AC8E44DD5D3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07.03.2010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r>
              <a:rPr lang="tr-TR" dirty="0" smtClean="0"/>
              <a:t>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N. Onur Uzun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Closer look at the </a:t>
            </a:r>
            <a:r>
              <a:rPr lang="en-US" dirty="0" err="1" smtClean="0"/>
              <a:t>AbstractClass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abstract class </a:t>
            </a:r>
            <a:r>
              <a:rPr lang="en-US" dirty="0" err="1" smtClean="0"/>
              <a:t>AbstractClass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final void </a:t>
            </a:r>
            <a:r>
              <a:rPr lang="en-US" dirty="0" err="1" smtClean="0"/>
              <a:t>TemplateMethod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      primitiveOperation1();</a:t>
            </a:r>
          </a:p>
          <a:p>
            <a:pPr>
              <a:buNone/>
            </a:pPr>
            <a:r>
              <a:rPr lang="en-US" dirty="0" smtClean="0"/>
              <a:t>        primitiveOperation2();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concreteOperation</a:t>
            </a:r>
            <a:r>
              <a:rPr lang="en-US" dirty="0" smtClean="0"/>
              <a:t>();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 </a:t>
            </a:r>
            <a:r>
              <a:rPr lang="tr-TR" dirty="0" err="1" smtClean="0"/>
              <a:t>hook</a:t>
            </a:r>
            <a:r>
              <a:rPr lang="tr-TR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abstract void primitiveOperation1();</a:t>
            </a:r>
          </a:p>
          <a:p>
            <a:pPr>
              <a:buNone/>
            </a:pPr>
            <a:r>
              <a:rPr lang="en-US" dirty="0" smtClean="0"/>
              <a:t>    abstract void primitiveOperation2();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tr-TR" dirty="0" smtClean="0"/>
              <a:t>final </a:t>
            </a:r>
            <a:r>
              <a:rPr lang="en-US" dirty="0" smtClean="0"/>
              <a:t>void </a:t>
            </a:r>
            <a:r>
              <a:rPr lang="en-US" dirty="0" err="1" smtClean="0"/>
              <a:t>concreteOperation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      // implementation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tr-TR" dirty="0" smtClean="0"/>
              <a:t>   </a:t>
            </a:r>
            <a:r>
              <a:rPr lang="en-US" b="1" dirty="0" smtClean="0"/>
              <a:t>void </a:t>
            </a:r>
            <a:r>
              <a:rPr lang="tr-TR" b="1" dirty="0" err="1" smtClean="0"/>
              <a:t>hook</a:t>
            </a:r>
            <a:r>
              <a:rPr lang="en-US" b="1" dirty="0" smtClean="0"/>
              <a:t>(){</a:t>
            </a:r>
            <a:r>
              <a:rPr lang="tr-TR" b="1" dirty="0" smtClean="0"/>
              <a:t>  </a:t>
            </a:r>
            <a:r>
              <a:rPr lang="en-US" b="1" dirty="0" smtClean="0"/>
              <a:t>}</a:t>
            </a:r>
            <a:r>
              <a:rPr lang="tr-TR" b="1" dirty="0" smtClean="0"/>
              <a:t>	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3929058" y="2285992"/>
            <a:ext cx="214314" cy="928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7686" y="2357430"/>
            <a:ext cx="3643338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defines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 of </a:t>
            </a:r>
            <a:r>
              <a:rPr lang="tr-TR" dirty="0" err="1" smtClean="0"/>
              <a:t>steps</a:t>
            </a:r>
            <a:r>
              <a:rPr lang="tr-TR" dirty="0" smtClean="0"/>
              <a:t>,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represented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a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72000" y="3500438"/>
            <a:ext cx="214314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2066" y="3500438"/>
            <a:ext cx="3500462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Two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primitive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implemented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concrete</a:t>
            </a:r>
            <a:r>
              <a:rPr lang="tr-TR" dirty="0" smtClean="0"/>
              <a:t> </a:t>
            </a:r>
            <a:r>
              <a:rPr lang="tr-TR" dirty="0" err="1" smtClean="0"/>
              <a:t>subclasses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4714884"/>
            <a:ext cx="392909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concrete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do </a:t>
            </a:r>
            <a:r>
              <a:rPr lang="tr-TR" dirty="0" err="1" smtClean="0"/>
              <a:t>nothing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 </a:t>
            </a:r>
            <a:r>
              <a:rPr lang="tr-TR" b="1" dirty="0" smtClean="0"/>
              <a:t>“</a:t>
            </a:r>
            <a:r>
              <a:rPr lang="tr-TR" b="1" dirty="0" err="1" smtClean="0"/>
              <a:t>hooks</a:t>
            </a:r>
            <a:r>
              <a:rPr lang="tr-TR" b="1" dirty="0" smtClean="0"/>
              <a:t>” </a:t>
            </a:r>
            <a:r>
              <a:rPr lang="tr-TR" dirty="0" smtClean="0"/>
              <a:t>. </a:t>
            </a:r>
            <a:r>
              <a:rPr lang="tr-TR" dirty="0" err="1" smtClean="0"/>
              <a:t>Subclasses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free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override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but </a:t>
            </a:r>
            <a:r>
              <a:rPr lang="tr-TR" dirty="0" err="1" smtClean="0"/>
              <a:t>don’t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5984" y="5286388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2714620"/>
            <a:ext cx="3500462" cy="785818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472" y="5786454"/>
            <a:ext cx="3500462" cy="785818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Hooked on </a:t>
            </a:r>
            <a:r>
              <a:rPr lang="en-US" dirty="0" err="1" smtClean="0"/>
              <a:t>TemplateMethod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public abstract class  </a:t>
            </a:r>
            <a:r>
              <a:rPr lang="en-US" sz="1400" dirty="0" err="1" smtClean="0"/>
              <a:t>MyCafe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dirty="0" smtClean="0"/>
              <a:t>   final void </a:t>
            </a:r>
            <a:r>
              <a:rPr lang="en-US" sz="1400" dirty="0" err="1" smtClean="0"/>
              <a:t>prepareRecipe</a:t>
            </a:r>
            <a:r>
              <a:rPr lang="en-US" sz="1400" dirty="0" smtClean="0"/>
              <a:t>(){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boilWater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brew();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pourInCup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if(</a:t>
            </a:r>
            <a:r>
              <a:rPr lang="en-US" sz="1400" dirty="0" err="1" smtClean="0"/>
              <a:t>customerWantsCondiments</a:t>
            </a:r>
            <a:r>
              <a:rPr lang="en-US" sz="1400" dirty="0" smtClean="0"/>
              <a:t>()){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addCondiments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}</a:t>
            </a:r>
          </a:p>
          <a:p>
            <a:pPr>
              <a:buNone/>
            </a:pPr>
            <a:r>
              <a:rPr lang="en-US" sz="1400" dirty="0" smtClean="0"/>
              <a:t>   }</a:t>
            </a:r>
          </a:p>
          <a:p>
            <a:pPr>
              <a:buNone/>
            </a:pPr>
            <a:r>
              <a:rPr lang="en-US" sz="1400" dirty="0" smtClean="0"/>
              <a:t>    abstract void brew();</a:t>
            </a:r>
          </a:p>
          <a:p>
            <a:pPr>
              <a:buNone/>
            </a:pPr>
            <a:r>
              <a:rPr lang="en-US" sz="1400" dirty="0" smtClean="0"/>
              <a:t>    abstract void </a:t>
            </a:r>
            <a:r>
              <a:rPr lang="en-US" sz="1400" dirty="0" err="1" smtClean="0"/>
              <a:t>addCondiments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void </a:t>
            </a:r>
            <a:r>
              <a:rPr lang="en-US" sz="1400" dirty="0" err="1" smtClean="0"/>
              <a:t>boilWater</a:t>
            </a:r>
            <a:r>
              <a:rPr lang="en-US" sz="1400" dirty="0" smtClean="0"/>
              <a:t>(){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("Boiling water");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  void </a:t>
            </a:r>
            <a:r>
              <a:rPr lang="en-US" sz="1400" dirty="0" err="1" smtClean="0"/>
              <a:t>pourInCup</a:t>
            </a:r>
            <a:r>
              <a:rPr lang="en-US" sz="1400" dirty="0" smtClean="0"/>
              <a:t>(){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("Pouring into cup");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customerWantsCondiments</a:t>
            </a:r>
            <a:r>
              <a:rPr lang="en-US" sz="1400" dirty="0" smtClean="0"/>
              <a:t>(){</a:t>
            </a:r>
          </a:p>
          <a:p>
            <a:pPr>
              <a:buNone/>
            </a:pPr>
            <a:r>
              <a:rPr lang="en-US" sz="1400" dirty="0" smtClean="0"/>
              <a:t>        return true;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643438" y="5214950"/>
            <a:ext cx="414337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This is hook because the subclass can</a:t>
            </a:r>
          </a:p>
          <a:p>
            <a:r>
              <a:rPr lang="en-US" b="1" dirty="0" smtClean="0"/>
              <a:t>override this method, but doesn’t have to</a:t>
            </a:r>
            <a:r>
              <a:rPr lang="tr-TR" b="1" dirty="0" smtClean="0"/>
              <a:t>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1857364"/>
            <a:ext cx="377071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This gives subclasses the ability  to</a:t>
            </a:r>
          </a:p>
          <a:p>
            <a:r>
              <a:rPr lang="en-US" b="1" dirty="0" smtClean="0"/>
              <a:t>control</a:t>
            </a:r>
            <a:r>
              <a:rPr lang="tr-TR" b="1" dirty="0" smtClean="0"/>
              <a:t> </a:t>
            </a:r>
            <a:r>
              <a:rPr lang="en-US" b="1" dirty="0" smtClean="0"/>
              <a:t>the algorithm at various </a:t>
            </a:r>
          </a:p>
          <a:p>
            <a:r>
              <a:rPr lang="en-US" b="1" dirty="0" smtClean="0"/>
              <a:t>point.</a:t>
            </a:r>
            <a:r>
              <a:rPr lang="tr-TR" b="1" dirty="0" smtClean="0"/>
              <a:t> </a:t>
            </a:r>
            <a:r>
              <a:rPr lang="en-US" b="1" dirty="0" smtClean="0"/>
              <a:t>A subclass is also free to ignore</a:t>
            </a:r>
          </a:p>
          <a:p>
            <a:r>
              <a:rPr lang="en-US" b="1" dirty="0" smtClean="0"/>
              <a:t>the hook.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4143372" y="2457529"/>
            <a:ext cx="571504" cy="65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 flipV="1">
            <a:off x="4071934" y="5676615"/>
            <a:ext cx="571504" cy="502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 algn="ctr">
              <a:buNone/>
            </a:pPr>
            <a:r>
              <a:rPr lang="tr-TR" dirty="0" err="1" smtClean="0"/>
              <a:t>Making</a:t>
            </a:r>
            <a:r>
              <a:rPr lang="tr-TR" dirty="0" smtClean="0"/>
              <a:t> </a:t>
            </a:r>
            <a:r>
              <a:rPr lang="tr-TR" dirty="0" err="1" smtClean="0"/>
              <a:t>Coffee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Tea</a:t>
            </a:r>
            <a:r>
              <a:rPr lang="tr-TR" dirty="0" smtClean="0"/>
              <a:t> </a:t>
            </a:r>
          </a:p>
          <a:p>
            <a:pPr algn="ctr">
              <a:buNone/>
            </a:pP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First Design Patterns</a:t>
            </a:r>
            <a:endParaRPr lang="tr-TR" dirty="0" smtClean="0"/>
          </a:p>
          <a:p>
            <a:r>
              <a:rPr lang="en-US" dirty="0" smtClean="0"/>
              <a:t>Design Patterns: Elements of Reusable Object-Oriented Software</a:t>
            </a:r>
          </a:p>
          <a:p>
            <a:r>
              <a:rPr lang="en-US" dirty="0" smtClean="0"/>
              <a:t>http://en.wikipedia.org/wiki/Template_method_pattern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the Template Pattern?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skeleton of an algorithm in an operation, deferring some steps to subclasses.</a:t>
            </a:r>
            <a:endParaRPr lang="tr-TR" dirty="0" smtClean="0"/>
          </a:p>
          <a:p>
            <a:r>
              <a:rPr lang="en-US" dirty="0" smtClean="0"/>
              <a:t>Template method lets subclasses redefine certain steps of an algorithm without changing the algorithm's structure</a:t>
            </a:r>
            <a:r>
              <a:rPr lang="tr-T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want to specify the order of operations that a method uses</a:t>
            </a:r>
            <a:r>
              <a:rPr lang="tr-TR" dirty="0" smtClean="0"/>
              <a:t>, </a:t>
            </a:r>
            <a:r>
              <a:rPr lang="en-US" dirty="0" smtClean="0"/>
              <a:t>and allow subclasses to provide their own</a:t>
            </a:r>
            <a:r>
              <a:rPr lang="tr-TR" dirty="0" smtClean="0"/>
              <a:t> </a:t>
            </a:r>
            <a:r>
              <a:rPr lang="en-US" dirty="0" smtClean="0"/>
              <a:t>implementations of some of these</a:t>
            </a:r>
            <a:r>
              <a:rPr lang="tr-TR" dirty="0" smtClean="0"/>
              <a:t> </a:t>
            </a:r>
            <a:r>
              <a:rPr lang="en-US" dirty="0" smtClean="0"/>
              <a:t>operations</a:t>
            </a:r>
            <a:r>
              <a:rPr lang="tr-T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85000"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subclass</a:t>
            </a:r>
            <a:r>
              <a:rPr lang="tr-TR" dirty="0" smtClean="0"/>
              <a:t> </a:t>
            </a:r>
            <a:r>
              <a:rPr lang="tr-TR" dirty="0" err="1" smtClean="0"/>
              <a:t>overrides</a:t>
            </a:r>
            <a:r>
              <a:rPr lang="tr-TR" dirty="0" smtClean="0"/>
              <a:t> </a:t>
            </a:r>
            <a:r>
              <a:rPr lang="en-US" dirty="0" err="1" smtClean="0"/>
              <a:t>prepareReceipe</a:t>
            </a:r>
            <a:r>
              <a:rPr lang="tr-TR" dirty="0" smtClean="0"/>
              <a:t>(). </a:t>
            </a:r>
          </a:p>
          <a:p>
            <a:r>
              <a:rPr lang="en-US" dirty="0" err="1" smtClean="0"/>
              <a:t>boilWater</a:t>
            </a:r>
            <a:r>
              <a:rPr lang="tr-TR" dirty="0" smtClean="0"/>
              <a:t>()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err="1" smtClean="0"/>
              <a:t>pourInCup</a:t>
            </a:r>
            <a:r>
              <a:rPr lang="tr-TR" dirty="0" smtClean="0"/>
              <a:t>() </a:t>
            </a:r>
            <a:r>
              <a:rPr lang="tr-TR" dirty="0" err="1" smtClean="0"/>
              <a:t>shared</a:t>
            </a:r>
            <a:r>
              <a:rPr lang="tr-TR" dirty="0" smtClean="0"/>
              <a:t> 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subclases</a:t>
            </a:r>
            <a:endParaRPr lang="tr-TR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28860" y="1214422"/>
            <a:ext cx="3857652" cy="2459953"/>
            <a:chOff x="755625" y="4275147"/>
            <a:chExt cx="2243138" cy="1584268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55625" y="4275147"/>
              <a:ext cx="2016125" cy="1158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127100" y="4346584"/>
              <a:ext cx="18716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dirty="0" err="1" smtClean="0"/>
                <a:t>MyCafe</a:t>
              </a:r>
              <a:endParaRPr lang="en-US" dirty="0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755625" y="4540323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840807" y="4551194"/>
              <a:ext cx="1788832" cy="1308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prepareReceipe</a:t>
              </a:r>
              <a:r>
                <a:rPr lang="en-US" dirty="0" smtClean="0"/>
                <a:t> ()</a:t>
              </a:r>
              <a:r>
                <a:rPr lang="tr-TR" dirty="0" smtClean="0"/>
                <a:t>  </a:t>
              </a:r>
            </a:p>
            <a:p>
              <a:pPr>
                <a:spcBef>
                  <a:spcPct val="50000"/>
                </a:spcBef>
              </a:pPr>
              <a:r>
                <a:rPr lang="en-US" dirty="0" err="1" smtClean="0"/>
                <a:t>boilWater</a:t>
              </a:r>
              <a:r>
                <a:rPr lang="tr-TR" dirty="0" smtClean="0"/>
                <a:t>()	</a:t>
              </a:r>
            </a:p>
            <a:p>
              <a:pPr>
                <a:spcBef>
                  <a:spcPct val="50000"/>
                </a:spcBef>
              </a:pPr>
              <a:r>
                <a:rPr lang="en-US" dirty="0" err="1" smtClean="0"/>
                <a:t>pourInCup</a:t>
              </a:r>
              <a:r>
                <a:rPr lang="tr-TR" dirty="0" smtClean="0"/>
                <a:t>()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  <a:p>
              <a:pPr>
                <a:spcBef>
                  <a:spcPct val="50000"/>
                </a:spcBef>
              </a:pP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3286123"/>
            <a:ext cx="3500462" cy="2501892"/>
            <a:chOff x="755625" y="4275147"/>
            <a:chExt cx="2243138" cy="1611278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755625" y="4275147"/>
              <a:ext cx="2016125" cy="1158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127100" y="4346584"/>
              <a:ext cx="1871663" cy="19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dirty="0" err="1" smtClean="0"/>
                <a:t>Tea</a:t>
              </a:r>
              <a:endParaRPr lang="en-US" dirty="0"/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755625" y="4540323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1036017" y="4578204"/>
              <a:ext cx="1439862" cy="1308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prepareReceipe</a:t>
              </a:r>
              <a:r>
                <a:rPr lang="en-US" dirty="0" smtClean="0"/>
                <a:t> ()</a:t>
              </a:r>
              <a:endParaRPr lang="tr-TR" dirty="0" smtClean="0"/>
            </a:p>
            <a:p>
              <a:pPr>
                <a:spcBef>
                  <a:spcPct val="50000"/>
                </a:spcBef>
              </a:pPr>
              <a:r>
                <a:rPr lang="tr-TR" dirty="0" err="1" smtClean="0"/>
                <a:t>brewTeaBag</a:t>
              </a:r>
              <a:r>
                <a:rPr lang="tr-TR" dirty="0" smtClean="0"/>
                <a:t>()</a:t>
              </a:r>
            </a:p>
            <a:p>
              <a:pPr>
                <a:spcBef>
                  <a:spcPct val="50000"/>
                </a:spcBef>
              </a:pPr>
              <a:r>
                <a:rPr lang="tr-TR" dirty="0" err="1" smtClean="0"/>
                <a:t>addLemon</a:t>
              </a:r>
              <a:r>
                <a:rPr lang="tr-TR" dirty="0" smtClean="0"/>
                <a:t>()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  <a:p>
              <a:pPr>
                <a:spcBef>
                  <a:spcPct val="50000"/>
                </a:spcBef>
              </a:pP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7224" y="3286124"/>
            <a:ext cx="3286148" cy="2517579"/>
            <a:chOff x="755625" y="4275147"/>
            <a:chExt cx="2243138" cy="1569078"/>
          </a:xfrm>
        </p:grpSpPr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755625" y="4275147"/>
              <a:ext cx="2016125" cy="1158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127100" y="4346584"/>
              <a:ext cx="1871663" cy="19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dirty="0" err="1" smtClean="0"/>
                <a:t>Coffee</a:t>
              </a:r>
              <a:endParaRPr lang="en-US" dirty="0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755625" y="4540323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1036017" y="4578204"/>
              <a:ext cx="1439862" cy="1266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prepareReceipe</a:t>
              </a:r>
              <a:r>
                <a:rPr lang="en-US" dirty="0" smtClean="0"/>
                <a:t> ()</a:t>
              </a:r>
              <a:endParaRPr lang="tr-TR" dirty="0" smtClean="0"/>
            </a:p>
            <a:p>
              <a:pPr>
                <a:spcBef>
                  <a:spcPct val="50000"/>
                </a:spcBef>
              </a:pPr>
              <a:r>
                <a:rPr lang="tr-TR" dirty="0" err="1" smtClean="0"/>
                <a:t>brewCoffee</a:t>
              </a:r>
              <a:r>
                <a:rPr lang="tr-TR" dirty="0" smtClean="0"/>
                <a:t>()</a:t>
              </a:r>
            </a:p>
            <a:p>
              <a:pPr>
                <a:spcBef>
                  <a:spcPct val="50000"/>
                </a:spcBef>
              </a:pPr>
              <a:r>
                <a:rPr lang="tr-TR" dirty="0" err="1" smtClean="0"/>
                <a:t>addSugarAndMilk</a:t>
              </a:r>
              <a:r>
                <a:rPr lang="tr-TR" dirty="0" smtClean="0"/>
                <a:t>()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  <a:p>
              <a:pPr>
                <a:spcBef>
                  <a:spcPct val="50000"/>
                </a:spcBef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Notice that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recipes</a:t>
            </a:r>
            <a:r>
              <a:rPr lang="tr-TR" dirty="0" smtClean="0"/>
              <a:t> </a:t>
            </a:r>
            <a:r>
              <a:rPr lang="tr-TR" dirty="0" err="1" smtClean="0"/>
              <a:t>follow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tr-TR" dirty="0" err="1" smtClean="0"/>
              <a:t>Boil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water</a:t>
            </a:r>
            <a:endParaRPr lang="tr-TR" dirty="0" smtClean="0"/>
          </a:p>
          <a:p>
            <a:pPr marL="914400" lvl="1" indent="-514350">
              <a:buFont typeface="+mj-lt"/>
              <a:buAutoNum type="arabicPeriod"/>
            </a:pP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hot </a:t>
            </a:r>
            <a:r>
              <a:rPr lang="tr-TR" dirty="0" err="1" smtClean="0"/>
              <a:t>water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extract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coffee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tea</a:t>
            </a:r>
            <a:r>
              <a:rPr lang="tr-TR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tr-TR" dirty="0" err="1" smtClean="0"/>
              <a:t>Pour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beverage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a cup.</a:t>
            </a:r>
          </a:p>
          <a:p>
            <a:pPr marL="914400" lvl="1" indent="-514350">
              <a:buFont typeface="+mj-lt"/>
              <a:buAutoNum type="arabicPeriod"/>
            </a:pP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appropriate</a:t>
            </a:r>
            <a:r>
              <a:rPr lang="tr-TR" dirty="0" smtClean="0"/>
              <a:t> </a:t>
            </a:r>
            <a:r>
              <a:rPr lang="tr-TR" dirty="0" err="1" smtClean="0"/>
              <a:t>condiments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beverage</a:t>
            </a:r>
            <a:r>
              <a:rPr lang="tr-TR" dirty="0" smtClean="0"/>
              <a:t>.</a:t>
            </a:r>
          </a:p>
          <a:p>
            <a:pPr marL="514350" indent="-514350"/>
            <a:r>
              <a:rPr lang="tr-TR" dirty="0" err="1" smtClean="0"/>
              <a:t>So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find</a:t>
            </a:r>
            <a:r>
              <a:rPr lang="tr-TR" dirty="0" smtClean="0"/>
              <a:t> a </a:t>
            </a:r>
            <a:r>
              <a:rPr lang="tr-TR" dirty="0" err="1" smtClean="0"/>
              <a:t>way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en-US" dirty="0" err="1" smtClean="0"/>
              <a:t>prepareReceipe</a:t>
            </a:r>
            <a:r>
              <a:rPr lang="tr-TR" dirty="0" smtClean="0"/>
              <a:t>()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dirty="0" smtClean="0"/>
              <a:t>	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prepareReceipe</a:t>
            </a:r>
            <a:r>
              <a:rPr lang="tr-TR" dirty="0" smtClean="0"/>
              <a:t>(){</a:t>
            </a:r>
          </a:p>
          <a:p>
            <a:pPr lvl="1">
              <a:buNone/>
            </a:pPr>
            <a:r>
              <a:rPr lang="tr-TR" dirty="0" smtClean="0"/>
              <a:t>		</a:t>
            </a:r>
            <a:r>
              <a:rPr lang="tr-TR" dirty="0" err="1" smtClean="0"/>
              <a:t>boilWater</a:t>
            </a:r>
            <a:r>
              <a:rPr lang="tr-TR" dirty="0" smtClean="0"/>
              <a:t>();</a:t>
            </a:r>
          </a:p>
          <a:p>
            <a:pPr lvl="1">
              <a:buNone/>
            </a:pPr>
            <a:r>
              <a:rPr lang="tr-TR" dirty="0" smtClean="0"/>
              <a:t>		</a:t>
            </a:r>
            <a:r>
              <a:rPr lang="tr-TR" dirty="0" err="1" smtClean="0"/>
              <a:t>brew</a:t>
            </a:r>
            <a:r>
              <a:rPr lang="tr-TR" dirty="0" smtClean="0"/>
              <a:t>();		</a:t>
            </a:r>
          </a:p>
          <a:p>
            <a:pPr lvl="1">
              <a:buNone/>
            </a:pPr>
            <a:r>
              <a:rPr lang="tr-TR" dirty="0" smtClean="0"/>
              <a:t>		</a:t>
            </a:r>
            <a:r>
              <a:rPr lang="tr-TR" dirty="0" err="1" smtClean="0"/>
              <a:t>pourInCup</a:t>
            </a:r>
            <a:r>
              <a:rPr lang="tr-TR" dirty="0" smtClean="0"/>
              <a:t>();</a:t>
            </a:r>
          </a:p>
          <a:p>
            <a:pPr lvl="1">
              <a:buNone/>
            </a:pPr>
            <a:r>
              <a:rPr lang="tr-TR" dirty="0" smtClean="0"/>
              <a:t>		</a:t>
            </a:r>
            <a:r>
              <a:rPr lang="tr-TR" dirty="0" err="1" smtClean="0"/>
              <a:t>addCondiments</a:t>
            </a:r>
            <a:r>
              <a:rPr lang="tr-TR" dirty="0" smtClean="0"/>
              <a:t>();</a:t>
            </a:r>
          </a:p>
          <a:p>
            <a:pPr lvl="1">
              <a:buNone/>
            </a:pPr>
            <a:r>
              <a:rPr lang="tr-TR" dirty="0" smtClean="0"/>
              <a:t>	}</a:t>
            </a:r>
          </a:p>
          <a:p>
            <a:pPr lvl="1">
              <a:buFont typeface="Arial" pitchFamily="34" charset="0"/>
              <a:buChar char="•"/>
            </a:pPr>
            <a:r>
              <a:rPr lang="tr-TR" dirty="0" err="1" smtClean="0"/>
              <a:t>brewCoffee</a:t>
            </a:r>
            <a:r>
              <a:rPr lang="tr-TR" dirty="0" smtClean="0"/>
              <a:t>()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brewTea</a:t>
            </a:r>
            <a:r>
              <a:rPr lang="tr-TR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tr-TR" dirty="0" err="1" smtClean="0"/>
              <a:t>addSugarAndMilk</a:t>
            </a:r>
            <a:r>
              <a:rPr lang="tr-TR" dirty="0" smtClean="0"/>
              <a:t>()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addLemon</a:t>
            </a:r>
            <a:r>
              <a:rPr lang="tr-TR" dirty="0" smtClean="0"/>
              <a:t>() </a:t>
            </a:r>
            <a:r>
              <a:rPr lang="tr-TR" dirty="0" err="1" smtClean="0"/>
              <a:t>pretty</a:t>
            </a:r>
            <a:r>
              <a:rPr lang="tr-TR" dirty="0" smtClean="0"/>
              <a:t> </a:t>
            </a:r>
            <a:r>
              <a:rPr lang="tr-TR" dirty="0" err="1" smtClean="0"/>
              <a:t>much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..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24" y="1357298"/>
            <a:ext cx="3286148" cy="2214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1428736"/>
            <a:ext cx="27146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err="1" smtClean="0"/>
              <a:t>Coffee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1785926"/>
            <a:ext cx="2714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prepareReceipe</a:t>
            </a:r>
            <a:r>
              <a:rPr lang="tr-TR" dirty="0" smtClean="0"/>
              <a:t>(){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boilWater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brewCoffee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pourInCup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addSugarAndMilk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4876" y="1357298"/>
            <a:ext cx="3286148" cy="2214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628" y="1428736"/>
            <a:ext cx="27146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err="1" smtClean="0"/>
              <a:t>Tea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72066" y="1785926"/>
            <a:ext cx="2714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prepareReceipe</a:t>
            </a:r>
            <a:r>
              <a:rPr lang="tr-TR" dirty="0" smtClean="0"/>
              <a:t>(){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boilWater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brewTea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pourInCup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addLemon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57488" y="2500306"/>
            <a:ext cx="2286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8992" y="3071810"/>
            <a:ext cx="17145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abstract class  </a:t>
            </a:r>
            <a:r>
              <a:rPr lang="en-US" dirty="0" err="1" smtClean="0"/>
              <a:t>MyCafe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final void </a:t>
            </a:r>
            <a:r>
              <a:rPr lang="en-US" dirty="0" err="1" smtClean="0"/>
              <a:t>prepareRecipe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boilWater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brew();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pourInCup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addCondiments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abstract void brew();</a:t>
            </a:r>
          </a:p>
          <a:p>
            <a:pPr>
              <a:buNone/>
            </a:pPr>
            <a:r>
              <a:rPr lang="en-US" dirty="0" smtClean="0"/>
              <a:t>    abstract void </a:t>
            </a:r>
            <a:r>
              <a:rPr lang="en-US" dirty="0" err="1" smtClean="0"/>
              <a:t>addCondiments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boilWater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("Boiling water");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pourInCup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("Pouring into cup");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857620" y="3286124"/>
            <a:ext cx="214314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857620" y="1857364"/>
            <a:ext cx="214314" cy="1357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6248" y="2000240"/>
            <a:ext cx="350046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prepareRecipe</a:t>
            </a:r>
            <a:r>
              <a:rPr lang="en-US" dirty="0" smtClean="0"/>
              <a:t>()</a:t>
            </a:r>
            <a:r>
              <a:rPr lang="tr-TR" dirty="0" smtClean="0"/>
              <a:t> is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b="1" dirty="0" err="1" smtClean="0"/>
              <a:t>template</a:t>
            </a:r>
            <a:r>
              <a:rPr lang="tr-TR" b="1" dirty="0" smtClean="0"/>
              <a:t> </a:t>
            </a:r>
            <a:r>
              <a:rPr lang="tr-TR" b="1" dirty="0" err="1" smtClean="0"/>
              <a:t>method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serves</a:t>
            </a:r>
            <a:r>
              <a:rPr lang="tr-TR" dirty="0" smtClean="0"/>
              <a:t> as a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an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beverages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6248" y="3357562"/>
            <a:ext cx="342902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handled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subclass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3929058" y="4214818"/>
            <a:ext cx="428628" cy="1643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0562" y="4643446"/>
            <a:ext cx="342902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..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handled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5072074"/>
            <a:ext cx="7500990" cy="100013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Use the Template Method pattern: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implement the invariant parts of an algorithm once and leave it up to</a:t>
            </a:r>
            <a:r>
              <a:rPr lang="tr-TR" dirty="0" smtClean="0"/>
              <a:t> </a:t>
            </a:r>
            <a:r>
              <a:rPr lang="en-US" dirty="0" smtClean="0"/>
              <a:t>subclasses to implement the behavior that can vary</a:t>
            </a:r>
            <a:r>
              <a:rPr lang="tr-T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avoid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duplication</a:t>
            </a:r>
            <a:r>
              <a:rPr lang="tr-T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control how subclasses extend </a:t>
            </a:r>
            <a:r>
              <a:rPr lang="en-US" dirty="0" err="1" smtClean="0"/>
              <a:t>superclass</a:t>
            </a:r>
            <a:r>
              <a:rPr lang="en-US" dirty="0" smtClean="0"/>
              <a:t> operations.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The Template Method is a basic</a:t>
            </a:r>
            <a:r>
              <a:rPr lang="tr-TR" dirty="0" smtClean="0"/>
              <a:t> </a:t>
            </a:r>
            <a:r>
              <a:rPr lang="en-US" dirty="0" smtClean="0"/>
              <a:t>technique </a:t>
            </a:r>
            <a:r>
              <a:rPr lang="tr-TR" dirty="0" smtClean="0"/>
              <a:t>   </a:t>
            </a:r>
            <a:r>
              <a:rPr lang="en-US" dirty="0" smtClean="0"/>
              <a:t>for code reuse.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İçerik Yer Tutucusu 3" descr="template_stru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500174"/>
            <a:ext cx="6858048" cy="3976021"/>
          </a:xfrm>
        </p:spPr>
      </p:pic>
      <p:sp>
        <p:nvSpPr>
          <p:cNvPr id="5" name="TextBox 4"/>
          <p:cNvSpPr txBox="1"/>
          <p:nvPr/>
        </p:nvSpPr>
        <p:spPr>
          <a:xfrm>
            <a:off x="928662" y="5572140"/>
            <a:ext cx="778674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ConcreteClass</a:t>
            </a:r>
            <a:r>
              <a:rPr lang="tr-TR" dirty="0" smtClean="0"/>
              <a:t> </a:t>
            </a:r>
            <a:r>
              <a:rPr lang="tr-TR" dirty="0" err="1" smtClean="0"/>
              <a:t>implements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,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TemplateMethod</a:t>
            </a:r>
            <a:r>
              <a:rPr lang="tr-TR" dirty="0" smtClean="0"/>
              <a:t>() </a:t>
            </a:r>
            <a:r>
              <a:rPr lang="tr-TR" dirty="0" err="1" smtClean="0"/>
              <a:t>needs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581</Words>
  <PresentationFormat>Ekran Gösterisi (4:3)</PresentationFormat>
  <Paragraphs>159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Ofis Teması</vt:lpstr>
      <vt:lpstr>Template Method Pattern</vt:lpstr>
      <vt:lpstr>What is the Template Pattern?</vt:lpstr>
      <vt:lpstr>Motivation</vt:lpstr>
      <vt:lpstr>Motivation</vt:lpstr>
      <vt:lpstr>Motivation</vt:lpstr>
      <vt:lpstr>Motivation</vt:lpstr>
      <vt:lpstr>Motivation</vt:lpstr>
      <vt:lpstr>Applicability</vt:lpstr>
      <vt:lpstr>Structure</vt:lpstr>
      <vt:lpstr>Closer look at the AbstractClass</vt:lpstr>
      <vt:lpstr>Hooked on TemplateMethod</vt:lpstr>
      <vt:lpstr>Implementation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 Pattern</dc:title>
  <dc:creator>onur</dc:creator>
  <cp:lastModifiedBy>onur</cp:lastModifiedBy>
  <cp:revision>160</cp:revision>
  <dcterms:created xsi:type="dcterms:W3CDTF">2010-03-07T16:01:15Z</dcterms:created>
  <dcterms:modified xsi:type="dcterms:W3CDTF">2010-03-07T20:18:28Z</dcterms:modified>
</cp:coreProperties>
</file>