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76" r:id="rId2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83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0650E5-8A0E-4CA3-85D2-67844C5C5C63}" type="datetimeFigureOut">
              <a:rPr lang="tr-TR" smtClean="0"/>
              <a:t>20.04.2010</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FEBF1F-61BB-442D-AABE-40066F6A0AE9}"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9AFEBF1F-61BB-442D-AABE-40066F6A0AE9}" type="slidenum">
              <a:rPr lang="tr-TR" smtClean="0"/>
              <a:t>4</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D9F75050-0E15-4C5B-92B0-66D068882F1F}" type="datetimeFigureOut">
              <a:rPr lang="tr-TR" smtClean="0"/>
              <a:pPr/>
              <a:t>20.04.2010</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20.04.2010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20.04.2010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20.04.2010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20.04.2010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20.04.2010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D9F75050-0E15-4C5B-92B0-66D068882F1F}" type="datetimeFigureOut">
              <a:rPr lang="tr-TR" smtClean="0"/>
              <a:pPr/>
              <a:t>20.04.2010</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D9F75050-0E15-4C5B-92B0-66D068882F1F}" type="datetimeFigureOut">
              <a:rPr lang="tr-TR" smtClean="0"/>
              <a:pPr/>
              <a:t>20.04.2010</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20.04.2010</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20.04.2010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20.04.2010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B1DEFA8C-F947-479F-BE07-76B6B3F80BF1}"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9F75050-0E15-4C5B-92B0-66D068882F1F}" type="datetimeFigureOut">
              <a:rPr lang="tr-TR" smtClean="0"/>
              <a:pPr/>
              <a:t>20.04.2010</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DEFA8C-F947-479F-BE07-76B6B3F80BF1}"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en.allexperts.com/e/p/pr/proxy_pattern.htm" TargetMode="External"/><Relationship Id="rId2" Type="http://schemas.openxmlformats.org/officeDocument/2006/relationships/hyperlink" Target="http://www.inf.bme.hu/ooret/1999osz/DesignPatterns/Proxy4/protection_proxy_overview.htm" TargetMode="External"/><Relationship Id="rId1" Type="http://schemas.openxmlformats.org/officeDocument/2006/relationships/slideLayout" Target="../slideLayouts/slideLayout2.xml"/><Relationship Id="rId4" Type="http://schemas.openxmlformats.org/officeDocument/2006/relationships/hyperlink" Target="http://en.wikipedia.org/wiki/Proxy_patter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pPr algn="ctr"/>
            <a:r>
              <a:rPr lang="tr-TR" dirty="0" smtClean="0"/>
              <a:t>PROXY PATTERN</a:t>
            </a:r>
            <a:endParaRPr lang="tr-TR" dirty="0"/>
          </a:p>
        </p:txBody>
      </p:sp>
      <p:sp>
        <p:nvSpPr>
          <p:cNvPr id="3" name="2 Alt Başlık"/>
          <p:cNvSpPr>
            <a:spLocks noGrp="1"/>
          </p:cNvSpPr>
          <p:nvPr>
            <p:ph type="subTitle" idx="1"/>
          </p:nvPr>
        </p:nvSpPr>
        <p:spPr/>
        <p:txBody>
          <a:bodyPr/>
          <a:lstStyle/>
          <a:p>
            <a:r>
              <a:rPr lang="tr-TR" dirty="0" smtClean="0"/>
              <a:t>Ömer </a:t>
            </a:r>
            <a:r>
              <a:rPr lang="tr-TR" dirty="0" err="1" smtClean="0"/>
              <a:t>Dağaşan</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57200" y="857232"/>
            <a:ext cx="8229600" cy="5467368"/>
          </a:xfrm>
        </p:spPr>
        <p:txBody>
          <a:bodyPr/>
          <a:lstStyle/>
          <a:p>
            <a:r>
              <a:rPr lang="en-US" dirty="0" smtClean="0"/>
              <a:t>Suppose one of the large classes is called </a:t>
            </a:r>
            <a:r>
              <a:rPr lang="en-US" dirty="0" err="1" smtClean="0"/>
              <a:t>LargeClass</a:t>
            </a:r>
            <a:r>
              <a:rPr lang="en-US" dirty="0" smtClean="0"/>
              <a:t>. </a:t>
            </a:r>
            <a:r>
              <a:rPr lang="en-US" dirty="0" smtClean="0"/>
              <a:t>It</a:t>
            </a:r>
            <a:r>
              <a:rPr lang="tr-TR" dirty="0" smtClean="0"/>
              <a:t> </a:t>
            </a:r>
            <a:r>
              <a:rPr lang="en-US" dirty="0" smtClean="0"/>
              <a:t>implements </a:t>
            </a:r>
            <a:r>
              <a:rPr lang="en-US" dirty="0" smtClean="0"/>
              <a:t>the </a:t>
            </a:r>
            <a:r>
              <a:rPr lang="en-US" dirty="0" err="1" smtClean="0"/>
              <a:t>ILargeClass</a:t>
            </a:r>
            <a:r>
              <a:rPr lang="en-US" dirty="0" smtClean="0"/>
              <a:t> interface as shown here</a:t>
            </a:r>
            <a:r>
              <a:rPr lang="en-US" dirty="0" smtClean="0"/>
              <a:t>:</a:t>
            </a:r>
            <a:endParaRPr lang="tr-TR" dirty="0" smtClean="0"/>
          </a:p>
          <a:p>
            <a:pPr>
              <a:buNone/>
            </a:pPr>
            <a:r>
              <a:rPr lang="tr-TR" sz="1600" dirty="0" smtClean="0"/>
              <a:t>// </a:t>
            </a:r>
            <a:r>
              <a:rPr lang="tr-TR" sz="1600" dirty="0" err="1" smtClean="0"/>
              <a:t>The</a:t>
            </a:r>
            <a:r>
              <a:rPr lang="tr-TR" sz="1600" dirty="0" smtClean="0"/>
              <a:t> </a:t>
            </a:r>
            <a:r>
              <a:rPr lang="tr-TR" sz="1600" dirty="0" err="1" smtClean="0"/>
              <a:t>ILargeClass</a:t>
            </a:r>
            <a:r>
              <a:rPr lang="tr-TR" sz="1600" dirty="0" smtClean="0"/>
              <a:t> </a:t>
            </a:r>
            <a:r>
              <a:rPr lang="tr-TR" sz="1600" dirty="0" err="1" smtClean="0"/>
              <a:t>interface</a:t>
            </a:r>
            <a:r>
              <a:rPr lang="tr-TR" sz="1600" dirty="0" smtClean="0"/>
              <a:t>.</a:t>
            </a:r>
          </a:p>
          <a:p>
            <a:pPr>
              <a:buNone/>
            </a:pPr>
            <a:r>
              <a:rPr lang="tr-TR" sz="1600" dirty="0" smtClean="0"/>
              <a:t>     	</a:t>
            </a:r>
            <a:r>
              <a:rPr lang="tr-TR" sz="1600" dirty="0" err="1" smtClean="0"/>
              <a:t>public</a:t>
            </a:r>
            <a:r>
              <a:rPr lang="tr-TR" sz="1600" dirty="0" smtClean="0"/>
              <a:t> </a:t>
            </a:r>
            <a:r>
              <a:rPr lang="tr-TR" sz="1600" dirty="0" err="1" smtClean="0"/>
              <a:t>interface</a:t>
            </a:r>
            <a:r>
              <a:rPr lang="tr-TR" sz="1600" dirty="0" smtClean="0"/>
              <a:t> </a:t>
            </a:r>
            <a:r>
              <a:rPr lang="tr-TR" sz="1600" dirty="0" err="1" smtClean="0"/>
              <a:t>ILargeClass</a:t>
            </a:r>
            <a:r>
              <a:rPr lang="tr-TR" sz="1600" dirty="0" smtClean="0"/>
              <a:t> {</a:t>
            </a:r>
          </a:p>
          <a:p>
            <a:pPr>
              <a:buNone/>
            </a:pPr>
            <a:r>
              <a:rPr lang="tr-TR" sz="1600" dirty="0" smtClean="0"/>
              <a:t>  		</a:t>
            </a:r>
            <a:r>
              <a:rPr lang="tr-TR" sz="1600" dirty="0" err="1" smtClean="0"/>
              <a:t>public</a:t>
            </a:r>
            <a:r>
              <a:rPr lang="tr-TR" sz="1600" dirty="0" smtClean="0"/>
              <a:t> </a:t>
            </a:r>
            <a:r>
              <a:rPr lang="tr-TR" sz="1600" dirty="0" err="1" smtClean="0"/>
              <a:t>void</a:t>
            </a:r>
            <a:r>
              <a:rPr lang="tr-TR" sz="1600" dirty="0" smtClean="0"/>
              <a:t> method1();</a:t>
            </a:r>
          </a:p>
          <a:p>
            <a:pPr>
              <a:buNone/>
            </a:pPr>
            <a:r>
              <a:rPr lang="tr-TR" sz="1600" dirty="0" smtClean="0"/>
              <a:t>		</a:t>
            </a:r>
            <a:r>
              <a:rPr lang="tr-TR" sz="1600" dirty="0" err="1" smtClean="0"/>
              <a:t>public</a:t>
            </a:r>
            <a:r>
              <a:rPr lang="tr-TR" sz="1600" dirty="0" smtClean="0"/>
              <a:t> </a:t>
            </a:r>
            <a:r>
              <a:rPr lang="tr-TR" sz="1600" dirty="0" err="1" smtClean="0"/>
              <a:t>void</a:t>
            </a:r>
            <a:r>
              <a:rPr lang="tr-TR" sz="1600" dirty="0" smtClean="0"/>
              <a:t> method2();</a:t>
            </a:r>
          </a:p>
          <a:p>
            <a:pPr>
              <a:buNone/>
            </a:pPr>
            <a:r>
              <a:rPr lang="tr-TR" sz="1600" dirty="0" smtClean="0"/>
              <a:t>	}</a:t>
            </a:r>
          </a:p>
          <a:p>
            <a:pPr>
              <a:buNone/>
            </a:pPr>
            <a:r>
              <a:rPr lang="tr-TR" sz="1600" dirty="0" smtClean="0"/>
              <a:t>	</a:t>
            </a:r>
            <a:endParaRPr lang="tr-TR" sz="1600" dirty="0" smtClean="0"/>
          </a:p>
          <a:p>
            <a:pPr>
              <a:buNone/>
            </a:pPr>
            <a:r>
              <a:rPr lang="tr-TR" sz="1600" dirty="0" smtClean="0"/>
              <a:t> </a:t>
            </a:r>
            <a:r>
              <a:rPr lang="tr-TR" sz="1600" dirty="0" smtClean="0"/>
              <a:t>// </a:t>
            </a:r>
            <a:r>
              <a:rPr lang="tr-TR" sz="1600" dirty="0" err="1" smtClean="0"/>
              <a:t>The</a:t>
            </a:r>
            <a:r>
              <a:rPr lang="tr-TR" sz="1600" dirty="0" smtClean="0"/>
              <a:t> </a:t>
            </a:r>
            <a:r>
              <a:rPr lang="tr-TR" sz="1600" dirty="0" err="1" smtClean="0"/>
              <a:t>LargeClass</a:t>
            </a:r>
            <a:r>
              <a:rPr lang="tr-TR" sz="1600" dirty="0" smtClean="0"/>
              <a:t> </a:t>
            </a:r>
            <a:r>
              <a:rPr lang="tr-TR" sz="1600" dirty="0" err="1" smtClean="0"/>
              <a:t>class</a:t>
            </a:r>
            <a:r>
              <a:rPr lang="tr-TR" sz="1600" dirty="0" smtClean="0"/>
              <a:t>.</a:t>
            </a:r>
          </a:p>
          <a:p>
            <a:pPr>
              <a:buNone/>
            </a:pPr>
            <a:r>
              <a:rPr lang="tr-TR" sz="1600" dirty="0" smtClean="0"/>
              <a:t>	</a:t>
            </a:r>
            <a:r>
              <a:rPr lang="en-US" sz="1600" dirty="0" smtClean="0"/>
              <a:t>public </a:t>
            </a:r>
            <a:r>
              <a:rPr lang="en-US" sz="1600" dirty="0" smtClean="0"/>
              <a:t>class </a:t>
            </a:r>
            <a:r>
              <a:rPr lang="en-US" sz="1600" dirty="0" err="1" smtClean="0"/>
              <a:t>LargeClass</a:t>
            </a:r>
            <a:r>
              <a:rPr lang="en-US" sz="1600" dirty="0" smtClean="0"/>
              <a:t> implements </a:t>
            </a:r>
            <a:r>
              <a:rPr lang="en-US" sz="1600" dirty="0" err="1" smtClean="0"/>
              <a:t>ILargeClass</a:t>
            </a:r>
            <a:r>
              <a:rPr lang="en-US" sz="1600" dirty="0" smtClean="0"/>
              <a:t> {</a:t>
            </a:r>
          </a:p>
          <a:p>
            <a:pPr>
              <a:buNone/>
            </a:pPr>
            <a:r>
              <a:rPr lang="tr-TR" sz="1600" dirty="0" smtClean="0"/>
              <a:t>		</a:t>
            </a:r>
            <a:r>
              <a:rPr lang="tr-TR" sz="1600" dirty="0" err="1" smtClean="0"/>
              <a:t>private</a:t>
            </a:r>
            <a:r>
              <a:rPr lang="tr-TR" sz="1600" dirty="0" smtClean="0"/>
              <a:t> </a:t>
            </a:r>
            <a:r>
              <a:rPr lang="tr-TR" sz="1600" dirty="0" err="1" smtClean="0"/>
              <a:t>String</a:t>
            </a:r>
            <a:r>
              <a:rPr lang="tr-TR" sz="1600" dirty="0" smtClean="0"/>
              <a:t> </a:t>
            </a:r>
            <a:r>
              <a:rPr lang="tr-TR" sz="1600" dirty="0" err="1" smtClean="0"/>
              <a:t>title</a:t>
            </a:r>
            <a:r>
              <a:rPr lang="tr-TR" sz="1600" dirty="0" smtClean="0"/>
              <a:t>;</a:t>
            </a:r>
          </a:p>
          <a:p>
            <a:pPr>
              <a:buNone/>
            </a:pPr>
            <a:r>
              <a:rPr lang="tr-TR" sz="1600" dirty="0" smtClean="0"/>
              <a:t>		</a:t>
            </a:r>
            <a:r>
              <a:rPr lang="en-US" sz="1600" dirty="0" smtClean="0"/>
              <a:t>public </a:t>
            </a:r>
            <a:r>
              <a:rPr lang="en-US" sz="1600" dirty="0" err="1" smtClean="0"/>
              <a:t>LargeClass</a:t>
            </a:r>
            <a:r>
              <a:rPr lang="en-US" sz="1600" dirty="0" smtClean="0"/>
              <a:t>(String title) {</a:t>
            </a:r>
            <a:r>
              <a:rPr lang="en-US" sz="1600" dirty="0" err="1" smtClean="0"/>
              <a:t>this.title</a:t>
            </a:r>
            <a:r>
              <a:rPr lang="en-US" sz="1600" dirty="0" smtClean="0"/>
              <a:t> = title;}</a:t>
            </a:r>
          </a:p>
          <a:p>
            <a:pPr>
              <a:buNone/>
            </a:pPr>
            <a:r>
              <a:rPr lang="tr-TR" sz="1600" dirty="0" smtClean="0"/>
              <a:t>		</a:t>
            </a:r>
            <a:r>
              <a:rPr lang="en-US" sz="1600" dirty="0" smtClean="0"/>
              <a:t>public </a:t>
            </a:r>
            <a:r>
              <a:rPr lang="en-US" sz="1600" dirty="0" smtClean="0"/>
              <a:t>void method1() {// Do method1 stuff.}</a:t>
            </a:r>
          </a:p>
          <a:p>
            <a:pPr>
              <a:buNone/>
            </a:pPr>
            <a:r>
              <a:rPr lang="tr-TR" sz="1600" dirty="0" smtClean="0"/>
              <a:t>		</a:t>
            </a:r>
            <a:r>
              <a:rPr lang="en-US" sz="1600" dirty="0" smtClean="0"/>
              <a:t>public </a:t>
            </a:r>
            <a:r>
              <a:rPr lang="en-US" sz="1600" dirty="0" smtClean="0"/>
              <a:t>void method2() {// Do method2 stuff.}</a:t>
            </a:r>
          </a:p>
          <a:p>
            <a:pPr lvl="1">
              <a:buNone/>
            </a:pPr>
            <a:r>
              <a:rPr lang="tr-TR" sz="1600" dirty="0" smtClean="0"/>
              <a:t>}</a:t>
            </a:r>
            <a:endParaRPr lang="tr-TR"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57200" y="785794"/>
            <a:ext cx="8229600" cy="5538806"/>
          </a:xfrm>
        </p:spPr>
        <p:txBody>
          <a:bodyPr/>
          <a:lstStyle/>
          <a:p>
            <a:r>
              <a:rPr lang="tr-TR" dirty="0" err="1" smtClean="0"/>
              <a:t>Here's</a:t>
            </a:r>
            <a:r>
              <a:rPr lang="tr-TR" dirty="0" smtClean="0"/>
              <a:t> </a:t>
            </a:r>
            <a:r>
              <a:rPr lang="tr-TR" dirty="0" err="1" smtClean="0"/>
              <a:t>the</a:t>
            </a:r>
            <a:r>
              <a:rPr lang="tr-TR" dirty="0" smtClean="0"/>
              <a:t> </a:t>
            </a:r>
            <a:r>
              <a:rPr lang="tr-TR" dirty="0" err="1" smtClean="0"/>
              <a:t>proxy</a:t>
            </a:r>
            <a:r>
              <a:rPr lang="tr-TR" dirty="0" smtClean="0"/>
              <a:t> </a:t>
            </a:r>
            <a:r>
              <a:rPr lang="tr-TR" dirty="0" err="1" smtClean="0"/>
              <a:t>class</a:t>
            </a:r>
            <a:r>
              <a:rPr lang="tr-TR" dirty="0" smtClean="0"/>
              <a:t>:</a:t>
            </a:r>
          </a:p>
          <a:p>
            <a:pPr>
              <a:buNone/>
            </a:pPr>
            <a:r>
              <a:rPr lang="tr-TR" sz="1600" b="1" dirty="0" smtClean="0"/>
              <a:t>	</a:t>
            </a:r>
          </a:p>
          <a:p>
            <a:pPr>
              <a:buNone/>
            </a:pPr>
            <a:r>
              <a:rPr lang="tr-TR" sz="1600" dirty="0" smtClean="0"/>
              <a:t>// </a:t>
            </a:r>
            <a:r>
              <a:rPr lang="tr-TR" sz="1600" dirty="0" err="1" smtClean="0"/>
              <a:t>The</a:t>
            </a:r>
            <a:r>
              <a:rPr lang="tr-TR" sz="1600" dirty="0" smtClean="0"/>
              <a:t> </a:t>
            </a:r>
            <a:r>
              <a:rPr lang="tr-TR" sz="1600" dirty="0" err="1" smtClean="0"/>
              <a:t>LargeClassProxy</a:t>
            </a:r>
            <a:r>
              <a:rPr lang="tr-TR" sz="1600" dirty="0" smtClean="0"/>
              <a:t> </a:t>
            </a:r>
            <a:r>
              <a:rPr lang="tr-TR" sz="1600" dirty="0" err="1" smtClean="0"/>
              <a:t>class</a:t>
            </a:r>
            <a:r>
              <a:rPr lang="tr-TR" sz="1600" dirty="0" smtClean="0"/>
              <a:t>.</a:t>
            </a:r>
          </a:p>
          <a:p>
            <a:pPr>
              <a:buNone/>
            </a:pPr>
            <a:r>
              <a:rPr lang="tr-TR" sz="1600" dirty="0" smtClean="0"/>
              <a:t>	</a:t>
            </a:r>
            <a:r>
              <a:rPr lang="en-US" sz="1600" dirty="0" smtClean="0"/>
              <a:t>public </a:t>
            </a:r>
            <a:r>
              <a:rPr lang="en-US" sz="1600" dirty="0" smtClean="0"/>
              <a:t>class </a:t>
            </a:r>
            <a:r>
              <a:rPr lang="en-US" sz="1600" dirty="0" err="1" smtClean="0"/>
              <a:t>LargeClassProxy</a:t>
            </a:r>
            <a:r>
              <a:rPr lang="en-US" sz="1600" dirty="0" smtClean="0"/>
              <a:t> implements </a:t>
            </a:r>
            <a:r>
              <a:rPr lang="en-US" sz="1600" dirty="0" err="1" smtClean="0"/>
              <a:t>ILargeClass</a:t>
            </a:r>
            <a:r>
              <a:rPr lang="en-US" sz="1600" dirty="0" smtClean="0"/>
              <a:t> {</a:t>
            </a:r>
          </a:p>
          <a:p>
            <a:pPr>
              <a:buNone/>
            </a:pPr>
            <a:r>
              <a:rPr lang="tr-TR" sz="1600" dirty="0" smtClean="0"/>
              <a:t>		</a:t>
            </a:r>
            <a:r>
              <a:rPr lang="tr-TR" sz="1600" dirty="0" err="1" smtClean="0"/>
              <a:t>private</a:t>
            </a:r>
            <a:r>
              <a:rPr lang="tr-TR" sz="1600" dirty="0" smtClean="0"/>
              <a:t> </a:t>
            </a:r>
            <a:r>
              <a:rPr lang="tr-TR" sz="1600" dirty="0" err="1" smtClean="0"/>
              <a:t>ILargeClass</a:t>
            </a:r>
            <a:r>
              <a:rPr lang="tr-TR" sz="1600" dirty="0" smtClean="0"/>
              <a:t> </a:t>
            </a:r>
            <a:r>
              <a:rPr lang="tr-TR" sz="1600" dirty="0" err="1" smtClean="0"/>
              <a:t>largeClass</a:t>
            </a:r>
            <a:r>
              <a:rPr lang="tr-TR" sz="1600" dirty="0" smtClean="0"/>
              <a:t> = </a:t>
            </a:r>
            <a:r>
              <a:rPr lang="tr-TR" sz="1600" dirty="0" err="1" smtClean="0"/>
              <a:t>null</a:t>
            </a:r>
            <a:r>
              <a:rPr lang="tr-TR" sz="1600" dirty="0" smtClean="0"/>
              <a:t>;</a:t>
            </a:r>
          </a:p>
          <a:p>
            <a:pPr>
              <a:buNone/>
            </a:pPr>
            <a:r>
              <a:rPr lang="tr-TR" sz="1600" dirty="0" smtClean="0"/>
              <a:t>		</a:t>
            </a:r>
            <a:r>
              <a:rPr lang="tr-TR" sz="1600" dirty="0" err="1" smtClean="0"/>
              <a:t>private</a:t>
            </a:r>
            <a:r>
              <a:rPr lang="tr-TR" sz="1600" dirty="0" smtClean="0"/>
              <a:t> </a:t>
            </a:r>
            <a:r>
              <a:rPr lang="tr-TR" sz="1600" dirty="0" err="1" smtClean="0"/>
              <a:t>String</a:t>
            </a:r>
            <a:r>
              <a:rPr lang="tr-TR" sz="1600" dirty="0" smtClean="0"/>
              <a:t> </a:t>
            </a:r>
            <a:r>
              <a:rPr lang="tr-TR" sz="1600" dirty="0" err="1" smtClean="0"/>
              <a:t>title</a:t>
            </a:r>
            <a:r>
              <a:rPr lang="tr-TR" sz="1600" dirty="0" smtClean="0"/>
              <a:t>;</a:t>
            </a:r>
          </a:p>
          <a:p>
            <a:pPr>
              <a:buNone/>
            </a:pPr>
            <a:r>
              <a:rPr lang="tr-TR" sz="1600" dirty="0" smtClean="0"/>
              <a:t>		// </a:t>
            </a:r>
            <a:r>
              <a:rPr lang="tr-TR" sz="1600" dirty="0" err="1" smtClean="0"/>
              <a:t>Constructor</a:t>
            </a:r>
            <a:endParaRPr lang="tr-TR" sz="1600" dirty="0" smtClean="0"/>
          </a:p>
          <a:p>
            <a:pPr>
              <a:buNone/>
            </a:pPr>
            <a:r>
              <a:rPr lang="tr-TR" sz="1600" dirty="0" smtClean="0"/>
              <a:t>		</a:t>
            </a:r>
            <a:r>
              <a:rPr lang="tr-TR" sz="1600" dirty="0" err="1" smtClean="0"/>
              <a:t>public</a:t>
            </a:r>
            <a:r>
              <a:rPr lang="tr-TR" sz="1600" dirty="0" smtClean="0"/>
              <a:t> </a:t>
            </a:r>
            <a:r>
              <a:rPr lang="tr-TR" sz="1600" dirty="0" err="1" smtClean="0"/>
              <a:t>LargeClassProxy</a:t>
            </a:r>
            <a:r>
              <a:rPr lang="tr-TR" sz="1600" dirty="0" smtClean="0"/>
              <a:t>(</a:t>
            </a:r>
            <a:r>
              <a:rPr lang="tr-TR" sz="1600" dirty="0" err="1" smtClean="0"/>
              <a:t>String</a:t>
            </a:r>
            <a:r>
              <a:rPr lang="tr-TR" sz="1600" dirty="0" smtClean="0"/>
              <a:t> </a:t>
            </a:r>
            <a:r>
              <a:rPr lang="tr-TR" sz="1600" dirty="0" err="1" smtClean="0"/>
              <a:t>title</a:t>
            </a:r>
            <a:r>
              <a:rPr lang="tr-TR" sz="1600" dirty="0" smtClean="0"/>
              <a:t>) {</a:t>
            </a:r>
          </a:p>
          <a:p>
            <a:pPr>
              <a:buNone/>
            </a:pPr>
            <a:r>
              <a:rPr lang="tr-TR" sz="1600" dirty="0" smtClean="0"/>
              <a:t>		</a:t>
            </a:r>
            <a:r>
              <a:rPr lang="tr-TR" sz="1600" dirty="0" err="1" smtClean="0"/>
              <a:t>this</a:t>
            </a:r>
            <a:r>
              <a:rPr lang="tr-TR" sz="1600" dirty="0" smtClean="0"/>
              <a:t>.</a:t>
            </a:r>
            <a:r>
              <a:rPr lang="tr-TR" sz="1600" dirty="0" err="1" smtClean="0"/>
              <a:t>title</a:t>
            </a:r>
            <a:r>
              <a:rPr lang="tr-TR" sz="1600" dirty="0" smtClean="0"/>
              <a:t> </a:t>
            </a:r>
            <a:r>
              <a:rPr lang="tr-TR" sz="1600" dirty="0" smtClean="0"/>
              <a:t>= </a:t>
            </a:r>
            <a:r>
              <a:rPr lang="tr-TR" sz="1600" dirty="0" err="1" smtClean="0"/>
              <a:t>title</a:t>
            </a:r>
            <a:r>
              <a:rPr lang="tr-TR" sz="1600" dirty="0" smtClean="0"/>
              <a:t>;</a:t>
            </a:r>
          </a:p>
          <a:p>
            <a:pPr>
              <a:buNone/>
            </a:pPr>
            <a:r>
              <a:rPr lang="tr-TR" sz="1600" dirty="0" smtClean="0"/>
              <a:t>	}</a:t>
            </a:r>
            <a:endParaRPr lang="tr-TR" sz="1600" dirty="0" smtClean="0"/>
          </a:p>
          <a:p>
            <a:pPr>
              <a:buNone/>
            </a:pPr>
            <a:r>
              <a:rPr lang="tr-TR" sz="1600" dirty="0" smtClean="0"/>
              <a:t>	</a:t>
            </a:r>
          </a:p>
          <a:p>
            <a:pPr>
              <a:buNone/>
            </a:pPr>
            <a:r>
              <a:rPr lang="en-US" sz="1600" dirty="0" smtClean="0"/>
              <a:t>// </a:t>
            </a:r>
            <a:r>
              <a:rPr lang="en-US" sz="1600" dirty="0" smtClean="0"/>
              <a:t>Method </a:t>
            </a:r>
            <a:r>
              <a:rPr lang="tr-TR" sz="1600" dirty="0" smtClean="0"/>
              <a:t>1</a:t>
            </a:r>
            <a:r>
              <a:rPr lang="en-US" sz="1600" dirty="0" smtClean="0"/>
              <a:t>. </a:t>
            </a:r>
            <a:r>
              <a:rPr lang="en-US" sz="1600" dirty="0" smtClean="0"/>
              <a:t>Create </a:t>
            </a:r>
            <a:r>
              <a:rPr lang="en-US" sz="1600" dirty="0" err="1" smtClean="0"/>
              <a:t>LargeClass</a:t>
            </a:r>
            <a:r>
              <a:rPr lang="en-US" sz="1600" dirty="0" smtClean="0"/>
              <a:t> instance if needed.</a:t>
            </a:r>
          </a:p>
          <a:p>
            <a:pPr>
              <a:buNone/>
            </a:pPr>
            <a:r>
              <a:rPr lang="tr-TR" sz="1600" dirty="0" smtClean="0"/>
              <a:t>	</a:t>
            </a:r>
            <a:r>
              <a:rPr lang="tr-TR" sz="1600" dirty="0" err="1" smtClean="0"/>
              <a:t>public</a:t>
            </a:r>
            <a:r>
              <a:rPr lang="tr-TR" sz="1600" dirty="0" smtClean="0"/>
              <a:t> </a:t>
            </a:r>
            <a:r>
              <a:rPr lang="tr-TR" sz="1600" dirty="0" err="1" smtClean="0"/>
              <a:t>void</a:t>
            </a:r>
            <a:r>
              <a:rPr lang="tr-TR" sz="1600" dirty="0" smtClean="0"/>
              <a:t> method1() {</a:t>
            </a:r>
          </a:p>
          <a:p>
            <a:pPr>
              <a:buNone/>
            </a:pPr>
            <a:r>
              <a:rPr lang="tr-TR" sz="1600" dirty="0" smtClean="0"/>
              <a:t>		</a:t>
            </a:r>
            <a:r>
              <a:rPr lang="tr-TR" sz="1600" dirty="0" err="1" smtClean="0"/>
              <a:t>if</a:t>
            </a:r>
            <a:r>
              <a:rPr lang="tr-TR" sz="1600" dirty="0" smtClean="0"/>
              <a:t> </a:t>
            </a:r>
            <a:r>
              <a:rPr lang="tr-TR" sz="1600" dirty="0" smtClean="0"/>
              <a:t>(</a:t>
            </a:r>
            <a:r>
              <a:rPr lang="tr-TR" sz="1600" dirty="0" err="1" smtClean="0"/>
              <a:t>largeClass</a:t>
            </a:r>
            <a:r>
              <a:rPr lang="tr-TR" sz="1600" dirty="0" smtClean="0"/>
              <a:t> == </a:t>
            </a:r>
            <a:r>
              <a:rPr lang="tr-TR" sz="1600" dirty="0" err="1" smtClean="0"/>
              <a:t>null</a:t>
            </a:r>
            <a:r>
              <a:rPr lang="tr-TR" sz="1600" dirty="0" smtClean="0"/>
              <a:t>)</a:t>
            </a:r>
          </a:p>
          <a:p>
            <a:pPr>
              <a:buNone/>
            </a:pPr>
            <a:r>
              <a:rPr lang="tr-TR" sz="1600" dirty="0" smtClean="0"/>
              <a:t>		</a:t>
            </a:r>
            <a:r>
              <a:rPr lang="tr-TR" sz="1600" dirty="0" err="1" smtClean="0"/>
              <a:t>largeClass</a:t>
            </a:r>
            <a:r>
              <a:rPr lang="tr-TR" sz="1600" dirty="0" smtClean="0"/>
              <a:t> </a:t>
            </a:r>
            <a:r>
              <a:rPr lang="tr-TR" sz="1600" dirty="0" smtClean="0"/>
              <a:t>= </a:t>
            </a:r>
            <a:r>
              <a:rPr lang="tr-TR" sz="1600" dirty="0" err="1" smtClean="0"/>
              <a:t>createLargeClass</a:t>
            </a:r>
            <a:r>
              <a:rPr lang="tr-TR" sz="1600" dirty="0" smtClean="0"/>
              <a:t>();</a:t>
            </a:r>
          </a:p>
          <a:p>
            <a:pPr>
              <a:buNone/>
            </a:pPr>
            <a:r>
              <a:rPr lang="tr-TR" sz="1600" dirty="0" smtClean="0"/>
              <a:t>		</a:t>
            </a:r>
            <a:r>
              <a:rPr lang="tr-TR" sz="1600" dirty="0" err="1" smtClean="0"/>
              <a:t>largeClass</a:t>
            </a:r>
            <a:r>
              <a:rPr lang="tr-TR" sz="1600" dirty="0" smtClean="0"/>
              <a:t>.method1</a:t>
            </a:r>
            <a:r>
              <a:rPr lang="tr-TR" sz="1600" dirty="0" smtClean="0"/>
              <a:t>();</a:t>
            </a:r>
          </a:p>
          <a:p>
            <a:pPr>
              <a:buNone/>
            </a:pPr>
            <a:r>
              <a:rPr lang="tr-TR" sz="1600" dirty="0" smtClean="0"/>
              <a:t>	}</a:t>
            </a:r>
            <a:endParaRPr lang="tr-TR"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57200" y="785794"/>
            <a:ext cx="8229600" cy="5538806"/>
          </a:xfrm>
        </p:spPr>
        <p:txBody>
          <a:bodyPr>
            <a:normAutofit/>
          </a:bodyPr>
          <a:lstStyle/>
          <a:p>
            <a:pPr>
              <a:buNone/>
            </a:pPr>
            <a:r>
              <a:rPr lang="en-US" sz="1600" dirty="0" smtClean="0"/>
              <a:t>// Method 2. Create </a:t>
            </a:r>
            <a:r>
              <a:rPr lang="en-US" sz="1600" dirty="0" err="1" smtClean="0"/>
              <a:t>LargeClass</a:t>
            </a:r>
            <a:r>
              <a:rPr lang="en-US" sz="1600" dirty="0" smtClean="0"/>
              <a:t> instance if needed.</a:t>
            </a:r>
          </a:p>
          <a:p>
            <a:pPr>
              <a:buNone/>
            </a:pPr>
            <a:r>
              <a:rPr lang="tr-TR" sz="1600" dirty="0" smtClean="0"/>
              <a:t>	</a:t>
            </a:r>
            <a:r>
              <a:rPr lang="tr-TR" sz="1600" dirty="0" err="1" smtClean="0"/>
              <a:t>public</a:t>
            </a:r>
            <a:r>
              <a:rPr lang="tr-TR" sz="1600" dirty="0" smtClean="0"/>
              <a:t> </a:t>
            </a:r>
            <a:r>
              <a:rPr lang="tr-TR" sz="1600" dirty="0" err="1" smtClean="0"/>
              <a:t>void</a:t>
            </a:r>
            <a:r>
              <a:rPr lang="tr-TR" sz="1600" dirty="0" smtClean="0"/>
              <a:t> method2() {</a:t>
            </a:r>
          </a:p>
          <a:p>
            <a:pPr>
              <a:buNone/>
            </a:pPr>
            <a:r>
              <a:rPr lang="tr-TR" sz="1600" dirty="0" smtClean="0"/>
              <a:t>		</a:t>
            </a:r>
            <a:r>
              <a:rPr lang="tr-TR" sz="1600" dirty="0" err="1" smtClean="0"/>
              <a:t>if</a:t>
            </a:r>
            <a:r>
              <a:rPr lang="tr-TR" sz="1600" dirty="0" smtClean="0"/>
              <a:t> </a:t>
            </a:r>
            <a:r>
              <a:rPr lang="tr-TR" sz="1600" dirty="0" smtClean="0"/>
              <a:t>(</a:t>
            </a:r>
            <a:r>
              <a:rPr lang="tr-TR" sz="1600" dirty="0" err="1" smtClean="0"/>
              <a:t>largeClass</a:t>
            </a:r>
            <a:r>
              <a:rPr lang="tr-TR" sz="1600" dirty="0" smtClean="0"/>
              <a:t> == </a:t>
            </a:r>
            <a:r>
              <a:rPr lang="tr-TR" sz="1600" dirty="0" err="1" smtClean="0"/>
              <a:t>null</a:t>
            </a:r>
            <a:r>
              <a:rPr lang="tr-TR" sz="1600" dirty="0" smtClean="0"/>
              <a:t>)</a:t>
            </a:r>
          </a:p>
          <a:p>
            <a:pPr>
              <a:buNone/>
            </a:pPr>
            <a:r>
              <a:rPr lang="tr-TR" sz="1600" dirty="0" smtClean="0"/>
              <a:t>		</a:t>
            </a:r>
            <a:r>
              <a:rPr lang="tr-TR" sz="1600" dirty="0" err="1" smtClean="0"/>
              <a:t>largeClass</a:t>
            </a:r>
            <a:r>
              <a:rPr lang="tr-TR" sz="1600" dirty="0" smtClean="0"/>
              <a:t> </a:t>
            </a:r>
            <a:r>
              <a:rPr lang="tr-TR" sz="1600" dirty="0" smtClean="0"/>
              <a:t>= </a:t>
            </a:r>
            <a:r>
              <a:rPr lang="tr-TR" sz="1600" dirty="0" err="1" smtClean="0"/>
              <a:t>createLargeClass</a:t>
            </a:r>
            <a:r>
              <a:rPr lang="tr-TR" sz="1600" dirty="0" smtClean="0"/>
              <a:t>();</a:t>
            </a:r>
          </a:p>
          <a:p>
            <a:pPr>
              <a:buNone/>
            </a:pPr>
            <a:r>
              <a:rPr lang="tr-TR" sz="1600" dirty="0" smtClean="0"/>
              <a:t>		</a:t>
            </a:r>
            <a:r>
              <a:rPr lang="tr-TR" sz="1600" dirty="0" err="1" smtClean="0"/>
              <a:t>largeClass</a:t>
            </a:r>
            <a:r>
              <a:rPr lang="tr-TR" sz="1600" dirty="0" smtClean="0"/>
              <a:t>.method2</a:t>
            </a:r>
            <a:r>
              <a:rPr lang="tr-TR" sz="1600" dirty="0" smtClean="0"/>
              <a:t>();</a:t>
            </a:r>
          </a:p>
          <a:p>
            <a:pPr>
              <a:buNone/>
            </a:pPr>
            <a:r>
              <a:rPr lang="tr-TR" sz="1600" dirty="0" smtClean="0"/>
              <a:t>	}</a:t>
            </a:r>
            <a:endParaRPr lang="tr-TR" sz="1600" dirty="0" smtClean="0"/>
          </a:p>
          <a:p>
            <a:pPr>
              <a:buNone/>
            </a:pPr>
            <a:endParaRPr lang="tr-TR" sz="1600" dirty="0" smtClean="0"/>
          </a:p>
          <a:p>
            <a:pPr>
              <a:buNone/>
            </a:pPr>
            <a:r>
              <a:rPr lang="en-US" sz="1600" dirty="0" smtClean="0"/>
              <a:t>// </a:t>
            </a:r>
            <a:r>
              <a:rPr lang="en-US" sz="1600" dirty="0" smtClean="0"/>
              <a:t>Private method to create the </a:t>
            </a:r>
            <a:r>
              <a:rPr lang="en-US" sz="1600" dirty="0" err="1" smtClean="0"/>
              <a:t>LargeClass</a:t>
            </a:r>
            <a:r>
              <a:rPr lang="en-US" sz="1600" dirty="0" smtClean="0"/>
              <a:t> instance.</a:t>
            </a:r>
          </a:p>
          <a:p>
            <a:pPr>
              <a:buNone/>
            </a:pPr>
            <a:r>
              <a:rPr lang="tr-TR" sz="1600" dirty="0" smtClean="0"/>
              <a:t>	</a:t>
            </a:r>
            <a:r>
              <a:rPr lang="tr-TR" sz="1600" dirty="0" err="1" smtClean="0"/>
              <a:t>private</a:t>
            </a:r>
            <a:r>
              <a:rPr lang="tr-TR" sz="1600" dirty="0" smtClean="0"/>
              <a:t> </a:t>
            </a:r>
            <a:r>
              <a:rPr lang="tr-TR" sz="1600" dirty="0" err="1" smtClean="0"/>
              <a:t>ILargeClass</a:t>
            </a:r>
            <a:r>
              <a:rPr lang="tr-TR" sz="1600" dirty="0" smtClean="0"/>
              <a:t> </a:t>
            </a:r>
            <a:r>
              <a:rPr lang="tr-TR" sz="1600" dirty="0" err="1" smtClean="0"/>
              <a:t>createLargeClass</a:t>
            </a:r>
            <a:r>
              <a:rPr lang="tr-TR" sz="1600" dirty="0" smtClean="0"/>
              <a:t>() {</a:t>
            </a:r>
          </a:p>
          <a:p>
            <a:pPr>
              <a:buNone/>
            </a:pPr>
            <a:r>
              <a:rPr lang="tr-TR" sz="1600" dirty="0" smtClean="0"/>
              <a:t>		</a:t>
            </a:r>
            <a:r>
              <a:rPr lang="tr-TR" sz="1600" dirty="0" err="1" smtClean="0"/>
              <a:t>ILargeClass</a:t>
            </a:r>
            <a:r>
              <a:rPr lang="tr-TR" sz="1600" dirty="0" smtClean="0"/>
              <a:t> </a:t>
            </a:r>
            <a:r>
              <a:rPr lang="tr-TR" sz="1600" dirty="0" err="1" smtClean="0"/>
              <a:t>lc</a:t>
            </a:r>
            <a:r>
              <a:rPr lang="tr-TR" sz="1600" dirty="0" smtClean="0"/>
              <a:t> = </a:t>
            </a:r>
            <a:r>
              <a:rPr lang="tr-TR" sz="1600" dirty="0" err="1" smtClean="0"/>
              <a:t>null</a:t>
            </a:r>
            <a:r>
              <a:rPr lang="tr-TR" sz="1600" dirty="0" smtClean="0"/>
              <a:t>;</a:t>
            </a:r>
          </a:p>
          <a:p>
            <a:pPr>
              <a:buNone/>
            </a:pPr>
            <a:r>
              <a:rPr lang="tr-TR" sz="1600" dirty="0" smtClean="0"/>
              <a:t>		</a:t>
            </a:r>
            <a:r>
              <a:rPr lang="tr-TR" sz="1600" dirty="0" err="1" smtClean="0"/>
              <a:t>try</a:t>
            </a:r>
            <a:r>
              <a:rPr lang="tr-TR" sz="1600" dirty="0" smtClean="0"/>
              <a:t> </a:t>
            </a:r>
            <a:r>
              <a:rPr lang="tr-TR" sz="1600" dirty="0" smtClean="0"/>
              <a:t>{</a:t>
            </a:r>
          </a:p>
          <a:p>
            <a:pPr>
              <a:buNone/>
            </a:pPr>
            <a:r>
              <a:rPr lang="tr-TR" sz="1600" dirty="0" smtClean="0"/>
              <a:t>			</a:t>
            </a:r>
            <a:r>
              <a:rPr lang="en-US" sz="1600" dirty="0" smtClean="0"/>
              <a:t>// </a:t>
            </a:r>
            <a:r>
              <a:rPr lang="en-US" sz="1600" dirty="0" smtClean="0"/>
              <a:t>Get Class object for </a:t>
            </a:r>
            <a:r>
              <a:rPr lang="en-US" sz="1600" dirty="0" err="1" smtClean="0"/>
              <a:t>LargeClass</a:t>
            </a:r>
            <a:r>
              <a:rPr lang="en-US" sz="1600" dirty="0" smtClean="0"/>
              <a:t>.</a:t>
            </a:r>
          </a:p>
          <a:p>
            <a:pPr>
              <a:buNone/>
            </a:pPr>
            <a:r>
              <a:rPr lang="tr-TR" sz="1600" dirty="0" smtClean="0"/>
              <a:t>			</a:t>
            </a:r>
            <a:r>
              <a:rPr lang="en-US" sz="1600" dirty="0" smtClean="0"/>
              <a:t>// </a:t>
            </a:r>
            <a:r>
              <a:rPr lang="en-US" sz="1600" dirty="0" smtClean="0"/>
              <a:t>When we do this, the class will be downloaded.</a:t>
            </a:r>
          </a:p>
          <a:p>
            <a:pPr>
              <a:buNone/>
            </a:pPr>
            <a:r>
              <a:rPr lang="tr-TR" sz="1600" dirty="0" smtClean="0"/>
              <a:t>			</a:t>
            </a:r>
            <a:r>
              <a:rPr lang="tr-TR" sz="1600" dirty="0" err="1" smtClean="0"/>
              <a:t>Class</a:t>
            </a:r>
            <a:r>
              <a:rPr lang="tr-TR" sz="1600" dirty="0" smtClean="0"/>
              <a:t> </a:t>
            </a:r>
            <a:r>
              <a:rPr lang="tr-TR" sz="1600" dirty="0" smtClean="0"/>
              <a:t>c = </a:t>
            </a:r>
            <a:r>
              <a:rPr lang="tr-TR" sz="1600" dirty="0" err="1" smtClean="0"/>
              <a:t>Class</a:t>
            </a:r>
            <a:r>
              <a:rPr lang="tr-TR" sz="1600" dirty="0" smtClean="0"/>
              <a:t>.</a:t>
            </a:r>
            <a:r>
              <a:rPr lang="tr-TR" sz="1600" dirty="0" err="1" smtClean="0"/>
              <a:t>forName</a:t>
            </a:r>
            <a:r>
              <a:rPr lang="tr-TR" sz="1600" dirty="0" smtClean="0"/>
              <a:t>("</a:t>
            </a:r>
            <a:r>
              <a:rPr lang="tr-TR" sz="1600" dirty="0" err="1" smtClean="0"/>
              <a:t>LargeClass</a:t>
            </a:r>
            <a:r>
              <a:rPr lang="tr-TR" sz="1600" dirty="0" smtClean="0"/>
              <a:t>");</a:t>
            </a:r>
          </a:p>
          <a:p>
            <a:pPr>
              <a:buNone/>
            </a:pPr>
            <a:r>
              <a:rPr lang="tr-TR" sz="1600" dirty="0" smtClean="0"/>
              <a:t>			</a:t>
            </a:r>
            <a:r>
              <a:rPr lang="en-US" sz="1600" dirty="0" smtClean="0"/>
              <a:t>// </a:t>
            </a:r>
            <a:r>
              <a:rPr lang="en-US" sz="1600" dirty="0" smtClean="0"/>
              <a:t>Get Class objects for the </a:t>
            </a:r>
            <a:r>
              <a:rPr lang="en-US" sz="1600" dirty="0" err="1" smtClean="0"/>
              <a:t>LargeClass</a:t>
            </a:r>
            <a:r>
              <a:rPr lang="en-US" sz="1600" dirty="0" smtClean="0"/>
              <a:t>(String) constructor</a:t>
            </a:r>
          </a:p>
          <a:p>
            <a:pPr>
              <a:buNone/>
            </a:pPr>
            <a:r>
              <a:rPr lang="tr-TR" sz="1600" dirty="0" smtClean="0"/>
              <a:t>			// </a:t>
            </a:r>
            <a:r>
              <a:rPr lang="tr-TR" sz="1600" dirty="0" err="1" smtClean="0"/>
              <a:t>arguments</a:t>
            </a:r>
            <a:r>
              <a:rPr lang="tr-TR" sz="1600" dirty="0" smtClean="0"/>
              <a:t>.</a:t>
            </a:r>
          </a:p>
          <a:p>
            <a:pPr>
              <a:buNone/>
            </a:pPr>
            <a:r>
              <a:rPr lang="tr-TR" sz="1600" dirty="0" smtClean="0"/>
              <a:t>			</a:t>
            </a:r>
            <a:r>
              <a:rPr lang="en-US" sz="1600" dirty="0" smtClean="0"/>
              <a:t>Class</a:t>
            </a:r>
            <a:r>
              <a:rPr lang="en-US" sz="1600" dirty="0" smtClean="0"/>
              <a:t>[] </a:t>
            </a:r>
            <a:r>
              <a:rPr lang="en-US" sz="1600" dirty="0" err="1" smtClean="0"/>
              <a:t>args</a:t>
            </a:r>
            <a:r>
              <a:rPr lang="en-US" sz="1600" dirty="0" smtClean="0"/>
              <a:t> = new Class[] {</a:t>
            </a:r>
            <a:r>
              <a:rPr lang="en-US" sz="1600" dirty="0" err="1" smtClean="0"/>
              <a:t>String.class</a:t>
            </a:r>
            <a:r>
              <a:rPr lang="en-US" sz="1600" dirty="0" smtClean="0"/>
              <a:t>};</a:t>
            </a:r>
            <a:endParaRPr lang="tr-TR"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57200" y="857232"/>
            <a:ext cx="8229600" cy="5467368"/>
          </a:xfrm>
        </p:spPr>
        <p:txBody>
          <a:bodyPr>
            <a:normAutofit/>
          </a:bodyPr>
          <a:lstStyle/>
          <a:p>
            <a:pPr>
              <a:buNone/>
            </a:pPr>
            <a:r>
              <a:rPr lang="tr-TR" sz="1600" dirty="0" smtClean="0"/>
              <a:t>		// </a:t>
            </a:r>
            <a:r>
              <a:rPr lang="tr-TR" sz="1600" dirty="0" err="1" smtClean="0"/>
              <a:t>Get</a:t>
            </a:r>
            <a:r>
              <a:rPr lang="tr-TR" sz="1600" dirty="0" smtClean="0"/>
              <a:t> </a:t>
            </a:r>
            <a:r>
              <a:rPr lang="tr-TR" sz="1600" dirty="0" err="1" smtClean="0"/>
              <a:t>the</a:t>
            </a:r>
            <a:r>
              <a:rPr lang="tr-TR" sz="1600" dirty="0" smtClean="0"/>
              <a:t> </a:t>
            </a:r>
            <a:r>
              <a:rPr lang="tr-TR" sz="1600" dirty="0" err="1" smtClean="0"/>
              <a:t>LargeClass</a:t>
            </a:r>
            <a:r>
              <a:rPr lang="tr-TR" sz="1600" dirty="0" smtClean="0"/>
              <a:t>(</a:t>
            </a:r>
            <a:r>
              <a:rPr lang="tr-TR" sz="1600" dirty="0" err="1" smtClean="0"/>
              <a:t>String</a:t>
            </a:r>
            <a:r>
              <a:rPr lang="tr-TR" sz="1600" dirty="0" smtClean="0"/>
              <a:t>) </a:t>
            </a:r>
            <a:r>
              <a:rPr lang="tr-TR" sz="1600" dirty="0" err="1" smtClean="0"/>
              <a:t>constructor</a:t>
            </a:r>
            <a:r>
              <a:rPr lang="tr-TR" sz="1600" dirty="0" smtClean="0"/>
              <a:t>.</a:t>
            </a:r>
          </a:p>
          <a:p>
            <a:pPr>
              <a:buNone/>
            </a:pPr>
            <a:r>
              <a:rPr lang="tr-TR" sz="1600" dirty="0" smtClean="0"/>
              <a:t>		</a:t>
            </a:r>
            <a:r>
              <a:rPr lang="tr-TR" sz="1600" dirty="0" err="1" smtClean="0"/>
              <a:t>Constructor</a:t>
            </a:r>
            <a:r>
              <a:rPr lang="tr-TR" sz="1600" dirty="0" smtClean="0"/>
              <a:t> </a:t>
            </a:r>
            <a:r>
              <a:rPr lang="tr-TR" sz="1600" dirty="0" err="1" smtClean="0"/>
              <a:t>cons</a:t>
            </a:r>
            <a:r>
              <a:rPr lang="tr-TR" sz="1600" dirty="0" smtClean="0"/>
              <a:t> = c.</a:t>
            </a:r>
            <a:r>
              <a:rPr lang="tr-TR" sz="1600" dirty="0" err="1" smtClean="0"/>
              <a:t>getConstructor</a:t>
            </a:r>
            <a:r>
              <a:rPr lang="tr-TR" sz="1600" dirty="0" smtClean="0"/>
              <a:t>(</a:t>
            </a:r>
            <a:r>
              <a:rPr lang="tr-TR" sz="1600" dirty="0" err="1" smtClean="0"/>
              <a:t>args</a:t>
            </a:r>
            <a:r>
              <a:rPr lang="tr-TR" sz="1600" dirty="0" smtClean="0"/>
              <a:t>);</a:t>
            </a:r>
          </a:p>
          <a:p>
            <a:pPr>
              <a:buNone/>
            </a:pPr>
            <a:r>
              <a:rPr lang="tr-TR" sz="1600" dirty="0" smtClean="0"/>
              <a:t>		</a:t>
            </a:r>
            <a:r>
              <a:rPr lang="en-US" sz="1600" dirty="0" smtClean="0"/>
              <a:t>// </a:t>
            </a:r>
            <a:r>
              <a:rPr lang="en-US" sz="1600" dirty="0" smtClean="0"/>
              <a:t>Create the instance of </a:t>
            </a:r>
            <a:r>
              <a:rPr lang="en-US" sz="1600" dirty="0" err="1" smtClean="0"/>
              <a:t>LargeClass</a:t>
            </a:r>
            <a:r>
              <a:rPr lang="en-US" sz="1600" dirty="0" smtClean="0"/>
              <a:t>.</a:t>
            </a:r>
          </a:p>
          <a:p>
            <a:pPr>
              <a:buNone/>
            </a:pPr>
            <a:r>
              <a:rPr lang="tr-TR" sz="1600" dirty="0" smtClean="0"/>
              <a:t>		</a:t>
            </a:r>
            <a:r>
              <a:rPr lang="en-US" sz="1600" dirty="0" smtClean="0"/>
              <a:t>Object</a:t>
            </a:r>
            <a:r>
              <a:rPr lang="en-US" sz="1600" dirty="0" smtClean="0"/>
              <a:t>[] </a:t>
            </a:r>
            <a:r>
              <a:rPr lang="en-US" sz="1600" dirty="0" err="1" smtClean="0"/>
              <a:t>actualArgs</a:t>
            </a:r>
            <a:r>
              <a:rPr lang="en-US" sz="1600" dirty="0" smtClean="0"/>
              <a:t> = new Object[] {title};</a:t>
            </a:r>
          </a:p>
          <a:p>
            <a:pPr>
              <a:buNone/>
            </a:pPr>
            <a:r>
              <a:rPr lang="tr-TR" sz="1600" dirty="0" smtClean="0"/>
              <a:t>		</a:t>
            </a:r>
            <a:r>
              <a:rPr lang="tr-TR" sz="1600" dirty="0" err="1" smtClean="0"/>
              <a:t>lc</a:t>
            </a:r>
            <a:r>
              <a:rPr lang="tr-TR" sz="1600" dirty="0" smtClean="0"/>
              <a:t> </a:t>
            </a:r>
            <a:r>
              <a:rPr lang="tr-TR" sz="1600" dirty="0" smtClean="0"/>
              <a:t>= (</a:t>
            </a:r>
            <a:r>
              <a:rPr lang="tr-TR" sz="1600" dirty="0" err="1" smtClean="0"/>
              <a:t>ILargeClass</a:t>
            </a:r>
            <a:r>
              <a:rPr lang="tr-TR" sz="1600" dirty="0" smtClean="0"/>
              <a:t>) </a:t>
            </a:r>
            <a:r>
              <a:rPr lang="tr-TR" sz="1600" dirty="0" err="1" smtClean="0"/>
              <a:t>cons</a:t>
            </a:r>
            <a:r>
              <a:rPr lang="tr-TR" sz="1600" dirty="0" smtClean="0"/>
              <a:t>.</a:t>
            </a:r>
            <a:r>
              <a:rPr lang="tr-TR" sz="1600" dirty="0" err="1" smtClean="0"/>
              <a:t>newInstance</a:t>
            </a:r>
            <a:r>
              <a:rPr lang="tr-TR" sz="1600" dirty="0" smtClean="0"/>
              <a:t>(</a:t>
            </a:r>
            <a:r>
              <a:rPr lang="tr-TR" sz="1600" dirty="0" err="1" smtClean="0"/>
              <a:t>actualArgs</a:t>
            </a:r>
            <a:r>
              <a:rPr lang="tr-TR" sz="1600" dirty="0" smtClean="0"/>
              <a:t>);</a:t>
            </a:r>
          </a:p>
          <a:p>
            <a:pPr>
              <a:buNone/>
            </a:pPr>
            <a:r>
              <a:rPr lang="tr-TR" sz="1600" dirty="0" smtClean="0"/>
              <a:t>		</a:t>
            </a:r>
            <a:r>
              <a:rPr lang="en-US" sz="1600" dirty="0" err="1" smtClean="0"/>
              <a:t>System.out.println</a:t>
            </a:r>
            <a:r>
              <a:rPr lang="en-US" sz="1600" dirty="0" smtClean="0"/>
              <a:t>("Creating instance of </a:t>
            </a:r>
            <a:r>
              <a:rPr lang="en-US" sz="1600" dirty="0" err="1" smtClean="0"/>
              <a:t>LargeClass</a:t>
            </a:r>
            <a:r>
              <a:rPr lang="en-US" sz="1600" dirty="0" smtClean="0"/>
              <a:t>");</a:t>
            </a:r>
          </a:p>
          <a:p>
            <a:pPr>
              <a:buNone/>
            </a:pPr>
            <a:r>
              <a:rPr lang="tr-TR" sz="1600" dirty="0" smtClean="0"/>
              <a:t>	}</a:t>
            </a:r>
            <a:endParaRPr lang="tr-TR" sz="1600" dirty="0" smtClean="0"/>
          </a:p>
          <a:p>
            <a:pPr>
              <a:buNone/>
            </a:pPr>
            <a:r>
              <a:rPr lang="tr-TR" sz="1600" dirty="0" smtClean="0"/>
              <a:t>	</a:t>
            </a:r>
            <a:r>
              <a:rPr lang="tr-TR" sz="1600" dirty="0" err="1" smtClean="0"/>
              <a:t>catch</a:t>
            </a:r>
            <a:r>
              <a:rPr lang="tr-TR" sz="1600" dirty="0" smtClean="0"/>
              <a:t> </a:t>
            </a:r>
            <a:r>
              <a:rPr lang="tr-TR" sz="1600" dirty="0" smtClean="0"/>
              <a:t>(</a:t>
            </a:r>
            <a:r>
              <a:rPr lang="tr-TR" sz="1600" dirty="0" err="1" smtClean="0"/>
              <a:t>Exception</a:t>
            </a:r>
            <a:r>
              <a:rPr lang="tr-TR" sz="1600" dirty="0" smtClean="0"/>
              <a:t> e) {</a:t>
            </a:r>
          </a:p>
          <a:p>
            <a:pPr>
              <a:buNone/>
            </a:pPr>
            <a:r>
              <a:rPr lang="tr-TR" sz="1600" dirty="0" smtClean="0"/>
              <a:t>		</a:t>
            </a:r>
            <a:r>
              <a:rPr lang="tr-TR" sz="1600" dirty="0" err="1" smtClean="0"/>
              <a:t>System</a:t>
            </a:r>
            <a:r>
              <a:rPr lang="tr-TR" sz="1600" dirty="0" smtClean="0"/>
              <a:t>.</a:t>
            </a:r>
            <a:r>
              <a:rPr lang="tr-TR" sz="1600" dirty="0" err="1" smtClean="0"/>
              <a:t>out</a:t>
            </a:r>
            <a:r>
              <a:rPr lang="tr-TR" sz="1600" dirty="0" smtClean="0"/>
              <a:t>.</a:t>
            </a:r>
            <a:r>
              <a:rPr lang="tr-TR" sz="1600" dirty="0" err="1" smtClean="0"/>
              <a:t>println</a:t>
            </a:r>
            <a:r>
              <a:rPr lang="tr-TR" sz="1600" dirty="0" smtClean="0"/>
              <a:t>("</a:t>
            </a:r>
            <a:r>
              <a:rPr lang="tr-TR" sz="1600" dirty="0" err="1" smtClean="0"/>
              <a:t>Exception</a:t>
            </a:r>
            <a:r>
              <a:rPr lang="tr-TR" sz="1600" dirty="0" smtClean="0"/>
              <a:t>: " + e);</a:t>
            </a:r>
          </a:p>
          <a:p>
            <a:pPr>
              <a:buNone/>
            </a:pPr>
            <a:r>
              <a:rPr lang="tr-TR" sz="1600" dirty="0" smtClean="0"/>
              <a:t>	}</a:t>
            </a:r>
            <a:endParaRPr lang="tr-TR" sz="1600" dirty="0" smtClean="0"/>
          </a:p>
          <a:p>
            <a:pPr>
              <a:buNone/>
            </a:pPr>
            <a:r>
              <a:rPr lang="tr-TR" sz="1600" dirty="0" smtClean="0"/>
              <a:t>	</a:t>
            </a:r>
            <a:r>
              <a:rPr lang="tr-TR" sz="1600" dirty="0" err="1" smtClean="0"/>
              <a:t>return</a:t>
            </a:r>
            <a:r>
              <a:rPr lang="tr-TR" sz="1600" dirty="0" smtClean="0"/>
              <a:t> </a:t>
            </a:r>
            <a:r>
              <a:rPr lang="tr-TR" sz="1600" dirty="0" err="1" smtClean="0"/>
              <a:t>lc</a:t>
            </a:r>
            <a:r>
              <a:rPr lang="tr-TR" sz="1600" dirty="0" smtClean="0"/>
              <a:t>;</a:t>
            </a:r>
          </a:p>
          <a:p>
            <a:pPr>
              <a:buNone/>
            </a:pPr>
            <a:r>
              <a:rPr lang="tr-TR" sz="1600" dirty="0" smtClean="0"/>
              <a:t>	}</a:t>
            </a:r>
            <a:endParaRPr lang="tr-TR" sz="1600" dirty="0" smtClean="0"/>
          </a:p>
          <a:p>
            <a:pPr>
              <a:buNone/>
            </a:pPr>
            <a:r>
              <a:rPr lang="tr-TR" sz="1600" dirty="0" smtClean="0"/>
              <a:t>}</a:t>
            </a:r>
            <a:endParaRPr lang="tr-TR"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a:xfrm>
            <a:off x="457200" y="785794"/>
            <a:ext cx="8229600" cy="5538806"/>
          </a:xfrm>
        </p:spPr>
        <p:txBody>
          <a:bodyPr/>
          <a:lstStyle/>
          <a:p>
            <a:r>
              <a:rPr lang="tr-TR" dirty="0" err="1" smtClean="0"/>
              <a:t>Here's</a:t>
            </a:r>
            <a:r>
              <a:rPr lang="tr-TR" dirty="0" smtClean="0"/>
              <a:t> a </a:t>
            </a:r>
            <a:r>
              <a:rPr lang="tr-TR" dirty="0" err="1" smtClean="0"/>
              <a:t>typical</a:t>
            </a:r>
            <a:r>
              <a:rPr lang="tr-TR" dirty="0" smtClean="0"/>
              <a:t> </a:t>
            </a:r>
            <a:r>
              <a:rPr lang="tr-TR" dirty="0" err="1" smtClean="0"/>
              <a:t>client</a:t>
            </a:r>
            <a:r>
              <a:rPr lang="tr-TR" dirty="0" smtClean="0"/>
              <a:t>:</a:t>
            </a:r>
          </a:p>
          <a:p>
            <a:pPr>
              <a:buNone/>
            </a:pPr>
            <a:r>
              <a:rPr lang="tr-TR" sz="1600" dirty="0" smtClean="0"/>
              <a:t>	// </a:t>
            </a:r>
            <a:r>
              <a:rPr lang="tr-TR" sz="1600" dirty="0" err="1" smtClean="0"/>
              <a:t>Client</a:t>
            </a:r>
            <a:r>
              <a:rPr lang="tr-TR" sz="1600" dirty="0" smtClean="0"/>
              <a:t> of </a:t>
            </a:r>
            <a:r>
              <a:rPr lang="tr-TR" sz="1600" dirty="0" err="1" smtClean="0"/>
              <a:t>LargeClass</a:t>
            </a:r>
            <a:r>
              <a:rPr lang="tr-TR" sz="1600" dirty="0" smtClean="0"/>
              <a:t>.</a:t>
            </a:r>
          </a:p>
          <a:p>
            <a:pPr>
              <a:buNone/>
            </a:pPr>
            <a:r>
              <a:rPr lang="tr-TR" sz="1600" dirty="0" smtClean="0"/>
              <a:t>	</a:t>
            </a:r>
            <a:r>
              <a:rPr lang="tr-TR" sz="1600" dirty="0" err="1" smtClean="0"/>
              <a:t>public</a:t>
            </a:r>
            <a:r>
              <a:rPr lang="tr-TR" sz="1600" dirty="0" smtClean="0"/>
              <a:t> </a:t>
            </a:r>
            <a:r>
              <a:rPr lang="tr-TR" sz="1600" dirty="0" err="1" smtClean="0"/>
              <a:t>class</a:t>
            </a:r>
            <a:r>
              <a:rPr lang="tr-TR" sz="1600" dirty="0" smtClean="0"/>
              <a:t> </a:t>
            </a:r>
            <a:r>
              <a:rPr lang="tr-TR" sz="1600" dirty="0" err="1" smtClean="0"/>
              <a:t>Client</a:t>
            </a:r>
            <a:r>
              <a:rPr lang="tr-TR" sz="1600" dirty="0" smtClean="0"/>
              <a:t> {</a:t>
            </a:r>
          </a:p>
          <a:p>
            <a:pPr>
              <a:buNone/>
            </a:pPr>
            <a:r>
              <a:rPr lang="tr-TR" sz="1600" dirty="0" smtClean="0"/>
              <a:t>		</a:t>
            </a:r>
            <a:r>
              <a:rPr lang="en-US" sz="1600" dirty="0" smtClean="0"/>
              <a:t>public </a:t>
            </a:r>
            <a:r>
              <a:rPr lang="en-US" sz="1600" dirty="0" smtClean="0"/>
              <a:t>static void main(String </a:t>
            </a:r>
            <a:r>
              <a:rPr lang="en-US" sz="1600" dirty="0" err="1" smtClean="0"/>
              <a:t>args</a:t>
            </a:r>
            <a:r>
              <a:rPr lang="en-US" sz="1600" dirty="0" smtClean="0"/>
              <a:t>[]) {</a:t>
            </a:r>
          </a:p>
          <a:p>
            <a:pPr>
              <a:buNone/>
            </a:pPr>
            <a:r>
              <a:rPr lang="tr-TR" sz="1600" dirty="0" smtClean="0"/>
              <a:t>			// </a:t>
            </a:r>
            <a:r>
              <a:rPr lang="tr-TR" sz="1600" dirty="0" err="1" smtClean="0"/>
              <a:t>Create</a:t>
            </a:r>
            <a:r>
              <a:rPr lang="tr-TR" sz="1600" dirty="0" smtClean="0"/>
              <a:t> a </a:t>
            </a:r>
            <a:r>
              <a:rPr lang="tr-TR" sz="1600" dirty="0" err="1" smtClean="0"/>
              <a:t>LargeClass</a:t>
            </a:r>
            <a:r>
              <a:rPr lang="tr-TR" sz="1600" dirty="0" smtClean="0"/>
              <a:t> </a:t>
            </a:r>
            <a:r>
              <a:rPr lang="tr-TR" sz="1600" dirty="0" err="1" smtClean="0"/>
              <a:t>proxy</a:t>
            </a:r>
            <a:r>
              <a:rPr lang="tr-TR" sz="1600" dirty="0" smtClean="0"/>
              <a:t>.</a:t>
            </a:r>
          </a:p>
          <a:p>
            <a:pPr>
              <a:buNone/>
            </a:pPr>
            <a:r>
              <a:rPr lang="tr-TR" sz="1600" dirty="0" smtClean="0"/>
              <a:t>			</a:t>
            </a:r>
            <a:r>
              <a:rPr lang="en-US" sz="1600" dirty="0" err="1" smtClean="0"/>
              <a:t>ILargeClass</a:t>
            </a:r>
            <a:r>
              <a:rPr lang="en-US" sz="1600" dirty="0" smtClean="0"/>
              <a:t> </a:t>
            </a:r>
            <a:r>
              <a:rPr lang="en-US" sz="1600" dirty="0" err="1" smtClean="0"/>
              <a:t>lc</a:t>
            </a:r>
            <a:r>
              <a:rPr lang="en-US" sz="1600" dirty="0" smtClean="0"/>
              <a:t> = new </a:t>
            </a:r>
            <a:r>
              <a:rPr lang="en-US" sz="1600" dirty="0" err="1" smtClean="0"/>
              <a:t>LargeClassProxy</a:t>
            </a:r>
            <a:r>
              <a:rPr lang="en-US" sz="1600" dirty="0" smtClean="0"/>
              <a:t>("Title");</a:t>
            </a:r>
          </a:p>
          <a:p>
            <a:pPr>
              <a:buNone/>
            </a:pPr>
            <a:r>
              <a:rPr lang="tr-TR" sz="1600" dirty="0" smtClean="0"/>
              <a:t>			// </a:t>
            </a:r>
            <a:r>
              <a:rPr lang="tr-TR" sz="1600" dirty="0" smtClean="0"/>
              <a:t>Do </a:t>
            </a:r>
            <a:r>
              <a:rPr lang="tr-TR" sz="1600" dirty="0" err="1" smtClean="0"/>
              <a:t>other</a:t>
            </a:r>
            <a:r>
              <a:rPr lang="tr-TR" sz="1600" dirty="0" smtClean="0"/>
              <a:t> </a:t>
            </a:r>
            <a:r>
              <a:rPr lang="tr-TR" sz="1600" dirty="0" err="1" smtClean="0"/>
              <a:t>things</a:t>
            </a:r>
            <a:r>
              <a:rPr lang="tr-TR" sz="1600" dirty="0" smtClean="0"/>
              <a:t>...</a:t>
            </a:r>
          </a:p>
          <a:p>
            <a:pPr>
              <a:buNone/>
            </a:pPr>
            <a:r>
              <a:rPr lang="tr-TR" sz="1600" dirty="0" smtClean="0"/>
              <a:t>			</a:t>
            </a:r>
            <a:r>
              <a:rPr lang="tr-TR" sz="1600" dirty="0" err="1" smtClean="0"/>
              <a:t>System</a:t>
            </a:r>
            <a:r>
              <a:rPr lang="tr-TR" sz="1600" dirty="0" smtClean="0"/>
              <a:t>.</a:t>
            </a:r>
            <a:r>
              <a:rPr lang="tr-TR" sz="1600" dirty="0" err="1" smtClean="0"/>
              <a:t>out</a:t>
            </a:r>
            <a:r>
              <a:rPr lang="tr-TR" sz="1600" dirty="0" smtClean="0"/>
              <a:t>.</a:t>
            </a:r>
            <a:r>
              <a:rPr lang="tr-TR" sz="1600" dirty="0" err="1" smtClean="0"/>
              <a:t>println</a:t>
            </a:r>
            <a:r>
              <a:rPr lang="tr-TR" sz="1600" dirty="0" smtClean="0"/>
              <a:t>("</a:t>
            </a:r>
            <a:r>
              <a:rPr lang="tr-TR" sz="1600" dirty="0" err="1" smtClean="0"/>
              <a:t>Doing</a:t>
            </a:r>
            <a:r>
              <a:rPr lang="tr-TR" sz="1600" dirty="0" smtClean="0"/>
              <a:t> </a:t>
            </a:r>
            <a:r>
              <a:rPr lang="tr-TR" sz="1600" dirty="0" err="1" smtClean="0"/>
              <a:t>other</a:t>
            </a:r>
            <a:r>
              <a:rPr lang="tr-TR" sz="1600" dirty="0" smtClean="0"/>
              <a:t> </a:t>
            </a:r>
            <a:r>
              <a:rPr lang="tr-TR" sz="1600" dirty="0" err="1" smtClean="0"/>
              <a:t>things</a:t>
            </a:r>
            <a:r>
              <a:rPr lang="tr-TR" sz="1600" dirty="0" smtClean="0"/>
              <a:t>...");</a:t>
            </a:r>
          </a:p>
          <a:p>
            <a:pPr>
              <a:buNone/>
            </a:pPr>
            <a:r>
              <a:rPr lang="tr-TR" sz="1600" dirty="0" smtClean="0"/>
              <a:t>			</a:t>
            </a:r>
            <a:r>
              <a:rPr lang="en-US" sz="1600" dirty="0" smtClean="0"/>
              <a:t>// </a:t>
            </a:r>
            <a:r>
              <a:rPr lang="en-US" sz="1600" dirty="0" smtClean="0"/>
              <a:t>Now invoke a method of </a:t>
            </a:r>
            <a:r>
              <a:rPr lang="en-US" sz="1600" dirty="0" err="1" smtClean="0"/>
              <a:t>LargeClass</a:t>
            </a:r>
            <a:r>
              <a:rPr lang="en-US" sz="1600" dirty="0" smtClean="0"/>
              <a:t>.</a:t>
            </a:r>
          </a:p>
          <a:p>
            <a:pPr>
              <a:buNone/>
            </a:pPr>
            <a:r>
              <a:rPr lang="tr-TR" sz="1600" dirty="0" smtClean="0"/>
              <a:t>			</a:t>
            </a:r>
            <a:r>
              <a:rPr lang="en-US" sz="1600" dirty="0" smtClean="0"/>
              <a:t>// </a:t>
            </a:r>
            <a:r>
              <a:rPr lang="en-US" sz="1600" dirty="0" smtClean="0"/>
              <a:t>The proxy will create it.</a:t>
            </a:r>
          </a:p>
          <a:p>
            <a:pPr>
              <a:buNone/>
            </a:pPr>
            <a:r>
              <a:rPr lang="tr-TR" sz="1600" dirty="0" smtClean="0"/>
              <a:t>			</a:t>
            </a:r>
            <a:r>
              <a:rPr lang="tr-TR" sz="1600" dirty="0" err="1" smtClean="0"/>
              <a:t>lc</a:t>
            </a:r>
            <a:r>
              <a:rPr lang="tr-TR" sz="1600" dirty="0" smtClean="0"/>
              <a:t>.method1</a:t>
            </a:r>
            <a:r>
              <a:rPr lang="tr-TR" sz="1600" dirty="0" smtClean="0"/>
              <a:t>();</a:t>
            </a:r>
          </a:p>
          <a:p>
            <a:pPr>
              <a:buNone/>
            </a:pPr>
            <a:r>
              <a:rPr lang="tr-TR" sz="1600" dirty="0" smtClean="0"/>
              <a:t>		}</a:t>
            </a:r>
            <a:endParaRPr lang="tr-TR" sz="1600" dirty="0" smtClean="0"/>
          </a:p>
          <a:p>
            <a:pPr>
              <a:buNone/>
            </a:pPr>
            <a:r>
              <a:rPr lang="tr-TR" sz="1600" dirty="0" smtClean="0"/>
              <a:t>}</a:t>
            </a:r>
            <a:endParaRPr lang="tr-TR"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ctr"/>
            <a:r>
              <a:rPr lang="tr-TR" dirty="0" err="1" smtClean="0"/>
              <a:t>Copy</a:t>
            </a:r>
            <a:r>
              <a:rPr lang="tr-TR" dirty="0" smtClean="0"/>
              <a:t> On </a:t>
            </a:r>
            <a:r>
              <a:rPr lang="tr-TR" dirty="0" err="1" smtClean="0"/>
              <a:t>Write</a:t>
            </a:r>
            <a:r>
              <a:rPr lang="tr-TR" dirty="0" smtClean="0"/>
              <a:t> Proxy</a:t>
            </a:r>
            <a:endParaRPr lang="tr-TR" dirty="0"/>
          </a:p>
        </p:txBody>
      </p:sp>
      <p:sp>
        <p:nvSpPr>
          <p:cNvPr id="3" name="2 İçerik Yer Tutucusu"/>
          <p:cNvSpPr>
            <a:spLocks noGrp="1"/>
          </p:cNvSpPr>
          <p:nvPr>
            <p:ph idx="1"/>
          </p:nvPr>
        </p:nvSpPr>
        <p:spPr/>
        <p:txBody>
          <a:bodyPr>
            <a:normAutofit/>
          </a:bodyPr>
          <a:lstStyle/>
          <a:p>
            <a:r>
              <a:rPr lang="tr-TR" dirty="0" err="1" smtClean="0"/>
              <a:t>Copy</a:t>
            </a:r>
            <a:r>
              <a:rPr lang="tr-TR" dirty="0" smtClean="0"/>
              <a:t> on </a:t>
            </a:r>
            <a:r>
              <a:rPr lang="tr-TR" dirty="0" err="1" smtClean="0"/>
              <a:t>write</a:t>
            </a:r>
            <a:r>
              <a:rPr lang="tr-TR" dirty="0" smtClean="0"/>
              <a:t> </a:t>
            </a:r>
            <a:r>
              <a:rPr lang="tr-TR" dirty="0" err="1" smtClean="0"/>
              <a:t>proxy</a:t>
            </a:r>
            <a:r>
              <a:rPr lang="tr-TR" dirty="0" smtClean="0"/>
              <a:t> is </a:t>
            </a:r>
            <a:r>
              <a:rPr lang="tr-TR" dirty="0" err="1" smtClean="0"/>
              <a:t>used</a:t>
            </a:r>
            <a:r>
              <a:rPr lang="tr-TR" dirty="0" smtClean="0"/>
              <a:t> </a:t>
            </a:r>
            <a:r>
              <a:rPr lang="tr-TR" dirty="0" err="1" smtClean="0"/>
              <a:t>whenever</a:t>
            </a:r>
            <a:r>
              <a:rPr lang="tr-TR" dirty="0" smtClean="0"/>
              <a:t> </a:t>
            </a:r>
            <a:r>
              <a:rPr lang="tr-TR" dirty="0" err="1" smtClean="0"/>
              <a:t>there</a:t>
            </a:r>
            <a:r>
              <a:rPr lang="tr-TR" dirty="0" smtClean="0"/>
              <a:t> is an </a:t>
            </a:r>
            <a:r>
              <a:rPr lang="tr-TR" dirty="0" err="1" smtClean="0"/>
              <a:t>object</a:t>
            </a:r>
            <a:r>
              <a:rPr lang="tr-TR" dirty="0" smtClean="0"/>
              <a:t> </a:t>
            </a:r>
            <a:r>
              <a:rPr lang="tr-TR" dirty="0" err="1" smtClean="0"/>
              <a:t>that</a:t>
            </a:r>
            <a:r>
              <a:rPr lang="tr-TR" dirty="0" smtClean="0"/>
              <a:t> </a:t>
            </a:r>
            <a:r>
              <a:rPr lang="tr-TR" dirty="0" err="1" smtClean="0"/>
              <a:t>multiple</a:t>
            </a:r>
            <a:r>
              <a:rPr lang="tr-TR" dirty="0" smtClean="0"/>
              <a:t> </a:t>
            </a:r>
            <a:r>
              <a:rPr lang="tr-TR" dirty="0" err="1" smtClean="0"/>
              <a:t>clients</a:t>
            </a:r>
            <a:r>
              <a:rPr lang="tr-TR" dirty="0" smtClean="0"/>
              <a:t> </a:t>
            </a:r>
            <a:r>
              <a:rPr lang="tr-TR" dirty="0" err="1" smtClean="0"/>
              <a:t>may</a:t>
            </a:r>
            <a:r>
              <a:rPr lang="tr-TR" dirty="0" smtClean="0"/>
              <a:t> </a:t>
            </a:r>
            <a:r>
              <a:rPr lang="tr-TR" dirty="0" err="1" smtClean="0"/>
              <a:t>want</a:t>
            </a:r>
            <a:r>
              <a:rPr lang="tr-TR" dirty="0" smtClean="0"/>
              <a:t> </a:t>
            </a:r>
            <a:r>
              <a:rPr lang="tr-TR" dirty="0" err="1" smtClean="0"/>
              <a:t>to</a:t>
            </a:r>
            <a:r>
              <a:rPr lang="tr-TR" dirty="0" smtClean="0"/>
              <a:t> </a:t>
            </a:r>
            <a:r>
              <a:rPr lang="tr-TR" dirty="0" err="1" smtClean="0"/>
              <a:t>read</a:t>
            </a:r>
            <a:r>
              <a:rPr lang="tr-TR" dirty="0" smtClean="0"/>
              <a:t> </a:t>
            </a:r>
            <a:r>
              <a:rPr lang="tr-TR" dirty="0" err="1" smtClean="0"/>
              <a:t>or</a:t>
            </a:r>
            <a:r>
              <a:rPr lang="tr-TR" dirty="0" smtClean="0"/>
              <a:t> </a:t>
            </a:r>
            <a:r>
              <a:rPr lang="tr-TR" dirty="0" err="1" smtClean="0"/>
              <a:t>write</a:t>
            </a:r>
            <a:r>
              <a:rPr lang="tr-TR" dirty="0" smtClean="0"/>
              <a:t> </a:t>
            </a:r>
            <a:r>
              <a:rPr lang="tr-TR" dirty="0" err="1" smtClean="0"/>
              <a:t>something</a:t>
            </a:r>
            <a:r>
              <a:rPr lang="tr-TR" dirty="0" smtClean="0"/>
              <a:t> on it.</a:t>
            </a:r>
          </a:p>
          <a:p>
            <a:r>
              <a:rPr lang="tr-TR" dirty="0" err="1" smtClean="0"/>
              <a:t>For</a:t>
            </a:r>
            <a:r>
              <a:rPr lang="tr-TR" dirty="0" smtClean="0"/>
              <a:t> </a:t>
            </a:r>
            <a:r>
              <a:rPr lang="tr-TR" dirty="0" err="1" smtClean="0"/>
              <a:t>example</a:t>
            </a:r>
            <a:r>
              <a:rPr lang="tr-TR" dirty="0" smtClean="0"/>
              <a:t>, </a:t>
            </a:r>
            <a:r>
              <a:rPr lang="tr-TR" dirty="0" err="1" smtClean="0"/>
              <a:t>if</a:t>
            </a:r>
            <a:r>
              <a:rPr lang="tr-TR" dirty="0" smtClean="0"/>
              <a:t> </a:t>
            </a:r>
            <a:r>
              <a:rPr lang="tr-TR" dirty="0" err="1" smtClean="0"/>
              <a:t>we</a:t>
            </a:r>
            <a:r>
              <a:rPr lang="tr-TR" dirty="0" smtClean="0"/>
              <a:t> </a:t>
            </a:r>
            <a:r>
              <a:rPr lang="tr-TR" dirty="0" err="1" smtClean="0"/>
              <a:t>have</a:t>
            </a:r>
            <a:r>
              <a:rPr lang="tr-TR" dirty="0" smtClean="0"/>
              <a:t> a </a:t>
            </a:r>
            <a:r>
              <a:rPr lang="tr-TR" dirty="0" err="1" smtClean="0"/>
              <a:t>large</a:t>
            </a:r>
            <a:r>
              <a:rPr lang="tr-TR" dirty="0" smtClean="0"/>
              <a:t> </a:t>
            </a:r>
            <a:r>
              <a:rPr lang="tr-TR" dirty="0" err="1" smtClean="0"/>
              <a:t>collection</a:t>
            </a:r>
            <a:r>
              <a:rPr lang="tr-TR" dirty="0" smtClean="0"/>
              <a:t> </a:t>
            </a:r>
            <a:r>
              <a:rPr lang="tr-TR" dirty="0" err="1" smtClean="0"/>
              <a:t>object</a:t>
            </a:r>
            <a:r>
              <a:rPr lang="tr-TR" dirty="0" smtClean="0"/>
              <a:t>, </a:t>
            </a:r>
            <a:r>
              <a:rPr lang="tr-TR" dirty="0" err="1" smtClean="0"/>
              <a:t>such</a:t>
            </a:r>
            <a:r>
              <a:rPr lang="tr-TR" dirty="0" smtClean="0"/>
              <a:t> as a </a:t>
            </a:r>
            <a:r>
              <a:rPr lang="tr-TR" dirty="0" err="1" smtClean="0"/>
              <a:t>hash</a:t>
            </a:r>
            <a:r>
              <a:rPr lang="tr-TR" dirty="0" smtClean="0"/>
              <a:t> </a:t>
            </a:r>
            <a:r>
              <a:rPr lang="tr-TR" dirty="0" err="1" smtClean="0"/>
              <a:t>table</a:t>
            </a:r>
            <a:r>
              <a:rPr lang="tr-TR" dirty="0" smtClean="0"/>
              <a:t>, </a:t>
            </a:r>
            <a:r>
              <a:rPr lang="tr-TR" dirty="0" err="1" smtClean="0"/>
              <a:t>which</a:t>
            </a:r>
            <a:r>
              <a:rPr lang="tr-TR" dirty="0" smtClean="0"/>
              <a:t> </a:t>
            </a:r>
            <a:r>
              <a:rPr lang="en-US" dirty="0" smtClean="0"/>
              <a:t>multiple clients want to access </a:t>
            </a:r>
            <a:r>
              <a:rPr lang="en-US" dirty="0" smtClean="0"/>
              <a:t>concurrently.</a:t>
            </a:r>
            <a:r>
              <a:rPr lang="tr-TR" dirty="0" smtClean="0"/>
              <a:t> </a:t>
            </a:r>
          </a:p>
          <a:p>
            <a:r>
              <a:rPr lang="en-US" dirty="0" smtClean="0"/>
              <a:t>One </a:t>
            </a:r>
            <a:r>
              <a:rPr lang="en-US" dirty="0" smtClean="0"/>
              <a:t>of the clients wants to perform a series of consecutive </a:t>
            </a:r>
            <a:r>
              <a:rPr lang="en-US" dirty="0" smtClean="0"/>
              <a:t>fetch</a:t>
            </a:r>
            <a:r>
              <a:rPr lang="tr-TR" dirty="0" smtClean="0"/>
              <a:t> </a:t>
            </a:r>
            <a:r>
              <a:rPr lang="en-US" dirty="0" smtClean="0"/>
              <a:t>operations </a:t>
            </a:r>
            <a:r>
              <a:rPr lang="en-US" dirty="0" smtClean="0"/>
              <a:t>while not letting any other client add or </a:t>
            </a:r>
            <a:r>
              <a:rPr lang="en-US" dirty="0" smtClean="0"/>
              <a:t>remove</a:t>
            </a:r>
            <a:r>
              <a:rPr lang="tr-TR" dirty="0" smtClean="0"/>
              <a:t> </a:t>
            </a:r>
            <a:r>
              <a:rPr lang="tr-TR" dirty="0" err="1" smtClean="0"/>
              <a:t>elements</a:t>
            </a:r>
            <a:r>
              <a:rPr lang="tr-TR" dirty="0" smtClean="0"/>
              <a:t>.</a:t>
            </a:r>
            <a:endParaRPr lang="tr-T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dirty="0" err="1" smtClean="0"/>
              <a:t>There</a:t>
            </a:r>
            <a:r>
              <a:rPr lang="tr-TR" dirty="0" smtClean="0"/>
              <a:t> </a:t>
            </a:r>
            <a:r>
              <a:rPr lang="tr-TR" dirty="0" err="1" smtClean="0"/>
              <a:t>are</a:t>
            </a:r>
            <a:r>
              <a:rPr lang="tr-TR" dirty="0" smtClean="0"/>
              <a:t> </a:t>
            </a:r>
            <a:r>
              <a:rPr lang="tr-TR" dirty="0" err="1" smtClean="0"/>
              <a:t>three</a:t>
            </a:r>
            <a:r>
              <a:rPr lang="tr-TR" dirty="0" smtClean="0"/>
              <a:t> </a:t>
            </a:r>
            <a:r>
              <a:rPr lang="tr-TR" dirty="0" err="1" smtClean="0"/>
              <a:t>solutions</a:t>
            </a:r>
            <a:r>
              <a:rPr lang="tr-TR" dirty="0" smtClean="0"/>
              <a:t> </a:t>
            </a:r>
            <a:r>
              <a:rPr lang="tr-TR" dirty="0" err="1" smtClean="0"/>
              <a:t>fot</a:t>
            </a:r>
            <a:r>
              <a:rPr lang="tr-TR" dirty="0" smtClean="0"/>
              <a:t> </a:t>
            </a:r>
            <a:r>
              <a:rPr lang="tr-TR" dirty="0" err="1" smtClean="0"/>
              <a:t>this</a:t>
            </a:r>
            <a:r>
              <a:rPr lang="tr-TR" dirty="0" smtClean="0"/>
              <a:t> problem:</a:t>
            </a:r>
          </a:p>
          <a:p>
            <a:r>
              <a:rPr lang="tr-TR" dirty="0" err="1" smtClean="0"/>
              <a:t>Solution</a:t>
            </a:r>
            <a:r>
              <a:rPr lang="tr-TR" dirty="0" smtClean="0"/>
              <a:t> 1: </a:t>
            </a:r>
            <a:r>
              <a:rPr lang="en-US" dirty="0" smtClean="0"/>
              <a:t>Use the collection's lock object. Have the </a:t>
            </a:r>
            <a:r>
              <a:rPr lang="en-US" dirty="0" smtClean="0"/>
              <a:t>client</a:t>
            </a:r>
            <a:r>
              <a:rPr lang="tr-TR" dirty="0" smtClean="0"/>
              <a:t> </a:t>
            </a:r>
            <a:r>
              <a:rPr lang="en-US" dirty="0" smtClean="0"/>
              <a:t>implement </a:t>
            </a:r>
            <a:r>
              <a:rPr lang="en-US" dirty="0" smtClean="0"/>
              <a:t>a method which obtains the lock, performs its </a:t>
            </a:r>
            <a:r>
              <a:rPr lang="en-US" dirty="0" smtClean="0"/>
              <a:t>fetches</a:t>
            </a:r>
            <a:r>
              <a:rPr lang="tr-TR" dirty="0" smtClean="0"/>
              <a:t> </a:t>
            </a:r>
            <a:r>
              <a:rPr lang="en-US" dirty="0" smtClean="0"/>
              <a:t>and </a:t>
            </a:r>
            <a:r>
              <a:rPr lang="en-US" dirty="0" smtClean="0"/>
              <a:t>then releases the lock</a:t>
            </a:r>
            <a:r>
              <a:rPr lang="en-US" dirty="0" smtClean="0"/>
              <a:t>.</a:t>
            </a:r>
            <a:endParaRPr lang="tr-TR" dirty="0" smtClean="0"/>
          </a:p>
          <a:p>
            <a:r>
              <a:rPr lang="en-US" dirty="0" smtClean="0"/>
              <a:t>But this method may require holding the collection object's </a:t>
            </a:r>
            <a:r>
              <a:rPr lang="en-US" dirty="0" smtClean="0"/>
              <a:t>lock</a:t>
            </a:r>
            <a:r>
              <a:rPr lang="tr-TR" dirty="0" smtClean="0"/>
              <a:t> </a:t>
            </a:r>
            <a:r>
              <a:rPr lang="en-US" dirty="0" smtClean="0"/>
              <a:t>for </a:t>
            </a:r>
            <a:r>
              <a:rPr lang="en-US" dirty="0" smtClean="0"/>
              <a:t>a long period of time, </a:t>
            </a:r>
            <a:r>
              <a:rPr lang="en-US" dirty="0" smtClean="0"/>
              <a:t>preventing </a:t>
            </a:r>
            <a:r>
              <a:rPr lang="en-US" dirty="0" smtClean="0"/>
              <a:t>other threads </a:t>
            </a:r>
            <a:r>
              <a:rPr lang="en-US" dirty="0" smtClean="0"/>
              <a:t>from</a:t>
            </a:r>
            <a:r>
              <a:rPr lang="tr-TR" dirty="0" smtClean="0"/>
              <a:t> </a:t>
            </a:r>
            <a:r>
              <a:rPr lang="tr-TR" dirty="0" err="1" smtClean="0"/>
              <a:t>accessing</a:t>
            </a:r>
            <a:r>
              <a:rPr lang="tr-TR" dirty="0" smtClean="0"/>
              <a:t> </a:t>
            </a:r>
            <a:r>
              <a:rPr lang="tr-TR" dirty="0" err="1" smtClean="0"/>
              <a:t>the</a:t>
            </a:r>
            <a:r>
              <a:rPr lang="tr-TR" dirty="0" smtClean="0"/>
              <a:t> </a:t>
            </a:r>
            <a:r>
              <a:rPr lang="tr-TR" dirty="0" err="1" smtClean="0"/>
              <a:t>collection</a:t>
            </a:r>
            <a:r>
              <a:rPr lang="tr-TR"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lnSpcReduction="10000"/>
          </a:bodyPr>
          <a:lstStyle/>
          <a:p>
            <a:r>
              <a:rPr lang="tr-TR" dirty="0" err="1" smtClean="0"/>
              <a:t>Solution</a:t>
            </a:r>
            <a:r>
              <a:rPr lang="tr-TR" dirty="0" smtClean="0"/>
              <a:t> 2: </a:t>
            </a:r>
            <a:r>
              <a:rPr lang="en-US" dirty="0" smtClean="0"/>
              <a:t>Have the client clone the collection prior </a:t>
            </a:r>
            <a:r>
              <a:rPr lang="en-US" dirty="0" smtClean="0"/>
              <a:t>to</a:t>
            </a:r>
            <a:r>
              <a:rPr lang="tr-TR" dirty="0" smtClean="0"/>
              <a:t> </a:t>
            </a:r>
            <a:r>
              <a:rPr lang="en-US" dirty="0" smtClean="0"/>
              <a:t>performing </a:t>
            </a:r>
            <a:r>
              <a:rPr lang="en-US" dirty="0" smtClean="0"/>
              <a:t>its fetch operations. It is assumed that the </a:t>
            </a:r>
            <a:r>
              <a:rPr lang="en-US" dirty="0" smtClean="0"/>
              <a:t>collection</a:t>
            </a:r>
            <a:r>
              <a:rPr lang="tr-TR" dirty="0" smtClean="0"/>
              <a:t> </a:t>
            </a:r>
            <a:r>
              <a:rPr lang="en-US" dirty="0" smtClean="0"/>
              <a:t>object </a:t>
            </a:r>
            <a:r>
              <a:rPr lang="en-US" dirty="0" smtClean="0"/>
              <a:t>is </a:t>
            </a:r>
            <a:r>
              <a:rPr lang="en-US" dirty="0" err="1" smtClean="0"/>
              <a:t>cloneable</a:t>
            </a:r>
            <a:r>
              <a:rPr lang="en-US" dirty="0" smtClean="0"/>
              <a:t> and provides a clone method that </a:t>
            </a:r>
            <a:r>
              <a:rPr lang="en-US" dirty="0" smtClean="0"/>
              <a:t>performs a</a:t>
            </a:r>
            <a:r>
              <a:rPr lang="tr-TR" dirty="0" smtClean="0"/>
              <a:t> </a:t>
            </a:r>
            <a:r>
              <a:rPr lang="tr-TR" dirty="0" err="1" smtClean="0"/>
              <a:t>sufficiently</a:t>
            </a:r>
            <a:r>
              <a:rPr lang="tr-TR" dirty="0" smtClean="0"/>
              <a:t> </a:t>
            </a:r>
            <a:r>
              <a:rPr lang="tr-TR" dirty="0" err="1" smtClean="0"/>
              <a:t>deep</a:t>
            </a:r>
            <a:r>
              <a:rPr lang="tr-TR" dirty="0" smtClean="0"/>
              <a:t> </a:t>
            </a:r>
            <a:r>
              <a:rPr lang="tr-TR" dirty="0" err="1" smtClean="0"/>
              <a:t>copy</a:t>
            </a:r>
            <a:r>
              <a:rPr lang="tr-TR" dirty="0" smtClean="0"/>
              <a:t>.</a:t>
            </a:r>
          </a:p>
          <a:p>
            <a:r>
              <a:rPr lang="en-US" dirty="0" smtClean="0"/>
              <a:t>The collection lock is held while the clone is being created. </a:t>
            </a:r>
            <a:r>
              <a:rPr lang="en-US" dirty="0" smtClean="0"/>
              <a:t>But</a:t>
            </a:r>
            <a:r>
              <a:rPr lang="tr-TR" dirty="0" smtClean="0"/>
              <a:t> </a:t>
            </a:r>
            <a:r>
              <a:rPr lang="en-US" dirty="0" smtClean="0"/>
              <a:t>once </a:t>
            </a:r>
            <a:r>
              <a:rPr lang="en-US" dirty="0" smtClean="0"/>
              <a:t>the clone is created, the fetch operations are done on </a:t>
            </a:r>
            <a:r>
              <a:rPr lang="en-US" dirty="0" smtClean="0"/>
              <a:t>the</a:t>
            </a:r>
            <a:r>
              <a:rPr lang="tr-TR" dirty="0" smtClean="0"/>
              <a:t> </a:t>
            </a:r>
            <a:r>
              <a:rPr lang="en-US" dirty="0" smtClean="0"/>
              <a:t>cloned </a:t>
            </a:r>
            <a:r>
              <a:rPr lang="en-US" dirty="0" smtClean="0"/>
              <a:t>copy, without holding the original collection lock</a:t>
            </a:r>
            <a:r>
              <a:rPr lang="en-US" dirty="0" smtClean="0"/>
              <a:t>.</a:t>
            </a:r>
            <a:endParaRPr lang="tr-TR" dirty="0" smtClean="0"/>
          </a:p>
          <a:p>
            <a:r>
              <a:rPr lang="en-US" dirty="0" smtClean="0"/>
              <a:t>But if no other client modifies the collection while the </a:t>
            </a:r>
            <a:r>
              <a:rPr lang="en-US" dirty="0" smtClean="0"/>
              <a:t>fetch</a:t>
            </a:r>
            <a:r>
              <a:rPr lang="tr-TR" dirty="0" smtClean="0"/>
              <a:t> </a:t>
            </a:r>
            <a:r>
              <a:rPr lang="en-US" dirty="0" smtClean="0"/>
              <a:t>operations </a:t>
            </a:r>
            <a:r>
              <a:rPr lang="en-US" dirty="0" smtClean="0"/>
              <a:t>are being done, the expensive clone operation was </a:t>
            </a:r>
            <a:r>
              <a:rPr lang="en-US" dirty="0" smtClean="0"/>
              <a:t>a</a:t>
            </a:r>
            <a:r>
              <a:rPr lang="tr-TR" dirty="0" smtClean="0"/>
              <a:t> </a:t>
            </a:r>
            <a:r>
              <a:rPr lang="tr-TR" dirty="0" err="1" smtClean="0"/>
              <a:t>wasted</a:t>
            </a:r>
            <a:r>
              <a:rPr lang="tr-TR" dirty="0" smtClean="0"/>
              <a:t> </a:t>
            </a:r>
            <a:r>
              <a:rPr lang="tr-TR" dirty="0" err="1" smtClean="0"/>
              <a:t>effort</a:t>
            </a:r>
            <a:r>
              <a:rPr lang="tr-TR" dirty="0" smtClean="0"/>
              <a:t>!</a:t>
            </a:r>
            <a:endParaRPr lang="tr-T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dirty="0" err="1" smtClean="0"/>
              <a:t>Solution</a:t>
            </a:r>
            <a:r>
              <a:rPr lang="tr-TR" dirty="0" smtClean="0"/>
              <a:t> 3: W</a:t>
            </a:r>
            <a:r>
              <a:rPr lang="en-US" dirty="0" smtClean="0"/>
              <a:t>e c</a:t>
            </a:r>
            <a:r>
              <a:rPr lang="tr-TR" dirty="0" smtClean="0"/>
              <a:t>an</a:t>
            </a:r>
            <a:r>
              <a:rPr lang="en-US" dirty="0" smtClean="0"/>
              <a:t> </a:t>
            </a:r>
            <a:r>
              <a:rPr lang="en-US" dirty="0" smtClean="0"/>
              <a:t>actually clone </a:t>
            </a:r>
            <a:r>
              <a:rPr lang="en-US" dirty="0" smtClean="0"/>
              <a:t>the</a:t>
            </a:r>
            <a:r>
              <a:rPr lang="tr-TR" dirty="0" smtClean="0"/>
              <a:t> </a:t>
            </a:r>
            <a:r>
              <a:rPr lang="en-US" dirty="0" smtClean="0"/>
              <a:t>collection </a:t>
            </a:r>
            <a:r>
              <a:rPr lang="en-US" dirty="0" smtClean="0"/>
              <a:t>only when we need to, that is when some other </a:t>
            </a:r>
            <a:r>
              <a:rPr lang="en-US" dirty="0" smtClean="0"/>
              <a:t>client</a:t>
            </a:r>
            <a:r>
              <a:rPr lang="tr-TR" dirty="0" smtClean="0"/>
              <a:t> </a:t>
            </a:r>
            <a:r>
              <a:rPr lang="en-US" dirty="0" smtClean="0"/>
              <a:t>has </a:t>
            </a:r>
            <a:r>
              <a:rPr lang="en-US" dirty="0" smtClean="0"/>
              <a:t>modified the collection. For example, it would be great if </a:t>
            </a:r>
            <a:r>
              <a:rPr lang="en-US" dirty="0" smtClean="0"/>
              <a:t>the</a:t>
            </a:r>
            <a:r>
              <a:rPr lang="tr-TR" dirty="0" smtClean="0"/>
              <a:t> </a:t>
            </a:r>
            <a:r>
              <a:rPr lang="en-US" dirty="0" smtClean="0"/>
              <a:t>client </a:t>
            </a:r>
            <a:r>
              <a:rPr lang="en-US" dirty="0" smtClean="0"/>
              <a:t>that wants to do a series of fetches could invoke the clone</a:t>
            </a:r>
            <a:r>
              <a:rPr lang="en-US" dirty="0" smtClean="0"/>
              <a:t>()</a:t>
            </a:r>
            <a:r>
              <a:rPr lang="tr-TR" dirty="0" smtClean="0"/>
              <a:t> </a:t>
            </a:r>
            <a:r>
              <a:rPr lang="en-US" dirty="0" smtClean="0"/>
              <a:t>method</a:t>
            </a:r>
            <a:r>
              <a:rPr lang="en-US" dirty="0" smtClean="0"/>
              <a:t>, but no actual copy of the collection would be made </a:t>
            </a:r>
            <a:r>
              <a:rPr lang="en-US" dirty="0" smtClean="0"/>
              <a:t>until</a:t>
            </a:r>
            <a:r>
              <a:rPr lang="tr-TR" dirty="0" smtClean="0"/>
              <a:t> </a:t>
            </a:r>
            <a:r>
              <a:rPr lang="en-US" dirty="0" smtClean="0"/>
              <a:t>some </a:t>
            </a:r>
            <a:r>
              <a:rPr lang="en-US" dirty="0" smtClean="0"/>
              <a:t>other client modifies the collection. This is a </a:t>
            </a:r>
            <a:r>
              <a:rPr lang="en-US" i="1" dirty="0" smtClean="0"/>
              <a:t>copy-on-write</a:t>
            </a:r>
            <a:r>
              <a:rPr lang="tr-TR" i="1" dirty="0" smtClean="0"/>
              <a:t> </a:t>
            </a:r>
            <a:r>
              <a:rPr lang="tr-TR" dirty="0" err="1" smtClean="0"/>
              <a:t>cloning</a:t>
            </a:r>
            <a:r>
              <a:rPr lang="tr-TR" dirty="0" smtClean="0"/>
              <a:t> </a:t>
            </a:r>
            <a:r>
              <a:rPr lang="tr-TR" dirty="0" err="1" smtClean="0"/>
              <a:t>operation</a:t>
            </a:r>
            <a:r>
              <a:rPr lang="tr-TR" dirty="0" smtClean="0"/>
              <a:t>.</a:t>
            </a:r>
            <a:endParaRPr lang="tr-T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ctr"/>
            <a:r>
              <a:rPr lang="tr-TR" dirty="0" err="1" smtClean="0"/>
              <a:t>Cache</a:t>
            </a:r>
            <a:r>
              <a:rPr lang="tr-TR" dirty="0" smtClean="0"/>
              <a:t> Proxy</a:t>
            </a:r>
            <a:endParaRPr lang="tr-TR" dirty="0"/>
          </a:p>
        </p:txBody>
      </p:sp>
      <p:sp>
        <p:nvSpPr>
          <p:cNvPr id="3" name="2 İçerik Yer Tutucusu"/>
          <p:cNvSpPr>
            <a:spLocks noGrp="1"/>
          </p:cNvSpPr>
          <p:nvPr>
            <p:ph idx="1"/>
          </p:nvPr>
        </p:nvSpPr>
        <p:spPr/>
        <p:txBody>
          <a:bodyPr>
            <a:normAutofit/>
          </a:bodyPr>
          <a:lstStyle/>
          <a:p>
            <a:r>
              <a:rPr lang="tr-TR" dirty="0" err="1" smtClean="0"/>
              <a:t>If</a:t>
            </a:r>
            <a:r>
              <a:rPr lang="tr-TR" dirty="0" smtClean="0"/>
              <a:t> an </a:t>
            </a:r>
            <a:r>
              <a:rPr lang="tr-TR" dirty="0" err="1" smtClean="0"/>
              <a:t>object</a:t>
            </a:r>
            <a:r>
              <a:rPr lang="tr-TR" dirty="0" smtClean="0"/>
              <a:t> is </a:t>
            </a:r>
            <a:r>
              <a:rPr lang="tr-TR" dirty="0" err="1" smtClean="0"/>
              <a:t>frequently</a:t>
            </a:r>
            <a:r>
              <a:rPr lang="tr-TR" dirty="0" smtClean="0"/>
              <a:t> </a:t>
            </a:r>
            <a:r>
              <a:rPr lang="tr-TR" dirty="0" err="1" smtClean="0"/>
              <a:t>accessed</a:t>
            </a:r>
            <a:r>
              <a:rPr lang="tr-TR" dirty="0" smtClean="0"/>
              <a:t> </a:t>
            </a:r>
            <a:r>
              <a:rPr lang="tr-TR" dirty="0" err="1" smtClean="0"/>
              <a:t>and</a:t>
            </a:r>
            <a:r>
              <a:rPr lang="tr-TR" dirty="0" smtClean="0"/>
              <a:t> </a:t>
            </a:r>
            <a:r>
              <a:rPr lang="tr-TR" dirty="0" err="1" smtClean="0"/>
              <a:t>multiple</a:t>
            </a:r>
            <a:r>
              <a:rPr lang="tr-TR" dirty="0" smtClean="0"/>
              <a:t> </a:t>
            </a:r>
            <a:r>
              <a:rPr lang="tr-TR" dirty="0" err="1" smtClean="0"/>
              <a:t>copies</a:t>
            </a:r>
            <a:r>
              <a:rPr lang="tr-TR" dirty="0" smtClean="0"/>
              <a:t> of </a:t>
            </a:r>
            <a:r>
              <a:rPr lang="tr-TR" dirty="0" err="1" smtClean="0"/>
              <a:t>the</a:t>
            </a:r>
            <a:r>
              <a:rPr lang="tr-TR" dirty="0" smtClean="0"/>
              <a:t> </a:t>
            </a:r>
            <a:r>
              <a:rPr lang="tr-TR" dirty="0" err="1" smtClean="0"/>
              <a:t>same</a:t>
            </a:r>
            <a:r>
              <a:rPr lang="tr-TR" dirty="0" smtClean="0"/>
              <a:t> </a:t>
            </a:r>
            <a:r>
              <a:rPr lang="tr-TR" dirty="0" err="1" smtClean="0"/>
              <a:t>object</a:t>
            </a:r>
            <a:r>
              <a:rPr lang="tr-TR" dirty="0" smtClean="0"/>
              <a:t> is </a:t>
            </a:r>
            <a:r>
              <a:rPr lang="tr-TR" dirty="0" err="1" smtClean="0"/>
              <a:t>downloaded</a:t>
            </a:r>
            <a:r>
              <a:rPr lang="tr-TR" dirty="0" smtClean="0"/>
              <a:t> </a:t>
            </a:r>
            <a:r>
              <a:rPr lang="tr-TR" dirty="0" err="1" smtClean="0"/>
              <a:t>from</a:t>
            </a:r>
            <a:r>
              <a:rPr lang="tr-TR" dirty="0" smtClean="0"/>
              <a:t> a </a:t>
            </a:r>
            <a:r>
              <a:rPr lang="tr-TR" dirty="0" err="1" smtClean="0"/>
              <a:t>remote</a:t>
            </a:r>
            <a:r>
              <a:rPr lang="tr-TR" dirty="0" smtClean="0"/>
              <a:t> server, </a:t>
            </a:r>
            <a:r>
              <a:rPr lang="tr-TR" dirty="0" err="1" smtClean="0"/>
              <a:t>this</a:t>
            </a:r>
            <a:r>
              <a:rPr lang="tr-TR" dirty="0" smtClean="0"/>
              <a:t> </a:t>
            </a:r>
            <a:r>
              <a:rPr lang="tr-TR" dirty="0" err="1" smtClean="0"/>
              <a:t>object</a:t>
            </a:r>
            <a:r>
              <a:rPr lang="tr-TR" dirty="0" smtClean="0"/>
              <a:t> can be </a:t>
            </a:r>
            <a:r>
              <a:rPr lang="tr-TR" dirty="0" err="1" smtClean="0"/>
              <a:t>cached</a:t>
            </a:r>
            <a:r>
              <a:rPr lang="tr-TR" dirty="0" smtClean="0"/>
              <a:t> </a:t>
            </a:r>
            <a:r>
              <a:rPr lang="tr-TR" dirty="0" err="1" smtClean="0"/>
              <a:t>by</a:t>
            </a:r>
            <a:r>
              <a:rPr lang="tr-TR" dirty="0" smtClean="0"/>
              <a:t> </a:t>
            </a:r>
            <a:r>
              <a:rPr lang="tr-TR" dirty="0" err="1" smtClean="0"/>
              <a:t>the</a:t>
            </a:r>
            <a:r>
              <a:rPr lang="tr-TR" dirty="0" smtClean="0"/>
              <a:t> </a:t>
            </a:r>
            <a:r>
              <a:rPr lang="tr-TR" dirty="0" err="1" smtClean="0"/>
              <a:t>proxy</a:t>
            </a:r>
            <a:r>
              <a:rPr lang="tr-TR" dirty="0" smtClean="0"/>
              <a:t> </a:t>
            </a:r>
            <a:r>
              <a:rPr lang="tr-TR" dirty="0" err="1" smtClean="0"/>
              <a:t>object</a:t>
            </a:r>
            <a:r>
              <a:rPr lang="tr-TR" dirty="0" smtClean="0"/>
              <a:t> (</a:t>
            </a:r>
            <a:r>
              <a:rPr lang="tr-TR" dirty="0" err="1" smtClean="0"/>
              <a:t>Cache</a:t>
            </a:r>
            <a:r>
              <a:rPr lang="tr-TR" dirty="0" smtClean="0"/>
              <a:t> Proxy) </a:t>
            </a:r>
            <a:r>
              <a:rPr lang="tr-TR" dirty="0" err="1" smtClean="0"/>
              <a:t>and</a:t>
            </a:r>
            <a:r>
              <a:rPr lang="tr-TR" dirty="0" smtClean="0"/>
              <a:t> </a:t>
            </a:r>
            <a:r>
              <a:rPr lang="tr-TR" dirty="0" err="1" smtClean="0"/>
              <a:t>send</a:t>
            </a:r>
            <a:r>
              <a:rPr lang="tr-TR" dirty="0" smtClean="0"/>
              <a:t> </a:t>
            </a:r>
            <a:r>
              <a:rPr lang="tr-TR" dirty="0" err="1" smtClean="0"/>
              <a:t>to</a:t>
            </a:r>
            <a:r>
              <a:rPr lang="tr-TR" dirty="0" smtClean="0"/>
              <a:t> </a:t>
            </a:r>
            <a:r>
              <a:rPr lang="tr-TR" dirty="0" err="1" smtClean="0"/>
              <a:t>the</a:t>
            </a:r>
            <a:r>
              <a:rPr lang="tr-TR" dirty="0" smtClean="0"/>
              <a:t> </a:t>
            </a:r>
            <a:r>
              <a:rPr lang="tr-TR" dirty="0" err="1" smtClean="0"/>
              <a:t>clients</a:t>
            </a:r>
            <a:r>
              <a:rPr lang="tr-TR" dirty="0" smtClean="0"/>
              <a:t> </a:t>
            </a:r>
            <a:r>
              <a:rPr lang="tr-TR" dirty="0" err="1" smtClean="0"/>
              <a:t>whenever</a:t>
            </a:r>
            <a:r>
              <a:rPr lang="tr-TR" dirty="0" smtClean="0"/>
              <a:t> </a:t>
            </a:r>
            <a:r>
              <a:rPr lang="tr-TR" dirty="0" err="1" smtClean="0"/>
              <a:t>need</a:t>
            </a:r>
            <a:r>
              <a:rPr lang="tr-TR" dirty="0" smtClean="0"/>
              <a:t> </a:t>
            </a:r>
            <a:r>
              <a:rPr lang="tr-TR" dirty="0" err="1" smtClean="0"/>
              <a:t>untill</a:t>
            </a:r>
            <a:r>
              <a:rPr lang="tr-TR" dirty="0" smtClean="0"/>
              <a:t> </a:t>
            </a:r>
            <a:r>
              <a:rPr lang="tr-TR" dirty="0" err="1" smtClean="0"/>
              <a:t>the</a:t>
            </a:r>
            <a:r>
              <a:rPr lang="tr-TR" dirty="0" smtClean="0"/>
              <a:t> </a:t>
            </a:r>
            <a:r>
              <a:rPr lang="tr-TR" dirty="0" err="1" smtClean="0"/>
              <a:t>cache</a:t>
            </a:r>
            <a:r>
              <a:rPr lang="tr-TR" dirty="0" smtClean="0"/>
              <a:t> is </a:t>
            </a:r>
            <a:r>
              <a:rPr lang="tr-TR" dirty="0" err="1" smtClean="0"/>
              <a:t>out</a:t>
            </a:r>
            <a:r>
              <a:rPr lang="tr-TR" dirty="0" smtClean="0"/>
              <a:t> of </a:t>
            </a:r>
            <a:r>
              <a:rPr lang="tr-TR" dirty="0" err="1" smtClean="0"/>
              <a:t>date</a:t>
            </a:r>
            <a:r>
              <a:rPr lang="tr-TR" dirty="0" smtClean="0"/>
              <a:t>. </a:t>
            </a:r>
          </a:p>
          <a:p>
            <a:r>
              <a:rPr lang="tr-TR" dirty="0" err="1" smtClean="0"/>
              <a:t>For</a:t>
            </a:r>
            <a:r>
              <a:rPr lang="tr-TR" dirty="0" smtClean="0"/>
              <a:t> </a:t>
            </a:r>
            <a:r>
              <a:rPr lang="tr-TR" dirty="0" err="1" smtClean="0"/>
              <a:t>Example</a:t>
            </a:r>
            <a:r>
              <a:rPr lang="tr-TR" dirty="0" smtClean="0"/>
              <a:t>; </a:t>
            </a:r>
            <a:r>
              <a:rPr lang="en-US" dirty="0" smtClean="0"/>
              <a:t>An Internet Service Provider notices that many of </a:t>
            </a:r>
            <a:r>
              <a:rPr lang="en-US" dirty="0" smtClean="0"/>
              <a:t>its</a:t>
            </a:r>
            <a:r>
              <a:rPr lang="tr-TR" dirty="0" smtClean="0"/>
              <a:t> </a:t>
            </a:r>
            <a:r>
              <a:rPr lang="en-US" dirty="0" smtClean="0"/>
              <a:t>clients </a:t>
            </a:r>
            <a:r>
              <a:rPr lang="en-US" dirty="0" smtClean="0"/>
              <a:t>are frequently accessing the same web pages, resulting </a:t>
            </a:r>
            <a:r>
              <a:rPr lang="en-US" dirty="0" smtClean="0"/>
              <a:t>in</a:t>
            </a:r>
            <a:r>
              <a:rPr lang="tr-TR" dirty="0" smtClean="0"/>
              <a:t> </a:t>
            </a:r>
            <a:r>
              <a:rPr lang="en-US" dirty="0" smtClean="0"/>
              <a:t>multiple </a:t>
            </a:r>
            <a:r>
              <a:rPr lang="en-US" dirty="0" smtClean="0"/>
              <a:t>copies of the web documents being transmitted </a:t>
            </a:r>
            <a:r>
              <a:rPr lang="en-US" dirty="0" smtClean="0"/>
              <a:t>through</a:t>
            </a:r>
            <a:r>
              <a:rPr lang="tr-TR" dirty="0" smtClean="0"/>
              <a:t> </a:t>
            </a:r>
            <a:r>
              <a:rPr lang="tr-TR" dirty="0" err="1" smtClean="0"/>
              <a:t>its</a:t>
            </a:r>
            <a:r>
              <a:rPr lang="tr-TR" dirty="0" smtClean="0"/>
              <a:t> </a:t>
            </a:r>
            <a:r>
              <a:rPr lang="tr-TR" dirty="0" smtClean="0"/>
              <a:t>server</a:t>
            </a:r>
            <a:r>
              <a:rPr lang="tr-TR" dirty="0" smtClean="0"/>
              <a:t>. </a:t>
            </a:r>
            <a:r>
              <a:rPr lang="tr-TR" dirty="0" err="1" smtClean="0"/>
              <a:t>It</a:t>
            </a:r>
            <a:r>
              <a:rPr lang="tr-TR" dirty="0" smtClean="0"/>
              <a:t> is </a:t>
            </a:r>
            <a:r>
              <a:rPr lang="tr-TR" dirty="0" err="1" smtClean="0"/>
              <a:t>logical</a:t>
            </a:r>
            <a:r>
              <a:rPr lang="tr-TR" dirty="0" smtClean="0"/>
              <a:t> </a:t>
            </a:r>
            <a:r>
              <a:rPr lang="tr-TR" dirty="0" err="1" smtClean="0"/>
              <a:t>to</a:t>
            </a:r>
            <a:r>
              <a:rPr lang="tr-TR" dirty="0" smtClean="0"/>
              <a:t> </a:t>
            </a:r>
            <a:r>
              <a:rPr lang="tr-TR" dirty="0" err="1" smtClean="0"/>
              <a:t>use</a:t>
            </a:r>
            <a:r>
              <a:rPr lang="tr-TR" dirty="0" smtClean="0"/>
              <a:t> </a:t>
            </a:r>
            <a:r>
              <a:rPr lang="tr-TR" dirty="0" err="1" smtClean="0"/>
              <a:t>cache</a:t>
            </a:r>
            <a:r>
              <a:rPr lang="tr-TR" dirty="0" smtClean="0"/>
              <a:t> </a:t>
            </a:r>
            <a:r>
              <a:rPr lang="tr-TR" dirty="0" err="1" smtClean="0"/>
              <a:t>proxy</a:t>
            </a:r>
            <a:r>
              <a:rPr lang="tr-TR" dirty="0" smtClean="0"/>
              <a:t>.</a:t>
            </a:r>
            <a:endParaRPr lang="tr-T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ctr"/>
            <a:r>
              <a:rPr lang="en-US" dirty="0" smtClean="0"/>
              <a:t>Proxy Pattern</a:t>
            </a:r>
            <a:endParaRPr lang="en-US" dirty="0"/>
          </a:p>
        </p:txBody>
      </p:sp>
      <p:sp>
        <p:nvSpPr>
          <p:cNvPr id="3" name="2 İçerik Yer Tutucusu"/>
          <p:cNvSpPr>
            <a:spLocks noGrp="1"/>
          </p:cNvSpPr>
          <p:nvPr>
            <p:ph idx="1"/>
          </p:nvPr>
        </p:nvSpPr>
        <p:spPr/>
        <p:txBody>
          <a:bodyPr/>
          <a:lstStyle/>
          <a:p>
            <a:r>
              <a:rPr lang="en-US" dirty="0" smtClean="0"/>
              <a:t>Proxy pattern provides </a:t>
            </a:r>
            <a:r>
              <a:rPr lang="tr-TR" dirty="0" smtClean="0"/>
              <a:t>a </a:t>
            </a:r>
            <a:r>
              <a:rPr lang="en-US" dirty="0" smtClean="0"/>
              <a:t>surrogate</a:t>
            </a:r>
            <a:r>
              <a:rPr lang="tr-TR" dirty="0" smtClean="0"/>
              <a:t> </a:t>
            </a:r>
            <a:r>
              <a:rPr lang="en-US" dirty="0" smtClean="0"/>
              <a:t>or placeholder for another object to control access to </a:t>
            </a:r>
            <a:r>
              <a:rPr lang="tr-TR" dirty="0" smtClean="0"/>
              <a:t>it.</a:t>
            </a:r>
          </a:p>
          <a:p>
            <a:r>
              <a:rPr lang="tr-TR" dirty="0" smtClean="0"/>
              <a:t>Proxy is a </a:t>
            </a:r>
            <a:r>
              <a:rPr lang="en-US" dirty="0" smtClean="0"/>
              <a:t>representative for another object</a:t>
            </a:r>
            <a:r>
              <a:rPr lang="tr-TR" dirty="0" smtClean="0"/>
              <a:t>.</a:t>
            </a:r>
          </a:p>
          <a:p>
            <a:r>
              <a:rPr lang="en-US" dirty="0" smtClean="0"/>
              <a:t>There </a:t>
            </a:r>
            <a:r>
              <a:rPr lang="en-US" dirty="0" smtClean="0"/>
              <a:t>are situations </a:t>
            </a:r>
            <a:r>
              <a:rPr lang="tr-TR" dirty="0" smtClean="0"/>
              <a:t> </a:t>
            </a:r>
            <a:r>
              <a:rPr lang="en-US" dirty="0" smtClean="0"/>
              <a:t>which </a:t>
            </a:r>
            <a:r>
              <a:rPr lang="en-US" dirty="0" smtClean="0"/>
              <a:t>a client does not or can not reference </a:t>
            </a:r>
            <a:r>
              <a:rPr lang="en-US" dirty="0" smtClean="0"/>
              <a:t>an</a:t>
            </a:r>
            <a:r>
              <a:rPr lang="tr-TR" dirty="0" smtClean="0"/>
              <a:t> </a:t>
            </a:r>
            <a:r>
              <a:rPr lang="en-US" dirty="0" smtClean="0"/>
              <a:t>object </a:t>
            </a:r>
            <a:r>
              <a:rPr lang="en-US" dirty="0" smtClean="0"/>
              <a:t>directly, but still </a:t>
            </a:r>
            <a:r>
              <a:rPr lang="tr-TR" dirty="0" smtClean="0"/>
              <a:t> </a:t>
            </a:r>
            <a:r>
              <a:rPr lang="en-US" dirty="0" smtClean="0"/>
              <a:t>wants </a:t>
            </a:r>
            <a:r>
              <a:rPr lang="en-US" dirty="0" smtClean="0"/>
              <a:t>to </a:t>
            </a:r>
            <a:r>
              <a:rPr lang="en-US" dirty="0" smtClean="0"/>
              <a:t>interact </a:t>
            </a:r>
            <a:r>
              <a:rPr lang="en-US" dirty="0" smtClean="0"/>
              <a:t>with the </a:t>
            </a:r>
            <a:r>
              <a:rPr lang="en-US" dirty="0" smtClean="0"/>
              <a:t>object</a:t>
            </a:r>
            <a:r>
              <a:rPr lang="tr-TR" dirty="0" smtClean="0"/>
              <a:t>.</a:t>
            </a:r>
          </a:p>
          <a:p>
            <a:r>
              <a:rPr lang="en-US" dirty="0" smtClean="0"/>
              <a:t>A proxy object can act as the intermediary between the client and the </a:t>
            </a:r>
            <a:r>
              <a:rPr lang="en-US" dirty="0" smtClean="0"/>
              <a:t>target</a:t>
            </a:r>
            <a:r>
              <a:rPr lang="tr-TR" dirty="0" smtClean="0"/>
              <a:t> </a:t>
            </a:r>
            <a:r>
              <a:rPr lang="en-US" dirty="0" smtClean="0"/>
              <a:t>object.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ctr"/>
            <a:r>
              <a:rPr lang="tr-TR" dirty="0" err="1" smtClean="0"/>
              <a:t>Protection</a:t>
            </a:r>
            <a:r>
              <a:rPr lang="tr-TR" dirty="0" smtClean="0"/>
              <a:t> Proxy</a:t>
            </a:r>
            <a:endParaRPr lang="tr-TR" dirty="0"/>
          </a:p>
        </p:txBody>
      </p:sp>
      <p:sp>
        <p:nvSpPr>
          <p:cNvPr id="3" name="2 İçerik Yer Tutucusu"/>
          <p:cNvSpPr>
            <a:spLocks noGrp="1"/>
          </p:cNvSpPr>
          <p:nvPr>
            <p:ph idx="1"/>
          </p:nvPr>
        </p:nvSpPr>
        <p:spPr/>
        <p:txBody>
          <a:bodyPr/>
          <a:lstStyle/>
          <a:p>
            <a:r>
              <a:rPr lang="en-US" dirty="0" smtClean="0"/>
              <a:t>A protection proxy controls access to the real object. Protection proxies are useful when objects should have different access </a:t>
            </a:r>
            <a:r>
              <a:rPr lang="en-US" dirty="0" smtClean="0"/>
              <a:t>rights</a:t>
            </a:r>
            <a:r>
              <a:rPr lang="tr-TR" dirty="0" smtClean="0"/>
              <a:t>.</a:t>
            </a:r>
          </a:p>
          <a:p>
            <a:r>
              <a:rPr lang="en-US" dirty="0" smtClean="0"/>
              <a:t>Provides different clients with different </a:t>
            </a:r>
            <a:r>
              <a:rPr lang="en-US" dirty="0" smtClean="0"/>
              <a:t>levels</a:t>
            </a:r>
            <a:r>
              <a:rPr lang="tr-TR" dirty="0" smtClean="0"/>
              <a:t> </a:t>
            </a:r>
            <a:r>
              <a:rPr lang="en-US" dirty="0" smtClean="0"/>
              <a:t>of </a:t>
            </a:r>
            <a:r>
              <a:rPr lang="en-US" dirty="0" smtClean="0"/>
              <a:t>access to a target </a:t>
            </a:r>
            <a:r>
              <a:rPr lang="en-US" dirty="0" smtClean="0"/>
              <a:t>object</a:t>
            </a:r>
            <a:r>
              <a:rPr lang="tr-TR"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ctr"/>
            <a:r>
              <a:rPr lang="tr-TR" dirty="0" smtClean="0"/>
              <a:t>Firewall Proxy</a:t>
            </a:r>
            <a:endParaRPr lang="tr-TR" dirty="0"/>
          </a:p>
        </p:txBody>
      </p:sp>
      <p:sp>
        <p:nvSpPr>
          <p:cNvPr id="3" name="2 İçerik Yer Tutucusu"/>
          <p:cNvSpPr>
            <a:spLocks noGrp="1"/>
          </p:cNvSpPr>
          <p:nvPr>
            <p:ph idx="1"/>
          </p:nvPr>
        </p:nvSpPr>
        <p:spPr/>
        <p:txBody>
          <a:bodyPr/>
          <a:lstStyle/>
          <a:p>
            <a:r>
              <a:rPr lang="tr-TR" dirty="0" smtClean="0"/>
              <a:t>Firewall Proxy p</a:t>
            </a:r>
            <a:r>
              <a:rPr lang="en-US" dirty="0" err="1" smtClean="0"/>
              <a:t>rotects</a:t>
            </a:r>
            <a:r>
              <a:rPr lang="en-US" dirty="0" smtClean="0"/>
              <a:t> </a:t>
            </a:r>
            <a:r>
              <a:rPr lang="en-US" dirty="0" smtClean="0"/>
              <a:t>targets from bad clients (or vice versa</a:t>
            </a:r>
            <a:r>
              <a:rPr lang="en-US" dirty="0" smtClean="0"/>
              <a:t>)</a:t>
            </a:r>
            <a:r>
              <a:rPr lang="tr-TR" dirty="0" smtClean="0"/>
              <a:t>.</a:t>
            </a:r>
          </a:p>
          <a:p>
            <a:r>
              <a:rPr lang="en-US" dirty="0" smtClean="0"/>
              <a:t>For example, a firewall may deny a local web browser's request to download web </a:t>
            </a:r>
            <a:r>
              <a:rPr lang="en-US" dirty="0" smtClean="0"/>
              <a:t>pages</a:t>
            </a:r>
            <a:r>
              <a:rPr lang="tr-TR" dirty="0" smtClean="0"/>
              <a:t> </a:t>
            </a:r>
            <a:r>
              <a:rPr lang="tr-TR" dirty="0" err="1" smtClean="0"/>
              <a:t>or</a:t>
            </a:r>
            <a:r>
              <a:rPr lang="tr-TR" dirty="0" smtClean="0"/>
              <a:t> </a:t>
            </a:r>
            <a:r>
              <a:rPr lang="tr-TR" dirty="0" err="1" smtClean="0"/>
              <a:t>entering</a:t>
            </a:r>
            <a:r>
              <a:rPr lang="tr-TR" dirty="0" smtClean="0"/>
              <a:t> </a:t>
            </a:r>
            <a:r>
              <a:rPr lang="tr-TR" dirty="0" err="1" smtClean="0"/>
              <a:t>some</a:t>
            </a:r>
            <a:r>
              <a:rPr lang="tr-TR" dirty="0" smtClean="0"/>
              <a:t> </a:t>
            </a:r>
            <a:r>
              <a:rPr lang="tr-TR" dirty="0" err="1" smtClean="0"/>
              <a:t>pages</a:t>
            </a:r>
            <a:r>
              <a:rPr lang="en-US" dirty="0" smtClean="0"/>
              <a:t>.</a:t>
            </a:r>
            <a:endParaRPr lang="tr-T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ctr"/>
            <a:r>
              <a:rPr lang="tr-TR" dirty="0" err="1" smtClean="0"/>
              <a:t>Synchronization</a:t>
            </a:r>
            <a:r>
              <a:rPr lang="tr-TR" dirty="0" smtClean="0"/>
              <a:t> Proxy</a:t>
            </a:r>
            <a:endParaRPr lang="tr-TR" dirty="0"/>
          </a:p>
        </p:txBody>
      </p:sp>
      <p:sp>
        <p:nvSpPr>
          <p:cNvPr id="3" name="2 İçerik Yer Tutucusu"/>
          <p:cNvSpPr>
            <a:spLocks noGrp="1"/>
          </p:cNvSpPr>
          <p:nvPr>
            <p:ph idx="1"/>
          </p:nvPr>
        </p:nvSpPr>
        <p:spPr/>
        <p:txBody>
          <a:bodyPr/>
          <a:lstStyle/>
          <a:p>
            <a:r>
              <a:rPr lang="tr-TR" dirty="0" err="1" smtClean="0"/>
              <a:t>Provides</a:t>
            </a:r>
            <a:r>
              <a:rPr lang="tr-TR" dirty="0" smtClean="0"/>
              <a:t> </a:t>
            </a:r>
            <a:r>
              <a:rPr lang="tr-TR" dirty="0" err="1" smtClean="0"/>
              <a:t>multiple</a:t>
            </a:r>
            <a:r>
              <a:rPr lang="tr-TR" dirty="0" smtClean="0"/>
              <a:t> </a:t>
            </a:r>
            <a:r>
              <a:rPr lang="tr-TR" dirty="0" err="1" smtClean="0"/>
              <a:t>accesses</a:t>
            </a:r>
            <a:r>
              <a:rPr lang="tr-TR" dirty="0" smtClean="0"/>
              <a:t> </a:t>
            </a:r>
            <a:r>
              <a:rPr lang="tr-TR" dirty="0" err="1" smtClean="0"/>
              <a:t>to</a:t>
            </a:r>
            <a:r>
              <a:rPr lang="tr-TR" dirty="0" smtClean="0"/>
              <a:t> a </a:t>
            </a:r>
            <a:r>
              <a:rPr lang="tr-TR" dirty="0" err="1" smtClean="0"/>
              <a:t>target</a:t>
            </a:r>
            <a:r>
              <a:rPr lang="tr-TR" dirty="0" smtClean="0"/>
              <a:t> </a:t>
            </a:r>
            <a:r>
              <a:rPr lang="tr-TR" dirty="0" err="1" smtClean="0"/>
              <a:t>object</a:t>
            </a:r>
            <a:r>
              <a:rPr lang="tr-TR" dirty="0" smtClean="0"/>
              <a:t>.</a:t>
            </a:r>
          </a:p>
          <a:p>
            <a:r>
              <a:rPr lang="en-US" dirty="0" smtClean="0"/>
              <a:t>The proxy class forces the thread synchronization of </a:t>
            </a:r>
            <a:r>
              <a:rPr lang="en-US" dirty="0" smtClean="0"/>
              <a:t>the</a:t>
            </a:r>
            <a:r>
              <a:rPr lang="tr-TR" dirty="0" smtClean="0"/>
              <a:t> </a:t>
            </a:r>
            <a:r>
              <a:rPr lang="en-US" dirty="0" smtClean="0"/>
              <a:t>subject </a:t>
            </a:r>
            <a:r>
              <a:rPr lang="en-US" dirty="0" smtClean="0"/>
              <a:t>class. This method of providing synchronization is particularly </a:t>
            </a:r>
            <a:r>
              <a:rPr lang="en-US" dirty="0" smtClean="0"/>
              <a:t>useful since</a:t>
            </a:r>
            <a:r>
              <a:rPr lang="tr-TR" dirty="0" smtClean="0"/>
              <a:t> </a:t>
            </a:r>
            <a:r>
              <a:rPr lang="en-US" dirty="0" smtClean="0"/>
              <a:t>you </a:t>
            </a:r>
            <a:r>
              <a:rPr lang="en-US" dirty="0" smtClean="0"/>
              <a:t>can have synchronized and non-synchronized versions of your objects causing </a:t>
            </a:r>
            <a:r>
              <a:rPr lang="en-US" dirty="0" smtClean="0"/>
              <a:t>the</a:t>
            </a:r>
            <a:r>
              <a:rPr lang="tr-TR" dirty="0" smtClean="0"/>
              <a:t> </a:t>
            </a:r>
            <a:r>
              <a:rPr lang="en-US" dirty="0" smtClean="0"/>
              <a:t>non-synchronized </a:t>
            </a:r>
            <a:r>
              <a:rPr lang="en-US" dirty="0" smtClean="0"/>
              <a:t>to not have the overhead of the </a:t>
            </a:r>
            <a:r>
              <a:rPr lang="en-US" dirty="0" smtClean="0"/>
              <a:t>synchronization</a:t>
            </a:r>
            <a:r>
              <a:rPr lang="tr-TR" dirty="0" smtClean="0"/>
              <a:t> </a:t>
            </a:r>
            <a:r>
              <a:rPr lang="en-US" dirty="0" smtClean="0"/>
              <a:t>code.</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ctr"/>
            <a:r>
              <a:rPr lang="en-US" dirty="0" smtClean="0"/>
              <a:t>Smart Reference </a:t>
            </a:r>
            <a:r>
              <a:rPr lang="en-US" dirty="0" smtClean="0"/>
              <a:t>Proxy</a:t>
            </a:r>
            <a:endParaRPr lang="tr-TR" dirty="0"/>
          </a:p>
        </p:txBody>
      </p:sp>
      <p:sp>
        <p:nvSpPr>
          <p:cNvPr id="3" name="2 İçerik Yer Tutucusu"/>
          <p:cNvSpPr>
            <a:spLocks noGrp="1"/>
          </p:cNvSpPr>
          <p:nvPr>
            <p:ph idx="1"/>
          </p:nvPr>
        </p:nvSpPr>
        <p:spPr/>
        <p:txBody>
          <a:bodyPr>
            <a:normAutofit fontScale="92500"/>
          </a:bodyPr>
          <a:lstStyle/>
          <a:p>
            <a:r>
              <a:rPr lang="en-US" dirty="0" smtClean="0"/>
              <a:t>Provides </a:t>
            </a:r>
            <a:r>
              <a:rPr lang="en-US" dirty="0" smtClean="0"/>
              <a:t>additional actions whenever a </a:t>
            </a:r>
            <a:r>
              <a:rPr lang="en-US" dirty="0" smtClean="0"/>
              <a:t>target</a:t>
            </a:r>
            <a:r>
              <a:rPr lang="tr-TR" dirty="0" smtClean="0"/>
              <a:t> </a:t>
            </a:r>
            <a:r>
              <a:rPr lang="en-US" dirty="0" smtClean="0"/>
              <a:t>object </a:t>
            </a:r>
            <a:r>
              <a:rPr lang="en-US" dirty="0" smtClean="0"/>
              <a:t>is referenced such as counting the number of references to the </a:t>
            </a:r>
            <a:r>
              <a:rPr lang="en-US" dirty="0" smtClean="0"/>
              <a:t>object</a:t>
            </a:r>
            <a:endParaRPr lang="tr-TR" dirty="0" smtClean="0"/>
          </a:p>
          <a:p>
            <a:r>
              <a:rPr lang="en-US" dirty="0" smtClean="0"/>
              <a:t>A smart reference is a replacement for a bare pointer that performs additional actions when object is accessed. Typical uses include counting the number of references to real object so that it can be freed automatically when are no more references. (Also called smart pointers) loading a persistent object into memory when it's first referenced. Checking that the real object is locked before it's accessed to ensure that no other object can change it.</a:t>
            </a:r>
            <a:endParaRPr lang="tr-T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ctr"/>
            <a:r>
              <a:rPr lang="tr-TR" dirty="0" err="1" smtClean="0"/>
              <a:t>Thanks</a:t>
            </a:r>
            <a:endParaRPr lang="tr-TR" dirty="0"/>
          </a:p>
        </p:txBody>
      </p:sp>
      <p:sp>
        <p:nvSpPr>
          <p:cNvPr id="3" name="2 İçerik Yer Tutucusu"/>
          <p:cNvSpPr>
            <a:spLocks noGrp="1"/>
          </p:cNvSpPr>
          <p:nvPr>
            <p:ph idx="1"/>
          </p:nvPr>
        </p:nvSpPr>
        <p:spPr/>
        <p:txBody>
          <a:bodyPr/>
          <a:lstStyle/>
          <a:p>
            <a:r>
              <a:rPr lang="tr-TR" dirty="0" smtClean="0">
                <a:hlinkClick r:id="rId2"/>
              </a:rPr>
              <a:t>http://</a:t>
            </a:r>
            <a:r>
              <a:rPr lang="tr-TR" dirty="0" smtClean="0">
                <a:hlinkClick r:id="rId2"/>
              </a:rPr>
              <a:t>www.</a:t>
            </a:r>
            <a:r>
              <a:rPr lang="tr-TR" dirty="0" err="1" smtClean="0">
                <a:hlinkClick r:id="rId2"/>
              </a:rPr>
              <a:t>inf</a:t>
            </a:r>
            <a:r>
              <a:rPr lang="tr-TR" dirty="0" smtClean="0">
                <a:hlinkClick r:id="rId2"/>
              </a:rPr>
              <a:t>.</a:t>
            </a:r>
            <a:r>
              <a:rPr lang="tr-TR" dirty="0" err="1" smtClean="0">
                <a:hlinkClick r:id="rId2"/>
              </a:rPr>
              <a:t>bme</a:t>
            </a:r>
            <a:r>
              <a:rPr lang="tr-TR" dirty="0" smtClean="0">
                <a:hlinkClick r:id="rId2"/>
              </a:rPr>
              <a:t>.hu/</a:t>
            </a:r>
            <a:r>
              <a:rPr lang="tr-TR" dirty="0" err="1" smtClean="0">
                <a:hlinkClick r:id="rId2"/>
              </a:rPr>
              <a:t>ooret</a:t>
            </a:r>
            <a:r>
              <a:rPr lang="tr-TR" dirty="0" smtClean="0">
                <a:hlinkClick r:id="rId2"/>
              </a:rPr>
              <a:t>/1999osz/</a:t>
            </a:r>
            <a:r>
              <a:rPr lang="tr-TR" dirty="0" err="1" smtClean="0">
                <a:hlinkClick r:id="rId2"/>
              </a:rPr>
              <a:t>DesignPatterns</a:t>
            </a:r>
            <a:r>
              <a:rPr lang="tr-TR" dirty="0" smtClean="0">
                <a:hlinkClick r:id="rId2"/>
              </a:rPr>
              <a:t>/Proxy4/</a:t>
            </a:r>
            <a:r>
              <a:rPr lang="tr-TR" dirty="0" err="1" smtClean="0">
                <a:hlinkClick r:id="rId2"/>
              </a:rPr>
              <a:t>protection</a:t>
            </a:r>
            <a:r>
              <a:rPr lang="tr-TR" dirty="0" smtClean="0">
                <a:hlinkClick r:id="rId2"/>
              </a:rPr>
              <a:t>_</a:t>
            </a:r>
            <a:r>
              <a:rPr lang="tr-TR" dirty="0" err="1" smtClean="0">
                <a:hlinkClick r:id="rId2"/>
              </a:rPr>
              <a:t>proxy</a:t>
            </a:r>
            <a:r>
              <a:rPr lang="tr-TR" dirty="0" smtClean="0">
                <a:hlinkClick r:id="rId2"/>
              </a:rPr>
              <a:t>_</a:t>
            </a:r>
            <a:r>
              <a:rPr lang="tr-TR" dirty="0" err="1" smtClean="0">
                <a:hlinkClick r:id="rId2"/>
              </a:rPr>
              <a:t>overview</a:t>
            </a:r>
            <a:r>
              <a:rPr lang="tr-TR" dirty="0" smtClean="0">
                <a:hlinkClick r:id="rId2"/>
              </a:rPr>
              <a:t>.</a:t>
            </a:r>
            <a:r>
              <a:rPr lang="tr-TR" dirty="0" err="1" smtClean="0">
                <a:hlinkClick r:id="rId2"/>
              </a:rPr>
              <a:t>htm</a:t>
            </a:r>
            <a:endParaRPr lang="tr-TR" dirty="0" smtClean="0"/>
          </a:p>
          <a:p>
            <a:r>
              <a:rPr lang="tr-TR" dirty="0" smtClean="0">
                <a:hlinkClick r:id="rId3"/>
              </a:rPr>
              <a:t>http://</a:t>
            </a:r>
            <a:r>
              <a:rPr lang="tr-TR" dirty="0" smtClean="0">
                <a:hlinkClick r:id="rId3"/>
              </a:rPr>
              <a:t>en.</a:t>
            </a:r>
            <a:r>
              <a:rPr lang="tr-TR" dirty="0" err="1" smtClean="0">
                <a:hlinkClick r:id="rId3"/>
              </a:rPr>
              <a:t>allexperts</a:t>
            </a:r>
            <a:r>
              <a:rPr lang="tr-TR" dirty="0" smtClean="0">
                <a:hlinkClick r:id="rId3"/>
              </a:rPr>
              <a:t>.com/e/p/</a:t>
            </a:r>
            <a:r>
              <a:rPr lang="tr-TR" dirty="0" err="1" smtClean="0">
                <a:hlinkClick r:id="rId3"/>
              </a:rPr>
              <a:t>pr</a:t>
            </a:r>
            <a:r>
              <a:rPr lang="tr-TR" dirty="0" smtClean="0">
                <a:hlinkClick r:id="rId3"/>
              </a:rPr>
              <a:t>/</a:t>
            </a:r>
            <a:r>
              <a:rPr lang="tr-TR" dirty="0" err="1" smtClean="0">
                <a:hlinkClick r:id="rId3"/>
              </a:rPr>
              <a:t>proxy</a:t>
            </a:r>
            <a:r>
              <a:rPr lang="tr-TR" dirty="0" smtClean="0">
                <a:hlinkClick r:id="rId3"/>
              </a:rPr>
              <a:t>_</a:t>
            </a:r>
            <a:r>
              <a:rPr lang="tr-TR" dirty="0" err="1" smtClean="0">
                <a:hlinkClick r:id="rId3"/>
              </a:rPr>
              <a:t>pattern</a:t>
            </a:r>
            <a:r>
              <a:rPr lang="tr-TR" dirty="0" smtClean="0">
                <a:hlinkClick r:id="rId3"/>
              </a:rPr>
              <a:t>.</a:t>
            </a:r>
            <a:r>
              <a:rPr lang="tr-TR" dirty="0" err="1" smtClean="0">
                <a:hlinkClick r:id="rId3"/>
              </a:rPr>
              <a:t>htm</a:t>
            </a:r>
            <a:endParaRPr lang="tr-TR" dirty="0" smtClean="0"/>
          </a:p>
          <a:p>
            <a:r>
              <a:rPr lang="tr-TR" dirty="0" smtClean="0">
                <a:hlinkClick r:id="rId4"/>
              </a:rPr>
              <a:t>http://</a:t>
            </a:r>
            <a:r>
              <a:rPr lang="tr-TR" dirty="0" smtClean="0">
                <a:hlinkClick r:id="rId4"/>
              </a:rPr>
              <a:t>en.</a:t>
            </a:r>
            <a:r>
              <a:rPr lang="tr-TR" dirty="0" err="1" smtClean="0">
                <a:hlinkClick r:id="rId4"/>
              </a:rPr>
              <a:t>wikipedia</a:t>
            </a:r>
            <a:r>
              <a:rPr lang="tr-TR" dirty="0" smtClean="0">
                <a:hlinkClick r:id="rId4"/>
              </a:rPr>
              <a:t>.org/</a:t>
            </a:r>
            <a:r>
              <a:rPr lang="tr-TR" dirty="0" err="1" smtClean="0">
                <a:hlinkClick r:id="rId4"/>
              </a:rPr>
              <a:t>wiki</a:t>
            </a:r>
            <a:r>
              <a:rPr lang="tr-TR" dirty="0" smtClean="0">
                <a:hlinkClick r:id="rId4"/>
              </a:rPr>
              <a:t>/Proxy_</a:t>
            </a:r>
            <a:r>
              <a:rPr lang="tr-TR" dirty="0" err="1" smtClean="0">
                <a:hlinkClick r:id="rId4"/>
              </a:rPr>
              <a:t>pattern</a:t>
            </a:r>
            <a:endParaRPr lang="tr-TR" dirty="0" smtClean="0"/>
          </a:p>
          <a:p>
            <a:r>
              <a:rPr lang="tr-TR" dirty="0" err="1" smtClean="0"/>
              <a:t>Design</a:t>
            </a:r>
            <a:r>
              <a:rPr lang="tr-TR" dirty="0" smtClean="0"/>
              <a:t> </a:t>
            </a:r>
            <a:r>
              <a:rPr lang="tr-TR" dirty="0" err="1" smtClean="0"/>
              <a:t>Patterns</a:t>
            </a:r>
            <a:r>
              <a:rPr lang="tr-TR" dirty="0" smtClean="0"/>
              <a:t> </a:t>
            </a:r>
            <a:r>
              <a:rPr lang="tr-TR" dirty="0" err="1" smtClean="0"/>
              <a:t>In</a:t>
            </a:r>
            <a:r>
              <a:rPr lang="tr-TR" dirty="0" smtClean="0"/>
              <a:t> </a:t>
            </a:r>
            <a:r>
              <a:rPr lang="tr-TR" dirty="0" smtClean="0"/>
              <a:t>Java – Bob </a:t>
            </a:r>
            <a:r>
              <a:rPr lang="tr-TR" dirty="0" err="1" smtClean="0"/>
              <a:t>Tarr</a:t>
            </a:r>
            <a:endParaRPr lang="tr-TR" dirty="0" smtClean="0"/>
          </a:p>
          <a:p>
            <a:r>
              <a:rPr lang="tr-TR" dirty="0" err="1" smtClean="0"/>
              <a:t>Head</a:t>
            </a:r>
            <a:r>
              <a:rPr lang="tr-TR" dirty="0" smtClean="0"/>
              <a:t> </a:t>
            </a:r>
            <a:r>
              <a:rPr lang="tr-TR" dirty="0" err="1" smtClean="0"/>
              <a:t>First</a:t>
            </a:r>
            <a:r>
              <a:rPr lang="tr-TR" dirty="0" smtClean="0"/>
              <a:t> - </a:t>
            </a:r>
            <a:r>
              <a:rPr lang="tr-TR" dirty="0" err="1" smtClean="0"/>
              <a:t>Design</a:t>
            </a:r>
            <a:r>
              <a:rPr lang="tr-TR" dirty="0" smtClean="0"/>
              <a:t> </a:t>
            </a:r>
            <a:r>
              <a:rPr lang="tr-TR" dirty="0" err="1" smtClean="0"/>
              <a:t>Patterns</a:t>
            </a:r>
            <a:endParaRPr lang="tr-T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ctr"/>
            <a:r>
              <a:rPr lang="en-US" dirty="0" smtClean="0"/>
              <a:t>Motivation</a:t>
            </a:r>
            <a:endParaRPr lang="en-US" dirty="0"/>
          </a:p>
        </p:txBody>
      </p:sp>
      <p:sp>
        <p:nvSpPr>
          <p:cNvPr id="3" name="2 İçerik Yer Tutucusu"/>
          <p:cNvSpPr>
            <a:spLocks noGrp="1"/>
          </p:cNvSpPr>
          <p:nvPr>
            <p:ph idx="1"/>
          </p:nvPr>
        </p:nvSpPr>
        <p:spPr/>
        <p:txBody>
          <a:bodyPr/>
          <a:lstStyle/>
          <a:p>
            <a:r>
              <a:rPr lang="tr-TR" noProof="1" smtClean="0"/>
              <a:t>The</a:t>
            </a:r>
            <a:r>
              <a:rPr lang="tr-TR" noProof="1" smtClean="0"/>
              <a:t> proxy object should have the same interface with the target </a:t>
            </a:r>
            <a:r>
              <a:rPr lang="tr-TR" noProof="1" smtClean="0"/>
              <a:t>object.</a:t>
            </a:r>
            <a:endParaRPr lang="tr-TR" noProof="1" smtClean="0"/>
          </a:p>
          <a:p>
            <a:r>
              <a:rPr lang="en-US" dirty="0" smtClean="0"/>
              <a:t>The </a:t>
            </a:r>
            <a:r>
              <a:rPr lang="en-US" dirty="0" smtClean="0"/>
              <a:t>proxy holds a reference to the target object and can forward requests </a:t>
            </a:r>
            <a:r>
              <a:rPr lang="en-US" dirty="0" smtClean="0"/>
              <a:t>to</a:t>
            </a:r>
            <a:r>
              <a:rPr lang="tr-TR" dirty="0" smtClean="0"/>
              <a:t> </a:t>
            </a:r>
            <a:r>
              <a:rPr lang="en-US" dirty="0" smtClean="0"/>
              <a:t>the </a:t>
            </a:r>
            <a:r>
              <a:rPr lang="en-US" dirty="0" smtClean="0"/>
              <a:t>target as </a:t>
            </a:r>
            <a:r>
              <a:rPr lang="en-US" dirty="0" smtClean="0"/>
              <a:t>required</a:t>
            </a:r>
            <a:r>
              <a:rPr lang="tr-TR" dirty="0" smtClean="0"/>
              <a:t>.</a:t>
            </a:r>
          </a:p>
          <a:p>
            <a:r>
              <a:rPr lang="en-US" dirty="0" smtClean="0"/>
              <a:t>In effect, the proxy object has the authority the act on behalf of the client </a:t>
            </a:r>
            <a:r>
              <a:rPr lang="en-US" dirty="0" smtClean="0"/>
              <a:t>to</a:t>
            </a:r>
            <a:r>
              <a:rPr lang="tr-TR" dirty="0" smtClean="0"/>
              <a:t> </a:t>
            </a:r>
            <a:r>
              <a:rPr lang="en-US" dirty="0" smtClean="0"/>
              <a:t>interact </a:t>
            </a:r>
            <a:r>
              <a:rPr lang="en-US" dirty="0" smtClean="0"/>
              <a:t>with the target object</a:t>
            </a:r>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ctr"/>
            <a:r>
              <a:rPr lang="en-US" dirty="0" smtClean="0"/>
              <a:t>Applicability</a:t>
            </a:r>
            <a:endParaRPr lang="en-US" dirty="0"/>
          </a:p>
        </p:txBody>
      </p:sp>
      <p:sp>
        <p:nvSpPr>
          <p:cNvPr id="3" name="2 İçerik Yer Tutucusu"/>
          <p:cNvSpPr>
            <a:spLocks noGrp="1"/>
          </p:cNvSpPr>
          <p:nvPr>
            <p:ph idx="1"/>
          </p:nvPr>
        </p:nvSpPr>
        <p:spPr/>
        <p:txBody>
          <a:bodyPr/>
          <a:lstStyle/>
          <a:p>
            <a:r>
              <a:rPr lang="tr-TR" noProof="1" smtClean="0"/>
              <a:t>We</a:t>
            </a:r>
            <a:r>
              <a:rPr lang="tr-TR" noProof="1" smtClean="0"/>
              <a:t> can use </a:t>
            </a:r>
            <a:r>
              <a:rPr lang="tr-TR" noProof="1" smtClean="0"/>
              <a:t>proxies to create representetive object that controls access to another object, which may be remote, expensive to create or in need of securing.</a:t>
            </a:r>
          </a:p>
          <a:p>
            <a:endParaRPr lang="tr-TR" noProof="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ctr"/>
            <a:r>
              <a:rPr lang="tr-TR" dirty="0" err="1" smtClean="0"/>
              <a:t>Structure</a:t>
            </a:r>
            <a:endParaRPr lang="tr-TR" dirty="0"/>
          </a:p>
        </p:txBody>
      </p:sp>
      <p:pic>
        <p:nvPicPr>
          <p:cNvPr id="1026" name="Picture 2"/>
          <p:cNvPicPr>
            <a:picLocks noGrp="1" noChangeAspect="1" noChangeArrowheads="1"/>
          </p:cNvPicPr>
          <p:nvPr>
            <p:ph idx="1"/>
          </p:nvPr>
        </p:nvPicPr>
        <p:blipFill>
          <a:blip r:embed="rId2"/>
          <a:srcRect/>
          <a:stretch>
            <a:fillRect/>
          </a:stretch>
        </p:blipFill>
        <p:spPr bwMode="auto">
          <a:xfrm>
            <a:off x="166248" y="2285992"/>
            <a:ext cx="8705320" cy="3643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ctr"/>
            <a:r>
              <a:rPr lang="en-US" dirty="0" smtClean="0"/>
              <a:t>Types of proxies</a:t>
            </a:r>
            <a:endParaRPr lang="en-US" dirty="0"/>
          </a:p>
        </p:txBody>
      </p:sp>
      <p:sp>
        <p:nvSpPr>
          <p:cNvPr id="3" name="2 İçerik Yer Tutucusu"/>
          <p:cNvSpPr>
            <a:spLocks noGrp="1"/>
          </p:cNvSpPr>
          <p:nvPr>
            <p:ph idx="1"/>
          </p:nvPr>
        </p:nvSpPr>
        <p:spPr/>
        <p:txBody>
          <a:bodyPr/>
          <a:lstStyle/>
          <a:p>
            <a:r>
              <a:rPr lang="tr-TR" dirty="0" err="1" smtClean="0"/>
              <a:t>There</a:t>
            </a:r>
            <a:r>
              <a:rPr lang="tr-TR" dirty="0" smtClean="0"/>
              <a:t> </a:t>
            </a:r>
            <a:r>
              <a:rPr lang="tr-TR" dirty="0" err="1" smtClean="0"/>
              <a:t>are</a:t>
            </a:r>
            <a:r>
              <a:rPr lang="tr-TR" dirty="0" smtClean="0"/>
              <a:t> </a:t>
            </a:r>
            <a:r>
              <a:rPr lang="tr-TR" dirty="0" err="1" smtClean="0"/>
              <a:t>many</a:t>
            </a:r>
            <a:r>
              <a:rPr lang="tr-TR" dirty="0" smtClean="0"/>
              <a:t> </a:t>
            </a:r>
            <a:r>
              <a:rPr lang="tr-TR" dirty="0" err="1" smtClean="0"/>
              <a:t>variations</a:t>
            </a:r>
            <a:r>
              <a:rPr lang="tr-TR" dirty="0" smtClean="0"/>
              <a:t> of </a:t>
            </a:r>
            <a:r>
              <a:rPr lang="tr-TR" dirty="0" err="1" smtClean="0"/>
              <a:t>the</a:t>
            </a:r>
            <a:r>
              <a:rPr lang="tr-TR" dirty="0" smtClean="0"/>
              <a:t> </a:t>
            </a:r>
            <a:r>
              <a:rPr lang="tr-TR" dirty="0" err="1" smtClean="0"/>
              <a:t>Poxy</a:t>
            </a:r>
            <a:r>
              <a:rPr lang="tr-TR" dirty="0" smtClean="0"/>
              <a:t> </a:t>
            </a:r>
            <a:r>
              <a:rPr lang="tr-TR" dirty="0" err="1" smtClean="0"/>
              <a:t>Pattern</a:t>
            </a:r>
            <a:r>
              <a:rPr lang="tr-TR" dirty="0" smtClean="0"/>
              <a:t>, </a:t>
            </a:r>
            <a:r>
              <a:rPr lang="tr-TR" dirty="0" err="1" smtClean="0"/>
              <a:t>and</a:t>
            </a:r>
            <a:r>
              <a:rPr lang="tr-TR" dirty="0" smtClean="0"/>
              <a:t> </a:t>
            </a:r>
            <a:r>
              <a:rPr lang="tr-TR" dirty="0" err="1" smtClean="0"/>
              <a:t>these</a:t>
            </a:r>
            <a:r>
              <a:rPr lang="tr-TR" dirty="0" smtClean="0"/>
              <a:t> </a:t>
            </a:r>
            <a:r>
              <a:rPr lang="tr-TR" dirty="0" err="1" smtClean="0"/>
              <a:t>variations</a:t>
            </a:r>
            <a:r>
              <a:rPr lang="tr-TR" dirty="0" smtClean="0"/>
              <a:t> </a:t>
            </a:r>
            <a:r>
              <a:rPr lang="tr-TR" dirty="0" err="1" smtClean="0"/>
              <a:t>typically</a:t>
            </a:r>
            <a:r>
              <a:rPr lang="tr-TR" dirty="0" smtClean="0"/>
              <a:t> </a:t>
            </a:r>
            <a:r>
              <a:rPr lang="tr-TR" dirty="0" err="1" smtClean="0"/>
              <a:t>revolve</a:t>
            </a:r>
            <a:r>
              <a:rPr lang="tr-TR" dirty="0" smtClean="0"/>
              <a:t> </a:t>
            </a:r>
            <a:r>
              <a:rPr lang="tr-TR" dirty="0" err="1" smtClean="0"/>
              <a:t>around</a:t>
            </a:r>
            <a:r>
              <a:rPr lang="tr-TR" dirty="0" smtClean="0"/>
              <a:t> </a:t>
            </a:r>
            <a:r>
              <a:rPr lang="tr-TR" dirty="0" err="1" smtClean="0"/>
              <a:t>the</a:t>
            </a:r>
            <a:r>
              <a:rPr lang="tr-TR" dirty="0" smtClean="0"/>
              <a:t> </a:t>
            </a:r>
            <a:r>
              <a:rPr lang="tr-TR" dirty="0" err="1" smtClean="0"/>
              <a:t>way</a:t>
            </a:r>
            <a:r>
              <a:rPr lang="tr-TR" dirty="0" smtClean="0"/>
              <a:t> of “</a:t>
            </a:r>
            <a:r>
              <a:rPr lang="tr-TR" dirty="0" err="1" smtClean="0"/>
              <a:t>c</a:t>
            </a:r>
            <a:r>
              <a:rPr lang="tr-TR" dirty="0" err="1" smtClean="0"/>
              <a:t>ontrol</a:t>
            </a:r>
            <a:r>
              <a:rPr lang="tr-TR" dirty="0" smtClean="0"/>
              <a:t> </a:t>
            </a:r>
            <a:r>
              <a:rPr lang="tr-TR" dirty="0" err="1" smtClean="0"/>
              <a:t>access</a:t>
            </a:r>
            <a:r>
              <a:rPr lang="tr-TR" dirty="0" smtClean="0"/>
              <a:t>”.</a:t>
            </a:r>
          </a:p>
          <a:p>
            <a:r>
              <a:rPr lang="tr-TR" dirty="0" err="1" smtClean="0"/>
              <a:t>Here</a:t>
            </a:r>
            <a:r>
              <a:rPr lang="tr-TR" dirty="0" smtClean="0"/>
              <a:t> </a:t>
            </a:r>
            <a:r>
              <a:rPr lang="tr-TR" dirty="0" err="1" smtClean="0"/>
              <a:t>are</a:t>
            </a:r>
            <a:r>
              <a:rPr lang="tr-TR" dirty="0" smtClean="0"/>
              <a:t> </a:t>
            </a:r>
            <a:r>
              <a:rPr lang="tr-TR" dirty="0" err="1" smtClean="0"/>
              <a:t>the</a:t>
            </a:r>
            <a:r>
              <a:rPr lang="tr-TR" dirty="0" smtClean="0"/>
              <a:t> </a:t>
            </a:r>
            <a:r>
              <a:rPr lang="tr-TR" dirty="0" err="1" smtClean="0"/>
              <a:t>variations</a:t>
            </a:r>
            <a:r>
              <a:rPr lang="tr-TR" dirty="0" smtClean="0"/>
              <a:t> of </a:t>
            </a:r>
            <a:r>
              <a:rPr lang="tr-TR" dirty="0" err="1" smtClean="0"/>
              <a:t>proxy</a:t>
            </a:r>
            <a:r>
              <a:rPr lang="tr-TR" dirty="0" smtClean="0"/>
              <a:t> </a:t>
            </a:r>
            <a:r>
              <a:rPr lang="tr-TR" dirty="0" err="1" smtClean="0"/>
              <a:t>patterns</a:t>
            </a:r>
            <a:r>
              <a:rPr lang="tr-TR" dirty="0" smtClean="0"/>
              <a:t>.</a:t>
            </a:r>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ctr"/>
            <a:r>
              <a:rPr lang="tr-TR" dirty="0" err="1" smtClean="0"/>
              <a:t>Remote</a:t>
            </a:r>
            <a:r>
              <a:rPr lang="tr-TR" dirty="0" smtClean="0"/>
              <a:t> Proxy</a:t>
            </a:r>
            <a:endParaRPr lang="tr-TR" dirty="0"/>
          </a:p>
        </p:txBody>
      </p:sp>
      <p:sp>
        <p:nvSpPr>
          <p:cNvPr id="3" name="2 İçerik Yer Tutucusu"/>
          <p:cNvSpPr>
            <a:spLocks noGrp="1"/>
          </p:cNvSpPr>
          <p:nvPr>
            <p:ph idx="1"/>
          </p:nvPr>
        </p:nvSpPr>
        <p:spPr/>
        <p:txBody>
          <a:bodyPr/>
          <a:lstStyle/>
          <a:p>
            <a:r>
              <a:rPr lang="en-US" dirty="0" smtClean="0"/>
              <a:t>Provides </a:t>
            </a:r>
            <a:r>
              <a:rPr lang="en-US" dirty="0" smtClean="0"/>
              <a:t>a reference to an object located in a </a:t>
            </a:r>
            <a:r>
              <a:rPr lang="en-US" dirty="0" smtClean="0"/>
              <a:t>different</a:t>
            </a:r>
            <a:r>
              <a:rPr lang="tr-TR" dirty="0" smtClean="0"/>
              <a:t> </a:t>
            </a:r>
            <a:r>
              <a:rPr lang="en-US" dirty="0" smtClean="0"/>
              <a:t>address </a:t>
            </a:r>
            <a:r>
              <a:rPr lang="en-US" dirty="0" smtClean="0"/>
              <a:t>space on the same or different </a:t>
            </a:r>
            <a:r>
              <a:rPr lang="en-US" dirty="0" smtClean="0"/>
              <a:t>machine</a:t>
            </a:r>
            <a:r>
              <a:rPr lang="tr-TR" dirty="0" smtClean="0"/>
              <a:t>.</a:t>
            </a:r>
          </a:p>
          <a:p>
            <a:r>
              <a:rPr lang="tr-TR" dirty="0" err="1" smtClean="0"/>
              <a:t>This</a:t>
            </a:r>
            <a:r>
              <a:rPr lang="tr-TR" dirty="0" smtClean="0"/>
              <a:t> </a:t>
            </a:r>
            <a:r>
              <a:rPr lang="tr-TR" dirty="0" err="1" smtClean="0"/>
              <a:t>proxy</a:t>
            </a:r>
            <a:r>
              <a:rPr lang="tr-TR" dirty="0" smtClean="0"/>
              <a:t> </a:t>
            </a:r>
            <a:r>
              <a:rPr lang="tr-TR" dirty="0" err="1" smtClean="0"/>
              <a:t>type</a:t>
            </a:r>
            <a:r>
              <a:rPr lang="tr-TR" dirty="0" smtClean="0"/>
              <a:t> is </a:t>
            </a:r>
            <a:r>
              <a:rPr lang="tr-TR" dirty="0" err="1" smtClean="0"/>
              <a:t>used</a:t>
            </a:r>
            <a:r>
              <a:rPr lang="tr-TR" dirty="0" smtClean="0"/>
              <a:t> </a:t>
            </a:r>
            <a:r>
              <a:rPr lang="tr-TR" dirty="0" err="1" smtClean="0"/>
              <a:t>whenever</a:t>
            </a:r>
            <a:r>
              <a:rPr lang="tr-TR" dirty="0" smtClean="0"/>
              <a:t> </a:t>
            </a:r>
            <a:r>
              <a:rPr lang="tr-TR" dirty="0" err="1" smtClean="0"/>
              <a:t>the</a:t>
            </a:r>
            <a:r>
              <a:rPr lang="tr-TR" dirty="0" smtClean="0"/>
              <a:t> </a:t>
            </a:r>
            <a:r>
              <a:rPr lang="tr-TR" dirty="0" err="1" smtClean="0"/>
              <a:t>real</a:t>
            </a:r>
            <a:r>
              <a:rPr lang="tr-TR" dirty="0" smtClean="0"/>
              <a:t> </a:t>
            </a:r>
            <a:r>
              <a:rPr lang="tr-TR" dirty="0" err="1" smtClean="0"/>
              <a:t>object</a:t>
            </a:r>
            <a:r>
              <a:rPr lang="tr-TR" dirty="0" smtClean="0"/>
              <a:t> </a:t>
            </a:r>
            <a:r>
              <a:rPr lang="tr-TR" dirty="0" err="1" smtClean="0"/>
              <a:t>runs</a:t>
            </a:r>
            <a:r>
              <a:rPr lang="tr-TR" dirty="0" smtClean="0"/>
              <a:t> in a </a:t>
            </a:r>
            <a:r>
              <a:rPr lang="tr-TR" dirty="0" err="1" smtClean="0"/>
              <a:t>different</a:t>
            </a:r>
            <a:r>
              <a:rPr lang="tr-TR" dirty="0" smtClean="0"/>
              <a:t> JVM.</a:t>
            </a:r>
          </a:p>
          <a:p>
            <a:r>
              <a:rPr lang="tr-TR" dirty="0" err="1" smtClean="0"/>
              <a:t>The</a:t>
            </a:r>
            <a:r>
              <a:rPr lang="tr-TR" dirty="0" smtClean="0"/>
              <a:t> </a:t>
            </a:r>
            <a:r>
              <a:rPr lang="tr-TR" dirty="0" err="1" smtClean="0"/>
              <a:t>proxy</a:t>
            </a:r>
            <a:r>
              <a:rPr lang="tr-TR" dirty="0" smtClean="0"/>
              <a:t> </a:t>
            </a:r>
            <a:r>
              <a:rPr lang="tr-TR" dirty="0" err="1" smtClean="0"/>
              <a:t>pretends</a:t>
            </a:r>
            <a:r>
              <a:rPr lang="tr-TR" dirty="0" smtClean="0"/>
              <a:t> </a:t>
            </a:r>
            <a:r>
              <a:rPr lang="tr-TR" dirty="0" err="1" smtClean="0"/>
              <a:t>to</a:t>
            </a:r>
            <a:r>
              <a:rPr lang="tr-TR" dirty="0" smtClean="0"/>
              <a:t> be </a:t>
            </a:r>
            <a:r>
              <a:rPr lang="tr-TR" dirty="0" err="1" smtClean="0"/>
              <a:t>the</a:t>
            </a:r>
            <a:r>
              <a:rPr lang="tr-TR" dirty="0" smtClean="0"/>
              <a:t> </a:t>
            </a:r>
            <a:r>
              <a:rPr lang="tr-TR" dirty="0" err="1" smtClean="0"/>
              <a:t>remote</a:t>
            </a:r>
            <a:r>
              <a:rPr lang="tr-TR" dirty="0" smtClean="0"/>
              <a:t> </a:t>
            </a:r>
            <a:r>
              <a:rPr lang="tr-TR" dirty="0" err="1" smtClean="0"/>
              <a:t>object</a:t>
            </a:r>
            <a:r>
              <a:rPr lang="tr-TR" dirty="0" smtClean="0"/>
              <a:t>, but it is </a:t>
            </a:r>
            <a:r>
              <a:rPr lang="tr-TR" dirty="0" err="1" smtClean="0"/>
              <a:t>just</a:t>
            </a:r>
            <a:r>
              <a:rPr lang="tr-TR" dirty="0" smtClean="0"/>
              <a:t> a </a:t>
            </a:r>
            <a:r>
              <a:rPr lang="tr-TR" dirty="0" err="1" smtClean="0"/>
              <a:t>stand</a:t>
            </a:r>
            <a:r>
              <a:rPr lang="tr-TR" dirty="0" smtClean="0"/>
              <a:t> in </a:t>
            </a:r>
            <a:r>
              <a:rPr lang="tr-TR" dirty="0" err="1" smtClean="0"/>
              <a:t>for</a:t>
            </a:r>
            <a:r>
              <a:rPr lang="tr-TR" dirty="0" smtClean="0"/>
              <a:t> </a:t>
            </a:r>
            <a:r>
              <a:rPr lang="tr-TR" dirty="0" err="1" smtClean="0"/>
              <a:t>the</a:t>
            </a:r>
            <a:r>
              <a:rPr lang="tr-TR" dirty="0" smtClean="0"/>
              <a:t> </a:t>
            </a:r>
            <a:r>
              <a:rPr lang="tr-TR" dirty="0" err="1" smtClean="0"/>
              <a:t>real</a:t>
            </a:r>
            <a:r>
              <a:rPr lang="tr-TR" dirty="0" smtClean="0"/>
              <a:t> </a:t>
            </a:r>
            <a:r>
              <a:rPr lang="tr-TR" dirty="0" err="1" smtClean="0"/>
              <a:t>thing</a:t>
            </a:r>
            <a:r>
              <a:rPr lang="tr-TR" dirty="0" smtClean="0"/>
              <a:t>(</a:t>
            </a:r>
            <a:r>
              <a:rPr lang="tr-TR" dirty="0" err="1" smtClean="0"/>
              <a:t>object</a:t>
            </a:r>
            <a:r>
              <a:rPr lang="tr-TR" dirty="0" smtClean="0"/>
              <a:t>).</a:t>
            </a:r>
          </a:p>
          <a:p>
            <a:r>
              <a:rPr lang="tr-TR" dirty="0" err="1" smtClean="0"/>
              <a:t>The</a:t>
            </a:r>
            <a:r>
              <a:rPr lang="tr-TR" dirty="0" smtClean="0"/>
              <a:t> </a:t>
            </a:r>
            <a:r>
              <a:rPr lang="tr-TR" dirty="0" err="1" smtClean="0"/>
              <a:t>method</a:t>
            </a:r>
            <a:r>
              <a:rPr lang="tr-TR" dirty="0" smtClean="0"/>
              <a:t> </a:t>
            </a:r>
            <a:r>
              <a:rPr lang="tr-TR" dirty="0" err="1" smtClean="0"/>
              <a:t>declarations</a:t>
            </a:r>
            <a:r>
              <a:rPr lang="tr-TR" dirty="0" smtClean="0"/>
              <a:t> </a:t>
            </a:r>
            <a:r>
              <a:rPr lang="tr-TR" dirty="0" err="1" smtClean="0"/>
              <a:t>are</a:t>
            </a:r>
            <a:r>
              <a:rPr lang="tr-TR" dirty="0" smtClean="0"/>
              <a:t> in </a:t>
            </a:r>
            <a:r>
              <a:rPr lang="tr-TR" dirty="0" err="1" smtClean="0"/>
              <a:t>the</a:t>
            </a:r>
            <a:r>
              <a:rPr lang="tr-TR" dirty="0" smtClean="0"/>
              <a:t> </a:t>
            </a:r>
            <a:r>
              <a:rPr lang="tr-TR" dirty="0" err="1" smtClean="0"/>
              <a:t>remote</a:t>
            </a:r>
            <a:r>
              <a:rPr lang="tr-TR" dirty="0" smtClean="0"/>
              <a:t> </a:t>
            </a:r>
            <a:r>
              <a:rPr lang="tr-TR" dirty="0" err="1" smtClean="0"/>
              <a:t>object</a:t>
            </a:r>
            <a:r>
              <a:rPr lang="tr-TR" dirty="0" smtClean="0"/>
              <a:t>. </a:t>
            </a:r>
            <a:r>
              <a:rPr lang="tr-TR" dirty="0" err="1" smtClean="0"/>
              <a:t>These</a:t>
            </a:r>
            <a:r>
              <a:rPr lang="tr-TR" dirty="0" smtClean="0"/>
              <a:t> </a:t>
            </a:r>
            <a:r>
              <a:rPr lang="tr-TR" dirty="0" err="1" smtClean="0"/>
              <a:t>methods</a:t>
            </a:r>
            <a:r>
              <a:rPr lang="tr-TR" dirty="0" smtClean="0"/>
              <a:t> do </a:t>
            </a:r>
            <a:r>
              <a:rPr lang="tr-TR" dirty="0" err="1" smtClean="0"/>
              <a:t>the</a:t>
            </a:r>
            <a:r>
              <a:rPr lang="tr-TR" dirty="0" smtClean="0"/>
              <a:t> </a:t>
            </a:r>
            <a:r>
              <a:rPr lang="tr-TR" dirty="0" err="1" smtClean="0"/>
              <a:t>real</a:t>
            </a:r>
            <a:r>
              <a:rPr lang="tr-TR" dirty="0" smtClean="0"/>
              <a:t> </a:t>
            </a:r>
            <a:r>
              <a:rPr lang="tr-TR" dirty="0" err="1" smtClean="0"/>
              <a:t>work</a:t>
            </a:r>
            <a:r>
              <a:rPr lang="tr-TR" dirty="0" smtClean="0"/>
              <a:t>.</a:t>
            </a:r>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ctr"/>
            <a:r>
              <a:rPr lang="tr-TR" dirty="0" err="1" smtClean="0"/>
              <a:t>Remote</a:t>
            </a:r>
            <a:r>
              <a:rPr lang="tr-TR" dirty="0" smtClean="0"/>
              <a:t> Proxy </a:t>
            </a:r>
            <a:r>
              <a:rPr lang="tr-TR" dirty="0" err="1" smtClean="0"/>
              <a:t>C</a:t>
            </a:r>
            <a:r>
              <a:rPr lang="tr-TR" dirty="0" err="1" smtClean="0"/>
              <a:t>ont</a:t>
            </a:r>
            <a:r>
              <a:rPr lang="tr-TR" dirty="0" smtClean="0"/>
              <a:t>.</a:t>
            </a:r>
            <a:endParaRPr lang="tr-TR" dirty="0"/>
          </a:p>
        </p:txBody>
      </p:sp>
      <p:sp>
        <p:nvSpPr>
          <p:cNvPr id="3" name="2 İçerik Yer Tutucusu"/>
          <p:cNvSpPr>
            <a:spLocks noGrp="1"/>
          </p:cNvSpPr>
          <p:nvPr>
            <p:ph idx="1"/>
          </p:nvPr>
        </p:nvSpPr>
        <p:spPr/>
        <p:txBody>
          <a:bodyPr/>
          <a:lstStyle/>
          <a:p>
            <a:r>
              <a:rPr lang="tr-TR" dirty="0" err="1" smtClean="0"/>
              <a:t>The</a:t>
            </a:r>
            <a:r>
              <a:rPr lang="tr-TR" dirty="0" smtClean="0"/>
              <a:t> </a:t>
            </a:r>
            <a:r>
              <a:rPr lang="tr-TR" dirty="0" err="1" smtClean="0"/>
              <a:t>client</a:t>
            </a:r>
            <a:r>
              <a:rPr lang="tr-TR" dirty="0" smtClean="0"/>
              <a:t> </a:t>
            </a:r>
            <a:r>
              <a:rPr lang="tr-TR" dirty="0" err="1" smtClean="0"/>
              <a:t>object</a:t>
            </a:r>
            <a:r>
              <a:rPr lang="tr-TR" dirty="0" smtClean="0"/>
              <a:t> </a:t>
            </a:r>
            <a:r>
              <a:rPr lang="tr-TR" dirty="0" err="1" smtClean="0"/>
              <a:t>thinks</a:t>
            </a:r>
            <a:r>
              <a:rPr lang="tr-TR" dirty="0" smtClean="0"/>
              <a:t> it is </a:t>
            </a:r>
            <a:r>
              <a:rPr lang="tr-TR" dirty="0" err="1" smtClean="0"/>
              <a:t>interacting</a:t>
            </a:r>
            <a:r>
              <a:rPr lang="tr-TR" dirty="0" smtClean="0"/>
              <a:t> </a:t>
            </a:r>
            <a:r>
              <a:rPr lang="tr-TR" dirty="0" err="1" smtClean="0"/>
              <a:t>with</a:t>
            </a:r>
            <a:r>
              <a:rPr lang="tr-TR" dirty="0" smtClean="0"/>
              <a:t> </a:t>
            </a:r>
            <a:r>
              <a:rPr lang="tr-TR" dirty="0" err="1" smtClean="0"/>
              <a:t>the</a:t>
            </a:r>
            <a:r>
              <a:rPr lang="tr-TR" dirty="0" smtClean="0"/>
              <a:t> </a:t>
            </a:r>
            <a:r>
              <a:rPr lang="tr-TR" dirty="0" err="1" smtClean="0"/>
              <a:t>real</a:t>
            </a:r>
            <a:r>
              <a:rPr lang="tr-TR" dirty="0" smtClean="0"/>
              <a:t> </a:t>
            </a:r>
            <a:r>
              <a:rPr lang="tr-TR" dirty="0" err="1" smtClean="0"/>
              <a:t>object</a:t>
            </a:r>
            <a:r>
              <a:rPr lang="tr-TR" dirty="0" smtClean="0"/>
              <a:t> but it is </a:t>
            </a:r>
            <a:r>
              <a:rPr lang="tr-TR" dirty="0" err="1" smtClean="0"/>
              <a:t>just</a:t>
            </a:r>
            <a:r>
              <a:rPr lang="tr-TR" dirty="0" smtClean="0"/>
              <a:t> </a:t>
            </a:r>
            <a:r>
              <a:rPr lang="tr-TR" dirty="0" err="1" smtClean="0"/>
              <a:t>interacting</a:t>
            </a:r>
            <a:r>
              <a:rPr lang="tr-TR" dirty="0" smtClean="0"/>
              <a:t> </a:t>
            </a:r>
            <a:r>
              <a:rPr lang="tr-TR" dirty="0" err="1" smtClean="0"/>
              <a:t>with</a:t>
            </a:r>
            <a:r>
              <a:rPr lang="tr-TR" dirty="0" smtClean="0"/>
              <a:t> </a:t>
            </a:r>
            <a:r>
              <a:rPr lang="tr-TR" dirty="0" err="1" smtClean="0"/>
              <a:t>the</a:t>
            </a:r>
            <a:r>
              <a:rPr lang="tr-TR" dirty="0" smtClean="0"/>
              <a:t> </a:t>
            </a:r>
            <a:r>
              <a:rPr lang="tr-TR" dirty="0" err="1" smtClean="0"/>
              <a:t>proxy</a:t>
            </a:r>
            <a:r>
              <a:rPr lang="tr-TR" dirty="0" smtClean="0"/>
              <a:t> </a:t>
            </a:r>
            <a:r>
              <a:rPr lang="tr-TR" dirty="0" err="1" smtClean="0"/>
              <a:t>and</a:t>
            </a:r>
            <a:r>
              <a:rPr lang="tr-TR" dirty="0" smtClean="0"/>
              <a:t> </a:t>
            </a:r>
            <a:r>
              <a:rPr lang="tr-TR" dirty="0" err="1" smtClean="0"/>
              <a:t>the</a:t>
            </a:r>
            <a:r>
              <a:rPr lang="tr-TR" dirty="0" smtClean="0"/>
              <a:t> </a:t>
            </a:r>
            <a:r>
              <a:rPr lang="tr-TR" dirty="0" err="1" smtClean="0"/>
              <a:t>proxy</a:t>
            </a:r>
            <a:r>
              <a:rPr lang="tr-TR" dirty="0" smtClean="0"/>
              <a:t> </a:t>
            </a:r>
            <a:r>
              <a:rPr lang="tr-TR" dirty="0" err="1" smtClean="0"/>
              <a:t>itself</a:t>
            </a:r>
            <a:r>
              <a:rPr lang="tr-TR" dirty="0" smtClean="0"/>
              <a:t> </a:t>
            </a:r>
            <a:r>
              <a:rPr lang="tr-TR" dirty="0" err="1" smtClean="0"/>
              <a:t>interacts</a:t>
            </a:r>
            <a:r>
              <a:rPr lang="tr-TR" dirty="0" smtClean="0"/>
              <a:t> </a:t>
            </a:r>
            <a:r>
              <a:rPr lang="tr-TR" dirty="0" err="1" smtClean="0"/>
              <a:t>with</a:t>
            </a:r>
            <a:r>
              <a:rPr lang="tr-TR" dirty="0" smtClean="0"/>
              <a:t> </a:t>
            </a:r>
            <a:r>
              <a:rPr lang="tr-TR" dirty="0" err="1" smtClean="0"/>
              <a:t>the</a:t>
            </a:r>
            <a:r>
              <a:rPr lang="tr-TR" dirty="0" smtClean="0"/>
              <a:t> </a:t>
            </a:r>
            <a:r>
              <a:rPr lang="tr-TR" dirty="0" err="1" smtClean="0"/>
              <a:t>real</a:t>
            </a:r>
            <a:r>
              <a:rPr lang="tr-TR" dirty="0" smtClean="0"/>
              <a:t> </a:t>
            </a:r>
            <a:r>
              <a:rPr lang="tr-TR" dirty="0" err="1" smtClean="0"/>
              <a:t>object</a:t>
            </a:r>
            <a:r>
              <a:rPr lang="tr-TR" dirty="0" smtClean="0"/>
              <a:t>.</a:t>
            </a:r>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ctr"/>
            <a:r>
              <a:rPr lang="tr-TR" dirty="0" err="1" smtClean="0"/>
              <a:t>Virtual</a:t>
            </a:r>
            <a:r>
              <a:rPr lang="tr-TR" dirty="0" smtClean="0"/>
              <a:t> Proxy</a:t>
            </a:r>
            <a:endParaRPr lang="tr-TR" dirty="0"/>
          </a:p>
        </p:txBody>
      </p:sp>
      <p:sp>
        <p:nvSpPr>
          <p:cNvPr id="3" name="2 İçerik Yer Tutucusu"/>
          <p:cNvSpPr>
            <a:spLocks noGrp="1"/>
          </p:cNvSpPr>
          <p:nvPr>
            <p:ph idx="1"/>
          </p:nvPr>
        </p:nvSpPr>
        <p:spPr/>
        <p:txBody>
          <a:bodyPr/>
          <a:lstStyle/>
          <a:p>
            <a:r>
              <a:rPr lang="tr-TR" dirty="0" err="1" smtClean="0"/>
              <a:t>Virtual</a:t>
            </a:r>
            <a:r>
              <a:rPr lang="tr-TR" dirty="0" smtClean="0"/>
              <a:t> Proxy is </a:t>
            </a:r>
            <a:r>
              <a:rPr lang="tr-TR" dirty="0" err="1" smtClean="0"/>
              <a:t>used</a:t>
            </a:r>
            <a:r>
              <a:rPr lang="tr-TR" dirty="0" smtClean="0"/>
              <a:t> </a:t>
            </a:r>
            <a:r>
              <a:rPr lang="tr-TR" dirty="0" err="1" smtClean="0"/>
              <a:t>whenever</a:t>
            </a:r>
            <a:r>
              <a:rPr lang="tr-TR" dirty="0" smtClean="0"/>
              <a:t> </a:t>
            </a:r>
            <a:r>
              <a:rPr lang="tr-TR" dirty="0" err="1" smtClean="0"/>
              <a:t>creating</a:t>
            </a:r>
            <a:r>
              <a:rPr lang="tr-TR" dirty="0" smtClean="0"/>
              <a:t> </a:t>
            </a:r>
            <a:r>
              <a:rPr lang="tr-TR" dirty="0" err="1" smtClean="0"/>
              <a:t>the</a:t>
            </a:r>
            <a:r>
              <a:rPr lang="tr-TR" dirty="0" smtClean="0"/>
              <a:t> </a:t>
            </a:r>
            <a:r>
              <a:rPr lang="tr-TR" dirty="0" err="1" smtClean="0"/>
              <a:t>object</a:t>
            </a:r>
            <a:r>
              <a:rPr lang="tr-TR" dirty="0" smtClean="0"/>
              <a:t> </a:t>
            </a:r>
            <a:r>
              <a:rPr lang="tr-TR" dirty="0" err="1" smtClean="0"/>
              <a:t>may</a:t>
            </a:r>
            <a:r>
              <a:rPr lang="tr-TR" dirty="0" smtClean="0"/>
              <a:t> be </a:t>
            </a:r>
            <a:r>
              <a:rPr lang="tr-TR" dirty="0" err="1" smtClean="0"/>
              <a:t>expensive</a:t>
            </a:r>
            <a:r>
              <a:rPr lang="tr-TR" dirty="0" smtClean="0"/>
              <a:t>. </a:t>
            </a:r>
          </a:p>
          <a:p>
            <a:r>
              <a:rPr lang="tr-TR" dirty="0" err="1" smtClean="0"/>
              <a:t>The</a:t>
            </a:r>
            <a:r>
              <a:rPr lang="tr-TR" dirty="0" smtClean="0"/>
              <a:t> </a:t>
            </a:r>
            <a:r>
              <a:rPr lang="tr-TR" dirty="0" err="1" smtClean="0"/>
              <a:t>virtual</a:t>
            </a:r>
            <a:r>
              <a:rPr lang="tr-TR" dirty="0" smtClean="0"/>
              <a:t> </a:t>
            </a:r>
            <a:r>
              <a:rPr lang="tr-TR" dirty="0" err="1" smtClean="0"/>
              <a:t>proxy</a:t>
            </a:r>
            <a:r>
              <a:rPr lang="tr-TR" dirty="0" smtClean="0"/>
              <a:t> </a:t>
            </a:r>
            <a:r>
              <a:rPr lang="tr-TR" dirty="0" err="1" smtClean="0"/>
              <a:t>defers</a:t>
            </a:r>
            <a:r>
              <a:rPr lang="tr-TR" dirty="0" smtClean="0"/>
              <a:t> </a:t>
            </a:r>
            <a:r>
              <a:rPr lang="tr-TR" dirty="0" err="1" smtClean="0"/>
              <a:t>the</a:t>
            </a:r>
            <a:r>
              <a:rPr lang="tr-TR" dirty="0" smtClean="0"/>
              <a:t> </a:t>
            </a:r>
            <a:r>
              <a:rPr lang="tr-TR" dirty="0" err="1" smtClean="0"/>
              <a:t>creation</a:t>
            </a:r>
            <a:r>
              <a:rPr lang="tr-TR" dirty="0" smtClean="0"/>
              <a:t> of </a:t>
            </a:r>
            <a:r>
              <a:rPr lang="tr-TR" dirty="0" err="1" smtClean="0"/>
              <a:t>the</a:t>
            </a:r>
            <a:r>
              <a:rPr lang="tr-TR" dirty="0" smtClean="0"/>
              <a:t> </a:t>
            </a:r>
            <a:r>
              <a:rPr lang="tr-TR" dirty="0" err="1" smtClean="0"/>
              <a:t>object</a:t>
            </a:r>
            <a:r>
              <a:rPr lang="tr-TR" dirty="0" smtClean="0"/>
              <a:t> </a:t>
            </a:r>
            <a:r>
              <a:rPr lang="tr-TR" dirty="0" err="1" smtClean="0"/>
              <a:t>until</a:t>
            </a:r>
            <a:r>
              <a:rPr lang="tr-TR" dirty="0" smtClean="0"/>
              <a:t> it is </a:t>
            </a:r>
            <a:r>
              <a:rPr lang="tr-TR" dirty="0" err="1" smtClean="0"/>
              <a:t>needed</a:t>
            </a:r>
            <a:r>
              <a:rPr lang="tr-TR" dirty="0" smtClean="0"/>
              <a:t>. </a:t>
            </a:r>
          </a:p>
          <a:p>
            <a:r>
              <a:rPr lang="tr-TR" dirty="0" err="1" smtClean="0"/>
              <a:t>Here</a:t>
            </a:r>
            <a:r>
              <a:rPr lang="tr-TR" dirty="0" smtClean="0"/>
              <a:t> is an </a:t>
            </a:r>
            <a:r>
              <a:rPr lang="tr-TR" dirty="0" err="1" smtClean="0"/>
              <a:t>example</a:t>
            </a:r>
            <a:r>
              <a:rPr lang="tr-TR" dirty="0" smtClean="0"/>
              <a:t> </a:t>
            </a:r>
            <a:r>
              <a:rPr lang="tr-TR" dirty="0" err="1" smtClean="0"/>
              <a:t>code</a:t>
            </a:r>
            <a:r>
              <a:rPr lang="tr-TR" dirty="0" smtClean="0"/>
              <a:t> </a:t>
            </a:r>
            <a:r>
              <a:rPr lang="tr-TR" dirty="0" err="1" smtClean="0"/>
              <a:t>for</a:t>
            </a:r>
            <a:r>
              <a:rPr lang="tr-TR" dirty="0" smtClean="0"/>
              <a:t> </a:t>
            </a:r>
            <a:r>
              <a:rPr lang="tr-TR" dirty="0" err="1" smtClean="0"/>
              <a:t>virtual</a:t>
            </a:r>
            <a:r>
              <a:rPr lang="tr-TR" dirty="0" smtClean="0"/>
              <a:t> </a:t>
            </a:r>
            <a:r>
              <a:rPr lang="tr-TR" dirty="0" err="1" smtClean="0"/>
              <a:t>proxy</a:t>
            </a:r>
            <a:r>
              <a:rPr lang="tr-TR" dirty="0" smtClean="0"/>
              <a:t>:</a:t>
            </a:r>
            <a:endParaRPr lang="tr-T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224</TotalTime>
  <Words>1039</Words>
  <PresentationFormat>Ekran Gösterisi (4:3)</PresentationFormat>
  <Paragraphs>135</Paragraphs>
  <Slides>24</Slides>
  <Notes>1</Notes>
  <HiddenSlides>0</HiddenSlides>
  <MMClips>0</MMClips>
  <ScaleCrop>false</ScaleCrop>
  <HeadingPairs>
    <vt:vector size="4" baseType="variant">
      <vt:variant>
        <vt:lpstr>Tema</vt:lpstr>
      </vt:variant>
      <vt:variant>
        <vt:i4>1</vt:i4>
      </vt:variant>
      <vt:variant>
        <vt:lpstr>Slayt Başlıkları</vt:lpstr>
      </vt:variant>
      <vt:variant>
        <vt:i4>24</vt:i4>
      </vt:variant>
    </vt:vector>
  </HeadingPairs>
  <TitlesOfParts>
    <vt:vector size="25" baseType="lpstr">
      <vt:lpstr>Akış</vt:lpstr>
      <vt:lpstr>PROXY PATTERN</vt:lpstr>
      <vt:lpstr>Proxy Pattern</vt:lpstr>
      <vt:lpstr>Motivation</vt:lpstr>
      <vt:lpstr>Applicability</vt:lpstr>
      <vt:lpstr>Structure</vt:lpstr>
      <vt:lpstr>Types of proxies</vt:lpstr>
      <vt:lpstr>Remote Proxy</vt:lpstr>
      <vt:lpstr>Remote Proxy Cont.</vt:lpstr>
      <vt:lpstr>Virtual Proxy</vt:lpstr>
      <vt:lpstr>Slayt 10</vt:lpstr>
      <vt:lpstr>Slayt 11</vt:lpstr>
      <vt:lpstr>Slayt 12</vt:lpstr>
      <vt:lpstr>Slayt 13</vt:lpstr>
      <vt:lpstr>Slayt 14</vt:lpstr>
      <vt:lpstr>Copy On Write Proxy</vt:lpstr>
      <vt:lpstr>Slayt 16</vt:lpstr>
      <vt:lpstr>Slayt 17</vt:lpstr>
      <vt:lpstr>Slayt 18</vt:lpstr>
      <vt:lpstr>Cache Proxy</vt:lpstr>
      <vt:lpstr>Protection Proxy</vt:lpstr>
      <vt:lpstr>Firewall Proxy</vt:lpstr>
      <vt:lpstr>Synchronization Proxy</vt:lpstr>
      <vt:lpstr>Smart Reference Proxy</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PROXY PATTERN</dc:title>
  <cp:lastModifiedBy>OMER</cp:lastModifiedBy>
  <cp:revision>18</cp:revision>
  <dcterms:modified xsi:type="dcterms:W3CDTF">2010-04-20T10:55:12Z</dcterms:modified>
</cp:coreProperties>
</file>