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469" r:id="rId1"/>
  </p:sldMasterIdLst>
  <p:sldIdLst>
    <p:sldId id="257" r:id="rId2"/>
    <p:sldId id="274" r:id="rId3"/>
    <p:sldId id="273" r:id="rId4"/>
    <p:sldId id="272" r:id="rId5"/>
    <p:sldId id="271" r:id="rId6"/>
    <p:sldId id="270" r:id="rId7"/>
    <p:sldId id="269" r:id="rId8"/>
    <p:sldId id="268" r:id="rId9"/>
    <p:sldId id="267" r:id="rId10"/>
    <p:sldId id="266" r:id="rId11"/>
    <p:sldId id="265" r:id="rId12"/>
    <p:sldId id="264" r:id="rId13"/>
    <p:sldId id="280" r:id="rId14"/>
    <p:sldId id="281" r:id="rId15"/>
    <p:sldId id="263" r:id="rId16"/>
    <p:sldId id="262" r:id="rId17"/>
    <p:sldId id="261" r:id="rId18"/>
    <p:sldId id="276" r:id="rId19"/>
    <p:sldId id="277" r:id="rId20"/>
    <p:sldId id="278" r:id="rId21"/>
    <p:sldId id="279" r:id="rId22"/>
    <p:sldId id="260" r:id="rId23"/>
    <p:sldId id="259" r:id="rId24"/>
    <p:sldId id="258" r:id="rId2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5A0FA-330F-FB6A-F7C8-03EBA39D03A6}" v="42" dt="2020-05-14T17:05:58.732"/>
    <p1510:client id="{45B461F7-222C-2D21-C74C-1B56DB803502}" v="7" dt="2020-05-14T21:54:21.495"/>
    <p1510:client id="{687CFF85-5363-D807-65CB-AE86C6F67117}" v="6" dt="2020-05-13T09:49:16.793"/>
    <p1510:client id="{901F57EF-EC6F-8A05-24C1-9AACE6727BE9}" v="135" dt="2020-05-11T18:45:56.143"/>
    <p1510:client id="{C1C95F1A-C33D-D26D-F4D7-8604E07711D1}" v="95" dt="2020-05-14T17:50:25.375"/>
    <p1510:client id="{C2D1E518-3E24-4609-BC69-5BF03D107265}" v="1203" dt="2020-05-14T16:57:53.177"/>
    <p1510:client id="{C515FFA3-DCDB-7494-D40A-3660C65A3748}" v="13" dt="2020-05-14T20:36:32.770"/>
    <p1510:client id="{CDAEC521-7199-5FC1-D9CC-1C03F06CFB71}" v="20" dt="2020-05-15T01:06:34.300"/>
    <p1510:client id="{E4CADF14-6614-3177-2443-012F4A29688A}" v="11" dt="2020-05-14T20:38:45.180"/>
    <p1510:client id="{FAC54CF2-B680-44BF-7442-554645733A84}" v="451" dt="2020-05-12T05:29:01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6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9690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51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486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21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72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3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5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3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5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7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6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8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4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7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5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0" r:id="rId1"/>
    <p:sldLayoutId id="2147484471" r:id="rId2"/>
    <p:sldLayoutId id="2147484472" r:id="rId3"/>
    <p:sldLayoutId id="2147484473" r:id="rId4"/>
    <p:sldLayoutId id="2147484474" r:id="rId5"/>
    <p:sldLayoutId id="2147484475" r:id="rId6"/>
    <p:sldLayoutId id="2147484476" r:id="rId7"/>
    <p:sldLayoutId id="2147484477" r:id="rId8"/>
    <p:sldLayoutId id="2147484478" r:id="rId9"/>
    <p:sldLayoutId id="2147484479" r:id="rId10"/>
    <p:sldLayoutId id="2147484480" r:id="rId11"/>
    <p:sldLayoutId id="2147484481" r:id="rId12"/>
    <p:sldLayoutId id="2147484482" r:id="rId13"/>
    <p:sldLayoutId id="2147484483" r:id="rId14"/>
    <p:sldLayoutId id="2147484484" r:id="rId15"/>
    <p:sldLayoutId id="2147484485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10B0B091-E242-4629-819F-BC27C54AD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76" y="50559"/>
            <a:ext cx="1527969" cy="1586610"/>
          </a:xfrm>
          <a:prstGeom prst="rect">
            <a:avLst/>
          </a:prstGeom>
        </p:spPr>
      </p:pic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127032E-DA59-4ED3-82FC-81AD8D172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474" y="127471"/>
            <a:ext cx="1605136" cy="1515653"/>
          </a:xfrm>
          <a:prstGeom prst="rect">
            <a:avLst/>
          </a:prstGeom>
        </p:spPr>
      </p:pic>
      <p:pic>
        <p:nvPicPr>
          <p:cNvPr id="6" name="Picture 6" descr="A picture containing table&#10;&#10;Description generated with very high confidence">
            <a:extLst>
              <a:ext uri="{FF2B5EF4-FFF2-40B4-BE49-F238E27FC236}">
                <a16:creationId xmlns:a16="http://schemas.microsoft.com/office/drawing/2014/main" id="{276F7BE8-3C9A-4533-B16A-618D9D023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783" y="124239"/>
            <a:ext cx="3838687" cy="12133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0FFFEB-4705-43D8-A6B9-39378E0DEACB}"/>
              </a:ext>
            </a:extLst>
          </p:cNvPr>
          <p:cNvSpPr txBox="1"/>
          <p:nvPr/>
        </p:nvSpPr>
        <p:spPr>
          <a:xfrm>
            <a:off x="1078149" y="2179434"/>
            <a:ext cx="81144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u="sng">
                <a:latin typeface="Times New Roman"/>
                <a:ea typeface="+mn-lt"/>
                <a:cs typeface="+mn-lt"/>
              </a:rPr>
              <a:t>WORD PUZZLE PROJECT </a:t>
            </a:r>
            <a:endParaRPr lang="en-US" sz="4800" b="1" u="sng">
              <a:latin typeface="Times New Roman"/>
              <a:cs typeface="Times New Roman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4D09BD-364F-43B2-AA2D-193F1B4944D7}"/>
              </a:ext>
            </a:extLst>
          </p:cNvPr>
          <p:cNvSpPr txBox="1"/>
          <p:nvPr/>
        </p:nvSpPr>
        <p:spPr>
          <a:xfrm>
            <a:off x="3521916" y="3161299"/>
            <a:ext cx="78806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i="1"/>
              <a:t>By</a:t>
            </a:r>
            <a:endParaRPr lang="tr-TR" i="1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C0DB8314-BEC4-40D8-A2ED-142429588113}"/>
              </a:ext>
            </a:extLst>
          </p:cNvPr>
          <p:cNvSpPr txBox="1"/>
          <p:nvPr/>
        </p:nvSpPr>
        <p:spPr>
          <a:xfrm>
            <a:off x="515833" y="4117328"/>
            <a:ext cx="6967168" cy="21966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+mn-lt"/>
                <a:cs typeface="Times New Roman"/>
              </a:rPr>
              <a:t>Volkan Ülker 2018510087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+mn-lt"/>
                <a:cs typeface="Times New Roman"/>
              </a:rPr>
              <a:t>Tunahan Yanmaz 2018510105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Dırahşan Çağrı İrdemez 2018510090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3200" b="1" noProof="1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3200" noProof="1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+mn-lt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tr-TR" sz="3200" b="1" noProof="1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endParaRPr lang="tr-TR" sz="3200" b="1" noProof="1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b="1" noProof="1">
              <a:latin typeface="Times New Roman"/>
              <a:cs typeface="Times New Roman"/>
            </a:endParaRPr>
          </a:p>
        </p:txBody>
      </p:sp>
      <p:pic>
        <p:nvPicPr>
          <p:cNvPr id="15" name="Resim 16">
            <a:extLst>
              <a:ext uri="{FF2B5EF4-FFF2-40B4-BE49-F238E27FC236}">
                <a16:creationId xmlns:a16="http://schemas.microsoft.com/office/drawing/2014/main" id="{CE8F465B-9A79-40A9-8FED-53CDFCED7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7213" y="4115428"/>
            <a:ext cx="1830476" cy="195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82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7B09FBF3-7195-4AF4-9558-EFAF797BC023}"/>
              </a:ext>
            </a:extLst>
          </p:cNvPr>
          <p:cNvSpPr txBox="1"/>
          <p:nvPr/>
        </p:nvSpPr>
        <p:spPr>
          <a:xfrm>
            <a:off x="757920" y="469652"/>
            <a:ext cx="13392691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200" b="1" u="sng" noProof="1">
                <a:latin typeface="Times New Roman"/>
                <a:ea typeface="+mn-lt"/>
                <a:cs typeface="Times New Roman"/>
              </a:rPr>
              <a:t>ALGORITHMS AND SOLUTION STRATEGIES</a:t>
            </a:r>
            <a:endParaRPr lang="tr-TR" sz="3200">
              <a:latin typeface="Times New Roman"/>
              <a:cs typeface="Times New Roman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EA63AA9-C263-4091-A9BF-744F76AF4E89}"/>
              </a:ext>
            </a:extLst>
          </p:cNvPr>
          <p:cNvSpPr txBox="1"/>
          <p:nvPr/>
        </p:nvSpPr>
        <p:spPr>
          <a:xfrm>
            <a:off x="860765" y="1444583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000" b="1" i="1" u="sng" noProof="1">
                <a:solidFill>
                  <a:schemeClr val="accent1">
                    <a:lumMod val="50000"/>
                  </a:schemeClr>
                </a:solidFill>
              </a:rPr>
              <a:t>Walk Mode</a:t>
            </a:r>
          </a:p>
        </p:txBody>
      </p:sp>
      <p:pic>
        <p:nvPicPr>
          <p:cNvPr id="3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C936E6D7-5116-4960-AEAB-C528DC79E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582" y="3738865"/>
            <a:ext cx="2151459" cy="1881269"/>
          </a:xfrm>
          <a:prstGeom prst="rect">
            <a:avLst/>
          </a:prstGeom>
        </p:spPr>
      </p:pic>
      <p:pic>
        <p:nvPicPr>
          <p:cNvPr id="7" name="Resim 7">
            <a:extLst>
              <a:ext uri="{FF2B5EF4-FFF2-40B4-BE49-F238E27FC236}">
                <a16:creationId xmlns:a16="http://schemas.microsoft.com/office/drawing/2014/main" id="{126D265C-F9D5-49FC-BF75-0464C67B7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949" y="2426949"/>
            <a:ext cx="4401178" cy="429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17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7B09FBF3-7195-4AF4-9558-EFAF797BC023}"/>
              </a:ext>
            </a:extLst>
          </p:cNvPr>
          <p:cNvSpPr txBox="1"/>
          <p:nvPr/>
        </p:nvSpPr>
        <p:spPr>
          <a:xfrm>
            <a:off x="687856" y="461915"/>
            <a:ext cx="13392691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200" b="1" u="sng" noProof="1">
                <a:latin typeface="Times New Roman"/>
                <a:ea typeface="+mn-lt"/>
                <a:cs typeface="Times New Roman"/>
              </a:rPr>
              <a:t>ALGORITHMS AND SOLUTION STRATEGIES</a:t>
            </a:r>
            <a:endParaRPr lang="tr-TR" sz="3200">
              <a:latin typeface="Times New Roman"/>
              <a:cs typeface="Times New Roman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AAEF2A6-1E3B-47D3-84D8-D9F49EF9B736}"/>
              </a:ext>
            </a:extLst>
          </p:cNvPr>
          <p:cNvSpPr txBox="1"/>
          <p:nvPr/>
        </p:nvSpPr>
        <p:spPr>
          <a:xfrm>
            <a:off x="888624" y="1308588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000" b="1" i="1" u="sng" noProof="1">
                <a:solidFill>
                  <a:schemeClr val="accent1">
                    <a:lumMod val="50000"/>
                  </a:schemeClr>
                </a:solidFill>
              </a:rPr>
              <a:t>Guess a letter</a:t>
            </a:r>
          </a:p>
        </p:txBody>
      </p:sp>
      <p:pic>
        <p:nvPicPr>
          <p:cNvPr id="4" name="Resim 5" descr="metin, harita içeren bir resim&#10;&#10;Çok yüksek güvenilirlikle oluşturulmuş açıklama">
            <a:extLst>
              <a:ext uri="{FF2B5EF4-FFF2-40B4-BE49-F238E27FC236}">
                <a16:creationId xmlns:a16="http://schemas.microsoft.com/office/drawing/2014/main" id="{B91A436D-EF33-409A-9CD1-D852B0BCE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037" y="1682911"/>
            <a:ext cx="6779286" cy="503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7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7B09FBF3-7195-4AF4-9558-EFAF797BC023}"/>
              </a:ext>
            </a:extLst>
          </p:cNvPr>
          <p:cNvSpPr txBox="1"/>
          <p:nvPr/>
        </p:nvSpPr>
        <p:spPr>
          <a:xfrm>
            <a:off x="741173" y="511520"/>
            <a:ext cx="13392691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200" b="1" u="sng" noProof="1">
                <a:latin typeface="Times New Roman"/>
                <a:ea typeface="+mn-lt"/>
                <a:cs typeface="Times New Roman"/>
              </a:rPr>
              <a:t>ALGORITHMS AND SOLUTION STRATEGIES</a:t>
            </a:r>
            <a:endParaRPr lang="tr-TR" sz="3200">
              <a:latin typeface="Times New Roman"/>
              <a:cs typeface="Times New Roman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AAEF2A6-1E3B-47D3-84D8-D9F49EF9B736}"/>
              </a:ext>
            </a:extLst>
          </p:cNvPr>
          <p:cNvSpPr txBox="1"/>
          <p:nvPr/>
        </p:nvSpPr>
        <p:spPr>
          <a:xfrm>
            <a:off x="856527" y="1377180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000" b="1" i="1" u="sng">
                <a:solidFill>
                  <a:schemeClr val="accent1">
                    <a:lumMod val="50000"/>
                  </a:schemeClr>
                </a:solidFill>
              </a:rPr>
              <a:t>Determine  edges</a:t>
            </a:r>
          </a:p>
        </p:txBody>
      </p:sp>
      <p:pic>
        <p:nvPicPr>
          <p:cNvPr id="4" name="Resim 5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F011E29C-678C-43B8-A087-524C233D9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55" y="2027978"/>
            <a:ext cx="4903594" cy="2073537"/>
          </a:xfrm>
          <a:prstGeom prst="rect">
            <a:avLst/>
          </a:prstGeom>
        </p:spPr>
      </p:pic>
      <p:pic>
        <p:nvPicPr>
          <p:cNvPr id="6" name="Resim 6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A6CF115A-7E0A-41CA-AD32-AAD0E931A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51" y="4219846"/>
            <a:ext cx="5062693" cy="2362287"/>
          </a:xfrm>
          <a:prstGeom prst="rect">
            <a:avLst/>
          </a:prstGeom>
        </p:spPr>
      </p:pic>
      <p:pic>
        <p:nvPicPr>
          <p:cNvPr id="7" name="Resim 7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CDACD79C-6C3C-4299-BD0A-2743F6B6F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566" y="3241162"/>
            <a:ext cx="3898760" cy="211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0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7B09FBF3-7195-4AF4-9558-EFAF797BC023}"/>
              </a:ext>
            </a:extLst>
          </p:cNvPr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b="1" u="sng" noProof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ALGORITHMS AND SOLUTION STRATEGIES</a:t>
            </a:r>
            <a:endParaRPr lang="en-US" sz="36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A250BB79-215F-4D3B-8950-AFB895561B6F}"/>
              </a:ext>
            </a:extLst>
          </p:cNvPr>
          <p:cNvSpPr txBox="1"/>
          <p:nvPr/>
        </p:nvSpPr>
        <p:spPr>
          <a:xfrm>
            <a:off x="682000" y="2970214"/>
            <a:ext cx="3957349" cy="374932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>
            <a:defPPr>
              <a:defRPr lang="tr-TR"/>
            </a:defPPr>
            <a:lvl1pPr defTabSz="457200">
              <a:spcBef>
                <a:spcPts val="1000"/>
              </a:spcBef>
              <a:buClr>
                <a:schemeClr val="accent1"/>
              </a:buClr>
              <a:buSzPct val="80000"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imes New Roman"/>
              </a:defRPr>
            </a:lvl1pPr>
          </a:lstStyle>
          <a:p>
            <a:pPr marL="285750" indent="-285750">
              <a:buFont typeface="Wingdings 3" charset="2"/>
              <a:buChar char=""/>
            </a:pPr>
            <a:r>
              <a:rPr lang="en-US" b="0" dirty="0">
                <a:latin typeface="+mn-lt"/>
                <a:cs typeface="+mn-cs"/>
              </a:rPr>
              <a:t>After having the words in the text file in a linked list, the next process was putting them in a multi linked list based on their first letter.</a:t>
            </a:r>
            <a:endParaRPr lang="tr-TR" b="0" dirty="0">
              <a:latin typeface="+mn-lt"/>
              <a:cs typeface="+mn-cs"/>
            </a:endParaRPr>
          </a:p>
          <a:p>
            <a:pPr marL="285750" indent="-285750">
              <a:buFont typeface="Wingdings 3" charset="2"/>
              <a:buChar char=""/>
            </a:pPr>
            <a:endParaRPr lang="tr-TR" b="0" dirty="0">
              <a:latin typeface="+mn-lt"/>
              <a:cs typeface="+mn-cs"/>
            </a:endParaRPr>
          </a:p>
          <a:p>
            <a:pPr marL="285750" indent="-285750">
              <a:buFont typeface="Wingdings 3" charset="2"/>
              <a:buChar char=""/>
            </a:pPr>
            <a:r>
              <a:rPr lang="tr-TR" b="0" dirty="0" err="1">
                <a:latin typeface="+mn-lt"/>
                <a:cs typeface="+mn-cs"/>
              </a:rPr>
              <a:t>The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add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word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part</a:t>
            </a:r>
            <a:r>
              <a:rPr lang="tr-TR" b="0" dirty="0">
                <a:latin typeface="+mn-lt"/>
                <a:cs typeface="+mn-cs"/>
              </a:rPr>
              <a:t> of </a:t>
            </a:r>
            <a:r>
              <a:rPr lang="tr-TR" b="0" dirty="0" err="1">
                <a:latin typeface="+mn-lt"/>
                <a:cs typeface="+mn-cs"/>
              </a:rPr>
              <a:t>the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diagram</a:t>
            </a:r>
            <a:r>
              <a:rPr lang="tr-TR" b="0" dirty="0">
                <a:latin typeface="+mn-lt"/>
                <a:cs typeface="+mn-cs"/>
              </a:rPr>
              <a:t> is </a:t>
            </a:r>
            <a:r>
              <a:rPr lang="tr-TR" b="0" dirty="0" err="1">
                <a:latin typeface="+mn-lt"/>
                <a:cs typeface="+mn-cs"/>
              </a:rPr>
              <a:t>representing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the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part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where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we</a:t>
            </a:r>
            <a:r>
              <a:rPr lang="tr-TR" b="0" dirty="0">
                <a:latin typeface="+mn-lt"/>
                <a:cs typeface="+mn-cs"/>
              </a:rPr>
              <a:t> put </a:t>
            </a:r>
            <a:r>
              <a:rPr lang="tr-TR" b="0" dirty="0" err="1">
                <a:latin typeface="+mn-lt"/>
                <a:cs typeface="+mn-cs"/>
              </a:rPr>
              <a:t>the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word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to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the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node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where</a:t>
            </a:r>
            <a:r>
              <a:rPr lang="tr-TR" b="0" dirty="0">
                <a:latin typeface="+mn-lt"/>
                <a:cs typeface="+mn-cs"/>
              </a:rPr>
              <a:t> it has </a:t>
            </a:r>
            <a:r>
              <a:rPr lang="tr-TR" b="0" dirty="0" err="1">
                <a:latin typeface="+mn-lt"/>
                <a:cs typeface="+mn-cs"/>
              </a:rPr>
              <a:t>the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same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letter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with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the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first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letter</a:t>
            </a:r>
            <a:r>
              <a:rPr lang="tr-TR" b="0" dirty="0">
                <a:latin typeface="+mn-lt"/>
                <a:cs typeface="+mn-cs"/>
              </a:rPr>
              <a:t> of </a:t>
            </a:r>
            <a:r>
              <a:rPr lang="tr-TR" b="0" dirty="0" err="1">
                <a:latin typeface="+mn-lt"/>
                <a:cs typeface="+mn-cs"/>
              </a:rPr>
              <a:t>the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word</a:t>
            </a:r>
            <a:r>
              <a:rPr lang="tr-TR" b="0" dirty="0">
                <a:latin typeface="+mn-lt"/>
                <a:cs typeface="+mn-cs"/>
              </a:rPr>
              <a:t>.</a:t>
            </a:r>
            <a:endParaRPr lang="en-US" b="0" dirty="0">
              <a:latin typeface="+mn-lt"/>
              <a:cs typeface="+mn-cs"/>
            </a:endParaRPr>
          </a:p>
          <a:p>
            <a:pPr marL="285750" indent="-285750">
              <a:buFont typeface="Wingdings 3" charset="2"/>
              <a:buChar char=""/>
            </a:pPr>
            <a:endParaRPr lang="en-US" b="0" dirty="0">
              <a:latin typeface="+mn-lt"/>
              <a:cs typeface="+mn-cs"/>
            </a:endParaRPr>
          </a:p>
          <a:p>
            <a:pPr marL="285750" indent="-285750">
              <a:buFont typeface="Wingdings 3" charset="2"/>
              <a:buChar char=""/>
            </a:pPr>
            <a:endParaRPr lang="en-US" b="0" dirty="0">
              <a:latin typeface="+mn-lt"/>
              <a:cs typeface="+mn-cs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0F8BE39-3519-4E0D-A7BC-A242F1EBF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9242" y="837889"/>
            <a:ext cx="3957349" cy="5410511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5AAEF2A6-1E3B-47D3-84D8-D9F49EF9B736}"/>
              </a:ext>
            </a:extLst>
          </p:cNvPr>
          <p:cNvSpPr txBox="1"/>
          <p:nvPr/>
        </p:nvSpPr>
        <p:spPr>
          <a:xfrm>
            <a:off x="677334" y="2096364"/>
            <a:ext cx="410862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tr-TR" sz="2000" b="1" i="1" u="sng" dirty="0" err="1">
                <a:solidFill>
                  <a:schemeClr val="accent1">
                    <a:lumMod val="50000"/>
                  </a:schemeClr>
                </a:solidFill>
              </a:rPr>
              <a:t>Transforming</a:t>
            </a:r>
            <a:r>
              <a:rPr lang="tr-TR" sz="2000" b="1" i="1" u="sng" dirty="0">
                <a:solidFill>
                  <a:schemeClr val="accent1">
                    <a:lumMod val="50000"/>
                  </a:schemeClr>
                </a:solidFill>
              </a:rPr>
              <a:t> a </a:t>
            </a:r>
            <a:r>
              <a:rPr lang="tr-TR" sz="2000" b="1" i="1" u="sng" dirty="0" err="1">
                <a:solidFill>
                  <a:schemeClr val="accent1">
                    <a:lumMod val="50000"/>
                  </a:schemeClr>
                </a:solidFill>
              </a:rPr>
              <a:t>Single</a:t>
            </a:r>
            <a:r>
              <a:rPr lang="tr-TR" sz="2000" b="1" i="1" u="sng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sz="2000" b="1" i="1" u="sng" dirty="0" err="1">
                <a:solidFill>
                  <a:schemeClr val="accent1">
                    <a:lumMod val="50000"/>
                  </a:schemeClr>
                </a:solidFill>
              </a:rPr>
              <a:t>Linked</a:t>
            </a:r>
            <a:r>
              <a:rPr lang="tr-TR" sz="2000" b="1" i="1" u="sng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sz="2000" b="1" i="1" u="sng" dirty="0" err="1">
                <a:solidFill>
                  <a:schemeClr val="accent1">
                    <a:lumMod val="50000"/>
                  </a:schemeClr>
                </a:solidFill>
              </a:rPr>
              <a:t>List</a:t>
            </a:r>
            <a:r>
              <a:rPr lang="tr-TR" sz="2000" b="1" i="1" u="sng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sz="2000" b="1" i="1" u="sng" dirty="0" err="1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tr-TR" sz="2000" b="1" i="1" u="sng" dirty="0">
                <a:solidFill>
                  <a:schemeClr val="accent1">
                    <a:lumMod val="50000"/>
                  </a:schemeClr>
                </a:solidFill>
              </a:rPr>
              <a:t> a Multi </a:t>
            </a:r>
            <a:r>
              <a:rPr lang="tr-TR" sz="2000" b="1" i="1" u="sng" dirty="0" err="1">
                <a:solidFill>
                  <a:schemeClr val="accent1">
                    <a:lumMod val="50000"/>
                  </a:schemeClr>
                </a:solidFill>
              </a:rPr>
              <a:t>Linked</a:t>
            </a:r>
            <a:r>
              <a:rPr lang="tr-TR" sz="2000" b="1" i="1" u="sng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sz="2000" b="1" i="1" u="sng" dirty="0" err="1">
                <a:solidFill>
                  <a:schemeClr val="accent1">
                    <a:lumMod val="50000"/>
                  </a:schemeClr>
                </a:solidFill>
              </a:rPr>
              <a:t>List</a:t>
            </a:r>
            <a:endParaRPr lang="tr-TR" sz="2000" b="1" i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528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7B09FBF3-7195-4AF4-9558-EFAF797BC023}"/>
              </a:ext>
            </a:extLst>
          </p:cNvPr>
          <p:cNvSpPr txBox="1"/>
          <p:nvPr/>
        </p:nvSpPr>
        <p:spPr>
          <a:xfrm>
            <a:off x="677334" y="609600"/>
            <a:ext cx="5228166" cy="13208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b="1" u="sng" noProof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ALGORITHMS AND SOLUTION STRATEGIES</a:t>
            </a:r>
            <a:endParaRPr 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A250BB79-215F-4D3B-8950-AFB895561B6F}"/>
              </a:ext>
            </a:extLst>
          </p:cNvPr>
          <p:cNvSpPr txBox="1"/>
          <p:nvPr/>
        </p:nvSpPr>
        <p:spPr>
          <a:xfrm>
            <a:off x="682000" y="2970214"/>
            <a:ext cx="3957349" cy="374932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>
            <a:defPPr>
              <a:defRPr lang="tr-TR"/>
            </a:defPPr>
            <a:lvl1pPr defTabSz="457200">
              <a:spcBef>
                <a:spcPts val="1000"/>
              </a:spcBef>
              <a:buClr>
                <a:schemeClr val="accent1"/>
              </a:buClr>
              <a:buSzPct val="80000"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imes New Roman"/>
              </a:defRPr>
            </a:lvl1pPr>
          </a:lstStyle>
          <a:p>
            <a:pPr marL="285750" indent="-285750">
              <a:buFont typeface="Wingdings 3" charset="2"/>
              <a:buChar char=""/>
            </a:pPr>
            <a:r>
              <a:rPr lang="tr-TR" b="0" dirty="0" err="1">
                <a:latin typeface="+mn-lt"/>
                <a:cs typeface="+mn-cs"/>
              </a:rPr>
              <a:t>In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order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to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find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the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place</a:t>
            </a:r>
            <a:r>
              <a:rPr lang="tr-TR" b="0" dirty="0">
                <a:latin typeface="+mn-lt"/>
                <a:cs typeface="+mn-cs"/>
              </a:rPr>
              <a:t> of a </a:t>
            </a:r>
            <a:r>
              <a:rPr lang="tr-TR" b="0" dirty="0" err="1">
                <a:latin typeface="+mn-lt"/>
                <a:cs typeface="+mn-cs"/>
              </a:rPr>
              <a:t>given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word</a:t>
            </a:r>
            <a:r>
              <a:rPr lang="tr-TR" b="0" dirty="0">
                <a:latin typeface="+mn-lt"/>
                <a:cs typeface="+mn-cs"/>
              </a:rPr>
              <a:t> in </a:t>
            </a:r>
            <a:r>
              <a:rPr lang="tr-TR" b="0" dirty="0" err="1">
                <a:latin typeface="+mn-lt"/>
                <a:cs typeface="+mn-cs"/>
              </a:rPr>
              <a:t>the</a:t>
            </a:r>
            <a:r>
              <a:rPr lang="tr-TR" b="0" dirty="0">
                <a:latin typeface="+mn-lt"/>
                <a:cs typeface="+mn-cs"/>
              </a:rPr>
              <a:t> Multi </a:t>
            </a:r>
            <a:r>
              <a:rPr lang="tr-TR" b="0" dirty="0" err="1">
                <a:latin typeface="+mn-lt"/>
                <a:cs typeface="+mn-cs"/>
              </a:rPr>
              <a:t>Linked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List</a:t>
            </a:r>
            <a:r>
              <a:rPr lang="tr-TR" b="0" dirty="0">
                <a:latin typeface="+mn-lt"/>
                <a:cs typeface="+mn-cs"/>
              </a:rPr>
              <a:t>, </a:t>
            </a:r>
            <a:r>
              <a:rPr lang="tr-TR" b="0" dirty="0" err="1">
                <a:latin typeface="+mn-lt"/>
                <a:cs typeface="+mn-cs"/>
              </a:rPr>
              <a:t>we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loop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through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the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nodes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and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compare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the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first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letter</a:t>
            </a:r>
            <a:r>
              <a:rPr lang="tr-TR" b="0" dirty="0">
                <a:latin typeface="+mn-lt"/>
                <a:cs typeface="+mn-cs"/>
              </a:rPr>
              <a:t> of </a:t>
            </a:r>
            <a:r>
              <a:rPr lang="tr-TR" b="0" dirty="0" err="1">
                <a:latin typeface="+mn-lt"/>
                <a:cs typeface="+mn-cs"/>
              </a:rPr>
              <a:t>the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word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with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the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current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node</a:t>
            </a:r>
            <a:r>
              <a:rPr lang="tr-TR" b="0" dirty="0">
                <a:latin typeface="+mn-lt"/>
                <a:cs typeface="+mn-cs"/>
              </a:rPr>
              <a:t>.</a:t>
            </a:r>
          </a:p>
          <a:p>
            <a:pPr marL="285750" indent="-285750">
              <a:buFont typeface="Wingdings 3" charset="2"/>
              <a:buChar char=""/>
            </a:pPr>
            <a:endParaRPr lang="tr-TR" b="0" dirty="0">
              <a:latin typeface="+mn-lt"/>
              <a:cs typeface="+mn-cs"/>
            </a:endParaRPr>
          </a:p>
          <a:p>
            <a:pPr marL="285750" indent="-285750">
              <a:buFont typeface="Wingdings 3" charset="2"/>
              <a:buChar char=""/>
            </a:pPr>
            <a:r>
              <a:rPr lang="tr-TR" b="0" dirty="0" err="1">
                <a:latin typeface="+mn-lt"/>
                <a:cs typeface="+mn-cs"/>
              </a:rPr>
              <a:t>After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that</a:t>
            </a:r>
            <a:r>
              <a:rPr lang="tr-TR" b="0" dirty="0">
                <a:latin typeface="+mn-lt"/>
                <a:cs typeface="+mn-cs"/>
              </a:rPr>
              <a:t>, </a:t>
            </a:r>
            <a:r>
              <a:rPr lang="tr-TR" b="0" dirty="0" err="1">
                <a:latin typeface="+mn-lt"/>
                <a:cs typeface="+mn-cs"/>
              </a:rPr>
              <a:t>we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go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through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the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right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nodes</a:t>
            </a:r>
            <a:r>
              <a:rPr lang="tr-TR" b="0" dirty="0">
                <a:latin typeface="+mn-lt"/>
                <a:cs typeface="+mn-cs"/>
              </a:rPr>
              <a:t> of </a:t>
            </a:r>
            <a:r>
              <a:rPr lang="tr-TR" b="0" dirty="0" err="1">
                <a:latin typeface="+mn-lt"/>
                <a:cs typeface="+mn-cs"/>
              </a:rPr>
              <a:t>the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current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node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until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there</a:t>
            </a:r>
            <a:r>
              <a:rPr lang="tr-TR" b="0" dirty="0">
                <a:latin typeface="+mn-lt"/>
                <a:cs typeface="+mn-cs"/>
              </a:rPr>
              <a:t> is </a:t>
            </a:r>
            <a:r>
              <a:rPr lang="tr-TR" b="0" dirty="0" err="1">
                <a:latin typeface="+mn-lt"/>
                <a:cs typeface="+mn-cs"/>
              </a:rPr>
              <a:t>no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right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node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and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place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the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word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we</a:t>
            </a:r>
            <a:r>
              <a:rPr lang="tr-TR" b="0" dirty="0">
                <a:latin typeface="+mn-lt"/>
                <a:cs typeface="+mn-cs"/>
              </a:rPr>
              <a:t> </a:t>
            </a:r>
            <a:r>
              <a:rPr lang="tr-TR" b="0" dirty="0" err="1">
                <a:latin typeface="+mn-lt"/>
                <a:cs typeface="+mn-cs"/>
              </a:rPr>
              <a:t>want</a:t>
            </a:r>
            <a:r>
              <a:rPr lang="tr-TR" b="0" dirty="0">
                <a:latin typeface="+mn-lt"/>
                <a:cs typeface="+mn-cs"/>
              </a:rPr>
              <a:t>.</a:t>
            </a:r>
            <a:endParaRPr lang="en-US" b="0" dirty="0">
              <a:latin typeface="+mn-lt"/>
              <a:cs typeface="+mn-cs"/>
            </a:endParaRPr>
          </a:p>
          <a:p>
            <a:pPr marL="285750" indent="-285750">
              <a:buFont typeface="Wingdings 3" charset="2"/>
              <a:buChar char=""/>
            </a:pPr>
            <a:endParaRPr lang="en-US" b="0" dirty="0">
              <a:latin typeface="+mn-lt"/>
              <a:cs typeface="+mn-cs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AAEF2A6-1E3B-47D3-84D8-D9F49EF9B736}"/>
              </a:ext>
            </a:extLst>
          </p:cNvPr>
          <p:cNvSpPr txBox="1"/>
          <p:nvPr/>
        </p:nvSpPr>
        <p:spPr>
          <a:xfrm>
            <a:off x="677334" y="2096364"/>
            <a:ext cx="410862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tr-TR" sz="2000" b="1" i="1" u="sng" dirty="0" err="1">
                <a:solidFill>
                  <a:schemeClr val="accent1">
                    <a:lumMod val="50000"/>
                  </a:schemeClr>
                </a:solidFill>
              </a:rPr>
              <a:t>Transforming</a:t>
            </a:r>
            <a:r>
              <a:rPr lang="tr-TR" sz="2000" b="1" i="1" u="sng" dirty="0">
                <a:solidFill>
                  <a:schemeClr val="accent1">
                    <a:lumMod val="50000"/>
                  </a:schemeClr>
                </a:solidFill>
              </a:rPr>
              <a:t> a </a:t>
            </a:r>
            <a:r>
              <a:rPr lang="tr-TR" sz="2000" b="1" i="1" u="sng" dirty="0" err="1">
                <a:solidFill>
                  <a:schemeClr val="accent1">
                    <a:lumMod val="50000"/>
                  </a:schemeClr>
                </a:solidFill>
              </a:rPr>
              <a:t>Single</a:t>
            </a:r>
            <a:r>
              <a:rPr lang="tr-TR" sz="2000" b="1" i="1" u="sng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sz="2000" b="1" i="1" u="sng" dirty="0" err="1">
                <a:solidFill>
                  <a:schemeClr val="accent1">
                    <a:lumMod val="50000"/>
                  </a:schemeClr>
                </a:solidFill>
              </a:rPr>
              <a:t>Linked</a:t>
            </a:r>
            <a:r>
              <a:rPr lang="tr-TR" sz="2000" b="1" i="1" u="sng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sz="2000" b="1" i="1" u="sng" dirty="0" err="1">
                <a:solidFill>
                  <a:schemeClr val="accent1">
                    <a:lumMod val="50000"/>
                  </a:schemeClr>
                </a:solidFill>
              </a:rPr>
              <a:t>List</a:t>
            </a:r>
            <a:r>
              <a:rPr lang="tr-TR" sz="2000" b="1" i="1" u="sng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sz="2000" b="1" i="1" u="sng" dirty="0" err="1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tr-TR" sz="2000" b="1" i="1" u="sng" dirty="0">
                <a:solidFill>
                  <a:schemeClr val="accent1">
                    <a:lumMod val="50000"/>
                  </a:schemeClr>
                </a:solidFill>
              </a:rPr>
              <a:t> a Multi </a:t>
            </a:r>
            <a:r>
              <a:rPr lang="tr-TR" sz="2000" b="1" i="1" u="sng" dirty="0" err="1">
                <a:solidFill>
                  <a:schemeClr val="accent1">
                    <a:lumMod val="50000"/>
                  </a:schemeClr>
                </a:solidFill>
              </a:rPr>
              <a:t>Linked</a:t>
            </a:r>
            <a:r>
              <a:rPr lang="tr-TR" sz="2000" b="1" i="1" u="sng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sz="2000" b="1" i="1" u="sng" dirty="0" err="1">
                <a:solidFill>
                  <a:schemeClr val="accent1">
                    <a:lumMod val="50000"/>
                  </a:schemeClr>
                </a:solidFill>
              </a:rPr>
              <a:t>List</a:t>
            </a:r>
            <a:endParaRPr lang="tr-TR" sz="2000" b="1" i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AE4B2C9-31B3-42E1-BE85-8C6BC4D2F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80957" y="-64293"/>
            <a:ext cx="6102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04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9268E1-8B1B-4C07-AB7C-C9A87851D680}"/>
              </a:ext>
            </a:extLst>
          </p:cNvPr>
          <p:cNvSpPr txBox="1"/>
          <p:nvPr/>
        </p:nvSpPr>
        <p:spPr>
          <a:xfrm>
            <a:off x="1027125" y="682433"/>
            <a:ext cx="8557960" cy="83099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4800" b="1" u="sng" noProof="1">
                <a:latin typeface="Times New Roman"/>
                <a:cs typeface="Times New Roman"/>
              </a:rPr>
              <a:t>PROBLEMS ENCOUNTERED</a:t>
            </a:r>
          </a:p>
        </p:txBody>
      </p:sp>
      <p:pic>
        <p:nvPicPr>
          <p:cNvPr id="2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A971ACC6-7FB3-4DB3-B1CC-7D27FFDAF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068" y="2938355"/>
            <a:ext cx="2093718" cy="2325806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AB5C5AB4-CD97-4040-A5D1-4D4CF8BB2D89}"/>
              </a:ext>
            </a:extLst>
          </p:cNvPr>
          <p:cNvSpPr txBox="1"/>
          <p:nvPr/>
        </p:nvSpPr>
        <p:spPr>
          <a:xfrm>
            <a:off x="600501" y="2593331"/>
            <a:ext cx="7643802" cy="32408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tr-TR" sz="2800" b="1" i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Project document was not informative enough.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tr-TR" sz="2800" b="1" i="1" noProof="1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tr-TR" sz="2800" b="1" i="1" noProof="1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imes New Roman"/>
              </a:rPr>
              <a:t> Not being able to meet up face to face.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tr-TR" sz="2800" b="1" i="1" noProof="1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tr-TR" sz="2800" b="1" i="1" noProof="1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imes New Roman"/>
              </a:rPr>
              <a:t> The input problem with the key ‘i’.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noProof="1">
              <a:solidFill>
                <a:srgbClr val="000000"/>
              </a:solidFill>
              <a:latin typeface="Trebuchet MS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3200" b="1" noProof="1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3200" b="1" noProof="1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3200" b="1" noProof="1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3200" b="1" noProof="1">
              <a:solidFill>
                <a:srgbClr val="404040"/>
              </a:solidFill>
              <a:latin typeface="Trebuchet MS"/>
              <a:cs typeface="Times New Roman"/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3200" b="1" noProof="1">
              <a:solidFill>
                <a:srgbClr val="404040"/>
              </a:solidFill>
              <a:latin typeface="Trebuchet MS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b="1" noProof="1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0DD1DBE3-8A4B-41BF-AF6C-DC3CEA8AFEB2}"/>
              </a:ext>
            </a:extLst>
          </p:cNvPr>
          <p:cNvSpPr txBox="1"/>
          <p:nvPr/>
        </p:nvSpPr>
        <p:spPr>
          <a:xfrm>
            <a:off x="715271" y="2096620"/>
            <a:ext cx="5376618" cy="44450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3200" b="1" noProof="1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7917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9268E1-8B1B-4C07-AB7C-C9A87851D680}"/>
              </a:ext>
            </a:extLst>
          </p:cNvPr>
          <p:cNvSpPr txBox="1"/>
          <p:nvPr/>
        </p:nvSpPr>
        <p:spPr>
          <a:xfrm>
            <a:off x="1307672" y="654247"/>
            <a:ext cx="7234488" cy="83099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4800" b="1" u="sng" noProof="1">
                <a:latin typeface="Times New Roman"/>
                <a:ea typeface="+mn-lt"/>
                <a:cs typeface="+mn-lt"/>
              </a:rPr>
              <a:t>Additional Improvements</a:t>
            </a:r>
            <a:endParaRPr lang="en-US" sz="4800">
              <a:latin typeface="Times New Roman"/>
              <a:cs typeface="Times New Roman"/>
            </a:endParaRPr>
          </a:p>
        </p:txBody>
      </p:sp>
      <p:pic>
        <p:nvPicPr>
          <p:cNvPr id="3" name="Picture 4" descr="A picture containing computer, room&#10;&#10;Description generated with very high confidence">
            <a:extLst>
              <a:ext uri="{FF2B5EF4-FFF2-40B4-BE49-F238E27FC236}">
                <a16:creationId xmlns:a16="http://schemas.microsoft.com/office/drawing/2014/main" id="{C0BCFA4C-043E-4D94-B484-FB0FDA508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192" y="3059455"/>
            <a:ext cx="2108155" cy="210815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E3FE8902-C40A-4DF7-9615-6B1D403D7FB9}"/>
              </a:ext>
            </a:extLst>
          </p:cNvPr>
          <p:cNvSpPr txBox="1"/>
          <p:nvPr/>
        </p:nvSpPr>
        <p:spPr>
          <a:xfrm>
            <a:off x="665161" y="2268359"/>
            <a:ext cx="9151369" cy="7931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tr-TR" sz="32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lt"/>
                <a:cs typeface="+mn-lt"/>
              </a:rPr>
              <a:t> The information messages has some delay between them to keep the game flow smooth.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tr-TR" sz="3200" b="1" noProof="1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+mn-lt"/>
              <a:cs typeface="+mn-lt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tr-TR" sz="32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lt"/>
                <a:cs typeface="+mn-lt"/>
              </a:rPr>
              <a:t> The solution of the puzzle is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tr-TR" sz="32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lt"/>
                <a:cs typeface="+mn-lt"/>
              </a:rPr>
              <a:t>  displayable using num0 key.</a:t>
            </a:r>
            <a:endParaRPr lang="en-US" sz="3200" b="1" noProof="1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b="1" noProof="1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3516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9268E1-8B1B-4C07-AB7C-C9A87851D680}"/>
              </a:ext>
            </a:extLst>
          </p:cNvPr>
          <p:cNvSpPr txBox="1"/>
          <p:nvPr/>
        </p:nvSpPr>
        <p:spPr>
          <a:xfrm>
            <a:off x="1011892" y="495307"/>
            <a:ext cx="8553450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5400" b="1" u="sng" noProof="1">
                <a:latin typeface="Times New Roman"/>
                <a:ea typeface="+mn-lt"/>
                <a:cs typeface="+mn-lt"/>
              </a:rPr>
              <a:t>Screenshot (Start Screen)</a:t>
            </a:r>
            <a:endParaRPr lang="en-US" sz="5400" dirty="0">
              <a:latin typeface="Times New Roman"/>
              <a:cs typeface="Times New Roman"/>
            </a:endParaRPr>
          </a:p>
        </p:txBody>
      </p:sp>
      <p:pic>
        <p:nvPicPr>
          <p:cNvPr id="3" name="Resim 2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CA08A43C-61EF-4308-A1B8-67A84A5AD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39" y="1418637"/>
            <a:ext cx="6109756" cy="525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98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9268E1-8B1B-4C07-AB7C-C9A87851D680}"/>
              </a:ext>
            </a:extLst>
          </p:cNvPr>
          <p:cNvSpPr txBox="1"/>
          <p:nvPr/>
        </p:nvSpPr>
        <p:spPr>
          <a:xfrm>
            <a:off x="1011892" y="495307"/>
            <a:ext cx="8553450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5400" b="1" u="sng" noProof="1">
                <a:latin typeface="Times New Roman"/>
                <a:ea typeface="+mn-lt"/>
                <a:cs typeface="+mn-lt"/>
              </a:rPr>
              <a:t>Screenshot (After Question)</a:t>
            </a:r>
            <a:endParaRPr lang="en-US" sz="5400" dirty="0">
              <a:latin typeface="Times New Roman"/>
              <a:cs typeface="Times New Roman"/>
            </a:endParaRPr>
          </a:p>
        </p:txBody>
      </p:sp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CC780D8E-838D-4B34-AECF-6CB153E56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560" y="1418637"/>
            <a:ext cx="6088114" cy="523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56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9268E1-8B1B-4C07-AB7C-C9A87851D680}"/>
              </a:ext>
            </a:extLst>
          </p:cNvPr>
          <p:cNvSpPr txBox="1"/>
          <p:nvPr/>
        </p:nvSpPr>
        <p:spPr>
          <a:xfrm>
            <a:off x="1011892" y="495307"/>
            <a:ext cx="8553450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5400" b="1" u="sng" noProof="1">
                <a:latin typeface="Times New Roman"/>
                <a:ea typeface="+mn-lt"/>
                <a:cs typeface="+mn-lt"/>
              </a:rPr>
              <a:t>Screenshot (Start Screen)</a:t>
            </a:r>
            <a:endParaRPr lang="en-US" sz="5400" dirty="0">
              <a:latin typeface="Times New Roman"/>
              <a:cs typeface="Times New Roman"/>
            </a:endParaRPr>
          </a:p>
        </p:txBody>
      </p:sp>
      <p:pic>
        <p:nvPicPr>
          <p:cNvPr id="7" name="Resim 6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604743CB-C2F5-4A59-B310-ABBBD91AB8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5"/>
          <a:stretch/>
        </p:blipFill>
        <p:spPr>
          <a:xfrm>
            <a:off x="2083981" y="1704975"/>
            <a:ext cx="6409271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81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9268E1-8B1B-4C07-AB7C-C9A87851D680}"/>
              </a:ext>
            </a:extLst>
          </p:cNvPr>
          <p:cNvSpPr txBox="1"/>
          <p:nvPr/>
        </p:nvSpPr>
        <p:spPr>
          <a:xfrm>
            <a:off x="1446568" y="350808"/>
            <a:ext cx="2651187" cy="80339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b="1" i="1" u="sng" noProof="1">
                <a:latin typeface="+mj-lt"/>
                <a:ea typeface="+mj-ea"/>
                <a:cs typeface="+mj-cs"/>
              </a:rPr>
              <a:t>OUTLINE</a:t>
            </a:r>
          </a:p>
        </p:txBody>
      </p:sp>
      <p:pic>
        <p:nvPicPr>
          <p:cNvPr id="5" name="Resim 39" descr="açık hava, beyaz, siyah, cadde içeren bir resim&#10;&#10;Çok yüksek güvenilirlikle oluşturulmuş açıklama">
            <a:extLst>
              <a:ext uri="{FF2B5EF4-FFF2-40B4-BE49-F238E27FC236}">
                <a16:creationId xmlns:a16="http://schemas.microsoft.com/office/drawing/2014/main" id="{F5F38B77-CE4B-442B-B9FE-F4440658F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919" y="2863698"/>
            <a:ext cx="2228533" cy="2228533"/>
          </a:xfrm>
          <a:prstGeom prst="rect">
            <a:avLst/>
          </a:prstGeom>
        </p:spPr>
      </p:pic>
      <p:sp>
        <p:nvSpPr>
          <p:cNvPr id="42" name="Metin kutusu 41">
            <a:extLst>
              <a:ext uri="{FF2B5EF4-FFF2-40B4-BE49-F238E27FC236}">
                <a16:creationId xmlns:a16="http://schemas.microsoft.com/office/drawing/2014/main" id="{E51C56DC-2FEE-44ED-890A-9E708AB46861}"/>
              </a:ext>
            </a:extLst>
          </p:cNvPr>
          <p:cNvSpPr txBox="1"/>
          <p:nvPr/>
        </p:nvSpPr>
        <p:spPr>
          <a:xfrm>
            <a:off x="783678" y="1160207"/>
            <a:ext cx="6731286" cy="54234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 i="1" noProof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INTRODUCTION</a:t>
            </a:r>
            <a:endParaRPr lang="en-US" sz="2400" b="1" i="1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+mn-lt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 i="1" noProof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PROGRESS SUMMARY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i="1" noProof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  - Requirements</a:t>
            </a:r>
            <a:endParaRPr lang="en-US" sz="2400" b="1" i="1" noProof="1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i="1" noProof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  -Task Sharing</a:t>
            </a:r>
            <a:endParaRPr lang="en-US" sz="2400" i="1" noProof="1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+mn-lt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i="1" noProof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  -Scheduling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i="1" noProof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  -Completed Task</a:t>
            </a:r>
            <a:endParaRPr lang="en-US" sz="2400" i="1" noProof="1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+mn-lt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 i="1" noProof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ALGORITHMS AND SOLUTION STRATEGIES</a:t>
            </a:r>
            <a:endParaRPr lang="en-US" sz="2400" i="1" noProof="1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 i="1" noProof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ADDITIONAL IMPROVEMENTS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 i="1" noProof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SCREENSHOTS</a:t>
            </a:r>
            <a:endParaRPr lang="en-US" sz="2400" b="1" i="1" noProof="1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 i="1" noProof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CONCLUSION</a:t>
            </a:r>
            <a:endParaRPr lang="en-US" sz="2400" b="1" i="1" noProof="1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 i="1" noProof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REFERENCES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b="1" i="1" noProof="1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Times New Roman"/>
            </a:endParaRP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Arial" charset="2"/>
              <a:buChar char="•"/>
            </a:pPr>
            <a:endParaRPr lang="en-US" sz="2400" b="1" i="1" noProof="1">
              <a:solidFill>
                <a:srgbClr val="595959"/>
              </a:solidFill>
              <a:latin typeface="Trebuchet MS" panose="020B0603020202020204"/>
              <a:ea typeface="+mn-lt"/>
              <a:cs typeface="Times New Roman"/>
            </a:endParaRP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Arial" charset="2"/>
              <a:buChar char="•"/>
            </a:pPr>
            <a:endParaRPr lang="en-US" sz="2400" b="1" i="1" noProof="1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+mn-lt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 i="1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+mn-lt"/>
                <a:cs typeface="Times New Roman"/>
              </a:rPr>
              <a:t>..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 i="1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+mn-lt"/>
                <a:cs typeface="Times New Roman"/>
              </a:rPr>
              <a:t>..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 i="1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+mn-lt"/>
                <a:cs typeface="Times New Roman"/>
              </a:rPr>
              <a:t>..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310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9268E1-8B1B-4C07-AB7C-C9A87851D680}"/>
              </a:ext>
            </a:extLst>
          </p:cNvPr>
          <p:cNvSpPr txBox="1"/>
          <p:nvPr/>
        </p:nvSpPr>
        <p:spPr>
          <a:xfrm>
            <a:off x="1011891" y="495307"/>
            <a:ext cx="9456083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5400" b="1" u="sng" noProof="1">
                <a:latin typeface="Times New Roman"/>
                <a:ea typeface="+mn-lt"/>
                <a:cs typeface="+mn-lt"/>
              </a:rPr>
              <a:t>Screenshot (End of The Game)</a:t>
            </a:r>
            <a:endParaRPr lang="en-US" sz="5400" dirty="0">
              <a:latin typeface="Times New Roman"/>
              <a:cs typeface="Times New Roman"/>
            </a:endParaRPr>
          </a:p>
        </p:txBody>
      </p:sp>
      <p:pic>
        <p:nvPicPr>
          <p:cNvPr id="6" name="Resim 5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9584286-E2CB-4C3E-8B44-01ADD1A3C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656" y="1418637"/>
            <a:ext cx="6076552" cy="522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27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9268E1-8B1B-4C07-AB7C-C9A87851D680}"/>
              </a:ext>
            </a:extLst>
          </p:cNvPr>
          <p:cNvSpPr txBox="1"/>
          <p:nvPr/>
        </p:nvSpPr>
        <p:spPr>
          <a:xfrm>
            <a:off x="1011891" y="495307"/>
            <a:ext cx="10191728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5400" b="1" u="sng" noProof="1">
                <a:latin typeface="Times New Roman"/>
                <a:ea typeface="+mn-lt"/>
                <a:cs typeface="+mn-lt"/>
              </a:rPr>
              <a:t>Screenshot (Uncompleted Words)</a:t>
            </a:r>
            <a:endParaRPr lang="en-US" sz="5400" dirty="0">
              <a:latin typeface="Times New Roman"/>
              <a:cs typeface="Times New Roman"/>
            </a:endParaRPr>
          </a:p>
        </p:txBody>
      </p:sp>
      <p:pic>
        <p:nvPicPr>
          <p:cNvPr id="3" name="Resim 2" descr="ekran görüntüsü, bilgisayar içeren bir resim&#10;&#10;Açıklama otomatik olarak oluşturuldu">
            <a:extLst>
              <a:ext uri="{FF2B5EF4-FFF2-40B4-BE49-F238E27FC236}">
                <a16:creationId xmlns:a16="http://schemas.microsoft.com/office/drawing/2014/main" id="{CB65834B-0898-4113-99C1-4980BE223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083" y="1418636"/>
            <a:ext cx="6320541" cy="543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29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9268E1-8B1B-4C07-AB7C-C9A87851D680}"/>
              </a:ext>
            </a:extLst>
          </p:cNvPr>
          <p:cNvSpPr txBox="1"/>
          <p:nvPr/>
        </p:nvSpPr>
        <p:spPr>
          <a:xfrm>
            <a:off x="1584588" y="867921"/>
            <a:ext cx="5016265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5400" b="1" u="sng" noProof="1">
                <a:latin typeface="Times New Roman"/>
                <a:ea typeface="+mn-lt"/>
                <a:cs typeface="+mn-lt"/>
              </a:rPr>
              <a:t>CONCLUSION</a:t>
            </a:r>
            <a:endParaRPr lang="tr-TR" sz="5400" b="1" u="sng" noProof="1">
              <a:latin typeface="Times New Roman"/>
            </a:endParaRPr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92663C3-008B-4669-82F0-A2187B85E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332" y="2898166"/>
            <a:ext cx="2404534" cy="2304213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6827F849-605D-422F-8E7A-D2F21CE0E9FE}"/>
              </a:ext>
            </a:extLst>
          </p:cNvPr>
          <p:cNvSpPr txBox="1"/>
          <p:nvPr/>
        </p:nvSpPr>
        <p:spPr>
          <a:xfrm>
            <a:off x="715270" y="2056860"/>
            <a:ext cx="7088765" cy="49530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tr-TR" sz="28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imes New Roman"/>
              </a:rPr>
              <a:t>We have learned:</a:t>
            </a:r>
            <a:r>
              <a:rPr lang="tr-TR" sz="2800" noProof="1">
                <a:latin typeface="Trebuchet MS"/>
                <a:cs typeface="Times New Roman"/>
              </a:rPr>
              <a:t> </a:t>
            </a:r>
            <a:endParaRPr lang="en-US" sz="2800" b="1" noProof="1">
              <a:solidFill>
                <a:srgbClr val="404040"/>
              </a:solidFill>
              <a:latin typeface="Trebuchet MS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tr-TR" sz="28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imes New Roman"/>
              </a:rPr>
              <a:t> Implementing and using list types like:</a:t>
            </a:r>
          </a:p>
          <a:p>
            <a:pPr marL="914400" lvl="1" indent="-4572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28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imes New Roman"/>
              </a:rPr>
              <a:t>Single and Double Linked List</a:t>
            </a:r>
          </a:p>
          <a:p>
            <a:pPr marL="914400" lvl="1" indent="-4572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28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imes New Roman"/>
              </a:rPr>
              <a:t>Multi Linked List</a:t>
            </a:r>
            <a:endParaRPr lang="en-US" sz="2800" b="1" noProof="1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Times New Roman"/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endParaRPr lang="tr-TR" sz="2800" b="1" noProof="1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Times New Roman"/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tr-TR" sz="28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imes New Roman"/>
              </a:rPr>
              <a:t>We have practised:</a:t>
            </a:r>
            <a:endParaRPr lang="en-US" sz="2800" b="1" noProof="1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tr-TR" sz="2800" b="1" noProof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Times New Roman"/>
              </a:rPr>
              <a:t> Object oriented programming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tr-TR" sz="2800" b="1" noProof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Times New Roman"/>
              </a:rPr>
              <a:t> Game development logic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" sz="2800" b="1" noProof="1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" sz="28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imes New Roman"/>
              </a:rPr>
              <a:t>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" sz="28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imes New Roman"/>
              </a:rPr>
              <a:t>.</a:t>
            </a:r>
            <a:endParaRPr lang="tr-TR" sz="2800" b="1" noProof="1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" sz="2800" noProof="1">
              <a:latin typeface="Trebuchet MS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b="1" noProof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8301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9268E1-8B1B-4C07-AB7C-C9A87851D680}"/>
              </a:ext>
            </a:extLst>
          </p:cNvPr>
          <p:cNvSpPr txBox="1"/>
          <p:nvPr/>
        </p:nvSpPr>
        <p:spPr>
          <a:xfrm>
            <a:off x="1199008" y="936620"/>
            <a:ext cx="8553450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5400" b="1" i="1" u="sng" noProof="1">
                <a:latin typeface="Times New Roman"/>
                <a:cs typeface="Times New Roman"/>
              </a:rPr>
              <a:t>REFERENCES</a:t>
            </a:r>
            <a:endParaRPr lang="tr-TR" sz="5400" b="1" i="1" u="sng" noProof="1">
              <a:latin typeface="Times New Roman"/>
            </a:endParaRPr>
          </a:p>
        </p:txBody>
      </p:sp>
      <p:pic>
        <p:nvPicPr>
          <p:cNvPr id="11" name="Picture 11" descr="A picture containing computer&#10;&#10;Description generated with very high confidence">
            <a:extLst>
              <a:ext uri="{FF2B5EF4-FFF2-40B4-BE49-F238E27FC236}">
                <a16:creationId xmlns:a16="http://schemas.microsoft.com/office/drawing/2014/main" id="{AA89FF51-53F6-40E5-B154-9BF561C8D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485" y="3216693"/>
            <a:ext cx="1913092" cy="1913844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B9479521-8421-421D-8C42-9F13226B5A37}"/>
              </a:ext>
            </a:extLst>
          </p:cNvPr>
          <p:cNvSpPr txBox="1"/>
          <p:nvPr/>
        </p:nvSpPr>
        <p:spPr>
          <a:xfrm>
            <a:off x="435321" y="2202088"/>
            <a:ext cx="8584417" cy="46782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tr-TR" sz="2800" b="1" noProof="1"/>
              <a:t>StackOverflow</a:t>
            </a:r>
            <a:r>
              <a:rPr lang="tr-TR" sz="2800" noProof="1"/>
              <a:t> </a:t>
            </a:r>
            <a:endParaRPr lang="tr-TR" dirty="0">
              <a:solidFill>
                <a:schemeClr val="accent2"/>
              </a:solidFill>
              <a:ea typeface="+mn-lt"/>
              <a:cs typeface="+mn-lt"/>
            </a:endParaRPr>
          </a:p>
          <a:p>
            <a:r>
              <a:rPr lang="tr-TR" sz="2800" b="1" i="1" noProof="1">
                <a:solidFill>
                  <a:schemeClr val="accent2"/>
                </a:solidFill>
                <a:ea typeface="+mn-lt"/>
                <a:cs typeface="+mn-lt"/>
              </a:rPr>
              <a:t> https</a:t>
            </a:r>
            <a:r>
              <a:rPr lang="tr-TR" sz="2800" b="1" i="1" noProof="1">
                <a:solidFill>
                  <a:schemeClr val="accent2"/>
                </a:solidFill>
              </a:rPr>
              <a:t>://stackoverflow.com/</a:t>
            </a:r>
            <a:endParaRPr lang="tr-TR" dirty="0">
              <a:solidFill>
                <a:schemeClr val="accent2"/>
              </a:solidFill>
            </a:endParaRPr>
          </a:p>
          <a:p>
            <a:endParaRPr lang="tr-TR" sz="2800" b="1" i="1" noProof="1">
              <a:solidFill>
                <a:schemeClr val="accent2"/>
              </a:solidFill>
              <a:ea typeface="+mn-lt"/>
              <a:cs typeface="+mn-lt"/>
            </a:endParaRPr>
          </a:p>
          <a:p>
            <a:pPr marL="285750" indent="-285750">
              <a:buFont typeface="Wingdings"/>
              <a:buChar char="q"/>
            </a:pPr>
            <a:r>
              <a:rPr lang="tr-TR" sz="2800" b="1" noProof="1">
                <a:ea typeface="+mn-lt"/>
                <a:cs typeface="+mn-lt"/>
              </a:rPr>
              <a:t>W3Schools </a:t>
            </a:r>
            <a:r>
              <a:rPr lang="tr-TR" sz="2800" noProof="1">
                <a:ea typeface="+mn-lt"/>
                <a:cs typeface="+mn-lt"/>
              </a:rPr>
              <a:t> </a:t>
            </a:r>
            <a:endParaRPr lang="tr-TR" sz="2800" b="1" i="1" noProof="1">
              <a:solidFill>
                <a:schemeClr val="accent2"/>
              </a:solidFill>
              <a:ea typeface="+mn-lt"/>
              <a:cs typeface="+mn-lt"/>
            </a:endParaRPr>
          </a:p>
          <a:p>
            <a:r>
              <a:rPr lang="tr-TR" sz="2800" b="1" noProof="1">
                <a:solidFill>
                  <a:schemeClr val="accent2"/>
                </a:solidFill>
                <a:ea typeface="+mn-lt"/>
                <a:cs typeface="+mn-lt"/>
              </a:rPr>
              <a:t>  https://www.w3schools.in/data-structures-tutorial/linked-list/</a:t>
            </a:r>
            <a:endParaRPr lang="tr-TR" sz="2800" b="1" i="1" noProof="1">
              <a:solidFill>
                <a:schemeClr val="accent2"/>
              </a:solidFill>
              <a:ea typeface="+mn-lt"/>
              <a:cs typeface="+mn-lt"/>
            </a:endParaRPr>
          </a:p>
          <a:p>
            <a:pPr marL="285750" indent="-285750">
              <a:buFont typeface="Wingdings"/>
              <a:buChar char="q"/>
            </a:pPr>
            <a:endParaRPr lang="tr-TR" sz="2800" b="1" noProof="1">
              <a:solidFill>
                <a:schemeClr val="accent2"/>
              </a:solidFill>
            </a:endParaRPr>
          </a:p>
          <a:p>
            <a:pPr marL="285750" indent="-285750">
              <a:buFont typeface="Wingdings"/>
              <a:buChar char="q"/>
            </a:pPr>
            <a:r>
              <a:rPr lang="tr-TR" sz="2800" b="1" noProof="1">
                <a:ea typeface="+mn-lt"/>
                <a:cs typeface="+mn-lt"/>
              </a:rPr>
              <a:t>Geeksforgeeks </a:t>
            </a:r>
            <a:endParaRPr lang="tr-TR" sz="2800" b="1" noProof="1">
              <a:solidFill>
                <a:srgbClr val="2E83C3"/>
              </a:solidFill>
              <a:ea typeface="+mn-lt"/>
              <a:cs typeface="+mn-lt"/>
            </a:endParaRPr>
          </a:p>
          <a:p>
            <a:r>
              <a:rPr lang="tr-TR" sz="2800" b="1" noProof="1">
                <a:solidFill>
                  <a:schemeClr val="accent2"/>
                </a:solidFill>
                <a:ea typeface="+mn-lt"/>
                <a:cs typeface="+mn-lt"/>
              </a:rPr>
              <a:t>   https://www.geeksforgeeks.org/linked-list-set-1-introduction/</a:t>
            </a:r>
            <a:endParaRPr lang="tr-TR" sz="2800" b="1" noProof="1">
              <a:solidFill>
                <a:schemeClr val="accent2"/>
              </a:solidFill>
            </a:endParaRP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0102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9268E1-8B1B-4C07-AB7C-C9A87851D680}"/>
              </a:ext>
            </a:extLst>
          </p:cNvPr>
          <p:cNvSpPr txBox="1"/>
          <p:nvPr/>
        </p:nvSpPr>
        <p:spPr>
          <a:xfrm>
            <a:off x="772957" y="812776"/>
            <a:ext cx="8684294" cy="76944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i="1" u="sng">
                <a:latin typeface="Times New Roman"/>
                <a:cs typeface="Times New Roman"/>
              </a:rPr>
              <a:t>Thanks For Watching and Listening</a:t>
            </a:r>
            <a:endParaRPr lang="tr-TR" sz="4400" b="1" i="1" u="sng" noProof="1">
              <a:latin typeface="Times New Roman"/>
              <a:cs typeface="Times New Roman"/>
            </a:endParaRPr>
          </a:p>
        </p:txBody>
      </p:sp>
      <p:pic>
        <p:nvPicPr>
          <p:cNvPr id="2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34EB0EB-DE42-42B1-8533-CA40AC203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80" y="2184050"/>
            <a:ext cx="7743824" cy="366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93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6">
            <a:extLst>
              <a:ext uri="{FF2B5EF4-FFF2-40B4-BE49-F238E27FC236}">
                <a16:creationId xmlns:a16="http://schemas.microsoft.com/office/drawing/2014/main" id="{2356F361-DB9C-4716-8572-8E67E9AB4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FF2CA3-6D93-438A-AA13-5844C345F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6C7FF8-C6AA-493F-BF62-FC52DE277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215DAE39-2187-4AA8-8703-0F2B3BCFE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1D0826C5-89FD-49A0-9E8F-19DA04FE6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CE0557FD-5B6C-4875-9EA4-18DAD625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55C096D6-25B6-418D-8FFF-894AC5FB6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4480C8B4-C2F4-427B-B03E-ABF3C9AF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E767DA1E-BBBF-419C-8E95-8393DA0F7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88EF27D-D851-4A85-942B-DC69237C8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808DF878-FD48-4C53-8A3A-4636F450E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59268E1-8B1B-4C07-AB7C-C9A87851D680}"/>
              </a:ext>
            </a:extLst>
          </p:cNvPr>
          <p:cNvSpPr txBox="1"/>
          <p:nvPr/>
        </p:nvSpPr>
        <p:spPr>
          <a:xfrm>
            <a:off x="675065" y="609600"/>
            <a:ext cx="3571039" cy="12987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b="1" u="sng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INTRODUCTION</a:t>
            </a:r>
            <a:endParaRPr lang="en-US" sz="3600" b="1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Metin kutusu 6">
            <a:extLst>
              <a:ext uri="{FF2B5EF4-FFF2-40B4-BE49-F238E27FC236}">
                <a16:creationId xmlns:a16="http://schemas.microsoft.com/office/drawing/2014/main" id="{661EE805-DA3D-4D02-B5C3-734FBF2873B5}"/>
              </a:ext>
            </a:extLst>
          </p:cNvPr>
          <p:cNvSpPr txBox="1"/>
          <p:nvPr/>
        </p:nvSpPr>
        <p:spPr>
          <a:xfrm>
            <a:off x="594057" y="1674676"/>
            <a:ext cx="3571038" cy="388077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b="1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This game playable with 2 players. Main idea of this game is basically crossword.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Objective of the game: guessing words letter by letter and collecting scores.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Each correct letter is 1 point, each correct word is 10 points. After guessing word correctly player can collect 10 more point by signing the turkish meaning of word.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b="1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b="1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b="1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b="1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b="1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Picture 22" descr="A picture containing table, computer, laptop, desk&#10;&#10;Description generated with very high confidence">
            <a:extLst>
              <a:ext uri="{FF2B5EF4-FFF2-40B4-BE49-F238E27FC236}">
                <a16:creationId xmlns:a16="http://schemas.microsoft.com/office/drawing/2014/main" id="{03983B47-F376-4E0E-89A0-B7C76E58F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812" y="609600"/>
            <a:ext cx="4146211" cy="2601747"/>
          </a:xfrm>
          <a:prstGeom prst="rect">
            <a:avLst/>
          </a:prstGeom>
        </p:spPr>
      </p:pic>
      <p:pic>
        <p:nvPicPr>
          <p:cNvPr id="6" name="Resim 6">
            <a:extLst>
              <a:ext uri="{FF2B5EF4-FFF2-40B4-BE49-F238E27FC236}">
                <a16:creationId xmlns:a16="http://schemas.microsoft.com/office/drawing/2014/main" id="{86E53B08-58CB-4B76-B41E-D103DADF6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487" y="3284412"/>
            <a:ext cx="5473645" cy="5495731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07ACABF7-E9E7-4C3E-BAA7-768D71E7295F}"/>
              </a:ext>
            </a:extLst>
          </p:cNvPr>
          <p:cNvSpPr txBox="1"/>
          <p:nvPr/>
        </p:nvSpPr>
        <p:spPr>
          <a:xfrm>
            <a:off x="879102" y="1715707"/>
            <a:ext cx="6121932" cy="47739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2600" b="1" noProof="1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Times New Roman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5015EDAE-8928-4027-A685-55A8332BBF3B}"/>
              </a:ext>
            </a:extLst>
          </p:cNvPr>
          <p:cNvSpPr txBox="1"/>
          <p:nvPr/>
        </p:nvSpPr>
        <p:spPr>
          <a:xfrm>
            <a:off x="5897474" y="584444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tr-TR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Here is an </a:t>
            </a:r>
            <a:r>
              <a:rPr lang="tr-TR" b="1" i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example</a:t>
            </a:r>
            <a:r>
              <a:rPr lang="tr-TR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tr-TR" b="1" i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tr-TR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b="1" i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game</a:t>
            </a:r>
            <a:endParaRPr lang="tr-T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924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9268E1-8B1B-4C07-AB7C-C9A87851D680}"/>
              </a:ext>
            </a:extLst>
          </p:cNvPr>
          <p:cNvSpPr txBox="1"/>
          <p:nvPr/>
        </p:nvSpPr>
        <p:spPr>
          <a:xfrm>
            <a:off x="1220380" y="702001"/>
            <a:ext cx="5286375" cy="83099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4800" b="1" u="sng" noProof="1">
                <a:latin typeface="Times New Roman"/>
              </a:rPr>
              <a:t>Requirements</a:t>
            </a:r>
          </a:p>
        </p:txBody>
      </p:sp>
      <p:pic>
        <p:nvPicPr>
          <p:cNvPr id="11" name="Resim 11" descr="metin, işaret, saat, çizim içeren bir resim&#10;&#10;Çok yüksek güvenilirlikle oluşturulmuş açıklama">
            <a:extLst>
              <a:ext uri="{FF2B5EF4-FFF2-40B4-BE49-F238E27FC236}">
                <a16:creationId xmlns:a16="http://schemas.microsoft.com/office/drawing/2014/main" id="{70AD3B18-2A01-4129-AD3A-0482CF580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416" y="1032308"/>
            <a:ext cx="1300480" cy="1300988"/>
          </a:xfrm>
          <a:prstGeom prst="rect">
            <a:avLst/>
          </a:prstGeom>
        </p:spPr>
      </p:pic>
      <p:pic>
        <p:nvPicPr>
          <p:cNvPr id="2" name="Resim 2">
            <a:extLst>
              <a:ext uri="{FF2B5EF4-FFF2-40B4-BE49-F238E27FC236}">
                <a16:creationId xmlns:a16="http://schemas.microsoft.com/office/drawing/2014/main" id="{1EC7C26F-7805-46D7-974C-60C4E3EE0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527" y="3097"/>
            <a:ext cx="1949886" cy="1949885"/>
          </a:xfrm>
          <a:prstGeom prst="rect">
            <a:avLst/>
          </a:prstGeom>
        </p:spPr>
      </p:pic>
      <p:pic>
        <p:nvPicPr>
          <p:cNvPr id="6" name="Resim 6" descr="çizim içeren bir resim&#10;&#10;Çok yüksek güvenilirlikle oluşturulmuş açıklama">
            <a:extLst>
              <a:ext uri="{FF2B5EF4-FFF2-40B4-BE49-F238E27FC236}">
                <a16:creationId xmlns:a16="http://schemas.microsoft.com/office/drawing/2014/main" id="{9158C205-239E-4A0E-A1A4-8049A1863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024" y="5501454"/>
            <a:ext cx="1319842" cy="1312682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992CFF2F-5334-45A6-B607-3C81410AA92F}"/>
              </a:ext>
            </a:extLst>
          </p:cNvPr>
          <p:cNvSpPr txBox="1"/>
          <p:nvPr/>
        </p:nvSpPr>
        <p:spPr>
          <a:xfrm>
            <a:off x="742144" y="2195379"/>
            <a:ext cx="6580765" cy="46613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+mn-lt"/>
                <a:cs typeface="+mn-lt"/>
              </a:rPr>
              <a:t>Eclipse and, Intellij IDE(Coding)</a:t>
            </a:r>
            <a:endParaRPr lang="en-US" sz="3200" b="1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tr-TR" sz="32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Powerpoint(Presentation)</a:t>
            </a:r>
            <a:endParaRPr lang="en-US" sz="3200" b="1" noProof="1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tr-TR" sz="32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Adobe Photoshop(Poster)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tr-TR" sz="32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Microsoft Word(Reports)</a:t>
            </a:r>
            <a:endParaRPr lang="en-US" sz="3200" b="1" noProof="1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tr-TR" sz="32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Trello(Sharing Progress)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tr-TR" sz="3200" b="1" noProof="1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b="1" noProof="1">
              <a:latin typeface="Times New Roman"/>
              <a:cs typeface="Times New Roman"/>
            </a:endParaRPr>
          </a:p>
        </p:txBody>
      </p:sp>
      <p:pic>
        <p:nvPicPr>
          <p:cNvPr id="3" name="Resim 7">
            <a:extLst>
              <a:ext uri="{FF2B5EF4-FFF2-40B4-BE49-F238E27FC236}">
                <a16:creationId xmlns:a16="http://schemas.microsoft.com/office/drawing/2014/main" id="{4783CF67-AC65-4C9B-B548-352A340EB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6918" y="2762955"/>
            <a:ext cx="1567275" cy="1567275"/>
          </a:xfrm>
          <a:prstGeom prst="rect">
            <a:avLst/>
          </a:prstGeom>
        </p:spPr>
      </p:pic>
      <p:pic>
        <p:nvPicPr>
          <p:cNvPr id="8" name="Resim 8" descr="ekran, oturma, işaret, kırmızı içeren bir resim&#10;&#10;Çok yüksek güvenilirlikle oluşturulmuş açıklama">
            <a:extLst>
              <a:ext uri="{FF2B5EF4-FFF2-40B4-BE49-F238E27FC236}">
                <a16:creationId xmlns:a16="http://schemas.microsoft.com/office/drawing/2014/main" id="{CE10EBFC-EEF6-434B-BC94-C61DB5A3C9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1009" y="4790215"/>
            <a:ext cx="1837635" cy="137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88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9268E1-8B1B-4C07-AB7C-C9A87851D680}"/>
              </a:ext>
            </a:extLst>
          </p:cNvPr>
          <p:cNvSpPr txBox="1"/>
          <p:nvPr/>
        </p:nvSpPr>
        <p:spPr>
          <a:xfrm>
            <a:off x="2855457" y="266422"/>
            <a:ext cx="5486901" cy="83099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4800" b="1" u="sng" noProof="1">
                <a:latin typeface="Times New Roman"/>
                <a:ea typeface="+mn-lt"/>
                <a:cs typeface="+mn-lt"/>
              </a:rPr>
              <a:t>Task Sharing</a:t>
            </a:r>
            <a:endParaRPr lang="tr-TR"/>
          </a:p>
        </p:txBody>
      </p:sp>
      <p:pic>
        <p:nvPicPr>
          <p:cNvPr id="6" name="Resim 7" descr="oyuncak, gömlek, oda içeren bir resim&#10;&#10;Çok yüksek güvenilirlikle oluşturulmuş açıklama">
            <a:extLst>
              <a:ext uri="{FF2B5EF4-FFF2-40B4-BE49-F238E27FC236}">
                <a16:creationId xmlns:a16="http://schemas.microsoft.com/office/drawing/2014/main" id="{075AEE63-4CD0-4803-BE76-6646AC614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079" y="3660372"/>
            <a:ext cx="2789698" cy="1295553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963488FB-FBC7-4798-BBC0-7CEE543402AA}"/>
              </a:ext>
            </a:extLst>
          </p:cNvPr>
          <p:cNvSpPr txBox="1"/>
          <p:nvPr/>
        </p:nvSpPr>
        <p:spPr>
          <a:xfrm>
            <a:off x="1440459" y="1216143"/>
            <a:ext cx="9064321" cy="584495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tr-TR" sz="2000" b="1" u="sng" noProof="1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Volkan  Ülker:</a:t>
            </a:r>
            <a:endParaRPr lang="en-US" sz="2000" b="1" noProof="1">
              <a:solidFill>
                <a:schemeClr val="accent1">
                  <a:lumMod val="50000"/>
                </a:schemeClr>
              </a:solidFill>
              <a:latin typeface="Trebuchet MS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tr-TR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imes New Roman"/>
              </a:rPr>
              <a:t>Coding general project.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tr-TR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imes New Roman"/>
              </a:rPr>
              <a:t>Error checks.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tr-TR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imes New Roman"/>
              </a:rPr>
              <a:t>Bug fixing.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tr-TR" b="1" noProof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Times New Roman"/>
              </a:rPr>
              <a:t>Presentation.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tr-TR" sz="2000" b="1" u="sng" noProof="1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Tunahan   Yanmaz:</a:t>
            </a:r>
            <a:endParaRPr lang="tr-TR" sz="2000" noProof="1">
              <a:solidFill>
                <a:schemeClr val="accent1">
                  <a:lumMod val="50000"/>
                </a:schemeClr>
              </a:solidFill>
              <a:latin typeface="Trebuchet MS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tr-TR" b="1" noProof="1">
                <a:solidFill>
                  <a:schemeClr val="tx1">
                    <a:lumMod val="75000"/>
                    <a:lumOff val="25000"/>
                  </a:schemeClr>
                </a:solidFill>
                <a:cs typeface="Times New Roman"/>
              </a:rPr>
              <a:t>Coding some parts.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tr-TR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  <a:cs typeface="Times New Roman"/>
              </a:rPr>
              <a:t>Making poster.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tr-TR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/>
                <a:cs typeface="Times New Roman"/>
              </a:rPr>
              <a:t>Presentation.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tr-TR" sz="2000" b="1" u="sng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Çağrı   </a:t>
            </a:r>
            <a:r>
              <a:rPr lang="tr-TR" sz="2000" b="1" u="sng" dirty="0" err="1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İrdemez</a:t>
            </a:r>
            <a:r>
              <a:rPr lang="tr-TR" sz="2000" b="1" u="sng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:</a:t>
            </a:r>
            <a:endParaRPr lang="tr-TR" sz="2000" dirty="0">
              <a:solidFill>
                <a:schemeClr val="accent1">
                  <a:lumMod val="50000"/>
                </a:schemeClr>
              </a:solidFill>
              <a:latin typeface="Trebuchet MS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tr-TR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imes New Roman"/>
              </a:rPr>
              <a:t>Coding some parts.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tr-TR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imes New Roman"/>
              </a:rPr>
              <a:t>Bug fixing.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tr-TR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imes New Roman"/>
              </a:rPr>
              <a:t>Presentation.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endParaRPr lang="tr-TR" b="1" noProof="1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tr-TR" b="1" u="sng">
              <a:solidFill>
                <a:srgbClr val="0F7698"/>
              </a:solidFill>
              <a:latin typeface="Times New Roman"/>
              <a:cs typeface="Times New Roman"/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endParaRPr lang="tr-TR" sz="2000" b="1" u="sng" noProof="1">
              <a:solidFill>
                <a:srgbClr val="0F7698"/>
              </a:solidFill>
              <a:latin typeface="Times New Roman"/>
              <a:cs typeface="Times New Roman"/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endParaRPr lang="tr-TR" sz="2000" b="1" u="sng" noProof="1">
              <a:solidFill>
                <a:srgbClr val="0F7698"/>
              </a:solidFill>
              <a:latin typeface="Times New Roman"/>
              <a:cs typeface="Times New Roman"/>
            </a:endParaRPr>
          </a:p>
          <a:p>
            <a:pPr marL="457200" indent="-4572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Arial" charset="2"/>
              <a:buChar char="•"/>
            </a:pPr>
            <a:endParaRPr lang="tr-TR" sz="3200" noProof="1">
              <a:solidFill>
                <a:srgbClr val="000000"/>
              </a:solidFill>
              <a:latin typeface="Trebuchet MS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tr-TR" sz="3200" noProof="1">
              <a:solidFill>
                <a:srgbClr val="000000"/>
              </a:solidFill>
              <a:latin typeface="Trebuchet MS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tr-TR" sz="3200" noProof="1">
              <a:solidFill>
                <a:srgbClr val="000000"/>
              </a:solidFill>
              <a:latin typeface="Trebuchet MS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tr-TR" sz="3200" b="1" u="sng" noProof="1">
              <a:solidFill>
                <a:srgbClr val="0F7698"/>
              </a:solidFill>
              <a:latin typeface="Times New Roman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3200" b="1" noProof="1">
              <a:solidFill>
                <a:srgbClr val="404040"/>
              </a:solidFill>
              <a:latin typeface="Trebuchet MS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tr-TR" sz="3200" b="1" noProof="1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tr-TR" sz="3200" b="1" noProof="1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tr-TR" sz="3200" b="1" noProof="1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tr-TR" sz="3200" b="1" noProof="1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tr-TR" sz="3200" b="1" noProof="1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b="1" noProof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5170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9268E1-8B1B-4C07-AB7C-C9A87851D680}"/>
              </a:ext>
            </a:extLst>
          </p:cNvPr>
          <p:cNvSpPr txBox="1"/>
          <p:nvPr/>
        </p:nvSpPr>
        <p:spPr>
          <a:xfrm>
            <a:off x="1833475" y="732441"/>
            <a:ext cx="4414086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u="sng" noProof="1">
                <a:latin typeface="Times New Roman"/>
                <a:ea typeface="+mn-lt"/>
                <a:cs typeface="+mn-lt"/>
              </a:rPr>
              <a:t>Scheduling</a:t>
            </a:r>
            <a:endParaRPr lang="en-US" sz="5400">
              <a:latin typeface="Times New Roman"/>
              <a:cs typeface="Times New Roman"/>
            </a:endParaRPr>
          </a:p>
        </p:txBody>
      </p:sp>
      <p:pic>
        <p:nvPicPr>
          <p:cNvPr id="3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2FC5067-54E4-4333-BE31-7AE4F0E1F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769" y="2767129"/>
            <a:ext cx="2113419" cy="2123713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126E4817-7979-4013-B5CB-777B49500042}"/>
              </a:ext>
            </a:extLst>
          </p:cNvPr>
          <p:cNvSpPr txBox="1"/>
          <p:nvPr/>
        </p:nvSpPr>
        <p:spPr>
          <a:xfrm>
            <a:off x="713389" y="2094738"/>
            <a:ext cx="5244914" cy="429451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3200" b="1" noProof="1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b="1" noProof="1">
              <a:latin typeface="Times New Roman"/>
              <a:cs typeface="Times New Roman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FF01AF98-3599-4B43-B402-F78FA242D8F4}"/>
              </a:ext>
            </a:extLst>
          </p:cNvPr>
          <p:cNvSpPr txBox="1"/>
          <p:nvPr/>
        </p:nvSpPr>
        <p:spPr>
          <a:xfrm>
            <a:off x="865789" y="2247138"/>
            <a:ext cx="6345580" cy="42945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tr-TR" sz="2400" b="1" i="1" noProof="1">
                <a:solidFill>
                  <a:schemeClr val="accent1">
                    <a:lumMod val="50000"/>
                  </a:schemeClr>
                </a:solidFill>
                <a:latin typeface="Times New Roman"/>
                <a:ea typeface="+mn-lt"/>
                <a:cs typeface="Times New Roman"/>
              </a:rPr>
              <a:t>WEEK 1:</a:t>
            </a:r>
            <a:r>
              <a:rPr lang="tr-TR" sz="2400" b="1" noProof="1">
                <a:latin typeface="Times New Roman"/>
                <a:ea typeface="+mn-lt"/>
                <a:cs typeface="Times New Roman"/>
              </a:rPr>
              <a:t> </a:t>
            </a:r>
            <a:r>
              <a:rPr lang="tr-TR" sz="24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+mn-lt"/>
                <a:cs typeface="Times New Roman"/>
              </a:rPr>
              <a:t>Making flowchart and thinking about how to do the project.</a:t>
            </a:r>
            <a:endParaRPr lang="tr-TR" sz="2400" b="1" noProof="1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tr-TR" sz="2400" b="1" i="1" noProof="1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WEEK 2:</a:t>
            </a:r>
            <a:r>
              <a:rPr lang="tr-TR" sz="2400" b="1" noProof="1">
                <a:latin typeface="Times New Roman"/>
                <a:cs typeface="Times New Roman"/>
              </a:rPr>
              <a:t> </a:t>
            </a:r>
            <a:r>
              <a:rPr lang="tr-TR" sz="24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Creating general classes and reading input files.</a:t>
            </a:r>
            <a:endParaRPr lang="tr-TR" sz="2400" b="1" noProof="1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tr-TR" sz="2400" b="1" i="1" noProof="1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WEEK 3:</a:t>
            </a:r>
            <a:r>
              <a:rPr lang="tr-TR" sz="2400" b="1" noProof="1">
                <a:latin typeface="Times New Roman"/>
                <a:cs typeface="Times New Roman"/>
              </a:rPr>
              <a:t> </a:t>
            </a:r>
            <a:r>
              <a:rPr lang="tr-TR" sz="24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Creating word lists as sll.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tr-TR" sz="2400" b="1" i="1" noProof="1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WEEK 4:</a:t>
            </a:r>
            <a:r>
              <a:rPr lang="tr-TR" sz="2400" b="1" noProof="1">
                <a:latin typeface="Times New Roman"/>
                <a:cs typeface="Times New Roman"/>
              </a:rPr>
              <a:t> </a:t>
            </a:r>
            <a:r>
              <a:rPr lang="tr-TR" sz="24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Converting word list sll to mll.</a:t>
            </a:r>
            <a:endParaRPr lang="tr-TR" sz="2400" b="1" noProof="1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tr-TR" sz="2400" b="1" i="1" noProof="1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WEEK 5: </a:t>
            </a:r>
            <a:r>
              <a:rPr lang="tr-TR" sz="24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Implementation high score table and score calculation code. Error checks, poster, presentation and finishing project.</a:t>
            </a:r>
            <a:endParaRPr lang="tr-TR" sz="2400" b="1" noProof="1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+mn-lt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b="1" noProof="1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2764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9268E1-8B1B-4C07-AB7C-C9A87851D680}"/>
              </a:ext>
            </a:extLst>
          </p:cNvPr>
          <p:cNvSpPr txBox="1"/>
          <p:nvPr/>
        </p:nvSpPr>
        <p:spPr>
          <a:xfrm>
            <a:off x="1779098" y="762644"/>
            <a:ext cx="6479506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5400" b="1" u="sng" noProof="1">
                <a:latin typeface="Times New Roman"/>
                <a:cs typeface="Times New Roman"/>
              </a:rPr>
              <a:t>Completed Tasks</a:t>
            </a:r>
            <a:endParaRPr lang="tr-TR" sz="5400">
              <a:latin typeface="Times New Roman"/>
              <a:cs typeface="Times New Roman"/>
            </a:endParaRPr>
          </a:p>
        </p:txBody>
      </p:sp>
      <p:pic>
        <p:nvPicPr>
          <p:cNvPr id="2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44B9ECD-EF6B-4D52-AD28-3B9B9B95C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529" y="3137336"/>
            <a:ext cx="1723422" cy="1723422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CA41A280-2DED-463E-8296-1E38010F799A}"/>
              </a:ext>
            </a:extLst>
          </p:cNvPr>
          <p:cNvSpPr txBox="1"/>
          <p:nvPr/>
        </p:nvSpPr>
        <p:spPr>
          <a:xfrm>
            <a:off x="528619" y="2662881"/>
            <a:ext cx="7549728" cy="34384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 noProof="1">
                <a:latin typeface="Trebuchet MS"/>
                <a:cs typeface="Times New Roman"/>
              </a:rPr>
              <a:t>Reading files properly and taking words as single linked list. Then sorting alphabetically by sll.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 noProof="1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imes New Roman"/>
              </a:rPr>
              <a:t>Reading puzzle and finding words.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 noProof="1">
                <a:latin typeface="Trebuchet MS"/>
                <a:cs typeface="Times New Roman"/>
              </a:rPr>
              <a:t>Converting sll to mll.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 noProof="1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imes New Roman"/>
              </a:rPr>
              <a:t>High score table implementation with double linked list.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 noProof="1">
                <a:latin typeface="Trebuchet MS"/>
                <a:cs typeface="Times New Roman"/>
              </a:rPr>
              <a:t>Score calculation properly.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 noProof="1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imes New Roman"/>
              </a:rPr>
              <a:t>Saving high score and fixing possible bugs. 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b="1" noProof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810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9268E1-8B1B-4C07-AB7C-C9A87851D680}"/>
              </a:ext>
            </a:extLst>
          </p:cNvPr>
          <p:cNvSpPr txBox="1"/>
          <p:nvPr/>
        </p:nvSpPr>
        <p:spPr>
          <a:xfrm>
            <a:off x="1738993" y="913039"/>
            <a:ext cx="6980822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5400" b="1" u="sng" noProof="1">
                <a:latin typeface="Times New Roman"/>
              </a:rPr>
              <a:t>Incompleted Tasks</a:t>
            </a:r>
            <a:endParaRPr lang="tr-TR" sz="5400">
              <a:latin typeface="Times New Roman"/>
              <a:cs typeface="Times New Roman"/>
            </a:endParaRPr>
          </a:p>
        </p:txBody>
      </p:sp>
      <p:pic>
        <p:nvPicPr>
          <p:cNvPr id="11" name="Resim 11" descr="işaret, metre içeren bir resim&#10;&#10;Çok yüksek güvenilirlikle oluşturulmuş açıklama">
            <a:extLst>
              <a:ext uri="{FF2B5EF4-FFF2-40B4-BE49-F238E27FC236}">
                <a16:creationId xmlns:a16="http://schemas.microsoft.com/office/drawing/2014/main" id="{0C55DCF0-07E6-4085-8BA0-3C7DE310A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062" y="3124246"/>
            <a:ext cx="3921760" cy="2762199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22DEB856-30FE-4F8E-A6E3-F171C78D08A5}"/>
              </a:ext>
            </a:extLst>
          </p:cNvPr>
          <p:cNvSpPr txBox="1"/>
          <p:nvPr/>
        </p:nvSpPr>
        <p:spPr>
          <a:xfrm>
            <a:off x="666353" y="2960219"/>
            <a:ext cx="5244914" cy="84199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tr-TR" sz="3200" b="1" noProof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All tasks are completed.</a:t>
            </a:r>
            <a:endParaRPr lang="en-US" sz="3200" b="1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3200" b="1" noProof="1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Times New Roman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b="1" noProof="1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5560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7B09FBF3-7195-4AF4-9558-EFAF797BC023}"/>
              </a:ext>
            </a:extLst>
          </p:cNvPr>
          <p:cNvSpPr txBox="1"/>
          <p:nvPr/>
        </p:nvSpPr>
        <p:spPr>
          <a:xfrm>
            <a:off x="774667" y="714865"/>
            <a:ext cx="13392691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200" b="1" u="sng" noProof="1">
                <a:latin typeface="Times New Roman"/>
                <a:ea typeface="+mn-lt"/>
                <a:cs typeface="Times New Roman"/>
              </a:rPr>
              <a:t>ALGORITHMS AND SOLUTION STRATEGIES</a:t>
            </a:r>
            <a:endParaRPr lang="tr-TR" sz="3200">
              <a:latin typeface="Times New Roman"/>
              <a:cs typeface="Times New Roman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50CFB122-5645-4637-9FC2-2F9A33F5EFC7}"/>
              </a:ext>
            </a:extLst>
          </p:cNvPr>
          <p:cNvSpPr txBox="1"/>
          <p:nvPr/>
        </p:nvSpPr>
        <p:spPr>
          <a:xfrm>
            <a:off x="790779" y="1558677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000" b="1" i="1" u="sng" noProof="1">
                <a:solidFill>
                  <a:schemeClr val="accent1">
                    <a:lumMod val="50000"/>
                  </a:schemeClr>
                </a:solidFill>
              </a:rPr>
              <a:t>Class Diagram</a:t>
            </a:r>
          </a:p>
        </p:txBody>
      </p:sp>
      <p:pic>
        <p:nvPicPr>
          <p:cNvPr id="3" name="Resim 3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82DC733D-4DA8-4175-B92F-D20424D90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979828"/>
            <a:ext cx="8119067" cy="470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588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</Words>
  <Application>Microsoft Office PowerPoint</Application>
  <PresentationFormat>Geniş ekran</PresentationFormat>
  <Paragraphs>144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30" baseType="lpstr">
      <vt:lpstr>Arial</vt:lpstr>
      <vt:lpstr>Times New Roman</vt:lpstr>
      <vt:lpstr>Trebuchet MS</vt:lpstr>
      <vt:lpstr>Wingdings</vt:lpstr>
      <vt:lpstr>Wingdings 3</vt:lpstr>
      <vt:lpstr>Facet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revision>9</cp:revision>
  <dcterms:created xsi:type="dcterms:W3CDTF">2020-05-11T18:26:30Z</dcterms:created>
  <dcterms:modified xsi:type="dcterms:W3CDTF">2020-05-15T01:19:14Z</dcterms:modified>
</cp:coreProperties>
</file>