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8" r:id="rId3"/>
    <p:sldId id="257" r:id="rId4"/>
    <p:sldId id="270" r:id="rId5"/>
    <p:sldId id="269" r:id="rId6"/>
    <p:sldId id="259" r:id="rId7"/>
    <p:sldId id="258" r:id="rId8"/>
    <p:sldId id="273" r:id="rId9"/>
    <p:sldId id="265" r:id="rId10"/>
    <p:sldId id="262" r:id="rId11"/>
    <p:sldId id="275" r:id="rId12"/>
    <p:sldId id="274" r:id="rId13"/>
    <p:sldId id="287" r:id="rId14"/>
    <p:sldId id="286" r:id="rId15"/>
    <p:sldId id="279" r:id="rId16"/>
    <p:sldId id="278" r:id="rId17"/>
    <p:sldId id="288" r:id="rId18"/>
    <p:sldId id="282" r:id="rId19"/>
    <p:sldId id="280" r:id="rId20"/>
    <p:sldId id="281" r:id="rId21"/>
    <p:sldId id="285" r:id="rId22"/>
    <p:sldId id="264" r:id="rId23"/>
    <p:sldId id="277" r:id="rId24"/>
    <p:sldId id="260" r:id="rId25"/>
    <p:sldId id="272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1139099642914E-2"/>
          <c:y val="0.11309207444421218"/>
          <c:w val="0.95837721800714171"/>
          <c:h val="0.8008080662968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Pull-ups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 Set (~14k)</c:v>
                </c:pt>
                <c:pt idx="1">
                  <c:v>Valid Set(~3k)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806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8-4D0E-A973-B93BB1388C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Push-up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 Set (~14k)</c:v>
                </c:pt>
                <c:pt idx="1">
                  <c:v>Valid Set(~3k)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390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38-4D0E-A973-B93BB1388C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Sit-up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 Set (~14k)</c:v>
                </c:pt>
                <c:pt idx="1">
                  <c:v>Valid Set(~3k)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562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38-4D0E-A973-B93BB1388C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Squat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 Set (~14k)</c:v>
                </c:pt>
                <c:pt idx="1">
                  <c:v>Valid Set(~3k)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840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38-4D0E-A973-B93BB1388C7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Background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 Set (~14k)</c:v>
                </c:pt>
                <c:pt idx="1">
                  <c:v>Valid Set(~3k)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3130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38-4D0E-A973-B93BB1388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46754015"/>
        <c:axId val="546755263"/>
      </c:barChart>
      <c:catAx>
        <c:axId val="54675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46755263"/>
        <c:crosses val="autoZero"/>
        <c:auto val="1"/>
        <c:lblAlgn val="ctr"/>
        <c:lblOffset val="100"/>
        <c:noMultiLvlLbl val="0"/>
      </c:catAx>
      <c:valAx>
        <c:axId val="54675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675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E079E-A353-4C1F-8F68-CC45546FBC6A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D21DC2C-9FF1-4B74-AB9D-DC95A58DA580}">
      <dgm:prSet phldrT="[Text]"/>
      <dgm:spPr/>
      <dgm:t>
        <a:bodyPr/>
        <a:lstStyle/>
        <a:p>
          <a:r>
            <a:rPr lang="tr-TR" dirty="0"/>
            <a:t>Linear</a:t>
          </a:r>
        </a:p>
      </dgm:t>
    </dgm:pt>
    <dgm:pt modelId="{79C471F7-C781-4D2F-8037-17C6732DD3A8}" type="parTrans" cxnId="{B379CCE2-03C7-4849-9845-71E1D43C279B}">
      <dgm:prSet/>
      <dgm:spPr/>
      <dgm:t>
        <a:bodyPr/>
        <a:lstStyle/>
        <a:p>
          <a:endParaRPr lang="tr-TR"/>
        </a:p>
      </dgm:t>
    </dgm:pt>
    <dgm:pt modelId="{E6843F9A-53AC-47E6-888A-8AEF17228EFD}" type="sibTrans" cxnId="{B379CCE2-03C7-4849-9845-71E1D43C279B}">
      <dgm:prSet/>
      <dgm:spPr/>
      <dgm:t>
        <a:bodyPr/>
        <a:lstStyle/>
        <a:p>
          <a:endParaRPr lang="tr-TR"/>
        </a:p>
      </dgm:t>
    </dgm:pt>
    <dgm:pt modelId="{E289112B-D780-44B3-A03D-58CBD0EF3CDB}">
      <dgm:prSet phldrT="[Text]"/>
      <dgm:spPr/>
      <dgm:t>
        <a:bodyPr/>
        <a:lstStyle/>
        <a:p>
          <a:r>
            <a:rPr lang="tr-TR" dirty="0"/>
            <a:t>CNN</a:t>
          </a:r>
        </a:p>
      </dgm:t>
    </dgm:pt>
    <dgm:pt modelId="{6509DC48-CE05-497C-842E-42F2D9196BD5}" type="parTrans" cxnId="{78E643CC-2724-48C5-A11A-9858F27CD6CC}">
      <dgm:prSet/>
      <dgm:spPr/>
      <dgm:t>
        <a:bodyPr/>
        <a:lstStyle/>
        <a:p>
          <a:endParaRPr lang="tr-TR"/>
        </a:p>
      </dgm:t>
    </dgm:pt>
    <dgm:pt modelId="{EEA79236-E667-4CD9-A0AD-7A2E3331E4C8}" type="sibTrans" cxnId="{78E643CC-2724-48C5-A11A-9858F27CD6CC}">
      <dgm:prSet/>
      <dgm:spPr/>
      <dgm:t>
        <a:bodyPr/>
        <a:lstStyle/>
        <a:p>
          <a:endParaRPr lang="tr-TR"/>
        </a:p>
      </dgm:t>
    </dgm:pt>
    <dgm:pt modelId="{DDD54A43-D6EF-4800-8FBE-33440EDCC542}">
      <dgm:prSet phldrT="[Text]"/>
      <dgm:spPr/>
      <dgm:t>
        <a:bodyPr/>
        <a:lstStyle/>
        <a:p>
          <a:r>
            <a:rPr lang="tr-TR" dirty="0"/>
            <a:t>TCN</a:t>
          </a:r>
        </a:p>
        <a:p>
          <a:r>
            <a:rPr lang="tr-TR" dirty="0"/>
            <a:t>(a)</a:t>
          </a:r>
        </a:p>
      </dgm:t>
    </dgm:pt>
    <dgm:pt modelId="{AE4AB091-8E6D-4AF0-A77A-6C88A643CE90}" type="parTrans" cxnId="{3393E7CE-0EFF-45A3-A3B1-A83458577690}">
      <dgm:prSet/>
      <dgm:spPr/>
      <dgm:t>
        <a:bodyPr/>
        <a:lstStyle/>
        <a:p>
          <a:endParaRPr lang="tr-TR"/>
        </a:p>
      </dgm:t>
    </dgm:pt>
    <dgm:pt modelId="{8537F954-2D2F-4DF8-9263-85C829A8FF4A}" type="sibTrans" cxnId="{3393E7CE-0EFF-45A3-A3B1-A83458577690}">
      <dgm:prSet/>
      <dgm:spPr/>
      <dgm:t>
        <a:bodyPr/>
        <a:lstStyle/>
        <a:p>
          <a:endParaRPr lang="tr-TR"/>
        </a:p>
      </dgm:t>
    </dgm:pt>
    <dgm:pt modelId="{8A5F2A47-B216-4750-B41E-C20F302E4BE1}">
      <dgm:prSet phldrT="[Text]"/>
      <dgm:spPr/>
      <dgm:t>
        <a:bodyPr/>
        <a:lstStyle/>
        <a:p>
          <a:r>
            <a:rPr lang="tr-TR" dirty="0"/>
            <a:t>TCN</a:t>
          </a:r>
        </a:p>
        <a:p>
          <a:r>
            <a:rPr lang="tr-TR" dirty="0"/>
            <a:t>(c)</a:t>
          </a:r>
        </a:p>
      </dgm:t>
    </dgm:pt>
    <dgm:pt modelId="{B40B9B82-F91D-48A9-9D8B-8C02C00716CC}" type="parTrans" cxnId="{BD2D9003-BAAF-4032-8C05-8B6C54BD8A93}">
      <dgm:prSet/>
      <dgm:spPr/>
      <dgm:t>
        <a:bodyPr/>
        <a:lstStyle/>
        <a:p>
          <a:endParaRPr lang="tr-TR"/>
        </a:p>
      </dgm:t>
    </dgm:pt>
    <dgm:pt modelId="{FC8561F0-A5A8-4A97-8B4C-BABCDB98AAAC}" type="sibTrans" cxnId="{BD2D9003-BAAF-4032-8C05-8B6C54BD8A93}">
      <dgm:prSet/>
      <dgm:spPr/>
      <dgm:t>
        <a:bodyPr/>
        <a:lstStyle/>
        <a:p>
          <a:endParaRPr lang="tr-TR"/>
        </a:p>
      </dgm:t>
    </dgm:pt>
    <dgm:pt modelId="{DC40EDB5-0F47-4DF3-A07D-B6F5C97BBA19}">
      <dgm:prSet phldrT="[Text]"/>
      <dgm:spPr/>
      <dgm:t>
        <a:bodyPr/>
        <a:lstStyle/>
        <a:p>
          <a:r>
            <a:rPr lang="tr-TR" dirty="0"/>
            <a:t>TCN</a:t>
          </a:r>
        </a:p>
        <a:p>
          <a:r>
            <a:rPr lang="tr-TR" dirty="0"/>
            <a:t>(b)</a:t>
          </a:r>
        </a:p>
      </dgm:t>
    </dgm:pt>
    <dgm:pt modelId="{70C2726B-C1EF-4F7A-A1A6-F5F838F903AF}" type="parTrans" cxnId="{759E30B1-FA3C-4B32-B0A1-26E540D1104C}">
      <dgm:prSet/>
      <dgm:spPr/>
      <dgm:t>
        <a:bodyPr/>
        <a:lstStyle/>
        <a:p>
          <a:endParaRPr lang="tr-TR"/>
        </a:p>
      </dgm:t>
    </dgm:pt>
    <dgm:pt modelId="{033ADB9D-BF58-4B6D-A622-DCA808045CF1}" type="sibTrans" cxnId="{759E30B1-FA3C-4B32-B0A1-26E540D1104C}">
      <dgm:prSet/>
      <dgm:spPr/>
      <dgm:t>
        <a:bodyPr/>
        <a:lstStyle/>
        <a:p>
          <a:endParaRPr lang="tr-TR"/>
        </a:p>
      </dgm:t>
    </dgm:pt>
    <dgm:pt modelId="{15856727-45A7-47B7-A555-4CB73F583DB0}" type="pres">
      <dgm:prSet presAssocID="{044E079E-A353-4C1F-8F68-CC45546FB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6C55D3-A8BA-4089-A5E1-CC2F716692B8}" type="pres">
      <dgm:prSet presAssocID="{5D21DC2C-9FF1-4B74-AB9D-DC95A58DA580}" presName="vertOne" presStyleCnt="0"/>
      <dgm:spPr/>
    </dgm:pt>
    <dgm:pt modelId="{B218F498-2FE9-45C7-9362-27F01E4FCD87}" type="pres">
      <dgm:prSet presAssocID="{5D21DC2C-9FF1-4B74-AB9D-DC95A58DA580}" presName="txOne" presStyleLbl="node0" presStyleIdx="0" presStyleCnt="1" custScaleY="48432" custLinFactY="-191524" custLinFactNeighborX="-5" custLinFactNeighborY="-200000">
        <dgm:presLayoutVars>
          <dgm:chPref val="3"/>
        </dgm:presLayoutVars>
      </dgm:prSet>
      <dgm:spPr/>
    </dgm:pt>
    <dgm:pt modelId="{B1C4D704-0E7A-457B-851C-317DC60390BD}" type="pres">
      <dgm:prSet presAssocID="{5D21DC2C-9FF1-4B74-AB9D-DC95A58DA580}" presName="parTransOne" presStyleCnt="0"/>
      <dgm:spPr/>
    </dgm:pt>
    <dgm:pt modelId="{21C95ADC-7638-47AF-8027-3B0A96049DBB}" type="pres">
      <dgm:prSet presAssocID="{5D21DC2C-9FF1-4B74-AB9D-DC95A58DA580}" presName="horzOne" presStyleCnt="0"/>
      <dgm:spPr/>
    </dgm:pt>
    <dgm:pt modelId="{FB6C09A0-2D8F-4CAB-8DB5-1A8D7CC60811}" type="pres">
      <dgm:prSet presAssocID="{E289112B-D780-44B3-A03D-58CBD0EF3CDB}" presName="vertTwo" presStyleCnt="0"/>
      <dgm:spPr/>
    </dgm:pt>
    <dgm:pt modelId="{65141AB8-ACC4-4231-8A97-42B70C35E0AE}" type="pres">
      <dgm:prSet presAssocID="{E289112B-D780-44B3-A03D-58CBD0EF3CDB}" presName="txTwo" presStyleLbl="node2" presStyleIdx="0" presStyleCnt="1" custScaleY="94194" custLinFactY="44037" custLinFactNeighborX="-103" custLinFactNeighborY="100000">
        <dgm:presLayoutVars>
          <dgm:chPref val="3"/>
        </dgm:presLayoutVars>
      </dgm:prSet>
      <dgm:spPr/>
    </dgm:pt>
    <dgm:pt modelId="{FC2C7D21-F205-46F8-B0CF-4C2BA16A3CF0}" type="pres">
      <dgm:prSet presAssocID="{E289112B-D780-44B3-A03D-58CBD0EF3CDB}" presName="parTransTwo" presStyleCnt="0"/>
      <dgm:spPr/>
    </dgm:pt>
    <dgm:pt modelId="{3717C8FF-19CB-4E29-9DAF-EB9AE2976976}" type="pres">
      <dgm:prSet presAssocID="{E289112B-D780-44B3-A03D-58CBD0EF3CDB}" presName="horzTwo" presStyleCnt="0"/>
      <dgm:spPr/>
    </dgm:pt>
    <dgm:pt modelId="{AF7E4704-BCB4-4672-8588-5C979E705A4B}" type="pres">
      <dgm:prSet presAssocID="{DDD54A43-D6EF-4800-8FBE-33440EDCC542}" presName="vertThree" presStyleCnt="0"/>
      <dgm:spPr/>
    </dgm:pt>
    <dgm:pt modelId="{F1F76067-11C6-4F6D-9130-B493D2CC84D6}" type="pres">
      <dgm:prSet presAssocID="{DDD54A43-D6EF-4800-8FBE-33440EDCC542}" presName="txThree" presStyleLbl="node3" presStyleIdx="0" presStyleCnt="3" custLinFactNeighborX="-318" custLinFactNeighborY="55429">
        <dgm:presLayoutVars>
          <dgm:chPref val="3"/>
        </dgm:presLayoutVars>
      </dgm:prSet>
      <dgm:spPr/>
    </dgm:pt>
    <dgm:pt modelId="{34E08BF9-7B7E-494D-9DB9-F80EB8D9FC07}" type="pres">
      <dgm:prSet presAssocID="{DDD54A43-D6EF-4800-8FBE-33440EDCC542}" presName="horzThree" presStyleCnt="0"/>
      <dgm:spPr/>
    </dgm:pt>
    <dgm:pt modelId="{54ACB045-35F0-4B11-B738-94D2CBB9F1BB}" type="pres">
      <dgm:prSet presAssocID="{8537F954-2D2F-4DF8-9263-85C829A8FF4A}" presName="sibSpaceThree" presStyleCnt="0"/>
      <dgm:spPr/>
    </dgm:pt>
    <dgm:pt modelId="{F6C3755D-6029-445E-8F08-1F35F92EF471}" type="pres">
      <dgm:prSet presAssocID="{DC40EDB5-0F47-4DF3-A07D-B6F5C97BBA19}" presName="vertThree" presStyleCnt="0"/>
      <dgm:spPr/>
    </dgm:pt>
    <dgm:pt modelId="{6115A05B-BDC4-47B2-A889-F423A1579E65}" type="pres">
      <dgm:prSet presAssocID="{DC40EDB5-0F47-4DF3-A07D-B6F5C97BBA19}" presName="txThree" presStyleLbl="node3" presStyleIdx="1" presStyleCnt="3" custLinFactNeighborX="-318" custLinFactNeighborY="55429">
        <dgm:presLayoutVars>
          <dgm:chPref val="3"/>
        </dgm:presLayoutVars>
      </dgm:prSet>
      <dgm:spPr/>
    </dgm:pt>
    <dgm:pt modelId="{8FF42D87-5E12-4E03-9EBF-300A0FCE13C3}" type="pres">
      <dgm:prSet presAssocID="{DC40EDB5-0F47-4DF3-A07D-B6F5C97BBA19}" presName="horzThree" presStyleCnt="0"/>
      <dgm:spPr/>
    </dgm:pt>
    <dgm:pt modelId="{BBA4320E-EAD7-4DAF-A270-63E995063E0E}" type="pres">
      <dgm:prSet presAssocID="{033ADB9D-BF58-4B6D-A622-DCA808045CF1}" presName="sibSpaceThree" presStyleCnt="0"/>
      <dgm:spPr/>
    </dgm:pt>
    <dgm:pt modelId="{68538C46-A5BD-4944-AA8D-596FE982B29D}" type="pres">
      <dgm:prSet presAssocID="{8A5F2A47-B216-4750-B41E-C20F302E4BE1}" presName="vertThree" presStyleCnt="0"/>
      <dgm:spPr/>
    </dgm:pt>
    <dgm:pt modelId="{09FDDEA3-2F56-47F7-AFC5-7C09FD7A3E5F}" type="pres">
      <dgm:prSet presAssocID="{8A5F2A47-B216-4750-B41E-C20F302E4BE1}" presName="txThree" presStyleLbl="node3" presStyleIdx="2" presStyleCnt="3" custLinFactNeighborX="-2781" custLinFactNeighborY="55429">
        <dgm:presLayoutVars>
          <dgm:chPref val="3"/>
        </dgm:presLayoutVars>
      </dgm:prSet>
      <dgm:spPr/>
    </dgm:pt>
    <dgm:pt modelId="{445707C4-46DA-4D36-B095-4C267F9A7922}" type="pres">
      <dgm:prSet presAssocID="{8A5F2A47-B216-4750-B41E-C20F302E4BE1}" presName="horzThree" presStyleCnt="0"/>
      <dgm:spPr/>
    </dgm:pt>
  </dgm:ptLst>
  <dgm:cxnLst>
    <dgm:cxn modelId="{BD2D9003-BAAF-4032-8C05-8B6C54BD8A93}" srcId="{E289112B-D780-44B3-A03D-58CBD0EF3CDB}" destId="{8A5F2A47-B216-4750-B41E-C20F302E4BE1}" srcOrd="2" destOrd="0" parTransId="{B40B9B82-F91D-48A9-9D8B-8C02C00716CC}" sibTransId="{FC8561F0-A5A8-4A97-8B4C-BABCDB98AAAC}"/>
    <dgm:cxn modelId="{3CACC034-2DCA-4822-B9DE-3B11D0FE01B4}" type="presOf" srcId="{044E079E-A353-4C1F-8F68-CC45546FBC6A}" destId="{15856727-45A7-47B7-A555-4CB73F583DB0}" srcOrd="0" destOrd="0" presId="urn:microsoft.com/office/officeart/2005/8/layout/architecture"/>
    <dgm:cxn modelId="{D8E13C49-4B1C-4198-90F6-B1CCF11C28E7}" type="presOf" srcId="{DDD54A43-D6EF-4800-8FBE-33440EDCC542}" destId="{F1F76067-11C6-4F6D-9130-B493D2CC84D6}" srcOrd="0" destOrd="0" presId="urn:microsoft.com/office/officeart/2005/8/layout/architecture"/>
    <dgm:cxn modelId="{759E30B1-FA3C-4B32-B0A1-26E540D1104C}" srcId="{E289112B-D780-44B3-A03D-58CBD0EF3CDB}" destId="{DC40EDB5-0F47-4DF3-A07D-B6F5C97BBA19}" srcOrd="1" destOrd="0" parTransId="{70C2726B-C1EF-4F7A-A1A6-F5F838F903AF}" sibTransId="{033ADB9D-BF58-4B6D-A622-DCA808045CF1}"/>
    <dgm:cxn modelId="{53A444C7-846C-46C9-86BC-BF069114D25E}" type="presOf" srcId="{E289112B-D780-44B3-A03D-58CBD0EF3CDB}" destId="{65141AB8-ACC4-4231-8A97-42B70C35E0AE}" srcOrd="0" destOrd="0" presId="urn:microsoft.com/office/officeart/2005/8/layout/architecture"/>
    <dgm:cxn modelId="{78E643CC-2724-48C5-A11A-9858F27CD6CC}" srcId="{5D21DC2C-9FF1-4B74-AB9D-DC95A58DA580}" destId="{E289112B-D780-44B3-A03D-58CBD0EF3CDB}" srcOrd="0" destOrd="0" parTransId="{6509DC48-CE05-497C-842E-42F2D9196BD5}" sibTransId="{EEA79236-E667-4CD9-A0AD-7A2E3331E4C8}"/>
    <dgm:cxn modelId="{3393E7CE-0EFF-45A3-A3B1-A83458577690}" srcId="{E289112B-D780-44B3-A03D-58CBD0EF3CDB}" destId="{DDD54A43-D6EF-4800-8FBE-33440EDCC542}" srcOrd="0" destOrd="0" parTransId="{AE4AB091-8E6D-4AF0-A77A-6C88A643CE90}" sibTransId="{8537F954-2D2F-4DF8-9263-85C829A8FF4A}"/>
    <dgm:cxn modelId="{061F2AD2-50CC-45CE-B862-0ABDF4A3DB27}" type="presOf" srcId="{8A5F2A47-B216-4750-B41E-C20F302E4BE1}" destId="{09FDDEA3-2F56-47F7-AFC5-7C09FD7A3E5F}" srcOrd="0" destOrd="0" presId="urn:microsoft.com/office/officeart/2005/8/layout/architecture"/>
    <dgm:cxn modelId="{96E7BDD7-89A6-4864-A5E5-A0CE9713F5EA}" type="presOf" srcId="{DC40EDB5-0F47-4DF3-A07D-B6F5C97BBA19}" destId="{6115A05B-BDC4-47B2-A889-F423A1579E65}" srcOrd="0" destOrd="0" presId="urn:microsoft.com/office/officeart/2005/8/layout/architecture"/>
    <dgm:cxn modelId="{B379CCE2-03C7-4849-9845-71E1D43C279B}" srcId="{044E079E-A353-4C1F-8F68-CC45546FBC6A}" destId="{5D21DC2C-9FF1-4B74-AB9D-DC95A58DA580}" srcOrd="0" destOrd="0" parTransId="{79C471F7-C781-4D2F-8037-17C6732DD3A8}" sibTransId="{E6843F9A-53AC-47E6-888A-8AEF17228EFD}"/>
    <dgm:cxn modelId="{658082ED-EC95-40A6-8CB5-8C9CB981EF64}" type="presOf" srcId="{5D21DC2C-9FF1-4B74-AB9D-DC95A58DA580}" destId="{B218F498-2FE9-45C7-9362-27F01E4FCD87}" srcOrd="0" destOrd="0" presId="urn:microsoft.com/office/officeart/2005/8/layout/architecture"/>
    <dgm:cxn modelId="{10B57ACE-7B18-45D3-B399-4C0BC9EBAB2F}" type="presParOf" srcId="{15856727-45A7-47B7-A555-4CB73F583DB0}" destId="{3A6C55D3-A8BA-4089-A5E1-CC2F716692B8}" srcOrd="0" destOrd="0" presId="urn:microsoft.com/office/officeart/2005/8/layout/architecture"/>
    <dgm:cxn modelId="{9F3A0216-BA65-4B79-832D-3D96997D0977}" type="presParOf" srcId="{3A6C55D3-A8BA-4089-A5E1-CC2F716692B8}" destId="{B218F498-2FE9-45C7-9362-27F01E4FCD87}" srcOrd="0" destOrd="0" presId="urn:microsoft.com/office/officeart/2005/8/layout/architecture"/>
    <dgm:cxn modelId="{7055342B-2916-4DF7-A4CD-836E0C1D3B3B}" type="presParOf" srcId="{3A6C55D3-A8BA-4089-A5E1-CC2F716692B8}" destId="{B1C4D704-0E7A-457B-851C-317DC60390BD}" srcOrd="1" destOrd="0" presId="urn:microsoft.com/office/officeart/2005/8/layout/architecture"/>
    <dgm:cxn modelId="{6218121A-3B41-4039-B3D0-E720AD85C254}" type="presParOf" srcId="{3A6C55D3-A8BA-4089-A5E1-CC2F716692B8}" destId="{21C95ADC-7638-47AF-8027-3B0A96049DBB}" srcOrd="2" destOrd="0" presId="urn:microsoft.com/office/officeart/2005/8/layout/architecture"/>
    <dgm:cxn modelId="{65CB7247-EC78-4E64-8E14-DE442179950D}" type="presParOf" srcId="{21C95ADC-7638-47AF-8027-3B0A96049DBB}" destId="{FB6C09A0-2D8F-4CAB-8DB5-1A8D7CC60811}" srcOrd="0" destOrd="0" presId="urn:microsoft.com/office/officeart/2005/8/layout/architecture"/>
    <dgm:cxn modelId="{84CF9926-C20E-4503-A599-75981A9DEB6C}" type="presParOf" srcId="{FB6C09A0-2D8F-4CAB-8DB5-1A8D7CC60811}" destId="{65141AB8-ACC4-4231-8A97-42B70C35E0AE}" srcOrd="0" destOrd="0" presId="urn:microsoft.com/office/officeart/2005/8/layout/architecture"/>
    <dgm:cxn modelId="{FAFAE6E2-8DA3-4111-9DDD-1AA72E52E590}" type="presParOf" srcId="{FB6C09A0-2D8F-4CAB-8DB5-1A8D7CC60811}" destId="{FC2C7D21-F205-46F8-B0CF-4C2BA16A3CF0}" srcOrd="1" destOrd="0" presId="urn:microsoft.com/office/officeart/2005/8/layout/architecture"/>
    <dgm:cxn modelId="{5A3C186A-3966-4527-8F4D-277CE193D209}" type="presParOf" srcId="{FB6C09A0-2D8F-4CAB-8DB5-1A8D7CC60811}" destId="{3717C8FF-19CB-4E29-9DAF-EB9AE2976976}" srcOrd="2" destOrd="0" presId="urn:microsoft.com/office/officeart/2005/8/layout/architecture"/>
    <dgm:cxn modelId="{22466466-E62A-454B-9B56-00703BC48DF4}" type="presParOf" srcId="{3717C8FF-19CB-4E29-9DAF-EB9AE2976976}" destId="{AF7E4704-BCB4-4672-8588-5C979E705A4B}" srcOrd="0" destOrd="0" presId="urn:microsoft.com/office/officeart/2005/8/layout/architecture"/>
    <dgm:cxn modelId="{8A6DEB00-A0A4-4590-A878-C2F0E65B0E75}" type="presParOf" srcId="{AF7E4704-BCB4-4672-8588-5C979E705A4B}" destId="{F1F76067-11C6-4F6D-9130-B493D2CC84D6}" srcOrd="0" destOrd="0" presId="urn:microsoft.com/office/officeart/2005/8/layout/architecture"/>
    <dgm:cxn modelId="{BB0E2AB6-C72A-4D2B-8894-D67F8D86ADC5}" type="presParOf" srcId="{AF7E4704-BCB4-4672-8588-5C979E705A4B}" destId="{34E08BF9-7B7E-494D-9DB9-F80EB8D9FC07}" srcOrd="1" destOrd="0" presId="urn:microsoft.com/office/officeart/2005/8/layout/architecture"/>
    <dgm:cxn modelId="{EAA24CA5-0588-445D-9202-F3DC9351DCE4}" type="presParOf" srcId="{3717C8FF-19CB-4E29-9DAF-EB9AE2976976}" destId="{54ACB045-35F0-4B11-B738-94D2CBB9F1BB}" srcOrd="1" destOrd="0" presId="urn:microsoft.com/office/officeart/2005/8/layout/architecture"/>
    <dgm:cxn modelId="{05E440AA-4DC5-4925-8843-DA94F137AA6E}" type="presParOf" srcId="{3717C8FF-19CB-4E29-9DAF-EB9AE2976976}" destId="{F6C3755D-6029-445E-8F08-1F35F92EF471}" srcOrd="2" destOrd="0" presId="urn:microsoft.com/office/officeart/2005/8/layout/architecture"/>
    <dgm:cxn modelId="{1E9AF830-0EAC-4127-8D28-3982FC3B62B7}" type="presParOf" srcId="{F6C3755D-6029-445E-8F08-1F35F92EF471}" destId="{6115A05B-BDC4-47B2-A889-F423A1579E65}" srcOrd="0" destOrd="0" presId="urn:microsoft.com/office/officeart/2005/8/layout/architecture"/>
    <dgm:cxn modelId="{143E84B3-DB9F-417A-B1F0-DDDB9AA18F14}" type="presParOf" srcId="{F6C3755D-6029-445E-8F08-1F35F92EF471}" destId="{8FF42D87-5E12-4E03-9EBF-300A0FCE13C3}" srcOrd="1" destOrd="0" presId="urn:microsoft.com/office/officeart/2005/8/layout/architecture"/>
    <dgm:cxn modelId="{3DD21B9C-2AAF-4707-B850-7186B0877E57}" type="presParOf" srcId="{3717C8FF-19CB-4E29-9DAF-EB9AE2976976}" destId="{BBA4320E-EAD7-4DAF-A270-63E995063E0E}" srcOrd="3" destOrd="0" presId="urn:microsoft.com/office/officeart/2005/8/layout/architecture"/>
    <dgm:cxn modelId="{2F0A09B7-05B3-4FD7-AC76-298AED66FF9F}" type="presParOf" srcId="{3717C8FF-19CB-4E29-9DAF-EB9AE2976976}" destId="{68538C46-A5BD-4944-AA8D-596FE982B29D}" srcOrd="4" destOrd="0" presId="urn:microsoft.com/office/officeart/2005/8/layout/architecture"/>
    <dgm:cxn modelId="{8A0EC9FB-2048-447E-91A0-C190AB3047B2}" type="presParOf" srcId="{68538C46-A5BD-4944-AA8D-596FE982B29D}" destId="{09FDDEA3-2F56-47F7-AFC5-7C09FD7A3E5F}" srcOrd="0" destOrd="0" presId="urn:microsoft.com/office/officeart/2005/8/layout/architecture"/>
    <dgm:cxn modelId="{E7239BFB-CE71-44F8-93F9-9B2DCDF232BD}" type="presParOf" srcId="{68538C46-A5BD-4944-AA8D-596FE982B29D}" destId="{445707C4-46DA-4D36-B095-4C267F9A792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E079E-A353-4C1F-8F68-CC45546FBC6A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289112B-D780-44B3-A03D-58CBD0EF3CDB}">
      <dgm:prSet phldrT="[Text]"/>
      <dgm:spPr/>
      <dgm:t>
        <a:bodyPr/>
        <a:lstStyle/>
        <a:p>
          <a:r>
            <a:rPr lang="tr-TR" dirty="0"/>
            <a:t>CNN</a:t>
          </a:r>
        </a:p>
      </dgm:t>
    </dgm:pt>
    <dgm:pt modelId="{6509DC48-CE05-497C-842E-42F2D9196BD5}" type="parTrans" cxnId="{78E643CC-2724-48C5-A11A-9858F27CD6CC}">
      <dgm:prSet/>
      <dgm:spPr/>
      <dgm:t>
        <a:bodyPr/>
        <a:lstStyle/>
        <a:p>
          <a:endParaRPr lang="tr-TR"/>
        </a:p>
      </dgm:t>
    </dgm:pt>
    <dgm:pt modelId="{EEA79236-E667-4CD9-A0AD-7A2E3331E4C8}" type="sibTrans" cxnId="{78E643CC-2724-48C5-A11A-9858F27CD6CC}">
      <dgm:prSet/>
      <dgm:spPr/>
      <dgm:t>
        <a:bodyPr/>
        <a:lstStyle/>
        <a:p>
          <a:endParaRPr lang="tr-TR"/>
        </a:p>
      </dgm:t>
    </dgm:pt>
    <dgm:pt modelId="{DDD54A43-D6EF-4800-8FBE-33440EDCC542}">
      <dgm:prSet phldrT="[Text]"/>
      <dgm:spPr/>
      <dgm:t>
        <a:bodyPr/>
        <a:lstStyle/>
        <a:p>
          <a:r>
            <a:rPr lang="tr-TR" dirty="0"/>
            <a:t>Linear</a:t>
          </a:r>
        </a:p>
      </dgm:t>
    </dgm:pt>
    <dgm:pt modelId="{AE4AB091-8E6D-4AF0-A77A-6C88A643CE90}" type="parTrans" cxnId="{3393E7CE-0EFF-45A3-A3B1-A83458577690}">
      <dgm:prSet/>
      <dgm:spPr/>
      <dgm:t>
        <a:bodyPr/>
        <a:lstStyle/>
        <a:p>
          <a:endParaRPr lang="tr-TR"/>
        </a:p>
      </dgm:t>
    </dgm:pt>
    <dgm:pt modelId="{8537F954-2D2F-4DF8-9263-85C829A8FF4A}" type="sibTrans" cxnId="{3393E7CE-0EFF-45A3-A3B1-A83458577690}">
      <dgm:prSet/>
      <dgm:spPr/>
      <dgm:t>
        <a:bodyPr/>
        <a:lstStyle/>
        <a:p>
          <a:endParaRPr lang="tr-TR"/>
        </a:p>
      </dgm:t>
    </dgm:pt>
    <dgm:pt modelId="{F08F815A-84A3-4F91-88E9-BB61440C137D}">
      <dgm:prSet phldrT="[Text]"/>
      <dgm:spPr/>
      <dgm:t>
        <a:bodyPr/>
        <a:lstStyle/>
        <a:p>
          <a:r>
            <a:rPr lang="tr-TR" dirty="0"/>
            <a:t>Linear</a:t>
          </a:r>
        </a:p>
      </dgm:t>
    </dgm:pt>
    <dgm:pt modelId="{D537C42B-56BD-41B6-A4C8-AFF492BCE842}" type="parTrans" cxnId="{9804FE76-B058-434A-A084-E5893CE07567}">
      <dgm:prSet/>
      <dgm:spPr/>
      <dgm:t>
        <a:bodyPr/>
        <a:lstStyle/>
        <a:p>
          <a:endParaRPr lang="tr-TR"/>
        </a:p>
      </dgm:t>
    </dgm:pt>
    <dgm:pt modelId="{F536650A-0158-4FB7-9B6D-E0A2E073C249}" type="sibTrans" cxnId="{9804FE76-B058-434A-A084-E5893CE07567}">
      <dgm:prSet/>
      <dgm:spPr/>
      <dgm:t>
        <a:bodyPr/>
        <a:lstStyle/>
        <a:p>
          <a:endParaRPr lang="tr-TR"/>
        </a:p>
      </dgm:t>
    </dgm:pt>
    <dgm:pt modelId="{BB76FBCD-89DF-47D3-AE07-01AF3B324FC6}">
      <dgm:prSet phldrT="[Text]"/>
      <dgm:spPr/>
      <dgm:t>
        <a:bodyPr/>
        <a:lstStyle/>
        <a:p>
          <a:r>
            <a:rPr lang="tr-TR" dirty="0"/>
            <a:t>. . .</a:t>
          </a:r>
        </a:p>
      </dgm:t>
    </dgm:pt>
    <dgm:pt modelId="{AC269D4B-F88E-43B9-AE78-51A00550BBFD}" type="parTrans" cxnId="{D22D3508-2A73-46A3-B310-48A52A78BD07}">
      <dgm:prSet/>
      <dgm:spPr/>
      <dgm:t>
        <a:bodyPr/>
        <a:lstStyle/>
        <a:p>
          <a:endParaRPr lang="tr-TR"/>
        </a:p>
      </dgm:t>
    </dgm:pt>
    <dgm:pt modelId="{C3206084-4DAD-4594-9831-41921184C212}" type="sibTrans" cxnId="{D22D3508-2A73-46A3-B310-48A52A78BD07}">
      <dgm:prSet/>
      <dgm:spPr/>
      <dgm:t>
        <a:bodyPr/>
        <a:lstStyle/>
        <a:p>
          <a:endParaRPr lang="tr-TR"/>
        </a:p>
      </dgm:t>
    </dgm:pt>
    <dgm:pt modelId="{4855AC2D-9708-4512-AD90-73033A21D425}">
      <dgm:prSet phldrT="[Text]"/>
      <dgm:spPr/>
      <dgm:t>
        <a:bodyPr/>
        <a:lstStyle/>
        <a:p>
          <a:r>
            <a:rPr lang="tr-TR"/>
            <a:t>Linear</a:t>
          </a:r>
          <a:endParaRPr lang="tr-TR" dirty="0"/>
        </a:p>
      </dgm:t>
    </dgm:pt>
    <dgm:pt modelId="{8627F09C-E2A6-4750-AB18-3B222DA2FABB}" type="parTrans" cxnId="{613F4429-C30E-4871-9A22-F475702B06F0}">
      <dgm:prSet/>
      <dgm:spPr/>
      <dgm:t>
        <a:bodyPr/>
        <a:lstStyle/>
        <a:p>
          <a:endParaRPr lang="tr-TR"/>
        </a:p>
      </dgm:t>
    </dgm:pt>
    <dgm:pt modelId="{40DEDC9D-905A-47A6-A123-6807D51BBA24}" type="sibTrans" cxnId="{613F4429-C30E-4871-9A22-F475702B06F0}">
      <dgm:prSet/>
      <dgm:spPr/>
      <dgm:t>
        <a:bodyPr/>
        <a:lstStyle/>
        <a:p>
          <a:endParaRPr lang="tr-TR"/>
        </a:p>
      </dgm:t>
    </dgm:pt>
    <dgm:pt modelId="{15856727-45A7-47B7-A555-4CB73F583DB0}" type="pres">
      <dgm:prSet presAssocID="{044E079E-A353-4C1F-8F68-CC45546FB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1B9494-853D-4570-A627-F80704D7C096}" type="pres">
      <dgm:prSet presAssocID="{E289112B-D780-44B3-A03D-58CBD0EF3CDB}" presName="vertOne" presStyleCnt="0"/>
      <dgm:spPr/>
    </dgm:pt>
    <dgm:pt modelId="{0D1C2C4C-8922-4BCF-8D0A-A798C715CF2D}" type="pres">
      <dgm:prSet presAssocID="{E289112B-D780-44B3-A03D-58CBD0EF3CDB}" presName="txOne" presStyleLbl="node0" presStyleIdx="0" presStyleCnt="1">
        <dgm:presLayoutVars>
          <dgm:chPref val="3"/>
        </dgm:presLayoutVars>
      </dgm:prSet>
      <dgm:spPr/>
    </dgm:pt>
    <dgm:pt modelId="{3A883560-F96B-46E1-80E8-60EFDD590DFE}" type="pres">
      <dgm:prSet presAssocID="{E289112B-D780-44B3-A03D-58CBD0EF3CDB}" presName="parTransOne" presStyleCnt="0"/>
      <dgm:spPr/>
    </dgm:pt>
    <dgm:pt modelId="{C3FCC574-19ED-4BD4-A86E-9707CF5E4A7F}" type="pres">
      <dgm:prSet presAssocID="{E289112B-D780-44B3-A03D-58CBD0EF3CDB}" presName="horzOne" presStyleCnt="0"/>
      <dgm:spPr/>
    </dgm:pt>
    <dgm:pt modelId="{2115C6A6-0F01-449D-BDA5-F4474F40D6DB}" type="pres">
      <dgm:prSet presAssocID="{DDD54A43-D6EF-4800-8FBE-33440EDCC542}" presName="vertTwo" presStyleCnt="0"/>
      <dgm:spPr/>
    </dgm:pt>
    <dgm:pt modelId="{2EF6699F-1143-4E94-97A8-163E0068128B}" type="pres">
      <dgm:prSet presAssocID="{DDD54A43-D6EF-4800-8FBE-33440EDCC542}" presName="txTwo" presStyleLbl="node2" presStyleIdx="0" presStyleCnt="4" custScaleX="56581">
        <dgm:presLayoutVars>
          <dgm:chPref val="3"/>
        </dgm:presLayoutVars>
      </dgm:prSet>
      <dgm:spPr/>
    </dgm:pt>
    <dgm:pt modelId="{D6860797-FC41-4598-8857-BC947627479D}" type="pres">
      <dgm:prSet presAssocID="{DDD54A43-D6EF-4800-8FBE-33440EDCC542}" presName="horzTwo" presStyleCnt="0"/>
      <dgm:spPr/>
    </dgm:pt>
    <dgm:pt modelId="{BDA29096-D067-4F40-96EE-0255FF85DFB3}" type="pres">
      <dgm:prSet presAssocID="{8537F954-2D2F-4DF8-9263-85C829A8FF4A}" presName="sibSpaceTwo" presStyleCnt="0"/>
      <dgm:spPr/>
    </dgm:pt>
    <dgm:pt modelId="{133EA151-0244-42BD-A18B-E2753A7F40AB}" type="pres">
      <dgm:prSet presAssocID="{F08F815A-84A3-4F91-88E9-BB61440C137D}" presName="vertTwo" presStyleCnt="0"/>
      <dgm:spPr/>
    </dgm:pt>
    <dgm:pt modelId="{BD2EA881-7D12-41F6-AACA-CEFB07894C0E}" type="pres">
      <dgm:prSet presAssocID="{F08F815A-84A3-4F91-88E9-BB61440C137D}" presName="txTwo" presStyleLbl="node2" presStyleIdx="1" presStyleCnt="4" custScaleX="56581">
        <dgm:presLayoutVars>
          <dgm:chPref val="3"/>
        </dgm:presLayoutVars>
      </dgm:prSet>
      <dgm:spPr/>
    </dgm:pt>
    <dgm:pt modelId="{56FDDE86-ED45-45D2-AE37-2311F642D16B}" type="pres">
      <dgm:prSet presAssocID="{F08F815A-84A3-4F91-88E9-BB61440C137D}" presName="horzTwo" presStyleCnt="0"/>
      <dgm:spPr/>
    </dgm:pt>
    <dgm:pt modelId="{C919E387-FA6C-4B99-8DEC-064169846BEE}" type="pres">
      <dgm:prSet presAssocID="{F536650A-0158-4FB7-9B6D-E0A2E073C249}" presName="sibSpaceTwo" presStyleCnt="0"/>
      <dgm:spPr/>
    </dgm:pt>
    <dgm:pt modelId="{B1EF4719-960F-4BCA-BC22-9509E0B4E96B}" type="pres">
      <dgm:prSet presAssocID="{BB76FBCD-89DF-47D3-AE07-01AF3B324FC6}" presName="vertTwo" presStyleCnt="0"/>
      <dgm:spPr/>
    </dgm:pt>
    <dgm:pt modelId="{5215BBC0-29F4-4638-AB3B-10F95CB13577}" type="pres">
      <dgm:prSet presAssocID="{BB76FBCD-89DF-47D3-AE07-01AF3B324FC6}" presName="txTwo" presStyleLbl="node2" presStyleIdx="2" presStyleCnt="4" custScaleX="56581">
        <dgm:presLayoutVars>
          <dgm:chPref val="3"/>
        </dgm:presLayoutVars>
      </dgm:prSet>
      <dgm:spPr/>
    </dgm:pt>
    <dgm:pt modelId="{3E1BB78B-A53D-45A8-844D-4242AFBD3BA1}" type="pres">
      <dgm:prSet presAssocID="{BB76FBCD-89DF-47D3-AE07-01AF3B324FC6}" presName="horzTwo" presStyleCnt="0"/>
      <dgm:spPr/>
    </dgm:pt>
    <dgm:pt modelId="{1F9945F8-6CFD-49F4-A073-A108B61550CF}" type="pres">
      <dgm:prSet presAssocID="{C3206084-4DAD-4594-9831-41921184C212}" presName="sibSpaceTwo" presStyleCnt="0"/>
      <dgm:spPr/>
    </dgm:pt>
    <dgm:pt modelId="{E789C046-5448-423C-BD15-646F4BD286E6}" type="pres">
      <dgm:prSet presAssocID="{4855AC2D-9708-4512-AD90-73033A21D425}" presName="vertTwo" presStyleCnt="0"/>
      <dgm:spPr/>
    </dgm:pt>
    <dgm:pt modelId="{83C88EC7-FF61-417F-A224-160669A020EE}" type="pres">
      <dgm:prSet presAssocID="{4855AC2D-9708-4512-AD90-73033A21D425}" presName="txTwo" presStyleLbl="node2" presStyleIdx="3" presStyleCnt="4" custScaleX="56581">
        <dgm:presLayoutVars>
          <dgm:chPref val="3"/>
        </dgm:presLayoutVars>
      </dgm:prSet>
      <dgm:spPr/>
    </dgm:pt>
    <dgm:pt modelId="{32621913-9433-4AD1-8A1F-CE77D36CF6EE}" type="pres">
      <dgm:prSet presAssocID="{4855AC2D-9708-4512-AD90-73033A21D425}" presName="horzTwo" presStyleCnt="0"/>
      <dgm:spPr/>
    </dgm:pt>
  </dgm:ptLst>
  <dgm:cxnLst>
    <dgm:cxn modelId="{D22D3508-2A73-46A3-B310-48A52A78BD07}" srcId="{E289112B-D780-44B3-A03D-58CBD0EF3CDB}" destId="{BB76FBCD-89DF-47D3-AE07-01AF3B324FC6}" srcOrd="2" destOrd="0" parTransId="{AC269D4B-F88E-43B9-AE78-51A00550BBFD}" sibTransId="{C3206084-4DAD-4594-9831-41921184C212}"/>
    <dgm:cxn modelId="{613F4429-C30E-4871-9A22-F475702B06F0}" srcId="{E289112B-D780-44B3-A03D-58CBD0EF3CDB}" destId="{4855AC2D-9708-4512-AD90-73033A21D425}" srcOrd="3" destOrd="0" parTransId="{8627F09C-E2A6-4750-AB18-3B222DA2FABB}" sibTransId="{40DEDC9D-905A-47A6-A123-6807D51BBA24}"/>
    <dgm:cxn modelId="{3CACC034-2DCA-4822-B9DE-3B11D0FE01B4}" type="presOf" srcId="{044E079E-A353-4C1F-8F68-CC45546FBC6A}" destId="{15856727-45A7-47B7-A555-4CB73F583DB0}" srcOrd="0" destOrd="0" presId="urn:microsoft.com/office/officeart/2005/8/layout/architecture"/>
    <dgm:cxn modelId="{AD494843-85A7-4940-9145-3359A68EF065}" type="presOf" srcId="{BB76FBCD-89DF-47D3-AE07-01AF3B324FC6}" destId="{5215BBC0-29F4-4638-AB3B-10F95CB13577}" srcOrd="0" destOrd="0" presId="urn:microsoft.com/office/officeart/2005/8/layout/architecture"/>
    <dgm:cxn modelId="{1E533551-A727-4B89-84C9-F59955CA8CA8}" type="presOf" srcId="{DDD54A43-D6EF-4800-8FBE-33440EDCC542}" destId="{2EF6699F-1143-4E94-97A8-163E0068128B}" srcOrd="0" destOrd="0" presId="urn:microsoft.com/office/officeart/2005/8/layout/architecture"/>
    <dgm:cxn modelId="{9804FE76-B058-434A-A084-E5893CE07567}" srcId="{E289112B-D780-44B3-A03D-58CBD0EF3CDB}" destId="{F08F815A-84A3-4F91-88E9-BB61440C137D}" srcOrd="1" destOrd="0" parTransId="{D537C42B-56BD-41B6-A4C8-AFF492BCE842}" sibTransId="{F536650A-0158-4FB7-9B6D-E0A2E073C249}"/>
    <dgm:cxn modelId="{7F529F86-C8E9-4821-95DE-DABD8666926C}" type="presOf" srcId="{4855AC2D-9708-4512-AD90-73033A21D425}" destId="{83C88EC7-FF61-417F-A224-160669A020EE}" srcOrd="0" destOrd="0" presId="urn:microsoft.com/office/officeart/2005/8/layout/architecture"/>
    <dgm:cxn modelId="{78E643CC-2724-48C5-A11A-9858F27CD6CC}" srcId="{044E079E-A353-4C1F-8F68-CC45546FBC6A}" destId="{E289112B-D780-44B3-A03D-58CBD0EF3CDB}" srcOrd="0" destOrd="0" parTransId="{6509DC48-CE05-497C-842E-42F2D9196BD5}" sibTransId="{EEA79236-E667-4CD9-A0AD-7A2E3331E4C8}"/>
    <dgm:cxn modelId="{3393E7CE-0EFF-45A3-A3B1-A83458577690}" srcId="{E289112B-D780-44B3-A03D-58CBD0EF3CDB}" destId="{DDD54A43-D6EF-4800-8FBE-33440EDCC542}" srcOrd="0" destOrd="0" parTransId="{AE4AB091-8E6D-4AF0-A77A-6C88A643CE90}" sibTransId="{8537F954-2D2F-4DF8-9263-85C829A8FF4A}"/>
    <dgm:cxn modelId="{146917D4-5A1E-4E94-AD5A-5F5C471FAE46}" type="presOf" srcId="{E289112B-D780-44B3-A03D-58CBD0EF3CDB}" destId="{0D1C2C4C-8922-4BCF-8D0A-A798C715CF2D}" srcOrd="0" destOrd="0" presId="urn:microsoft.com/office/officeart/2005/8/layout/architecture"/>
    <dgm:cxn modelId="{AD5A93D7-D2A9-480C-AE41-760D1BCC1340}" type="presOf" srcId="{F08F815A-84A3-4F91-88E9-BB61440C137D}" destId="{BD2EA881-7D12-41F6-AACA-CEFB07894C0E}" srcOrd="0" destOrd="0" presId="urn:microsoft.com/office/officeart/2005/8/layout/architecture"/>
    <dgm:cxn modelId="{FC47E4AF-F78C-4D2D-BED2-C6C4354D4D99}" type="presParOf" srcId="{15856727-45A7-47B7-A555-4CB73F583DB0}" destId="{A01B9494-853D-4570-A627-F80704D7C096}" srcOrd="0" destOrd="0" presId="urn:microsoft.com/office/officeart/2005/8/layout/architecture"/>
    <dgm:cxn modelId="{0371B372-3236-4048-A6EA-18CEF1645ADA}" type="presParOf" srcId="{A01B9494-853D-4570-A627-F80704D7C096}" destId="{0D1C2C4C-8922-4BCF-8D0A-A798C715CF2D}" srcOrd="0" destOrd="0" presId="urn:microsoft.com/office/officeart/2005/8/layout/architecture"/>
    <dgm:cxn modelId="{DBBD5F22-64E1-4052-A06D-9F7724F1A6CE}" type="presParOf" srcId="{A01B9494-853D-4570-A627-F80704D7C096}" destId="{3A883560-F96B-46E1-80E8-60EFDD590DFE}" srcOrd="1" destOrd="0" presId="urn:microsoft.com/office/officeart/2005/8/layout/architecture"/>
    <dgm:cxn modelId="{3E51FDAD-5F3F-4CF6-A4C1-6E7C7D7905AE}" type="presParOf" srcId="{A01B9494-853D-4570-A627-F80704D7C096}" destId="{C3FCC574-19ED-4BD4-A86E-9707CF5E4A7F}" srcOrd="2" destOrd="0" presId="urn:microsoft.com/office/officeart/2005/8/layout/architecture"/>
    <dgm:cxn modelId="{6F5EB683-4CF0-4077-BC37-29DB49759D25}" type="presParOf" srcId="{C3FCC574-19ED-4BD4-A86E-9707CF5E4A7F}" destId="{2115C6A6-0F01-449D-BDA5-F4474F40D6DB}" srcOrd="0" destOrd="0" presId="urn:microsoft.com/office/officeart/2005/8/layout/architecture"/>
    <dgm:cxn modelId="{4F17CC05-E202-4795-87C8-FEC60D94D1CE}" type="presParOf" srcId="{2115C6A6-0F01-449D-BDA5-F4474F40D6DB}" destId="{2EF6699F-1143-4E94-97A8-163E0068128B}" srcOrd="0" destOrd="0" presId="urn:microsoft.com/office/officeart/2005/8/layout/architecture"/>
    <dgm:cxn modelId="{BCB78698-8629-414F-9A16-6A77605BA68F}" type="presParOf" srcId="{2115C6A6-0F01-449D-BDA5-F4474F40D6DB}" destId="{D6860797-FC41-4598-8857-BC947627479D}" srcOrd="1" destOrd="0" presId="urn:microsoft.com/office/officeart/2005/8/layout/architecture"/>
    <dgm:cxn modelId="{D7AFBFCC-D8F1-4EFE-A4F7-4C5804E0DF6E}" type="presParOf" srcId="{C3FCC574-19ED-4BD4-A86E-9707CF5E4A7F}" destId="{BDA29096-D067-4F40-96EE-0255FF85DFB3}" srcOrd="1" destOrd="0" presId="urn:microsoft.com/office/officeart/2005/8/layout/architecture"/>
    <dgm:cxn modelId="{470048B4-D587-46E1-98D9-99E63C73E42B}" type="presParOf" srcId="{C3FCC574-19ED-4BD4-A86E-9707CF5E4A7F}" destId="{133EA151-0244-42BD-A18B-E2753A7F40AB}" srcOrd="2" destOrd="0" presId="urn:microsoft.com/office/officeart/2005/8/layout/architecture"/>
    <dgm:cxn modelId="{78E4F5E5-C13B-49F6-A544-3E7AD286E365}" type="presParOf" srcId="{133EA151-0244-42BD-A18B-E2753A7F40AB}" destId="{BD2EA881-7D12-41F6-AACA-CEFB07894C0E}" srcOrd="0" destOrd="0" presId="urn:microsoft.com/office/officeart/2005/8/layout/architecture"/>
    <dgm:cxn modelId="{83B4E8F4-A901-421D-BC0A-2B3CD1962E02}" type="presParOf" srcId="{133EA151-0244-42BD-A18B-E2753A7F40AB}" destId="{56FDDE86-ED45-45D2-AE37-2311F642D16B}" srcOrd="1" destOrd="0" presId="urn:microsoft.com/office/officeart/2005/8/layout/architecture"/>
    <dgm:cxn modelId="{D38C035A-CA4B-4B6C-B07B-C49726971FBE}" type="presParOf" srcId="{C3FCC574-19ED-4BD4-A86E-9707CF5E4A7F}" destId="{C919E387-FA6C-4B99-8DEC-064169846BEE}" srcOrd="3" destOrd="0" presId="urn:microsoft.com/office/officeart/2005/8/layout/architecture"/>
    <dgm:cxn modelId="{6C152AC4-6E77-4C57-A1D0-FE7DCFFE8E0F}" type="presParOf" srcId="{C3FCC574-19ED-4BD4-A86E-9707CF5E4A7F}" destId="{B1EF4719-960F-4BCA-BC22-9509E0B4E96B}" srcOrd="4" destOrd="0" presId="urn:microsoft.com/office/officeart/2005/8/layout/architecture"/>
    <dgm:cxn modelId="{DDCFDAEC-844D-4356-B888-B4B9B38AD65E}" type="presParOf" srcId="{B1EF4719-960F-4BCA-BC22-9509E0B4E96B}" destId="{5215BBC0-29F4-4638-AB3B-10F95CB13577}" srcOrd="0" destOrd="0" presId="urn:microsoft.com/office/officeart/2005/8/layout/architecture"/>
    <dgm:cxn modelId="{B01697FB-B085-43E3-BDC3-613B4B9CA548}" type="presParOf" srcId="{B1EF4719-960F-4BCA-BC22-9509E0B4E96B}" destId="{3E1BB78B-A53D-45A8-844D-4242AFBD3BA1}" srcOrd="1" destOrd="0" presId="urn:microsoft.com/office/officeart/2005/8/layout/architecture"/>
    <dgm:cxn modelId="{C438A0B1-7CDB-4DD4-8776-8C5DDF3ADA83}" type="presParOf" srcId="{C3FCC574-19ED-4BD4-A86E-9707CF5E4A7F}" destId="{1F9945F8-6CFD-49F4-A073-A108B61550CF}" srcOrd="5" destOrd="0" presId="urn:microsoft.com/office/officeart/2005/8/layout/architecture"/>
    <dgm:cxn modelId="{721FDB8F-59DF-4BBD-8260-DC0FFD1CC64C}" type="presParOf" srcId="{C3FCC574-19ED-4BD4-A86E-9707CF5E4A7F}" destId="{E789C046-5448-423C-BD15-646F4BD286E6}" srcOrd="6" destOrd="0" presId="urn:microsoft.com/office/officeart/2005/8/layout/architecture"/>
    <dgm:cxn modelId="{BE629BB5-5315-4FCB-B816-0B9B83C85070}" type="presParOf" srcId="{E789C046-5448-423C-BD15-646F4BD286E6}" destId="{83C88EC7-FF61-417F-A224-160669A020EE}" srcOrd="0" destOrd="0" presId="urn:microsoft.com/office/officeart/2005/8/layout/architecture"/>
    <dgm:cxn modelId="{E2C23E22-F271-4A07-969D-7E7AD9855558}" type="presParOf" srcId="{E789C046-5448-423C-BD15-646F4BD286E6}" destId="{32621913-9433-4AD1-8A1F-CE77D36CF6E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8F498-2FE9-45C7-9362-27F01E4FCD87}">
      <dsp:nvSpPr>
        <dsp:cNvPr id="0" name=""/>
        <dsp:cNvSpPr/>
      </dsp:nvSpPr>
      <dsp:spPr>
        <a:xfrm>
          <a:off x="25" y="40991"/>
          <a:ext cx="5358027" cy="702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Linear</a:t>
          </a:r>
        </a:p>
      </dsp:txBody>
      <dsp:txXfrm>
        <a:off x="20606" y="61572"/>
        <a:ext cx="5316865" cy="661540"/>
      </dsp:txXfrm>
    </dsp:sp>
    <dsp:sp modelId="{65141AB8-ACC4-4231-8A97-42B70C35E0AE}">
      <dsp:nvSpPr>
        <dsp:cNvPr id="0" name=""/>
        <dsp:cNvSpPr/>
      </dsp:nvSpPr>
      <dsp:spPr>
        <a:xfrm>
          <a:off x="14" y="2323895"/>
          <a:ext cx="5347568" cy="1366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CNN</a:t>
          </a:r>
        </a:p>
      </dsp:txBody>
      <dsp:txXfrm>
        <a:off x="40042" y="2363923"/>
        <a:ext cx="5267512" cy="1286610"/>
      </dsp:txXfrm>
    </dsp:sp>
    <dsp:sp modelId="{F1F76067-11C6-4F6D-9130-B493D2CC84D6}">
      <dsp:nvSpPr>
        <dsp:cNvPr id="0" name=""/>
        <dsp:cNvSpPr/>
      </dsp:nvSpPr>
      <dsp:spPr>
        <a:xfrm>
          <a:off x="8" y="806474"/>
          <a:ext cx="1733971" cy="145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TCN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(a)</a:t>
          </a:r>
        </a:p>
      </dsp:txBody>
      <dsp:txXfrm>
        <a:off x="42504" y="848970"/>
        <a:ext cx="1648979" cy="1365914"/>
      </dsp:txXfrm>
    </dsp:sp>
    <dsp:sp modelId="{6115A05B-BDC4-47B2-A889-F423A1579E65}">
      <dsp:nvSpPr>
        <dsp:cNvPr id="0" name=""/>
        <dsp:cNvSpPr/>
      </dsp:nvSpPr>
      <dsp:spPr>
        <a:xfrm>
          <a:off x="1806807" y="806474"/>
          <a:ext cx="1733971" cy="145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TCN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(b)</a:t>
          </a:r>
        </a:p>
      </dsp:txBody>
      <dsp:txXfrm>
        <a:off x="1849303" y="848970"/>
        <a:ext cx="1648979" cy="1365914"/>
      </dsp:txXfrm>
    </dsp:sp>
    <dsp:sp modelId="{09FDDEA3-2F56-47F7-AFC5-7C09FD7A3E5F}">
      <dsp:nvSpPr>
        <dsp:cNvPr id="0" name=""/>
        <dsp:cNvSpPr/>
      </dsp:nvSpPr>
      <dsp:spPr>
        <a:xfrm>
          <a:off x="3570897" y="806474"/>
          <a:ext cx="1733971" cy="145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TCN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(c)</a:t>
          </a:r>
        </a:p>
      </dsp:txBody>
      <dsp:txXfrm>
        <a:off x="3613393" y="848970"/>
        <a:ext cx="1648979" cy="1365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C2C4C-8922-4BCF-8D0A-A798C715CF2D}">
      <dsp:nvSpPr>
        <dsp:cNvPr id="0" name=""/>
        <dsp:cNvSpPr/>
      </dsp:nvSpPr>
      <dsp:spPr>
        <a:xfrm>
          <a:off x="777" y="1950380"/>
          <a:ext cx="5357058" cy="180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/>
            <a:t>CNN</a:t>
          </a:r>
        </a:p>
      </dsp:txBody>
      <dsp:txXfrm>
        <a:off x="53641" y="2003244"/>
        <a:ext cx="5251330" cy="1699191"/>
      </dsp:txXfrm>
    </dsp:sp>
    <dsp:sp modelId="{2EF6699F-1143-4E94-97A8-163E0068128B}">
      <dsp:nvSpPr>
        <dsp:cNvPr id="0" name=""/>
        <dsp:cNvSpPr/>
      </dsp:nvSpPr>
      <dsp:spPr>
        <a:xfrm>
          <a:off x="777" y="1280"/>
          <a:ext cx="1205084" cy="180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Linear</a:t>
          </a:r>
        </a:p>
      </dsp:txBody>
      <dsp:txXfrm>
        <a:off x="36073" y="36576"/>
        <a:ext cx="1134492" cy="1734327"/>
      </dsp:txXfrm>
    </dsp:sp>
    <dsp:sp modelId="{BD2EA881-7D12-41F6-AACA-CEFB07894C0E}">
      <dsp:nvSpPr>
        <dsp:cNvPr id="0" name=""/>
        <dsp:cNvSpPr/>
      </dsp:nvSpPr>
      <dsp:spPr>
        <a:xfrm>
          <a:off x="1384769" y="1280"/>
          <a:ext cx="1205084" cy="180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Linear</a:t>
          </a:r>
        </a:p>
      </dsp:txBody>
      <dsp:txXfrm>
        <a:off x="1420065" y="36576"/>
        <a:ext cx="1134492" cy="1734327"/>
      </dsp:txXfrm>
    </dsp:sp>
    <dsp:sp modelId="{5215BBC0-29F4-4638-AB3B-10F95CB13577}">
      <dsp:nvSpPr>
        <dsp:cNvPr id="0" name=""/>
        <dsp:cNvSpPr/>
      </dsp:nvSpPr>
      <dsp:spPr>
        <a:xfrm>
          <a:off x="2768760" y="1280"/>
          <a:ext cx="1205084" cy="180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. . .</a:t>
          </a:r>
        </a:p>
      </dsp:txBody>
      <dsp:txXfrm>
        <a:off x="2804056" y="36576"/>
        <a:ext cx="1134492" cy="1734327"/>
      </dsp:txXfrm>
    </dsp:sp>
    <dsp:sp modelId="{83C88EC7-FF61-417F-A224-160669A020EE}">
      <dsp:nvSpPr>
        <dsp:cNvPr id="0" name=""/>
        <dsp:cNvSpPr/>
      </dsp:nvSpPr>
      <dsp:spPr>
        <a:xfrm>
          <a:off x="4152751" y="1280"/>
          <a:ext cx="1205084" cy="180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Linear</a:t>
          </a:r>
          <a:endParaRPr lang="tr-TR" sz="2800" kern="1200" dirty="0"/>
        </a:p>
      </dsp:txBody>
      <dsp:txXfrm>
        <a:off x="4188047" y="36576"/>
        <a:ext cx="1134492" cy="173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EB1DF-1322-3F29-7CEF-F99FE7024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60FE3-59C5-BD12-9457-11796A1B8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93DB-C817-4C59-9458-BA8B44036F57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05D4-5D3E-F2D2-CE39-597581C5EA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056E0-D089-5BD7-CDBC-1C1C5C2BB2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34EC5-938A-42A4-8F29-291A900C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779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A9D12-39B5-4659-81E1-0F8CF9B4CE74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3087-A738-4F3A-B55C-42445DD062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65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594B-D05E-4567-A6B6-58CC3786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49D-23AB-4861-8B6B-8EF0599F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F0B0-9173-4F46-A690-6B53F3A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8EA2-C027-48AF-B280-88847532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B1DA-E057-4B67-AA58-2E0FD6C3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9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C82-5447-4EC5-8D1F-14BD393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0F02-931E-4FFE-BDDA-7C8A2F61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C8EE-D8BB-47FA-A670-DBCF6F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0F1A-9C56-47E4-B5C6-37E7096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961-F652-47C5-B9B3-CC8C2CF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7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60DA-F87C-444A-8E15-48B97D02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268C-DAAA-457D-930D-8474774F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FA46-F19B-4B9C-980B-8B49E8C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FD8-F803-4845-BEE7-E102B5E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729E-5C3D-471F-BBC0-B6031F5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75-6F70-47DE-927D-18A29FB4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228-B52B-478F-8232-78C6BDE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EF72-24BC-4C96-81D3-0D550EA0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4047-C4A3-46D8-9A55-22A32E5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8EE8-27AD-4E93-B4D7-E0BB317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7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C219-64C5-438D-B6CA-2F822375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8AFC-A126-49DD-B9C2-74DB96E2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B966-CCD4-4804-AA87-DE1ED252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5212-CB10-457A-9384-962BD18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E02-3111-40DA-ACE3-DF5D99A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8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D35-F6F8-4FC3-8507-56843A07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D27E-9C59-4962-A5EE-27DE7BB4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1970-38CE-4BB6-8A0A-3DE107CE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914A-F98B-49C6-8D2A-ADBB2AA1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ED32-2E2B-4DF7-A7BA-FAB823A3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A1B1-61DC-4BB9-888B-14EA244A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06D-4A23-4040-88F5-61D9F44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676E-3BBD-4AF3-B147-D473D8A5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DCCC-55EC-410D-9CDA-F508CF68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36AE2-1A39-45D4-AD6A-7136C84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BFE0-A80E-4A06-8FF2-5097FBC5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6245E-17F7-44CB-AF9D-560DDB7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1513-BC5F-4A6D-BC79-B902E5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CED0-A39C-4D09-9131-5395DE1C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24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ACA-3A8F-4359-ACD4-479527B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C1DCE-9504-4795-A22E-78BA6F01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52D4-43A4-411B-8040-B70A3B2C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651B-1F85-41C1-9928-80ABA430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5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FFA54-FC97-4E8B-867B-BC32D8E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7682-7E72-4B00-A5CE-8D78B61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C0AD-1ECD-4A5E-A4A1-F8B168C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2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9BF2-18C1-4962-BD23-22D7FBC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B5ED-DE27-48E0-A4C4-6DA3BC24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FBEE-D6F8-4D1B-B840-8DBDCEA5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0B49-0905-4D49-A42E-D9B7788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A5C-50BA-47EA-AC99-CFCFC4C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7132-CBDF-45F5-83A4-E9DEABFB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4B1-D364-41E0-B1DA-BBCEFA5D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40EF2-C05D-4A78-8262-72AFE073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DDAC-21C5-4424-8788-DC5A7C57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0DAC-0C79-4AAE-8A22-0D8BBC2B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02FC-6B25-4A3D-AD36-B6C9D11D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EC71-1D4F-4771-8D9A-0B7E937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5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ED6D6-A9B9-4577-B3A6-5DB7C6B1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11C-9321-4917-A217-40D60FD3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859B-9F1C-4D8F-ABAB-0176BE35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F53F-B530-4BC8-A32D-BA0E93244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D96E-4840-4544-8957-4F06BF3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3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openxmlformats.org/officeDocument/2006/relationships/image" Target="../media/image14.png"/><Relationship Id="rId5" Type="http://schemas.microsoft.com/office/2007/relationships/media" Target="../media/media4.mp4"/><Relationship Id="rId10" Type="http://schemas.openxmlformats.org/officeDocument/2006/relationships/image" Target="../media/image13.png"/><Relationship Id="rId4" Type="http://schemas.openxmlformats.org/officeDocument/2006/relationships/video" Target="../media/media3.mp4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3982.pd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abs/2004.047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1903.01945" TargetMode="External"/><Relationship Id="rId5" Type="http://schemas.openxmlformats.org/officeDocument/2006/relationships/hyperlink" Target="https://doi.org/10.48550/arXiv.1705.06950" TargetMode="External"/><Relationship Id="rId4" Type="http://schemas.openxmlformats.org/officeDocument/2006/relationships/hyperlink" Target="https://arxiv.org/abs/1705.0775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ABB2-6600-4D89-A3C0-840A9BB7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tr-TR" sz="4700" b="1" dirty="0"/>
              <a:t>Action Segmentation with Temporal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5381-886E-4337-A4EC-B4BFB497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5" y="4268691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tr-TR" dirty="0"/>
              <a:t>Final Presentation</a:t>
            </a:r>
          </a:p>
          <a:p>
            <a:pPr algn="l"/>
            <a:endParaRPr lang="tr-TR" i="1" dirty="0"/>
          </a:p>
          <a:p>
            <a:pPr algn="l"/>
            <a:endParaRPr lang="tr-TR" sz="1800" i="1" dirty="0"/>
          </a:p>
          <a:p>
            <a:pPr algn="l"/>
            <a:r>
              <a:rPr lang="tr-TR" sz="1800" i="1" dirty="0"/>
              <a:t>Volkan Okbay, METU EEE</a:t>
            </a:r>
          </a:p>
          <a:p>
            <a:pPr algn="l"/>
            <a:r>
              <a:rPr lang="tr-TR" sz="1800" dirty="0"/>
              <a:t>(Istanbul AI Team)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4D8F9B-722D-4311-803F-F9AFC1DE3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3090485"/>
            <a:ext cx="3217333" cy="1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4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PreTrained X3D(Medium)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10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A22B8B5-1E15-1490-9C93-D05249D2A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95430"/>
              </p:ext>
            </p:extLst>
          </p:nvPr>
        </p:nvGraphicFramePr>
        <p:xfrm>
          <a:off x="838201" y="1825624"/>
          <a:ext cx="5364635" cy="35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27">
                  <a:extLst>
                    <a:ext uri="{9D8B030D-6E8A-4147-A177-3AD203B41FA5}">
                      <a16:colId xmlns:a16="http://schemas.microsoft.com/office/drawing/2014/main" val="178068673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14461475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66281258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0395916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694379303"/>
                    </a:ext>
                  </a:extLst>
                </a:gridCol>
              </a:tblGrid>
              <a:tr h="70906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Pull-ups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Push-up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Situp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Squat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1583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90798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1870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9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3256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28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57EFDF-9DC2-EBD3-CAD4-52CB02F60268}"/>
              </a:ext>
            </a:extLst>
          </p:cNvPr>
          <p:cNvSpPr txBox="1"/>
          <p:nvPr/>
        </p:nvSpPr>
        <p:spPr>
          <a:xfrm>
            <a:off x="2248488" y="547050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/>
              <a:t>Table 1:</a:t>
            </a:r>
            <a:r>
              <a:rPr lang="en-US" sz="1600" i="1" dirty="0"/>
              <a:t> </a:t>
            </a:r>
            <a:r>
              <a:rPr lang="tr-TR" sz="1600" i="1" dirty="0"/>
              <a:t>X3Dm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37F22-037A-60C6-94F1-B83FCE26EFFB}"/>
              </a:ext>
            </a:extLst>
          </p:cNvPr>
          <p:cNvSpPr txBox="1"/>
          <p:nvPr/>
        </p:nvSpPr>
        <p:spPr>
          <a:xfrm>
            <a:off x="6617820" y="1686914"/>
            <a:ext cx="536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Image size: 		256x256</a:t>
            </a:r>
          </a:p>
          <a:p>
            <a:r>
              <a:rPr lang="tr-TR" sz="2000" dirty="0"/>
              <a:t>Sampling rate: 		5 fps</a:t>
            </a:r>
          </a:p>
          <a:p>
            <a:r>
              <a:rPr lang="tr-TR" sz="2000" dirty="0"/>
              <a:t>Number of frames: 	16</a:t>
            </a:r>
          </a:p>
          <a:p>
            <a:r>
              <a:rPr lang="tr-TR" sz="2000" dirty="0"/>
              <a:t>Number of params:	3.76M</a:t>
            </a:r>
          </a:p>
          <a:p>
            <a:endParaRPr lang="tr-TR" sz="2000" dirty="0"/>
          </a:p>
          <a:p>
            <a:r>
              <a:rPr lang="tr-TR" sz="2000" dirty="0"/>
              <a:t>VALIDATION ACC:		86.98% (5 classes)</a:t>
            </a:r>
          </a:p>
          <a:p>
            <a:r>
              <a:rPr lang="tr-TR" sz="2000" dirty="0"/>
              <a:t>			79.81% (4 classes)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B03881-25B9-9E1D-ED13-4BBE0D4F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10" y="3918027"/>
            <a:ext cx="4675882" cy="2084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70EF0D-1412-724A-F6F3-6BDF2C0E80C8}"/>
              </a:ext>
            </a:extLst>
          </p:cNvPr>
          <p:cNvSpPr txBox="1"/>
          <p:nvPr/>
        </p:nvSpPr>
        <p:spPr>
          <a:xfrm>
            <a:off x="7858221" y="598835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 </a:t>
            </a:r>
            <a:r>
              <a:rPr lang="tr-TR" sz="1600" i="1" dirty="0"/>
              <a:t>6:</a:t>
            </a:r>
            <a:r>
              <a:rPr lang="en-US" sz="1600" i="1" dirty="0"/>
              <a:t> </a:t>
            </a:r>
            <a:r>
              <a:rPr lang="tr-TR" sz="1600" i="1" dirty="0"/>
              <a:t>X3D architecture </a:t>
            </a:r>
            <a:r>
              <a:rPr lang="tr-TR" sz="1600" dirty="0"/>
              <a:t>[1]</a:t>
            </a:r>
          </a:p>
        </p:txBody>
      </p:sp>
      <p:pic>
        <p:nvPicPr>
          <p:cNvPr id="16" name="Picture 1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2FACADD-B8AC-2341-63D1-966CEA52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PreTrained SlowFast(r50)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11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A22B8B5-1E15-1490-9C93-D05249D2A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83669"/>
              </p:ext>
            </p:extLst>
          </p:nvPr>
        </p:nvGraphicFramePr>
        <p:xfrm>
          <a:off x="838201" y="1825624"/>
          <a:ext cx="5364635" cy="35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27">
                  <a:extLst>
                    <a:ext uri="{9D8B030D-6E8A-4147-A177-3AD203B41FA5}">
                      <a16:colId xmlns:a16="http://schemas.microsoft.com/office/drawing/2014/main" val="178068673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14461475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66281258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0395916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694379303"/>
                    </a:ext>
                  </a:extLst>
                </a:gridCol>
              </a:tblGrid>
              <a:tr h="70906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Pull-ups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Push-up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Situp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Squat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1583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90798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1870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9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3256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28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57EFDF-9DC2-EBD3-CAD4-52CB02F60268}"/>
              </a:ext>
            </a:extLst>
          </p:cNvPr>
          <p:cNvSpPr txBox="1"/>
          <p:nvPr/>
        </p:nvSpPr>
        <p:spPr>
          <a:xfrm>
            <a:off x="2248488" y="547050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/>
              <a:t>Table</a:t>
            </a:r>
            <a:r>
              <a:rPr lang="en-US" sz="1600" i="1" dirty="0"/>
              <a:t> </a:t>
            </a:r>
            <a:r>
              <a:rPr lang="tr-TR" sz="1600" i="1" dirty="0"/>
              <a:t>2:</a:t>
            </a:r>
            <a:r>
              <a:rPr lang="en-US" sz="1600" i="1" dirty="0"/>
              <a:t> </a:t>
            </a:r>
            <a:r>
              <a:rPr lang="tr-TR" sz="1600" i="1" dirty="0"/>
              <a:t>SlowFast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EF0D-1412-724A-F6F3-6BDF2C0E80C8}"/>
              </a:ext>
            </a:extLst>
          </p:cNvPr>
          <p:cNvSpPr txBox="1"/>
          <p:nvPr/>
        </p:nvSpPr>
        <p:spPr>
          <a:xfrm>
            <a:off x="7683625" y="5948212"/>
            <a:ext cx="313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 </a:t>
            </a:r>
            <a:r>
              <a:rPr lang="tr-TR" sz="1600" i="1" dirty="0"/>
              <a:t>7:</a:t>
            </a:r>
            <a:r>
              <a:rPr lang="en-US" sz="1600" i="1" dirty="0"/>
              <a:t> </a:t>
            </a:r>
            <a:r>
              <a:rPr lang="tr-TR" sz="1600" i="1" dirty="0"/>
              <a:t>SlowFast architecture </a:t>
            </a:r>
            <a:r>
              <a:rPr lang="tr-TR" sz="1600" dirty="0"/>
              <a:t>[2]</a:t>
            </a:r>
          </a:p>
        </p:txBody>
      </p:sp>
      <p:pic>
        <p:nvPicPr>
          <p:cNvPr id="16" name="Picture 1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2FACADD-B8AC-2341-63D1-966CEA5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CDEB96-F622-1F67-2094-5773B246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54" y="3966957"/>
            <a:ext cx="4000682" cy="2019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DC4064-D06E-15D4-0DD2-6A2967C628FB}"/>
              </a:ext>
            </a:extLst>
          </p:cNvPr>
          <p:cNvSpPr txBox="1"/>
          <p:nvPr/>
        </p:nvSpPr>
        <p:spPr>
          <a:xfrm>
            <a:off x="6617820" y="1686914"/>
            <a:ext cx="536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Image size: 		256x256</a:t>
            </a:r>
          </a:p>
          <a:p>
            <a:r>
              <a:rPr lang="tr-TR" sz="2000" dirty="0"/>
              <a:t>Sampling rate: 		5 fps</a:t>
            </a:r>
          </a:p>
          <a:p>
            <a:r>
              <a:rPr lang="tr-TR" sz="2000" dirty="0"/>
              <a:t>Number of frames: 	32</a:t>
            </a:r>
          </a:p>
          <a:p>
            <a:r>
              <a:rPr lang="tr-TR" sz="2000" dirty="0"/>
              <a:t>Number of params:	32.9M</a:t>
            </a:r>
          </a:p>
          <a:p>
            <a:endParaRPr lang="tr-TR" sz="2000" dirty="0"/>
          </a:p>
          <a:p>
            <a:r>
              <a:rPr lang="tr-TR" sz="2000" dirty="0"/>
              <a:t>VALIDATION ACC:		85.01% (5 classes)</a:t>
            </a:r>
          </a:p>
          <a:p>
            <a:r>
              <a:rPr lang="tr-TR" sz="2000" dirty="0"/>
              <a:t>			76.75% (4 classes) </a:t>
            </a:r>
          </a:p>
        </p:txBody>
      </p:sp>
    </p:spTree>
    <p:extLst>
      <p:ext uri="{BB962C8B-B14F-4D97-AF65-F5344CB8AC3E}">
        <p14:creationId xmlns:p14="http://schemas.microsoft.com/office/powerpoint/2010/main" val="347204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Our Base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12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B2774B-E337-A3BB-C374-63E0F663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463128"/>
              </p:ext>
            </p:extLst>
          </p:nvPr>
        </p:nvGraphicFramePr>
        <p:xfrm>
          <a:off x="838200" y="1690688"/>
          <a:ext cx="5358614" cy="3756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4F30E4-3839-1BB0-B522-1E0583B0933C}"/>
              </a:ext>
            </a:extLst>
          </p:cNvPr>
          <p:cNvSpPr txBox="1"/>
          <p:nvPr/>
        </p:nvSpPr>
        <p:spPr>
          <a:xfrm>
            <a:off x="2245477" y="548826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 </a:t>
            </a:r>
            <a:r>
              <a:rPr lang="tr-TR" sz="1600" i="1" dirty="0"/>
              <a:t>8:</a:t>
            </a:r>
            <a:r>
              <a:rPr lang="en-US" sz="1600" i="1" dirty="0"/>
              <a:t> </a:t>
            </a:r>
            <a:r>
              <a:rPr lang="tr-TR" sz="1600" i="1" dirty="0"/>
              <a:t>Model v1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C470AA-D800-1FE8-2AF2-E77872C3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745" y="1731685"/>
            <a:ext cx="5543747" cy="375658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CNN: Spatial processing</a:t>
            </a:r>
          </a:p>
          <a:p>
            <a:pPr lvl="1"/>
            <a:r>
              <a:rPr lang="tr-TR" dirty="0"/>
              <a:t>13 layers</a:t>
            </a:r>
          </a:p>
          <a:p>
            <a:pPr lvl="1"/>
            <a:r>
              <a:rPr lang="tr-TR" dirty="0"/>
              <a:t>BatchNorm, ReLU &amp; skip connections</a:t>
            </a:r>
          </a:p>
          <a:p>
            <a:r>
              <a:rPr lang="tr-TR" dirty="0"/>
              <a:t>TCN: Temporal processing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dirty="0"/>
              <a:t>Kernel size: 5 – Dilation: 1,1,1,1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dirty="0"/>
              <a:t>Kernel size: 3 – Dilation: 1,2,2,1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dirty="0"/>
              <a:t>Kernel size: 3 – Dilation: 1,2,4</a:t>
            </a:r>
          </a:p>
          <a:p>
            <a:r>
              <a:rPr lang="tr-TR" dirty="0"/>
              <a:t>Linear: Classification</a:t>
            </a:r>
          </a:p>
          <a:p>
            <a:r>
              <a:rPr lang="tr-TR" dirty="0"/>
              <a:t>Accuracy &lt; 60% in the beginning</a:t>
            </a:r>
          </a:p>
          <a:p>
            <a:pPr marL="914400" lvl="1" indent="-457200">
              <a:buFont typeface="+mj-lt"/>
              <a:buAutoNum type="alphaLcParenR"/>
            </a:pPr>
            <a:endParaRPr lang="tr-TR" dirty="0"/>
          </a:p>
        </p:txBody>
      </p:sp>
      <p:pic>
        <p:nvPicPr>
          <p:cNvPr id="13" name="Picture 1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840DBE9-DC0F-A670-A127-03382D5ABC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Our Base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13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A22B8B5-1E15-1490-9C93-D05249D2AE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5364635" cy="35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27">
                  <a:extLst>
                    <a:ext uri="{9D8B030D-6E8A-4147-A177-3AD203B41FA5}">
                      <a16:colId xmlns:a16="http://schemas.microsoft.com/office/drawing/2014/main" val="178068673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14461475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66281258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0395916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694379303"/>
                    </a:ext>
                  </a:extLst>
                </a:gridCol>
              </a:tblGrid>
              <a:tr h="70906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Pull-ups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Push-up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Situp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Squat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1583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90798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1870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9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3256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28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57EFDF-9DC2-EBD3-CAD4-52CB02F60268}"/>
              </a:ext>
            </a:extLst>
          </p:cNvPr>
          <p:cNvSpPr txBox="1"/>
          <p:nvPr/>
        </p:nvSpPr>
        <p:spPr>
          <a:xfrm>
            <a:off x="2248488" y="547050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/>
              <a:t>Table 3:</a:t>
            </a:r>
            <a:r>
              <a:rPr lang="en-US" sz="1600" i="1" dirty="0"/>
              <a:t> </a:t>
            </a:r>
            <a:r>
              <a:rPr lang="tr-TR" sz="1600" i="1" dirty="0"/>
              <a:t>Our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37F22-037A-60C6-94F1-B83FCE26EFFB}"/>
              </a:ext>
            </a:extLst>
          </p:cNvPr>
          <p:cNvSpPr txBox="1"/>
          <p:nvPr/>
        </p:nvSpPr>
        <p:spPr>
          <a:xfrm>
            <a:off x="6966798" y="1686914"/>
            <a:ext cx="4848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Image size: 		256x256</a:t>
            </a:r>
          </a:p>
          <a:p>
            <a:r>
              <a:rPr lang="tr-TR" sz="2400" dirty="0"/>
              <a:t>Sampling rate: 	5 fps</a:t>
            </a:r>
          </a:p>
          <a:p>
            <a:r>
              <a:rPr lang="tr-TR" sz="2400" dirty="0"/>
              <a:t>Number of frames: 	16</a:t>
            </a:r>
          </a:p>
          <a:p>
            <a:r>
              <a:rPr lang="tr-TR" sz="2400" dirty="0"/>
              <a:t>Number of params:	760K</a:t>
            </a:r>
          </a:p>
          <a:p>
            <a:endParaRPr lang="tr-TR" sz="2400" dirty="0"/>
          </a:p>
          <a:p>
            <a:r>
              <a:rPr lang="tr-TR" sz="2400" dirty="0"/>
              <a:t>VALIDATION ACC:	63.80%</a:t>
            </a:r>
          </a:p>
          <a:p>
            <a:endParaRPr lang="tr-TR" sz="2400" dirty="0"/>
          </a:p>
          <a:p>
            <a:pPr marL="342900" indent="-342900">
              <a:buFontTx/>
              <a:buChar char="-"/>
            </a:pPr>
            <a:r>
              <a:rPr lang="tr-TR" sz="2400" i="1" dirty="0"/>
              <a:t>Val. Acc. was around 57% before multiplying data augmentation </a:t>
            </a:r>
          </a:p>
          <a:p>
            <a:pPr marL="342900" indent="-342900">
              <a:buFontTx/>
              <a:buChar char="-"/>
            </a:pPr>
            <a:r>
              <a:rPr lang="tr-TR" sz="2400" i="1" dirty="0"/>
              <a:t>Clamped ai8x layers and ai8x normalization</a:t>
            </a:r>
          </a:p>
          <a:p>
            <a:pPr marL="342900" indent="-342900">
              <a:buFontTx/>
              <a:buChar char="-"/>
            </a:pPr>
            <a:r>
              <a:rPr lang="tr-TR" sz="2400" i="1" dirty="0"/>
              <a:t>Can overfit as much as 99%</a:t>
            </a:r>
          </a:p>
        </p:txBody>
      </p:sp>
      <p:pic>
        <p:nvPicPr>
          <p:cNvPr id="16" name="Picture 1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2FACADD-B8AC-2341-63D1-966CEA5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4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MS-TCN &amp; SS-TCN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14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16" name="Picture 1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2FACADD-B8AC-2341-63D1-966CEA5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B821076-A414-3AA8-A68A-8CF89F0E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Tried 14 layer CNN (same as previous) and staged TCN on top</a:t>
            </a:r>
          </a:p>
          <a:p>
            <a:pPr marL="0" indent="0">
              <a:buNone/>
            </a:pPr>
            <a:r>
              <a:rPr lang="tr-TR" dirty="0"/>
              <a:t>Experiments wih 1-3-5 stages</a:t>
            </a:r>
          </a:p>
          <a:p>
            <a:pPr marL="0" indent="0">
              <a:buNone/>
            </a:pPr>
            <a:r>
              <a:rPr lang="tr-TR" dirty="0"/>
              <a:t>Dropout (TCN, none for CNN)</a:t>
            </a:r>
          </a:p>
          <a:p>
            <a:pPr marL="0" indent="0">
              <a:buNone/>
            </a:pPr>
            <a:r>
              <a:rPr lang="tr-TR" dirty="0"/>
              <a:t>Acc: 57-63 %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Two ideas...</a:t>
            </a:r>
          </a:p>
          <a:p>
            <a:pPr>
              <a:buFontTx/>
              <a:buChar char="-"/>
            </a:pPr>
            <a:r>
              <a:rPr lang="tr-TR" dirty="0"/>
              <a:t>Basic models</a:t>
            </a:r>
          </a:p>
          <a:p>
            <a:pPr>
              <a:buFontTx/>
              <a:buChar char="-"/>
            </a:pPr>
            <a:r>
              <a:rPr lang="tr-TR" b="1" dirty="0"/>
              <a:t>Data centric approach</a:t>
            </a:r>
          </a:p>
        </p:txBody>
      </p:sp>
    </p:spTree>
    <p:extLst>
      <p:ext uri="{BB962C8B-B14F-4D97-AF65-F5344CB8AC3E}">
        <p14:creationId xmlns:p14="http://schemas.microsoft.com/office/powerpoint/2010/main" val="198185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– Pickling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DEC-5EE4-352D-F69B-C4B1AAF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Pickles: binary formats for faster dataloading</a:t>
            </a:r>
          </a:p>
          <a:p>
            <a:pPr marL="0" indent="0">
              <a:buNone/>
            </a:pPr>
            <a:endParaRPr lang="tr-TR" dirty="0"/>
          </a:p>
          <a:p>
            <a:pPr>
              <a:buFontTx/>
              <a:buChar char="-"/>
            </a:pPr>
            <a:r>
              <a:rPr lang="tr-TR" dirty="0"/>
              <a:t>Fixed 50 frames from each sample</a:t>
            </a:r>
          </a:p>
          <a:p>
            <a:pPr>
              <a:buFontTx/>
              <a:buChar char="-"/>
            </a:pPr>
            <a:r>
              <a:rPr lang="tr-TR" dirty="0"/>
              <a:t>Eliminated inconsistent frame counts</a:t>
            </a:r>
          </a:p>
          <a:p>
            <a:pPr>
              <a:buFontTx/>
              <a:buChar char="-"/>
            </a:pPr>
            <a:r>
              <a:rPr lang="tr-TR" dirty="0"/>
              <a:t>Added video indices to 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15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D9224E8-6BC7-62B6-9C77-327A7B3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0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– Blacklists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DEC-5EE4-352D-F69B-C4B1AAF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Score:</a:t>
            </a:r>
            <a:r>
              <a:rPr lang="tr-TR" dirty="0"/>
              <a:t> 100 = 50(slowfast) + 12.5 + 25 + 12.5 (x3dm)</a:t>
            </a:r>
          </a:p>
          <a:p>
            <a:pPr>
              <a:buFontTx/>
              <a:buChar char="-"/>
            </a:pPr>
            <a:r>
              <a:rPr lang="tr-TR" dirty="0"/>
              <a:t>May be done by confidencies</a:t>
            </a:r>
          </a:p>
          <a:p>
            <a:pPr>
              <a:buFontTx/>
              <a:buChar char="-"/>
            </a:pPr>
            <a:r>
              <a:rPr lang="tr-TR" dirty="0"/>
              <a:t>Created blacklists with 0, 1, 30, 50, 75 and 100 threshold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Experiment:</a:t>
            </a:r>
          </a:p>
          <a:p>
            <a:pPr>
              <a:buFontTx/>
              <a:buChar char="-"/>
            </a:pPr>
            <a:r>
              <a:rPr lang="tr-TR" dirty="0"/>
              <a:t>No masking: 	67.8%</a:t>
            </a:r>
          </a:p>
          <a:p>
            <a:pPr>
              <a:buFontTx/>
              <a:buChar char="-"/>
            </a:pPr>
            <a:r>
              <a:rPr lang="tr-TR" dirty="0"/>
              <a:t>Masking@100:	69.0%</a:t>
            </a:r>
          </a:p>
          <a:p>
            <a:pPr>
              <a:buFontTx/>
              <a:buChar char="-"/>
            </a:pPr>
            <a:r>
              <a:rPr lang="tr-TR" dirty="0"/>
              <a:t>Masking@30:	69.4%</a:t>
            </a:r>
          </a:p>
          <a:p>
            <a:pPr>
              <a:buFontTx/>
              <a:buChar char="-"/>
            </a:pP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16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D9224E8-6BC7-62B6-9C77-327A7B3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5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– Blacklisted Examples</a:t>
            </a:r>
          </a:p>
        </p:txBody>
      </p:sp>
      <p:pic>
        <p:nvPicPr>
          <p:cNvPr id="9" name="train_67801_pull_ups">
            <a:hlinkClick r:id="" action="ppaction://media"/>
            <a:extLst>
              <a:ext uri="{FF2B5EF4-FFF2-40B4-BE49-F238E27FC236}">
                <a16:creationId xmlns:a16="http://schemas.microsoft.com/office/drawing/2014/main" id="{587E0A87-27D8-1EE3-4BB4-941CE269346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82098" y="2115252"/>
            <a:ext cx="1468263" cy="261501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17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D9224E8-6BC7-62B6-9C77-327A7B3365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pic>
        <p:nvPicPr>
          <p:cNvPr id="6" name="train_173206_push_up">
            <a:hlinkClick r:id="" action="ppaction://media"/>
            <a:extLst>
              <a:ext uri="{FF2B5EF4-FFF2-40B4-BE49-F238E27FC236}">
                <a16:creationId xmlns:a16="http://schemas.microsoft.com/office/drawing/2014/main" id="{303A287B-EC38-9268-D4C1-CD5B8936679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51194" y="2117024"/>
            <a:ext cx="4652069" cy="2616789"/>
          </a:xfrm>
          <a:prstGeom prst="rect">
            <a:avLst/>
          </a:prstGeom>
        </p:spPr>
      </p:pic>
      <p:pic>
        <p:nvPicPr>
          <p:cNvPr id="10" name="train_117511_situp">
            <a:hlinkClick r:id="" action="ppaction://media"/>
            <a:extLst>
              <a:ext uri="{FF2B5EF4-FFF2-40B4-BE49-F238E27FC236}">
                <a16:creationId xmlns:a16="http://schemas.microsoft.com/office/drawing/2014/main" id="{B47E56A7-1ED8-7F62-CDE6-E01CADCC9E4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29195" y="2115251"/>
            <a:ext cx="3486687" cy="2615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E48A5-B565-D9D6-104B-B4D5118839F9}"/>
              </a:ext>
            </a:extLst>
          </p:cNvPr>
          <p:cNvSpPr txBox="1"/>
          <p:nvPr/>
        </p:nvSpPr>
        <p:spPr>
          <a:xfrm>
            <a:off x="5106140" y="5075353"/>
            <a:ext cx="304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i="1" dirty="0"/>
              <a:t>Video 2-3-4: Masked samples</a:t>
            </a:r>
          </a:p>
        </p:txBody>
      </p:sp>
    </p:spTree>
    <p:extLst>
      <p:ext uri="{BB962C8B-B14F-4D97-AF65-F5344CB8AC3E}">
        <p14:creationId xmlns:p14="http://schemas.microsoft.com/office/powerpoint/2010/main" val="16703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2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2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– Other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DEC-5EE4-352D-F69B-C4B1AAF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tr-TR" dirty="0"/>
              <a:t>Tensorboard to monitor metrics and histograms</a:t>
            </a:r>
          </a:p>
          <a:p>
            <a:pPr>
              <a:buFontTx/>
              <a:buChar char="-"/>
            </a:pPr>
            <a:r>
              <a:rPr lang="tr-TR" dirty="0"/>
              <a:t>Dropout (channelwise, spatial)</a:t>
            </a:r>
          </a:p>
          <a:p>
            <a:pPr>
              <a:buFontTx/>
              <a:buChar char="-"/>
            </a:pPr>
            <a:r>
              <a:rPr lang="tr-TR" dirty="0"/>
              <a:t>Weight Decay</a:t>
            </a:r>
          </a:p>
          <a:p>
            <a:pPr>
              <a:buFontTx/>
              <a:buChar char="-"/>
            </a:pPr>
            <a:r>
              <a:rPr lang="tr-TR" dirty="0"/>
              <a:t>Doubling hard-to-learn classes (push up, situp)</a:t>
            </a:r>
          </a:p>
          <a:p>
            <a:pPr>
              <a:buFontTx/>
              <a:buChar char="-"/>
            </a:pPr>
            <a:r>
              <a:rPr lang="tr-TR" dirty="0"/>
              <a:t>Tossing first&amp;last frames (50 frames -&gt; 48 frames)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r>
              <a:rPr lang="tr-TR" dirty="0"/>
              <a:t>After all these steps accuricies went up to 66%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18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D9224E8-6BC7-62B6-9C77-327A7B3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Soft Voting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19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B2774B-E337-A3BB-C374-63E0F663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59396"/>
              </p:ext>
            </p:extLst>
          </p:nvPr>
        </p:nvGraphicFramePr>
        <p:xfrm>
          <a:off x="838200" y="1690688"/>
          <a:ext cx="5358614" cy="3756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4F30E4-3839-1BB0-B522-1E0583B0933C}"/>
              </a:ext>
            </a:extLst>
          </p:cNvPr>
          <p:cNvSpPr txBox="1"/>
          <p:nvPr/>
        </p:nvSpPr>
        <p:spPr>
          <a:xfrm>
            <a:off x="2245477" y="548826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 </a:t>
            </a:r>
            <a:r>
              <a:rPr lang="tr-TR" sz="1600" i="1" dirty="0"/>
              <a:t>8:</a:t>
            </a:r>
            <a:r>
              <a:rPr lang="en-US" sz="1600" i="1" dirty="0"/>
              <a:t> </a:t>
            </a:r>
            <a:r>
              <a:rPr lang="tr-TR" sz="1600" i="1" dirty="0"/>
              <a:t>A simpler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C470AA-D800-1FE8-2AF2-E77872C3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745" y="1731685"/>
            <a:ext cx="5543747" cy="3756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Simpler spatial processing (8 conv layers)</a:t>
            </a:r>
          </a:p>
          <a:p>
            <a:pPr marL="0" indent="0">
              <a:buNone/>
            </a:pPr>
            <a:r>
              <a:rPr lang="tr-TR" dirty="0"/>
              <a:t>Linear classifier for each frame</a:t>
            </a:r>
          </a:p>
          <a:p>
            <a:pPr marL="0" indent="0">
              <a:buNone/>
            </a:pPr>
            <a:r>
              <a:rPr lang="tr-TR" dirty="0"/>
              <a:t>Taking average of soft results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Acc went up to around 70%</a:t>
            </a:r>
          </a:p>
        </p:txBody>
      </p:sp>
      <p:pic>
        <p:nvPicPr>
          <p:cNvPr id="13" name="Picture 1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840DBE9-DC0F-A670-A127-03382D5ABC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6B11-00D7-C3F6-953E-76BBDE21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2541-22A1-7185-EE79-0107FF98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Literature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Experiments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Progress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Fails, Future &amp; Takeaways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3200" dirty="0"/>
              <a:t> 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7E88-74E6-0B38-9F8F-97408A8F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5B39-D4D2-20BC-7ECC-1B2D478D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5EB-EFD9-6BDB-2683-C7F120C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3EBAE380-9D79-BEB7-D291-12D53AB9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– Final Imporevements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DEC-5EE4-352D-F69B-C4B1AAF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Warm Start:</a:t>
            </a:r>
          </a:p>
          <a:p>
            <a:pPr>
              <a:buFontTx/>
              <a:buChar char="-"/>
            </a:pPr>
            <a:r>
              <a:rPr lang="tr-TR" dirty="0"/>
              <a:t>Freezing or without freezing</a:t>
            </a:r>
          </a:p>
          <a:p>
            <a:pPr>
              <a:buFontTx/>
              <a:buChar char="-"/>
            </a:pPr>
            <a:r>
              <a:rPr lang="tr-TR" dirty="0"/>
              <a:t>Almost always decreased accuracy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i="1" dirty="0"/>
              <a:t>Conclusion: Not able to train temporal part !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Final improvements...</a:t>
            </a:r>
          </a:p>
          <a:p>
            <a:pPr marL="0" indent="0">
              <a:buNone/>
            </a:pPr>
            <a:r>
              <a:rPr lang="tr-TR" dirty="0"/>
              <a:t>- More filters at hidden layers</a:t>
            </a:r>
          </a:p>
          <a:p>
            <a:pPr marL="0" indent="0">
              <a:buNone/>
            </a:pPr>
            <a:r>
              <a:rPr lang="tr-TR" dirty="0"/>
              <a:t>- Increasing background samples (3k -&gt; 27k)</a:t>
            </a:r>
          </a:p>
          <a:p>
            <a:pPr marL="0" indent="0">
              <a:buNone/>
            </a:pPr>
            <a:r>
              <a:rPr lang="tr-TR" dirty="0"/>
              <a:t>- Introduced single pickle mode for background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20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D9224E8-6BC7-62B6-9C77-327A7B3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– Soft Voting &amp; Basic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71C3-F631-D548-D6A2-D3B918C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B38-364E-6E2B-96F4-302F605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21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050690-3398-C00D-6859-0A05282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A22B8B5-1E15-1490-9C93-D05249D2A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04289"/>
              </p:ext>
            </p:extLst>
          </p:nvPr>
        </p:nvGraphicFramePr>
        <p:xfrm>
          <a:off x="1132116" y="1946573"/>
          <a:ext cx="4291708" cy="296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27">
                  <a:extLst>
                    <a:ext uri="{9D8B030D-6E8A-4147-A177-3AD203B41FA5}">
                      <a16:colId xmlns:a16="http://schemas.microsoft.com/office/drawing/2014/main" val="178068673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14461475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66281258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03959168"/>
                    </a:ext>
                  </a:extLst>
                </a:gridCol>
              </a:tblGrid>
              <a:tr h="70906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Pull-ups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Push-up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Situp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Squat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1583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90798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1870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9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3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57EFDF-9DC2-EBD3-CAD4-52CB02F60268}"/>
              </a:ext>
            </a:extLst>
          </p:cNvPr>
          <p:cNvSpPr txBox="1"/>
          <p:nvPr/>
        </p:nvSpPr>
        <p:spPr>
          <a:xfrm>
            <a:off x="4038600" y="5756531"/>
            <a:ext cx="368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/>
              <a:t>Table 3-4:</a:t>
            </a:r>
            <a:r>
              <a:rPr lang="en-US" sz="1600" i="1" dirty="0"/>
              <a:t> </a:t>
            </a:r>
            <a:r>
              <a:rPr lang="tr-TR" sz="1600" i="1" dirty="0"/>
              <a:t>Highest accuracy results</a:t>
            </a:r>
          </a:p>
        </p:txBody>
      </p:sp>
      <p:pic>
        <p:nvPicPr>
          <p:cNvPr id="16" name="Picture 1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2FACADD-B8AC-2341-63D1-966CEA5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9A39DCBB-6243-7F9D-E32E-F16DB7E94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56720"/>
              </p:ext>
            </p:extLst>
          </p:nvPr>
        </p:nvGraphicFramePr>
        <p:xfrm>
          <a:off x="6096000" y="1737552"/>
          <a:ext cx="5364635" cy="35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27">
                  <a:extLst>
                    <a:ext uri="{9D8B030D-6E8A-4147-A177-3AD203B41FA5}">
                      <a16:colId xmlns:a16="http://schemas.microsoft.com/office/drawing/2014/main" val="178068673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14461475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66281258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203959168"/>
                    </a:ext>
                  </a:extLst>
                </a:gridCol>
                <a:gridCol w="1072927">
                  <a:extLst>
                    <a:ext uri="{9D8B030D-6E8A-4147-A177-3AD203B41FA5}">
                      <a16:colId xmlns:a16="http://schemas.microsoft.com/office/drawing/2014/main" val="694379303"/>
                    </a:ext>
                  </a:extLst>
                </a:gridCol>
              </a:tblGrid>
              <a:tr h="70906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Pull-ups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Push-up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Situp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Squat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1583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90798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1870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94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3256"/>
                  </a:ext>
                </a:extLst>
              </a:tr>
              <a:tr h="5639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28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4E6D7A-AAF7-414E-2774-909EDC7E74D4}"/>
              </a:ext>
            </a:extLst>
          </p:cNvPr>
          <p:cNvSpPr txBox="1"/>
          <p:nvPr/>
        </p:nvSpPr>
        <p:spPr>
          <a:xfrm>
            <a:off x="1132116" y="5015883"/>
            <a:ext cx="42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ACC:</a:t>
            </a:r>
            <a:r>
              <a:rPr lang="tr-TR" dirty="0"/>
              <a:t> 73.7 %	</a:t>
            </a:r>
            <a:r>
              <a:rPr lang="tr-TR" b="1" dirty="0"/>
              <a:t>WeightedACC: </a:t>
            </a:r>
            <a:r>
              <a:rPr lang="tr-TR" dirty="0"/>
              <a:t>73.3%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DAC75-4184-EF2B-B803-8D29DD11FA17}"/>
              </a:ext>
            </a:extLst>
          </p:cNvPr>
          <p:cNvSpPr txBox="1"/>
          <p:nvPr/>
        </p:nvSpPr>
        <p:spPr>
          <a:xfrm>
            <a:off x="6095999" y="5294343"/>
            <a:ext cx="536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ACC:</a:t>
            </a:r>
            <a:r>
              <a:rPr lang="tr-TR" dirty="0"/>
              <a:t> 71.6 %	</a:t>
            </a:r>
            <a:r>
              <a:rPr lang="tr-TR" b="1" dirty="0"/>
              <a:t>WeightedACC:</a:t>
            </a:r>
            <a:r>
              <a:rPr lang="tr-TR" dirty="0"/>
              <a:t> 68.5%</a:t>
            </a:r>
          </a:p>
        </p:txBody>
      </p:sp>
    </p:spTree>
    <p:extLst>
      <p:ext uri="{BB962C8B-B14F-4D97-AF65-F5344CB8AC3E}">
        <p14:creationId xmlns:p14="http://schemas.microsoft.com/office/powerpoint/2010/main" val="36431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Progress - Finalizing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A7DC5A-D710-092E-B6B1-9EE801A64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2152"/>
            <a:ext cx="10515600" cy="402996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72F0-E615-D1ED-93DB-03E543C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26AE-E3E0-2B0F-F792-D24D093C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22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44CBF7-082C-CC92-D31B-25DEAE6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EFD09D3-AB32-5512-3836-FBDA5E9E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46838E-5AE1-9793-1981-C630C78E099F}"/>
              </a:ext>
            </a:extLst>
          </p:cNvPr>
          <p:cNvSpPr txBox="1"/>
          <p:nvPr/>
        </p:nvSpPr>
        <p:spPr>
          <a:xfrm>
            <a:off x="4829128" y="5815946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/>
              <a:t>Figure 9: Results table</a:t>
            </a:r>
          </a:p>
        </p:txBody>
      </p:sp>
    </p:spTree>
    <p:extLst>
      <p:ext uri="{BB962C8B-B14F-4D97-AF65-F5344CB8AC3E}">
        <p14:creationId xmlns:p14="http://schemas.microsoft.com/office/powerpoint/2010/main" val="401861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A771-0849-E1EB-7B0C-E712AE2E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Fails &amp; Future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32E7-7061-4828-3566-9C941BC9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Fails:</a:t>
            </a:r>
          </a:p>
          <a:p>
            <a:r>
              <a:rPr lang="tr-TR" dirty="0"/>
              <a:t>Training temporal layers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Future work:</a:t>
            </a:r>
          </a:p>
          <a:p>
            <a:r>
              <a:rPr lang="tr-TR" dirty="0"/>
              <a:t>Initialization (currently: He Init)</a:t>
            </a:r>
          </a:p>
          <a:p>
            <a:r>
              <a:rPr lang="tr-TR" dirty="0"/>
              <a:t>Removing layers, simpler model</a:t>
            </a:r>
          </a:p>
          <a:p>
            <a:r>
              <a:rPr lang="tr-TR" dirty="0"/>
              <a:t>Smaller channel numbers</a:t>
            </a:r>
          </a:p>
          <a:p>
            <a:r>
              <a:rPr lang="tr-TR" dirty="0"/>
              <a:t>Better masking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C913-5738-85BE-0C76-6BB1CDB8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2403-A380-F91C-29E3-03180BC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23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E49168-C85E-6BC2-694D-389464AD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2FE8C52B-53EA-DDEB-9F85-A26E3A18F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A771-0849-E1EB-7B0C-E712AE2E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Takeaways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32E7-7061-4828-3566-9C941BC9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Hands-on PyTorch, Tensorboard experience</a:t>
            </a:r>
          </a:p>
          <a:p>
            <a:r>
              <a:rPr lang="tr-TR" dirty="0"/>
              <a:t>Video processing approaches, TCN</a:t>
            </a:r>
          </a:p>
          <a:p>
            <a:r>
              <a:rPr lang="tr-TR" dirty="0"/>
              <a:t>Smaller models and hardware limitations</a:t>
            </a:r>
          </a:p>
          <a:p>
            <a:r>
              <a:rPr lang="tr-TR" dirty="0"/>
              <a:t>Training on a machine with other</a:t>
            </a:r>
          </a:p>
          <a:p>
            <a:r>
              <a:rPr lang="tr-TR" dirty="0"/>
              <a:t>Created an automatic workflow.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Great people.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C913-5738-85BE-0C76-6BB1CDB8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2403-A380-F91C-29E3-03180BC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24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E49168-C85E-6BC2-694D-389464AD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2FE8C52B-53EA-DDEB-9F85-A26E3A18F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BD68-1D88-F7EC-3447-B0D53B76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0A25-CF1F-C0C2-4CF2-32FD8F1D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62626"/>
                </a:solidFill>
                <a:effectLst/>
              </a:rPr>
              <a:t>[1] </a:t>
            </a:r>
            <a:r>
              <a:rPr lang="tr-TR" b="0" i="0" dirty="0">
                <a:solidFill>
                  <a:srgbClr val="262626"/>
                </a:solidFill>
                <a:effectLst/>
              </a:rPr>
              <a:t>Feichtenhofer, </a:t>
            </a:r>
            <a:r>
              <a:rPr lang="en-US" b="0" i="0" dirty="0">
                <a:solidFill>
                  <a:srgbClr val="262626"/>
                </a:solidFill>
                <a:effectLst/>
              </a:rPr>
              <a:t>Christoph, </a:t>
            </a:r>
            <a:r>
              <a:rPr lang="tr-TR" b="0" i="0" dirty="0">
                <a:solidFill>
                  <a:srgbClr val="262626"/>
                </a:solidFill>
                <a:effectLst/>
              </a:rPr>
              <a:t>«</a:t>
            </a:r>
            <a:r>
              <a:rPr lang="en-US" b="0" i="0" dirty="0">
                <a:solidFill>
                  <a:srgbClr val="262626"/>
                </a:solidFill>
                <a:effectLst/>
              </a:rPr>
              <a:t>X3D: Expanding Architectures for Efficient Video Recognition.</a:t>
            </a:r>
            <a:r>
              <a:rPr lang="tr-TR" dirty="0">
                <a:solidFill>
                  <a:srgbClr val="262626"/>
                </a:solidFill>
              </a:rPr>
              <a:t>»</a:t>
            </a:r>
            <a:r>
              <a:rPr lang="en-US" b="0" i="0" dirty="0">
                <a:solidFill>
                  <a:srgbClr val="262626"/>
                </a:solidFill>
                <a:effectLst/>
              </a:rPr>
              <a:t> </a:t>
            </a:r>
            <a:r>
              <a:rPr lang="en-US" b="0" i="0" dirty="0">
                <a:solidFill>
                  <a:srgbClr val="262626"/>
                </a:solidFill>
                <a:effectLst/>
                <a:hlinkClick r:id="rId2"/>
              </a:rPr>
              <a:t>https://arxiv.org/abs/2004.04730</a:t>
            </a:r>
            <a:endParaRPr lang="tr-TR" b="0" i="0" dirty="0">
              <a:solidFill>
                <a:srgbClr val="262626"/>
              </a:solidFill>
              <a:effectLst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62626"/>
                </a:solidFill>
                <a:effectLst/>
              </a:rPr>
              <a:t>[2] Feichtenhofer, Christoph et. al, «SlowFast Networks for Video Recognition» </a:t>
            </a:r>
            <a:r>
              <a:rPr lang="tr-TR" b="0" i="0" dirty="0">
                <a:solidFill>
                  <a:srgbClr val="262626"/>
                </a:solidFill>
                <a:effectLst/>
                <a:hlinkClick r:id="rId3"/>
              </a:rPr>
              <a:t>https://arxiv.org/pdf/1812.03982.pdf</a:t>
            </a:r>
            <a:endParaRPr lang="tr-TR" b="0" i="0" dirty="0">
              <a:solidFill>
                <a:srgbClr val="262626"/>
              </a:solidFill>
              <a:effectLst/>
            </a:endParaRPr>
          </a:p>
          <a:p>
            <a:pPr marL="0" indent="0">
              <a:buNone/>
            </a:pPr>
            <a:r>
              <a:rPr lang="tr-TR" dirty="0">
                <a:solidFill>
                  <a:srgbClr val="262626"/>
                </a:solidFill>
              </a:rPr>
              <a:t>[3] Carreira, Joao and Zisserman, Andrew «</a:t>
            </a:r>
            <a:r>
              <a:rPr lang="en-US" dirty="0">
                <a:solidFill>
                  <a:srgbClr val="262626"/>
                </a:solidFill>
              </a:rPr>
              <a:t>Quo Vadis, Action Recognition? A New Model and the Kinetics Dataset</a:t>
            </a:r>
            <a:r>
              <a:rPr lang="tr-TR" dirty="0">
                <a:solidFill>
                  <a:srgbClr val="262626"/>
                </a:solidFill>
              </a:rPr>
              <a:t>» </a:t>
            </a:r>
            <a:r>
              <a:rPr lang="tr-TR" dirty="0">
                <a:solidFill>
                  <a:srgbClr val="262626"/>
                </a:solidFill>
                <a:hlinkClick r:id="rId4"/>
              </a:rPr>
              <a:t>https://arxiv.org/abs/1705.07750</a:t>
            </a:r>
            <a:endParaRPr lang="tr-TR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262626"/>
                </a:solidFill>
              </a:rPr>
              <a:t>[4]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Kay, Will, et al.</a:t>
            </a:r>
            <a:r>
              <a:rPr lang="tr-TR" b="0" i="0" dirty="0">
                <a:solidFill>
                  <a:srgbClr val="222222"/>
                </a:solidFill>
                <a:effectLst/>
              </a:rPr>
              <a:t> «</a:t>
            </a:r>
            <a:r>
              <a:rPr lang="en-US" b="0" i="1" dirty="0">
                <a:solidFill>
                  <a:srgbClr val="222222"/>
                </a:solidFill>
                <a:effectLst/>
              </a:rPr>
              <a:t>The Kinetics Human Action Video Dataset</a:t>
            </a:r>
            <a:r>
              <a:rPr lang="tr-TR" b="0" i="1" dirty="0">
                <a:solidFill>
                  <a:srgbClr val="222222"/>
                </a:solidFill>
                <a:effectLst/>
              </a:rPr>
              <a:t>»</a:t>
            </a:r>
            <a:r>
              <a:rPr lang="en-US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19 May 2017.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arXiv.org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b="0" i="0" dirty="0">
                <a:solidFill>
                  <a:srgbClr val="222222"/>
                </a:solidFill>
                <a:effectLst/>
                <a:hlinkClick r:id="rId5"/>
              </a:rPr>
              <a:t>https://doi.org/10.48550/arXiv.1705.06950</a:t>
            </a:r>
            <a:endParaRPr lang="tr-TR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222222"/>
                </a:solidFill>
              </a:rPr>
              <a:t>[5] </a:t>
            </a:r>
            <a:r>
              <a:rPr lang="tr-TR" b="0" i="0" dirty="0">
                <a:solidFill>
                  <a:srgbClr val="222222"/>
                </a:solidFill>
                <a:effectLst/>
                <a:latin typeface="AvenirNextLTPro"/>
              </a:rPr>
              <a:t>Farha, Yazan Abu, and Juergen Gall. «</a:t>
            </a:r>
            <a:r>
              <a:rPr lang="tr-TR" b="0" i="1" dirty="0">
                <a:solidFill>
                  <a:srgbClr val="222222"/>
                </a:solidFill>
                <a:effectLst/>
                <a:latin typeface="AvenirNextLTPro"/>
              </a:rPr>
              <a:t>MS-TCN: Multi-Stage Temporal Convolutional Network for Action Segmentation»</a:t>
            </a:r>
            <a:r>
              <a:rPr lang="tr-TR" b="0" i="0" dirty="0">
                <a:solidFill>
                  <a:srgbClr val="222222"/>
                </a:solidFill>
                <a:effectLst/>
                <a:latin typeface="AvenirNextLTPro"/>
              </a:rPr>
              <a:t>. arXiv, 2 Apr. 2019. </a:t>
            </a:r>
            <a:r>
              <a:rPr lang="tr-TR" b="0" i="1" dirty="0">
                <a:solidFill>
                  <a:srgbClr val="222222"/>
                </a:solidFill>
                <a:effectLst/>
                <a:latin typeface="AvenirNextLTPro"/>
              </a:rPr>
              <a:t>arXiv.org</a:t>
            </a:r>
            <a:r>
              <a:rPr lang="tr-TR" b="0" i="0" dirty="0">
                <a:solidFill>
                  <a:srgbClr val="222222"/>
                </a:solidFill>
                <a:effectLst/>
                <a:latin typeface="AvenirNextLTPro"/>
              </a:rPr>
              <a:t>, </a:t>
            </a:r>
            <a:r>
              <a:rPr lang="tr-TR" b="0" i="0" dirty="0">
                <a:solidFill>
                  <a:srgbClr val="222222"/>
                </a:solidFill>
                <a:effectLst/>
                <a:latin typeface="AvenirNextLTPro"/>
                <a:hlinkClick r:id="rId6"/>
              </a:rPr>
              <a:t>https://doi.org/10.48550/arXiv.1903.01945</a:t>
            </a:r>
            <a:r>
              <a:rPr lang="tr-TR" b="0" i="0" dirty="0">
                <a:solidFill>
                  <a:srgbClr val="222222"/>
                </a:solidFill>
                <a:effectLst/>
                <a:latin typeface="AvenirNextLTPro"/>
              </a:rPr>
              <a:t> </a:t>
            </a:r>
            <a:endParaRPr lang="tr-TR" dirty="0">
              <a:solidFill>
                <a:srgbClr val="26262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EE54-B89F-D491-2997-35FA5128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8175-8034-B02C-D3F9-EB23B62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D9FA-C424-D53C-60F1-671248A1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25</a:t>
            </a:fld>
            <a:endParaRPr lang="tr-TR"/>
          </a:p>
        </p:txBody>
      </p:sp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2EBB023A-B9BF-C32E-E390-B2ABE267C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E87-4604-4514-ADF9-281BD23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509A-C680-4C04-97D1-F063623A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27" y="1513722"/>
            <a:ext cx="63827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400" b="1" dirty="0"/>
              <a:t>Task: </a:t>
            </a:r>
            <a:r>
              <a:rPr lang="tr-TR" sz="2400" dirty="0"/>
              <a:t>Action segmentation + Edge-AI</a:t>
            </a:r>
            <a:endParaRPr lang="tr-TR" sz="2400" b="1" dirty="0"/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tr-TR" sz="2400" b="1" dirty="0"/>
              <a:t>Kinetics Dataset </a:t>
            </a:r>
            <a:r>
              <a:rPr lang="tr-TR" sz="2400" dirty="0"/>
              <a:t>(Kay et.al., 2017)[4]</a:t>
            </a:r>
          </a:p>
          <a:p>
            <a:pPr>
              <a:buFontTx/>
              <a:buChar char="-"/>
            </a:pPr>
            <a:r>
              <a:rPr lang="tr-TR" sz="2400" dirty="0"/>
              <a:t>YouTube videos labelled with 400/600/700 classes</a:t>
            </a:r>
          </a:p>
          <a:p>
            <a:pPr>
              <a:buFontTx/>
              <a:buChar char="-"/>
            </a:pPr>
            <a:r>
              <a:rPr lang="tr-TR" sz="2400" dirty="0"/>
              <a:t>Challenging content, inconsistencies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b="1" dirty="0"/>
              <a:t>We ...</a:t>
            </a:r>
          </a:p>
          <a:p>
            <a:pPr>
              <a:buFontTx/>
              <a:buChar char="-"/>
            </a:pPr>
            <a:r>
              <a:rPr lang="tr-TR" sz="2400" dirty="0"/>
              <a:t>Selected 4 classes (squat, pushup, pullup, situp) and some negative samples</a:t>
            </a:r>
          </a:p>
          <a:p>
            <a:pPr>
              <a:buFontTx/>
              <a:buChar char="-"/>
            </a:pPr>
            <a:r>
              <a:rPr lang="tr-TR" sz="2400" dirty="0"/>
              <a:t>Targeting FTHR board for real-time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89BE0-5ED8-445B-8C7E-D973FF5064A8}"/>
              </a:ext>
            </a:extLst>
          </p:cNvPr>
          <p:cNvSpPr txBox="1"/>
          <p:nvPr/>
        </p:nvSpPr>
        <p:spPr>
          <a:xfrm>
            <a:off x="1772239" y="3601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25142-CAC2-4F1B-B2D2-B12DD64B02AD}"/>
              </a:ext>
            </a:extLst>
          </p:cNvPr>
          <p:cNvSpPr txBox="1"/>
          <p:nvPr/>
        </p:nvSpPr>
        <p:spPr>
          <a:xfrm>
            <a:off x="7978267" y="5865060"/>
            <a:ext cx="356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</a:t>
            </a:r>
            <a:r>
              <a:rPr lang="tr-TR" sz="1600" i="1" dirty="0"/>
              <a:t>:</a:t>
            </a:r>
            <a:r>
              <a:rPr lang="en-US" sz="1600" i="1" dirty="0"/>
              <a:t> </a:t>
            </a:r>
            <a:r>
              <a:rPr lang="tr-TR" sz="1600" i="1" dirty="0"/>
              <a:t>Samples from target classes </a:t>
            </a:r>
            <a:r>
              <a:rPr lang="tr-TR" sz="1600" dirty="0"/>
              <a:t>[4]</a:t>
            </a:r>
            <a:endParaRPr lang="tr-TR" sz="1600" i="1" dirty="0"/>
          </a:p>
        </p:txBody>
      </p:sp>
      <p:pic>
        <p:nvPicPr>
          <p:cNvPr id="9" name="Picture 8" descr="A group of people in a gym&#10;&#10;Description automatically generated with medium confidence">
            <a:extLst>
              <a:ext uri="{FF2B5EF4-FFF2-40B4-BE49-F238E27FC236}">
                <a16:creationId xmlns:a16="http://schemas.microsoft.com/office/drawing/2014/main" id="{CC0F9B3A-0079-0D05-AB45-8D801CAA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06" y="3689391"/>
            <a:ext cx="2073307" cy="2073307"/>
          </a:xfrm>
          <a:prstGeom prst="rect">
            <a:avLst/>
          </a:prstGeom>
        </p:spPr>
      </p:pic>
      <p:pic>
        <p:nvPicPr>
          <p:cNvPr id="12" name="Picture 11" descr="A person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D3B1DD50-F689-C05B-2BF7-7FF6DECF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05" y="3689391"/>
            <a:ext cx="2073308" cy="2073308"/>
          </a:xfrm>
          <a:prstGeom prst="rect">
            <a:avLst/>
          </a:prstGeom>
        </p:spPr>
      </p:pic>
      <p:pic>
        <p:nvPicPr>
          <p:cNvPr id="14" name="Picture 13" descr="A picture containing indoor, pink&#10;&#10;Description automatically generated">
            <a:extLst>
              <a:ext uri="{FF2B5EF4-FFF2-40B4-BE49-F238E27FC236}">
                <a16:creationId xmlns:a16="http://schemas.microsoft.com/office/drawing/2014/main" id="{E76AE424-CB11-22F4-D132-E823B0954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05" y="1355692"/>
            <a:ext cx="2073308" cy="2073308"/>
          </a:xfrm>
          <a:prstGeom prst="rect">
            <a:avLst/>
          </a:prstGeom>
        </p:spPr>
      </p:pic>
      <p:pic>
        <p:nvPicPr>
          <p:cNvPr id="16" name="Picture 15" descr="A picture containing indoor, sport, boxing, exercise device&#10;&#10;Description automatically generated">
            <a:extLst>
              <a:ext uri="{FF2B5EF4-FFF2-40B4-BE49-F238E27FC236}">
                <a16:creationId xmlns:a16="http://schemas.microsoft.com/office/drawing/2014/main" id="{EB52E237-A4C2-662B-392E-5FDB598B8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05" y="1355692"/>
            <a:ext cx="2073308" cy="2073308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3E69E02-A3E0-7DD0-AE05-BF91F8F79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7C384-8FB0-7FC2-57B1-DC412E62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C78D7D-2FF7-1FC0-38AE-01EC0374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3</a:t>
            </a:fld>
            <a:endParaRPr lang="tr-T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196A4F8-0E87-AD04-0695-33A0AC46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005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C5EC-4BD0-7337-F8EF-3274613E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- Dataset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7D232D-9C14-A914-2499-DF8EB6848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863870"/>
              </p:ext>
            </p:extLst>
          </p:nvPr>
        </p:nvGraphicFramePr>
        <p:xfrm>
          <a:off x="612742" y="1575642"/>
          <a:ext cx="6938128" cy="411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A03A-A137-D754-287C-FEB5DF6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1512-AF56-ACDC-2A4F-BB78DA3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BA75-3750-844B-AF23-A9759461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4</a:t>
            </a:fld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783A1-BE13-E3F0-4E86-F301D922A8C8}"/>
              </a:ext>
            </a:extLst>
          </p:cNvPr>
          <p:cNvSpPr txBox="1"/>
          <p:nvPr/>
        </p:nvSpPr>
        <p:spPr>
          <a:xfrm>
            <a:off x="2301822" y="5697954"/>
            <a:ext cx="357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tr-TR" sz="1600" i="1" dirty="0"/>
              <a:t>2:</a:t>
            </a:r>
            <a:r>
              <a:rPr lang="en-US" sz="1600" i="1" dirty="0"/>
              <a:t> </a:t>
            </a:r>
            <a:r>
              <a:rPr lang="tr-TR" sz="1600" i="1" dirty="0"/>
              <a:t>Original dataset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0388A8-5C3B-6DDF-E186-F6E1E143D778}"/>
              </a:ext>
            </a:extLst>
          </p:cNvPr>
          <p:cNvSpPr txBox="1">
            <a:spLocks/>
          </p:cNvSpPr>
          <p:nvPr/>
        </p:nvSpPr>
        <p:spPr>
          <a:xfrm>
            <a:off x="7915176" y="1690688"/>
            <a:ext cx="35781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dirty="0"/>
              <a:t>Images</a:t>
            </a:r>
          </a:p>
          <a:p>
            <a:pPr>
              <a:buFontTx/>
              <a:buChar char="-"/>
            </a:pPr>
            <a:r>
              <a:rPr lang="tr-TR" sz="2400" dirty="0"/>
              <a:t>256x256 px</a:t>
            </a:r>
          </a:p>
          <a:p>
            <a:pPr>
              <a:buFontTx/>
              <a:buChar char="-"/>
            </a:pPr>
            <a:r>
              <a:rPr lang="tr-TR" sz="2400" dirty="0"/>
              <a:t>Center cropped</a:t>
            </a:r>
          </a:p>
          <a:p>
            <a:pPr>
              <a:buFontTx/>
              <a:buChar char="-"/>
            </a:pPr>
            <a:endParaRPr lang="tr-TR" sz="2400" dirty="0"/>
          </a:p>
          <a:p>
            <a:pPr marL="0" indent="0">
              <a:buNone/>
            </a:pPr>
            <a:r>
              <a:rPr lang="tr-TR" sz="2400" b="1" dirty="0"/>
              <a:t>Videos</a:t>
            </a:r>
          </a:p>
          <a:p>
            <a:pPr>
              <a:buFontTx/>
              <a:buChar char="-"/>
            </a:pPr>
            <a:r>
              <a:rPr lang="tr-TR" sz="2400" dirty="0"/>
              <a:t>10sec@5fps -&gt; 50 frames</a:t>
            </a:r>
          </a:p>
          <a:p>
            <a:pPr>
              <a:buFontTx/>
              <a:buChar char="-"/>
            </a:pPr>
            <a:r>
              <a:rPr lang="tr-TR" sz="2400" dirty="0"/>
              <a:t>16 frames clips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i="1" dirty="0"/>
              <a:t>Data augmentation</a:t>
            </a:r>
            <a:r>
              <a:rPr lang="tr-TR" sz="2400" dirty="0"/>
              <a:t>:</a:t>
            </a:r>
          </a:p>
          <a:p>
            <a:pPr>
              <a:buFontTx/>
              <a:buChar char="-"/>
            </a:pPr>
            <a:r>
              <a:rPr lang="tr-TR" sz="2400" dirty="0"/>
              <a:t>sampling random 16 frame sequences</a:t>
            </a:r>
          </a:p>
          <a:p>
            <a:pPr>
              <a:buFontTx/>
              <a:buChar char="-"/>
            </a:pPr>
            <a:r>
              <a:rPr lang="tr-TR" sz="2400" dirty="0"/>
              <a:t>doubled classes</a:t>
            </a:r>
          </a:p>
        </p:txBody>
      </p:sp>
      <p:pic>
        <p:nvPicPr>
          <p:cNvPr id="12" name="Picture 11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67A649C-0AF7-8C8E-AC09-347B18BD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FD0D-D5FF-0EC5-5B80-71FEC1E3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–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9CEC-3719-423F-1254-7142359D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53DA-B018-2D77-9055-A6AFBA3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1BF8-B35A-F4C5-7EEA-D6B62513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5</a:t>
            </a:fld>
            <a:endParaRPr lang="tr-TR"/>
          </a:p>
        </p:txBody>
      </p:sp>
      <p:pic>
        <p:nvPicPr>
          <p:cNvPr id="9" name="Picture 8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25B7BF9E-82AD-05F9-A802-C847D42AF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pic>
        <p:nvPicPr>
          <p:cNvPr id="11" name="train_01376_push_up">
            <a:hlinkClick r:id="" action="ppaction://media"/>
            <a:extLst>
              <a:ext uri="{FF2B5EF4-FFF2-40B4-BE49-F238E27FC236}">
                <a16:creationId xmlns:a16="http://schemas.microsoft.com/office/drawing/2014/main" id="{708611D8-39AC-BA6F-BB10-65BC6514DB9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0662A-7708-57AF-916E-D45C3C1719DF}"/>
              </a:ext>
            </a:extLst>
          </p:cNvPr>
          <p:cNvSpPr txBox="1"/>
          <p:nvPr/>
        </p:nvSpPr>
        <p:spPr>
          <a:xfrm>
            <a:off x="10166555" y="3875074"/>
            <a:ext cx="180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/>
              <a:t>Video 1: A push up class sample</a:t>
            </a:r>
          </a:p>
        </p:txBody>
      </p:sp>
    </p:spTree>
    <p:extLst>
      <p:ext uri="{BB962C8B-B14F-4D97-AF65-F5344CB8AC3E}">
        <p14:creationId xmlns:p14="http://schemas.microsoft.com/office/powerpoint/2010/main" val="3739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0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E3B2-02A3-AA42-9363-1D10EC2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7F2F-1858-485E-918F-6554C35D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A663-1515-396B-ABBB-B93915CE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6</a:t>
            </a:fld>
            <a:endParaRPr lang="tr-T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1463E7-F022-D497-A834-B20961E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9" name="Picture 8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8D6A084-AC05-3133-1FA3-7FA6FE05D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DBD7F-B601-D16B-D5DC-C907EF87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6" y="1787481"/>
            <a:ext cx="11510128" cy="359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ACE679-EDE2-A0E5-27BB-D042259532F7}"/>
              </a:ext>
            </a:extLst>
          </p:cNvPr>
          <p:cNvSpPr txBox="1"/>
          <p:nvPr/>
        </p:nvSpPr>
        <p:spPr>
          <a:xfrm>
            <a:off x="3229858" y="5526688"/>
            <a:ext cx="58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tr-TR" sz="1600" i="1" dirty="0"/>
              <a:t>3:</a:t>
            </a:r>
            <a:r>
              <a:rPr lang="en-US" sz="1600" i="1" dirty="0"/>
              <a:t> </a:t>
            </a:r>
            <a:r>
              <a:rPr lang="tr-TR" sz="1600" i="1" dirty="0"/>
              <a:t>Common video processing approaches in deep learning </a:t>
            </a:r>
            <a:r>
              <a:rPr lang="tr-TR" sz="1600" dirty="0"/>
              <a:t>[3]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80894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F2D-E368-EB85-4E48-D893C6A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Approach – Temporal Conv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D8-BADD-10F5-36E6-7C169B64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561"/>
            <a:ext cx="8768107" cy="630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Main features</a:t>
            </a:r>
            <a:r>
              <a:rPr lang="tr-TR" b="1"/>
              <a:t>:</a:t>
            </a:r>
            <a:r>
              <a:rPr lang="tr-TR"/>
              <a:t> dilational </a:t>
            </a:r>
            <a:r>
              <a:rPr lang="tr-TR" dirty="0"/>
              <a:t>+ causal + convolution</a:t>
            </a:r>
          </a:p>
          <a:p>
            <a:pPr>
              <a:buFontTx/>
              <a:buChar char="-"/>
            </a:pP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9D026-F163-5CA0-A9BF-34CF5993646C}"/>
              </a:ext>
            </a:extLst>
          </p:cNvPr>
          <p:cNvSpPr txBox="1"/>
          <p:nvPr/>
        </p:nvSpPr>
        <p:spPr>
          <a:xfrm>
            <a:off x="4823969" y="5791313"/>
            <a:ext cx="25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tr-TR" sz="1600" i="1" dirty="0"/>
              <a:t>4:</a:t>
            </a:r>
            <a:r>
              <a:rPr lang="en-US" sz="1600" i="1" dirty="0"/>
              <a:t> </a:t>
            </a:r>
            <a:r>
              <a:rPr lang="tr-TR" sz="1600" i="1" dirty="0"/>
              <a:t>Basic TCN structure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B0C9-24BE-6420-B74D-6D96FCFC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CC61F0-8C7D-388C-1CA5-A399DCE2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7</a:t>
            </a:fld>
            <a:endParaRPr lang="tr-T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B9716E1-52AC-3241-3C0E-06ECE50A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5" name="Picture 4" descr="A picture containing sky, different, various, bunch&#10;&#10;Description automatically generated">
            <a:extLst>
              <a:ext uri="{FF2B5EF4-FFF2-40B4-BE49-F238E27FC236}">
                <a16:creationId xmlns:a16="http://schemas.microsoft.com/office/drawing/2014/main" id="{EDB05883-5158-4270-1826-CAFA694F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0" y="2500828"/>
            <a:ext cx="9942138" cy="3383702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0A93C041-567C-F499-40CB-3CD8CC9C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F2D-E368-EB85-4E48-D893C6A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Approach – Temporal Conv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D8-BADD-10F5-36E6-7C169B64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63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Advantages...</a:t>
            </a:r>
          </a:p>
          <a:p>
            <a:pPr>
              <a:buFontTx/>
              <a:buChar char="-"/>
            </a:pPr>
            <a:r>
              <a:rPr lang="tr-TR" dirty="0"/>
              <a:t>Lightweight (compared to transformers)</a:t>
            </a:r>
          </a:p>
          <a:p>
            <a:pPr>
              <a:buFontTx/>
              <a:buChar char="-"/>
            </a:pPr>
            <a:r>
              <a:rPr lang="tr-TR" dirty="0"/>
              <a:t>Prevents exploding/vanishing parameters</a:t>
            </a:r>
          </a:p>
          <a:p>
            <a:pPr>
              <a:buFontTx/>
              <a:buChar char="-"/>
            </a:pPr>
            <a:r>
              <a:rPr lang="tr-TR" dirty="0"/>
              <a:t>Trained in parallel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Disadvantage...</a:t>
            </a:r>
          </a:p>
          <a:p>
            <a:pPr marL="0" indent="0">
              <a:buNone/>
            </a:pPr>
            <a:r>
              <a:rPr lang="tr-TR" dirty="0"/>
              <a:t>- Limited and fixed receptive field</a:t>
            </a:r>
          </a:p>
          <a:p>
            <a:pPr>
              <a:buFontTx/>
              <a:buChar char="-"/>
            </a:pP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B0C9-24BE-6420-B74D-6D96FCFC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CC61F0-8C7D-388C-1CA5-A399DCE2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8</a:t>
            </a:fld>
            <a:endParaRPr lang="tr-T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B9716E1-52AC-3241-3C0E-06ECE50A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58FF134-61D3-4685-FFF3-64251219D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F2D-E368-EB85-4E48-D893C6A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Approach – MS-TCN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D8-BADD-10F5-36E6-7C169B64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6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Multi stage TCN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Leverages I3D frame vectors: inception based, two-stream backbone.</a:t>
            </a:r>
          </a:p>
          <a:p>
            <a:endParaRPr lang="tr-TR" dirty="0"/>
          </a:p>
          <a:p>
            <a:r>
              <a:rPr lang="tr-TR" dirty="0"/>
              <a:t>Only for temporal part 5 stages each with 11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BD605-1BAA-8061-D495-17C7EBA1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40" y="1331912"/>
            <a:ext cx="4296997" cy="4420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9D026-F163-5CA0-A9BF-34CF5993646C}"/>
              </a:ext>
            </a:extLst>
          </p:cNvPr>
          <p:cNvSpPr txBox="1"/>
          <p:nvPr/>
        </p:nvSpPr>
        <p:spPr>
          <a:xfrm>
            <a:off x="7877272" y="5773981"/>
            <a:ext cx="254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 </a:t>
            </a:r>
            <a:r>
              <a:rPr lang="tr-TR" sz="1600" i="1" dirty="0"/>
              <a:t>5:</a:t>
            </a:r>
            <a:r>
              <a:rPr lang="en-US" sz="1600" i="1" dirty="0"/>
              <a:t> </a:t>
            </a:r>
            <a:r>
              <a:rPr lang="tr-TR" sz="1600" i="1" dirty="0"/>
              <a:t>An example of TCN (Abu Fahra, 2019)</a:t>
            </a:r>
            <a:r>
              <a:rPr lang="tr-TR" sz="1600" dirty="0"/>
              <a:t> [5]</a:t>
            </a:r>
            <a:endParaRPr lang="tr-TR" sz="1600" i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324D6-9726-3E80-54E6-C7EACEA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Action Segmentation w/ TCNs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047F13-A860-121F-51E9-71B69646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9</a:t>
            </a:fld>
            <a:endParaRPr lang="tr-TR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FAD91B-3358-3EAB-46D2-C12FB7AB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11.01.2022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E3B3FCF1-4BDE-6565-0D32-55D535A66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4" y="365125"/>
            <a:ext cx="1398309" cy="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1381</Words>
  <Application>Microsoft Office PowerPoint</Application>
  <PresentationFormat>Widescreen</PresentationFormat>
  <Paragraphs>409</Paragraphs>
  <Slides>25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AvenirNextLTPro</vt:lpstr>
      <vt:lpstr>Calibri</vt:lpstr>
      <vt:lpstr>Calibri Light</vt:lpstr>
      <vt:lpstr>Wingdings</vt:lpstr>
      <vt:lpstr>Office Theme</vt:lpstr>
      <vt:lpstr>Action Segmentation with Temporal Convolutional Networks</vt:lpstr>
      <vt:lpstr>Contents</vt:lpstr>
      <vt:lpstr>Problem - Definition</vt:lpstr>
      <vt:lpstr>Problem - Dataset</vt:lpstr>
      <vt:lpstr>Problem – An Example</vt:lpstr>
      <vt:lpstr>Literature</vt:lpstr>
      <vt:lpstr>Approach – Temporal Conv Nets</vt:lpstr>
      <vt:lpstr>Approach – Temporal Conv Nets</vt:lpstr>
      <vt:lpstr>Approach – MS-TCN</vt:lpstr>
      <vt:lpstr>Experiments – PreTrained X3D(Medium)</vt:lpstr>
      <vt:lpstr>Experiments – PreTrained SlowFast(r50)</vt:lpstr>
      <vt:lpstr>Experiments – Our Base Model</vt:lpstr>
      <vt:lpstr>Experiments – Our Base Model</vt:lpstr>
      <vt:lpstr>Experiments – MS-TCN &amp; SS-TCN</vt:lpstr>
      <vt:lpstr>Progress – Pickling</vt:lpstr>
      <vt:lpstr>Progress – Blacklists</vt:lpstr>
      <vt:lpstr>Progress – Blacklisted Examples</vt:lpstr>
      <vt:lpstr>Progress – Other Additions</vt:lpstr>
      <vt:lpstr>Experiments – Soft Voting</vt:lpstr>
      <vt:lpstr>Progress – Final Imporevements</vt:lpstr>
      <vt:lpstr>Experiments – Soft Voting &amp; Basic Model</vt:lpstr>
      <vt:lpstr>Progress - Finalizing</vt:lpstr>
      <vt:lpstr>Fails &amp; Future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Debayerization </dc:title>
  <dc:creator>Yucel, Emine</dc:creator>
  <cp:lastModifiedBy>Okbay, Volkan</cp:lastModifiedBy>
  <cp:revision>49</cp:revision>
  <dcterms:created xsi:type="dcterms:W3CDTF">2022-08-04T13:43:33Z</dcterms:created>
  <dcterms:modified xsi:type="dcterms:W3CDTF">2022-11-01T13:07:16Z</dcterms:modified>
</cp:coreProperties>
</file>