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8"/>
  </p:notesMasterIdLst>
  <p:sldIdLst>
    <p:sldId id="278" r:id="rId2"/>
    <p:sldId id="284" r:id="rId3"/>
    <p:sldId id="318" r:id="rId4"/>
    <p:sldId id="319" r:id="rId5"/>
    <p:sldId id="321" r:id="rId6"/>
    <p:sldId id="316" r:id="rId7"/>
    <p:sldId id="261" r:id="rId8"/>
    <p:sldId id="266" r:id="rId9"/>
    <p:sldId id="268" r:id="rId10"/>
    <p:sldId id="267" r:id="rId11"/>
    <p:sldId id="323" r:id="rId12"/>
    <p:sldId id="322" r:id="rId13"/>
    <p:sldId id="305" r:id="rId14"/>
    <p:sldId id="320" r:id="rId15"/>
    <p:sldId id="326" r:id="rId16"/>
    <p:sldId id="327" r:id="rId17"/>
    <p:sldId id="329" r:id="rId18"/>
    <p:sldId id="328" r:id="rId19"/>
    <p:sldId id="325" r:id="rId20"/>
    <p:sldId id="324" r:id="rId21"/>
    <p:sldId id="317" r:id="rId22"/>
    <p:sldId id="292" r:id="rId23"/>
    <p:sldId id="291" r:id="rId24"/>
    <p:sldId id="307" r:id="rId25"/>
    <p:sldId id="294" r:id="rId26"/>
    <p:sldId id="295" r:id="rId27"/>
    <p:sldId id="304" r:id="rId28"/>
    <p:sldId id="296" r:id="rId29"/>
    <p:sldId id="308" r:id="rId30"/>
    <p:sldId id="306" r:id="rId31"/>
    <p:sldId id="309" r:id="rId32"/>
    <p:sldId id="312" r:id="rId33"/>
    <p:sldId id="314" r:id="rId34"/>
    <p:sldId id="315" r:id="rId35"/>
    <p:sldId id="290" r:id="rId36"/>
    <p:sldId id="313"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3F8E62-7847-49F4-A9F7-F68D8C0CC850}">
          <p14:sldIdLst>
            <p14:sldId id="278"/>
            <p14:sldId id="284"/>
            <p14:sldId id="318"/>
            <p14:sldId id="319"/>
          </p14:sldIdLst>
        </p14:section>
        <p14:section name="Untitled Section" id="{A002530E-745A-424E-A3E5-DC1BF637073E}">
          <p14:sldIdLst>
            <p14:sldId id="321"/>
            <p14:sldId id="316"/>
            <p14:sldId id="261"/>
            <p14:sldId id="266"/>
            <p14:sldId id="268"/>
            <p14:sldId id="267"/>
            <p14:sldId id="323"/>
            <p14:sldId id="322"/>
            <p14:sldId id="305"/>
            <p14:sldId id="320"/>
            <p14:sldId id="326"/>
            <p14:sldId id="327"/>
            <p14:sldId id="329"/>
            <p14:sldId id="328"/>
            <p14:sldId id="325"/>
            <p14:sldId id="324"/>
            <p14:sldId id="317"/>
            <p14:sldId id="292"/>
            <p14:sldId id="291"/>
            <p14:sldId id="307"/>
            <p14:sldId id="294"/>
            <p14:sldId id="295"/>
            <p14:sldId id="304"/>
            <p14:sldId id="296"/>
            <p14:sldId id="308"/>
            <p14:sldId id="306"/>
            <p14:sldId id="309"/>
            <p14:sldId id="312"/>
            <p14:sldId id="314"/>
            <p14:sldId id="315"/>
            <p14:sldId id="290"/>
            <p14:sldId id="313"/>
          </p14:sldIdLst>
        </p14:section>
      </p14:sectionLst>
    </p:ex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990000"/>
    <a:srgbClr val="3399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849" autoAdjust="0"/>
  </p:normalViewPr>
  <p:slideViewPr>
    <p:cSldViewPr>
      <p:cViewPr varScale="1">
        <p:scale>
          <a:sx n="183" d="100"/>
          <a:sy n="183" d="100"/>
        </p:scale>
        <p:origin x="1128" y="162"/>
      </p:cViewPr>
      <p:guideLst>
        <p:guide orient="horz" pos="1643"/>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2926C-CDFE-4671-AF9E-E55C98503BDF}" type="datetimeFigureOut">
              <a:rPr lang="en-GB" smtClean="0"/>
              <a:t>07/10/2023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4F3A5-8F3A-4A98-91F9-F44B74BA91BD}" type="slidenum">
              <a:rPr lang="en-GB" smtClean="0"/>
              <a:t>‹#›</a:t>
            </a:fld>
            <a:endParaRPr lang="en-GB"/>
          </a:p>
        </p:txBody>
      </p:sp>
    </p:spTree>
    <p:extLst>
      <p:ext uri="{BB962C8B-B14F-4D97-AF65-F5344CB8AC3E}">
        <p14:creationId xmlns:p14="http://schemas.microsoft.com/office/powerpoint/2010/main" val="97209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3</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710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4</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477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5</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409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6</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11</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351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12</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228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4F3A5-8F3A-4A98-91F9-F44B74BA91BD}" type="slidenum">
              <a:rPr lang="en-GB" smtClean="0"/>
              <a:t>13</a:t>
            </a:fld>
            <a:endParaRPr lang="en-GB"/>
          </a:p>
        </p:txBody>
      </p:sp>
    </p:spTree>
    <p:extLst>
      <p:ext uri="{BB962C8B-B14F-4D97-AF65-F5344CB8AC3E}">
        <p14:creationId xmlns:p14="http://schemas.microsoft.com/office/powerpoint/2010/main" val="115635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4F3A5-8F3A-4A98-91F9-F44B74BA91BD}" type="slidenum">
              <a:rPr lang="en-GB" smtClean="0"/>
              <a:t>14</a:t>
            </a:fld>
            <a:endParaRPr lang="en-GB"/>
          </a:p>
        </p:txBody>
      </p:sp>
    </p:spTree>
    <p:extLst>
      <p:ext uri="{BB962C8B-B14F-4D97-AF65-F5344CB8AC3E}">
        <p14:creationId xmlns:p14="http://schemas.microsoft.com/office/powerpoint/2010/main" val="167097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19</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4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072-DE18-6537-363A-462272D5DD4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6E579D24-F2F6-0E4E-7A1E-AED076A2540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4DCE99-8C52-3E09-E532-DF57D0004D44}"/>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85660CA8-6E05-D3C3-4871-9CCB4C7D4B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835482-640F-74A2-0C69-48F9E11C140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97215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CA8E-26E7-6453-9826-5EE04601DB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87A759-C52B-E192-9570-99DC5A11D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51C202-9E7E-A60C-AFC1-8E9B41FED766}"/>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384A78D2-48FC-C93D-6B2B-A345E3754A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3167FF-CCA6-909E-6630-334A17ADD37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236346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85E67-9885-1E79-A479-ED42B7C580B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EE9315-AE57-393A-112F-9EE18E03F62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D0241-720D-B941-8E73-0A1C42ECFFC3}"/>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F0698823-82EB-61F0-9DC2-B70E3FC808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542F8A-C370-979D-625D-783C11212B6D}"/>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110694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05978"/>
            <a:ext cx="8229600" cy="857250"/>
          </a:xfrm>
        </p:spPr>
        <p:txBody>
          <a:bodyPr/>
          <a:lstStyle/>
          <a:p>
            <a:r>
              <a:rPr lang="en-US"/>
              <a:t>Click to edit Master title style</a:t>
            </a:r>
            <a:endParaRPr lang="en-GB"/>
          </a:p>
        </p:txBody>
      </p:sp>
      <p:sp>
        <p:nvSpPr>
          <p:cNvPr id="3" name="Content Placeholder 2"/>
          <p:cNvSpPr>
            <a:spLocks noGrp="1"/>
          </p:cNvSpPr>
          <p:nvPr>
            <p:ph sz="quarter" idx="1"/>
          </p:nvPr>
        </p:nvSpPr>
        <p:spPr>
          <a:xfrm>
            <a:off x="457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57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4648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1042988" y="4839891"/>
            <a:ext cx="6265862" cy="303609"/>
          </a:xfrm>
        </p:spPr>
        <p:txBody>
          <a:bodyPr/>
          <a:lstStyle>
            <a:lvl1pPr>
              <a:defRPr/>
            </a:lvl1pPr>
          </a:lstStyle>
          <a:p>
            <a:r>
              <a:rPr lang="de-DE" altLang="en-US"/>
              <a:t>EHDRA Scientific Conference, Soultz-sous-For</a:t>
            </a:r>
            <a:r>
              <a:rPr lang="en-US" altLang="en-US">
                <a:cs typeface="Arial" pitchFamily="34" charset="0"/>
              </a:rPr>
              <a:t>ê</a:t>
            </a:r>
            <a:r>
              <a:rPr lang="de-DE" altLang="en-US"/>
              <a:t>ts, Sept. 24-25,  2008</a:t>
            </a:r>
          </a:p>
        </p:txBody>
      </p:sp>
      <p:sp>
        <p:nvSpPr>
          <p:cNvPr id="8" name="Slide Number Placeholder 7"/>
          <p:cNvSpPr>
            <a:spLocks noGrp="1"/>
          </p:cNvSpPr>
          <p:nvPr>
            <p:ph type="sldNum" sz="quarter" idx="11"/>
          </p:nvPr>
        </p:nvSpPr>
        <p:spPr>
          <a:xfrm>
            <a:off x="341313" y="4832747"/>
            <a:ext cx="2133600" cy="270272"/>
          </a:xfrm>
        </p:spPr>
        <p:txBody>
          <a:bodyPr/>
          <a:lstStyle>
            <a:lvl1pPr>
              <a:defRPr/>
            </a:lvl1pPr>
          </a:lstStyle>
          <a:p>
            <a:fld id="{B1EFDA94-CDEB-4744-94DF-CA2CA93CDC89}" type="slidenum">
              <a:rPr lang="de-DE" altLang="en-US"/>
              <a:pPr/>
              <a:t>‹#›</a:t>
            </a:fld>
            <a:endParaRPr lang="de-DE" altLang="en-US"/>
          </a:p>
        </p:txBody>
      </p:sp>
    </p:spTree>
    <p:extLst>
      <p:ext uri="{BB962C8B-B14F-4D97-AF65-F5344CB8AC3E}">
        <p14:creationId xmlns:p14="http://schemas.microsoft.com/office/powerpoint/2010/main" val="29859392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94D-7B7D-5127-C924-B1B9FEC32A1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1F0C80-0E90-3D0E-78D3-4D5ACDFCF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862B7-14DB-F4EF-C68B-2E7B40D7F13F}"/>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0D482FBA-F586-EE6F-DAF1-A85F008C07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BAED9F-EF94-44E6-7C05-4424DFFC7613}"/>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94617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593F-6F25-1BA1-59E5-D77044ABA43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309E9F-092C-BD72-1ADD-4B6AF4963B7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E3DAC-B405-28EC-3611-CE291D21656A}"/>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EC63339C-64B4-5FB3-BA8B-A5982664FA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0F29EB-BC42-8912-4CED-8DAD11273B9B}"/>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1772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2BE-DAE6-3D74-B490-688869E64B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92F405-0F6D-7314-721B-D3DE11D0C2A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2C99EF7-47D9-53F3-8334-59B7DEFE658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1A5D95-E501-7EC4-ADE9-9DAD2F9A7740}"/>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6" name="Footer Placeholder 5">
            <a:extLst>
              <a:ext uri="{FF2B5EF4-FFF2-40B4-BE49-F238E27FC236}">
                <a16:creationId xmlns:a16="http://schemas.microsoft.com/office/drawing/2014/main" id="{7276580C-329A-1BF4-C12F-69187ECD82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686100-3DB6-7400-AE0E-927D06573407}"/>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59911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25B-613F-9717-2409-3F1BAB06EAA4}"/>
              </a:ext>
            </a:extLst>
          </p:cNvPr>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48E774-8900-6AEB-5893-254BDDF92AF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9AFD4-4FCF-C228-CB44-D376E6EC46D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18376A-553B-9940-9E83-8AE9DD7C068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DC9A8-DF8C-60C5-965A-74A0A987744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38D73B-F81E-6095-48EC-93D03038D3B5}"/>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8" name="Footer Placeholder 7">
            <a:extLst>
              <a:ext uri="{FF2B5EF4-FFF2-40B4-BE49-F238E27FC236}">
                <a16:creationId xmlns:a16="http://schemas.microsoft.com/office/drawing/2014/main" id="{126A3F4C-9801-E273-7839-C7F32E6FC4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7EA730-350B-C238-B3BF-0724841A160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35348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B232-40CD-58FD-4305-AE0A44CF2E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B83B48-00D6-A642-7EE8-02658D5989B1}"/>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4" name="Footer Placeholder 3">
            <a:extLst>
              <a:ext uri="{FF2B5EF4-FFF2-40B4-BE49-F238E27FC236}">
                <a16:creationId xmlns:a16="http://schemas.microsoft.com/office/drawing/2014/main" id="{AA137DFB-6BB4-541A-9341-9AC93DF336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333DB9-4761-CB58-165E-3499E7F9A261}"/>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201542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5E3FD-699C-384D-CC10-19A68CE85E43}"/>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3" name="Footer Placeholder 2">
            <a:extLst>
              <a:ext uri="{FF2B5EF4-FFF2-40B4-BE49-F238E27FC236}">
                <a16:creationId xmlns:a16="http://schemas.microsoft.com/office/drawing/2014/main" id="{1D5EDA80-3B02-DD39-6288-9D234B8BD9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967634-343F-ADFE-20BB-0751353103A8}"/>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90279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EC0A-35DB-2FF3-696F-93938474AF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ED134E-6108-A19E-EC00-F398A01D0E5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E97297-ADD2-91FD-DB42-AA3B3233087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D761496-2A5F-427D-D8B5-2EB1EE28C180}"/>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6" name="Footer Placeholder 5">
            <a:extLst>
              <a:ext uri="{FF2B5EF4-FFF2-40B4-BE49-F238E27FC236}">
                <a16:creationId xmlns:a16="http://schemas.microsoft.com/office/drawing/2014/main" id="{789271B1-8C2E-545A-2D6E-309C06EF01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202C4E-1ADD-C692-1F64-C5083739E19A}"/>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64043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CEAB-9229-1E1D-2A6F-0B7E8FC8A9D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BC3C8A-67B9-2774-6F9B-25DEFEC1FE4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83930E3-BC7C-E691-B538-2D7AFE1FA0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AB44220-C35D-0225-9868-A3DE3CA9B511}"/>
              </a:ext>
            </a:extLst>
          </p:cNvPr>
          <p:cNvSpPr>
            <a:spLocks noGrp="1"/>
          </p:cNvSpPr>
          <p:nvPr>
            <p:ph type="dt" sz="half" idx="10"/>
          </p:nvPr>
        </p:nvSpPr>
        <p:spPr/>
        <p:txBody>
          <a:bodyPr/>
          <a:lstStyle/>
          <a:p>
            <a:fld id="{1945572D-1E09-4451-97C7-5D83F89E2794}" type="datetimeFigureOut">
              <a:rPr lang="en-GB" smtClean="0"/>
              <a:t>07/10/2023</a:t>
            </a:fld>
            <a:endParaRPr lang="en-GB"/>
          </a:p>
        </p:txBody>
      </p:sp>
      <p:sp>
        <p:nvSpPr>
          <p:cNvPr id="6" name="Footer Placeholder 5">
            <a:extLst>
              <a:ext uri="{FF2B5EF4-FFF2-40B4-BE49-F238E27FC236}">
                <a16:creationId xmlns:a16="http://schemas.microsoft.com/office/drawing/2014/main" id="{915E4117-1E54-D6BB-66B7-92ED17E822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76116-9130-3207-61C7-1017A2F3BED9}"/>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47198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3BBDC-937F-EEDF-A57B-BDE589AEC83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AF3706-722A-52F6-A4E6-89E73E4004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1F3882-14A4-EAB2-567A-D3622428590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45572D-1E09-4451-97C7-5D83F89E2794}" type="datetimeFigureOut">
              <a:rPr lang="en-GB" smtClean="0"/>
              <a:t>07/10/2023</a:t>
            </a:fld>
            <a:endParaRPr lang="en-GB"/>
          </a:p>
        </p:txBody>
      </p:sp>
      <p:sp>
        <p:nvSpPr>
          <p:cNvPr id="5" name="Footer Placeholder 4">
            <a:extLst>
              <a:ext uri="{FF2B5EF4-FFF2-40B4-BE49-F238E27FC236}">
                <a16:creationId xmlns:a16="http://schemas.microsoft.com/office/drawing/2014/main" id="{B01C0E0A-F3D7-3E22-B85E-9AAEB58F4D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94DF0A-1DCC-D1BD-30A4-F71892F43E7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F49475-960C-40E4-8E6B-C14BDFDD360B}" type="slidenum">
              <a:rPr lang="en-GB" smtClean="0"/>
              <a:t>‹#›</a:t>
            </a:fld>
            <a:endParaRPr lang="en-GB"/>
          </a:p>
        </p:txBody>
      </p:sp>
    </p:spTree>
    <p:extLst>
      <p:ext uri="{BB962C8B-B14F-4D97-AF65-F5344CB8AC3E}">
        <p14:creationId xmlns:p14="http://schemas.microsoft.com/office/powerpoint/2010/main" val="49069445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0.bin"/><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volkerrath/JacoPyAn.gi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3.wmf"/><Relationship Id="rId4" Type="http://schemas.openxmlformats.org/officeDocument/2006/relationships/oleObject" Target="../embeddings/oleObject26.bin"/><Relationship Id="rId9" Type="http://schemas.openxmlformats.org/officeDocument/2006/relationships/image" Target="../media/image35.wmf"/></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6.wmf"/></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1.xml"/><Relationship Id="rId16" Type="http://schemas.openxmlformats.org/officeDocument/2006/relationships/image" Target="../media/image9.wmf"/><Relationship Id="rId1" Type="http://schemas.openxmlformats.org/officeDocument/2006/relationships/slideLayout" Target="../slideLayouts/slideLayout12.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4.wmf"/><Relationship Id="rId4" Type="http://schemas.openxmlformats.org/officeDocument/2006/relationships/oleObject" Target="../embeddings/oleObject43.bin"/><Relationship Id="rId9" Type="http://schemas.openxmlformats.org/officeDocument/2006/relationships/image" Target="../media/image56.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53.wmf"/><Relationship Id="rId7" Type="http://schemas.openxmlformats.org/officeDocument/2006/relationships/image" Target="../media/image58.w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57.wmf"/><Relationship Id="rId4" Type="http://schemas.openxmlformats.org/officeDocument/2006/relationships/oleObject" Target="../embeddings/oleObject47.bin"/><Relationship Id="rId9" Type="http://schemas.openxmlformats.org/officeDocument/2006/relationships/image" Target="../media/image5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9.emf"/><Relationship Id="rId7" Type="http://schemas.openxmlformats.org/officeDocument/2006/relationships/oleObject" Target="../embeddings/oleObject17.bin"/><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png"/><Relationship Id="rId9"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5" Type="http://schemas.openxmlformats.org/officeDocument/2006/relationships/image" Target="../media/image25.emf"/><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2.bin"/><Relationship Id="rId1" Type="http://schemas.openxmlformats.org/officeDocument/2006/relationships/slideLayout" Target="../slideLayouts/slideLayout7.xml"/><Relationship Id="rId5" Type="http://schemas.openxmlformats.org/officeDocument/2006/relationships/image" Target="../media/image28.wmf"/><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3837" y="715217"/>
            <a:ext cx="4640324" cy="3224685"/>
          </a:xfrm>
          <a:prstGeom prst="rect">
            <a:avLst/>
          </a:prstGeom>
        </p:spPr>
      </p:pic>
      <p:sp>
        <p:nvSpPr>
          <p:cNvPr id="4" name="TextBox 3"/>
          <p:cNvSpPr txBox="1"/>
          <p:nvPr/>
        </p:nvSpPr>
        <p:spPr>
          <a:xfrm>
            <a:off x="355704" y="976247"/>
            <a:ext cx="3028164" cy="2000548"/>
          </a:xfrm>
          <a:prstGeom prst="rect">
            <a:avLst/>
          </a:prstGeom>
          <a:gradFill flip="none" rotWithShape="1">
            <a:gsLst>
              <a:gs pos="0">
                <a:schemeClr val="bg1">
                  <a:lumMod val="66000"/>
                </a:schemeClr>
              </a:gs>
              <a:gs pos="60000">
                <a:schemeClr val="tx2">
                  <a:lumMod val="20000"/>
                  <a:lumOff val="80000"/>
                </a:schemeClr>
              </a:gs>
              <a:gs pos="100000">
                <a:schemeClr val="tx2"/>
              </a:gs>
            </a:gsLst>
            <a:lin ang="8100000" scaled="1"/>
            <a:tileRect/>
          </a:gradFill>
        </p:spPr>
        <p:txBody>
          <a:bodyPr wrap="square" rtlCol="0">
            <a:spAutoFit/>
          </a:bodyPr>
          <a:lstStyle/>
          <a:p>
            <a:r>
              <a:rPr lang="en-IE" sz="3100" b="1">
                <a:effectLst>
                  <a:outerShdw blurRad="38100" dist="38100" dir="2700000" algn="tl">
                    <a:srgbClr val="000000">
                      <a:alpha val="43137"/>
                    </a:srgbClr>
                  </a:outerShdw>
                </a:effectLst>
                <a:latin typeface="Calibri" panose="020F0502020204030204" pitchFamily="34" charset="0"/>
              </a:rPr>
              <a:t>Remarks </a:t>
            </a:r>
          </a:p>
          <a:p>
            <a:r>
              <a:rPr lang="en-IE" sz="3100" b="1">
                <a:effectLst>
                  <a:outerShdw blurRad="38100" dist="38100" dir="2700000" algn="tl">
                    <a:srgbClr val="000000">
                      <a:alpha val="43137"/>
                    </a:srgbClr>
                  </a:outerShdw>
                </a:effectLst>
                <a:latin typeface="Calibri" panose="020F0502020204030204" pitchFamily="34" charset="0"/>
              </a:rPr>
              <a:t>on Jacobians in large-scale </a:t>
            </a:r>
            <a:r>
              <a:rPr lang="en-IE" sz="3100" b="1" dirty="0">
                <a:effectLst>
                  <a:outerShdw blurRad="38100" dist="38100" dir="2700000" algn="tl">
                    <a:srgbClr val="000000">
                      <a:alpha val="43137"/>
                    </a:srgbClr>
                  </a:outerShdw>
                </a:effectLst>
                <a:latin typeface="Calibri" panose="020F0502020204030204" pitchFamily="34" charset="0"/>
              </a:rPr>
              <a:t>inverse problems   </a:t>
            </a:r>
            <a:endParaRPr lang="en-GB" sz="3100" b="1" dirty="0">
              <a:effectLst>
                <a:outerShdw blurRad="38100" dist="38100" dir="2700000" algn="tl">
                  <a:srgbClr val="000000">
                    <a:alpha val="43137"/>
                  </a:srgbClr>
                </a:outerShdw>
              </a:effectLst>
              <a:latin typeface="Calibri" panose="020F0502020204030204" pitchFamily="34" charset="0"/>
            </a:endParaRPr>
          </a:p>
        </p:txBody>
      </p:sp>
      <p:sp>
        <p:nvSpPr>
          <p:cNvPr id="21" name="TextBox 20"/>
          <p:cNvSpPr txBox="1"/>
          <p:nvPr/>
        </p:nvSpPr>
        <p:spPr>
          <a:xfrm>
            <a:off x="-72516" y="4154845"/>
            <a:ext cx="9036496" cy="461665"/>
          </a:xfrm>
          <a:prstGeom prst="rect">
            <a:avLst/>
          </a:prstGeom>
          <a:noFill/>
        </p:spPr>
        <p:txBody>
          <a:bodyPr wrap="square" rtlCol="0">
            <a:spAutoFit/>
          </a:bodyPr>
          <a:lstStyle/>
          <a:p>
            <a:pPr algn="ctr"/>
            <a:r>
              <a:rPr lang="en-GB" sz="2400" i="1">
                <a:latin typeface="Calibri" panose="020F0502020204030204" pitchFamily="34" charset="0"/>
              </a:rPr>
              <a:t>Volker Rath</a:t>
            </a:r>
            <a:endParaRPr lang="en-GB" sz="2400" i="1" dirty="0">
              <a:latin typeface="Calibri" panose="020F050202020403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4057424"/>
            <a:ext cx="1872000" cy="720000"/>
          </a:xfrm>
          <a:prstGeom prst="rect">
            <a:avLst/>
          </a:prstGeom>
        </p:spPr>
      </p:pic>
    </p:spTree>
    <p:extLst>
      <p:ext uri="{BB962C8B-B14F-4D97-AF65-F5344CB8AC3E}">
        <p14:creationId xmlns:p14="http://schemas.microsoft.com/office/powerpoint/2010/main" val="12438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E46E4C-D1FB-CC78-DE9F-34B88B54DF9C}"/>
              </a:ext>
            </a:extLst>
          </p:cNvPr>
          <p:cNvGrpSpPr/>
          <p:nvPr/>
        </p:nvGrpSpPr>
        <p:grpSpPr>
          <a:xfrm>
            <a:off x="463915" y="735546"/>
            <a:ext cx="7739112" cy="1749287"/>
            <a:chOff x="463915" y="735546"/>
            <a:chExt cx="7739112" cy="1749287"/>
          </a:xfrm>
        </p:grpSpPr>
        <p:graphicFrame>
          <p:nvGraphicFramePr>
            <p:cNvPr id="2" name="Object 112"/>
            <p:cNvGraphicFramePr>
              <a:graphicFrameLocks noChangeAspect="1"/>
            </p:cNvGraphicFramePr>
            <p:nvPr>
              <p:extLst>
                <p:ext uri="{D42A27DB-BD31-4B8C-83A1-F6EECF244321}">
                  <p14:modId xmlns:p14="http://schemas.microsoft.com/office/powerpoint/2010/main" val="1706180562"/>
                </p:ext>
              </p:extLst>
            </p:nvPr>
          </p:nvGraphicFramePr>
          <p:xfrm>
            <a:off x="5040052" y="760477"/>
            <a:ext cx="3162975" cy="1699424"/>
          </p:xfrm>
          <a:graphic>
            <a:graphicData uri="http://schemas.openxmlformats.org/presentationml/2006/ole">
              <mc:AlternateContent xmlns:mc="http://schemas.openxmlformats.org/markup-compatibility/2006">
                <mc:Choice xmlns:v="urn:schemas-microsoft-com:vml" Requires="v">
                  <p:oleObj name="Equation" r:id="rId2" imgW="2184400" imgH="1168400" progId="Equation.DSMT4">
                    <p:embed/>
                  </p:oleObj>
                </mc:Choice>
                <mc:Fallback>
                  <p:oleObj name="Equation" r:id="rId2" imgW="2184400" imgH="1168400" progId="Equation.DSMT4">
                    <p:embed/>
                    <p:pic>
                      <p:nvPicPr>
                        <p:cNvPr id="2" name="Object 112"/>
                        <p:cNvPicPr>
                          <a:picLocks noChangeAspect="1" noChangeArrowheads="1"/>
                        </p:cNvPicPr>
                        <p:nvPr/>
                      </p:nvPicPr>
                      <p:blipFill>
                        <a:blip r:embed="rId3"/>
                        <a:srcRect/>
                        <a:stretch>
                          <a:fillRect/>
                        </a:stretch>
                      </p:blipFill>
                      <p:spPr bwMode="auto">
                        <a:xfrm>
                          <a:off x="5040052" y="760477"/>
                          <a:ext cx="3162975" cy="1699424"/>
                        </a:xfrm>
                        <a:prstGeom prst="rect">
                          <a:avLst/>
                        </a:prstGeom>
                        <a:noFill/>
                        <a:ln>
                          <a:noFill/>
                        </a:ln>
                        <a:effectLst/>
                      </p:spPr>
                    </p:pic>
                  </p:oleObj>
                </mc:Fallback>
              </mc:AlternateContent>
            </a:graphicData>
          </a:graphic>
        </p:graphicFrame>
        <p:graphicFrame>
          <p:nvGraphicFramePr>
            <p:cNvPr id="5" name="Object 111">
              <a:extLst>
                <a:ext uri="{FF2B5EF4-FFF2-40B4-BE49-F238E27FC236}">
                  <a16:creationId xmlns:a16="http://schemas.microsoft.com/office/drawing/2014/main" id="{99C6F88F-CAC3-7EE2-858D-9D056AD88163}"/>
                </a:ext>
              </a:extLst>
            </p:cNvPr>
            <p:cNvGraphicFramePr>
              <a:graphicFrameLocks noChangeAspect="1"/>
            </p:cNvGraphicFramePr>
            <p:nvPr>
              <p:extLst>
                <p:ext uri="{D42A27DB-BD31-4B8C-83A1-F6EECF244321}">
                  <p14:modId xmlns:p14="http://schemas.microsoft.com/office/powerpoint/2010/main" val="1858717159"/>
                </p:ext>
              </p:extLst>
            </p:nvPr>
          </p:nvGraphicFramePr>
          <p:xfrm>
            <a:off x="463915" y="735546"/>
            <a:ext cx="3204356" cy="1749287"/>
          </p:xfrm>
          <a:graphic>
            <a:graphicData uri="http://schemas.openxmlformats.org/presentationml/2006/ole">
              <mc:AlternateContent xmlns:mc="http://schemas.openxmlformats.org/markup-compatibility/2006">
                <mc:Choice xmlns:v="urn:schemas-microsoft-com:vml" Requires="v">
                  <p:oleObj name="Equation" r:id="rId4" imgW="2197100" imgH="1193800" progId="Equation.DSMT4">
                    <p:embed/>
                  </p:oleObj>
                </mc:Choice>
                <mc:Fallback>
                  <p:oleObj name="Equation" r:id="rId4" imgW="2197100" imgH="1193800" progId="Equation.DSMT4">
                    <p:embed/>
                    <p:pic>
                      <p:nvPicPr>
                        <p:cNvPr id="3" name="Object 111"/>
                        <p:cNvPicPr>
                          <a:picLocks noChangeAspect="1" noChangeArrowheads="1"/>
                        </p:cNvPicPr>
                        <p:nvPr/>
                      </p:nvPicPr>
                      <p:blipFill>
                        <a:blip r:embed="rId5"/>
                        <a:srcRect/>
                        <a:stretch>
                          <a:fillRect/>
                        </a:stretch>
                      </p:blipFill>
                      <p:spPr bwMode="auto">
                        <a:xfrm>
                          <a:off x="463915" y="735546"/>
                          <a:ext cx="3204356" cy="1749287"/>
                        </a:xfrm>
                        <a:prstGeom prst="rect">
                          <a:avLst/>
                        </a:prstGeom>
                        <a:noFill/>
                        <a:ln>
                          <a:noFill/>
                        </a:ln>
                        <a:effectLst/>
                      </p:spPr>
                    </p:pic>
                  </p:oleObj>
                </mc:Fallback>
              </mc:AlternateContent>
            </a:graphicData>
          </a:graphic>
        </p:graphicFrame>
      </p:grpSp>
      <p:sp>
        <p:nvSpPr>
          <p:cNvPr id="3" name="Rectangle 5">
            <a:extLst>
              <a:ext uri="{FF2B5EF4-FFF2-40B4-BE49-F238E27FC236}">
                <a16:creationId xmlns:a16="http://schemas.microsoft.com/office/drawing/2014/main" id="{B45A3270-82D3-6A92-0542-EB288E546653}"/>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819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How to get Jacobians from ModEM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287524" y="555526"/>
            <a:ext cx="6443559" cy="1015663"/>
          </a:xfrm>
          <a:prstGeom prst="rect">
            <a:avLst/>
          </a:prstGeom>
          <a:noFill/>
        </p:spPr>
        <p:txBody>
          <a:bodyPr wrap="none" rtlCol="0">
            <a:spAutoFit/>
          </a:bodyPr>
          <a:lstStyle/>
          <a:p>
            <a:r>
              <a:rPr lang="en-US" sz="2000"/>
              <a:t>During inversion, the Jacobian is never formed! </a:t>
            </a:r>
            <a:br>
              <a:rPr lang="en-US" sz="2000"/>
            </a:br>
            <a:r>
              <a:rPr lang="en-US" sz="2000"/>
              <a:t>Calculation of the Jacobian is only implemented as a testing </a:t>
            </a:r>
            <a:br>
              <a:rPr lang="en-US" sz="2000"/>
            </a:br>
            <a:r>
              <a:rPr lang="en-US" sz="2000"/>
              <a:t>tool (special, rarely used option).</a:t>
            </a:r>
            <a:endParaRPr lang="en-GB" sz="2000"/>
          </a:p>
        </p:txBody>
      </p:sp>
      <p:sp>
        <p:nvSpPr>
          <p:cNvPr id="4" name="TextBox 3">
            <a:extLst>
              <a:ext uri="{FF2B5EF4-FFF2-40B4-BE49-F238E27FC236}">
                <a16:creationId xmlns:a16="http://schemas.microsoft.com/office/drawing/2014/main" id="{47C251D7-7A83-CE79-78F9-808864C0D9EB}"/>
              </a:ext>
            </a:extLst>
          </p:cNvPr>
          <p:cNvSpPr txBox="1"/>
          <p:nvPr/>
        </p:nvSpPr>
        <p:spPr>
          <a:xfrm>
            <a:off x="287524" y="1731100"/>
            <a:ext cx="8748972" cy="2031325"/>
          </a:xfrm>
          <a:prstGeom prst="rect">
            <a:avLst/>
          </a:prstGeom>
          <a:noFill/>
        </p:spPr>
        <p:txBody>
          <a:bodyPr wrap="square">
            <a:spAutoFit/>
          </a:bodyPr>
          <a:lstStyle/>
          <a:p>
            <a:r>
              <a:rPr lang="en-GB">
                <a:latin typeface="Courier New" panose="02070309020205020404" pitchFamily="49" charset="0"/>
                <a:cs typeface="Courier New" panose="02070309020205020404" pitchFamily="49" charset="0"/>
              </a:rPr>
              <a:t>mpirun </a:t>
            </a:r>
            <a:r>
              <a:rPr lang="en-GB">
                <a:solidFill>
                  <a:schemeClr val="accent1">
                    <a:lumMod val="75000"/>
                  </a:schemeClr>
                </a:solidFill>
                <a:latin typeface="Courier New" panose="02070309020205020404" pitchFamily="49" charset="0"/>
                <a:cs typeface="Courier New" panose="02070309020205020404" pitchFamily="49" charset="0"/>
              </a:rPr>
              <a:t>-np `cat $OAR_FILE_NODES|wc -l` --machinefile $OAR_NODE_FILE -mca plm_rsh_agent "oarsh“ \</a:t>
            </a:r>
          </a:p>
          <a:p>
            <a:endParaRPr lang="en-GB">
              <a:solidFill>
                <a:schemeClr val="accent1">
                  <a:lumMod val="75000"/>
                </a:schemeClr>
              </a:solidFill>
              <a:latin typeface="Courier New" panose="02070309020205020404" pitchFamily="49" charset="0"/>
              <a:cs typeface="Courier New" panose="02070309020205020404" pitchFamily="49" charset="0"/>
            </a:endParaRPr>
          </a:p>
          <a:p>
            <a:r>
              <a:rPr lang="en-GB">
                <a:solidFill>
                  <a:schemeClr val="accent1">
                    <a:lumMod val="75000"/>
                  </a:schemeClr>
                </a:solidFill>
                <a:latin typeface="Courier New" panose="02070309020205020404" pitchFamily="49" charset="0"/>
                <a:cs typeface="Courier New" panose="02070309020205020404" pitchFamily="49" charset="0"/>
              </a:rPr>
              <a:t> </a:t>
            </a:r>
            <a:r>
              <a:rPr lang="en-GB">
                <a:solidFill>
                  <a:schemeClr val="accent6">
                    <a:lumMod val="75000"/>
                  </a:schemeClr>
                </a:solidFill>
                <a:latin typeface="Courier New" panose="02070309020205020404" pitchFamily="49" charset="0"/>
                <a:cs typeface="Courier New" panose="02070309020205020404" pitchFamily="49" charset="0"/>
              </a:rPr>
              <a:t>/home/sbyrd/bin/gMod3DMTS_MKL.x \</a:t>
            </a:r>
          </a:p>
          <a:p>
            <a:endParaRPr lang="en-GB">
              <a:solidFill>
                <a:srgbClr val="C00000"/>
              </a:solidFill>
              <a:latin typeface="Courier New" panose="02070309020205020404" pitchFamily="49" charset="0"/>
              <a:cs typeface="Courier New" panose="02070309020205020404" pitchFamily="49" charset="0"/>
            </a:endParaRPr>
          </a:p>
          <a:p>
            <a:r>
              <a:rPr lang="en-GB">
                <a:solidFill>
                  <a:srgbClr val="C00000"/>
                </a:solidFill>
                <a:latin typeface="Courier New" panose="02070309020205020404" pitchFamily="49" charset="0"/>
                <a:cs typeface="Courier New" panose="02070309020205020404" pitchFamily="49" charset="0"/>
              </a:rPr>
              <a:t>-J \</a:t>
            </a:r>
          </a:p>
          <a:p>
            <a:r>
              <a:rPr lang="en-GB">
                <a:solidFill>
                  <a:srgbClr val="C00000"/>
                </a:solidFill>
                <a:latin typeface="Courier New" panose="02070309020205020404" pitchFamily="49" charset="0"/>
                <a:cs typeface="Courier New" panose="02070309020205020404" pitchFamily="49" charset="0"/>
              </a:rPr>
              <a:t>SABA8_P.rho SABA8_P.dat SABA8_P.jac SABA.fwd &gt; SABA8_P.out</a:t>
            </a:r>
          </a:p>
        </p:txBody>
      </p:sp>
      <p:sp>
        <p:nvSpPr>
          <p:cNvPr id="5" name="TextBox 4">
            <a:extLst>
              <a:ext uri="{FF2B5EF4-FFF2-40B4-BE49-F238E27FC236}">
                <a16:creationId xmlns:a16="http://schemas.microsoft.com/office/drawing/2014/main" id="{5CAEBE25-77E0-111C-2A1B-27F777558B30}"/>
              </a:ext>
            </a:extLst>
          </p:cNvPr>
          <p:cNvSpPr txBox="1"/>
          <p:nvPr/>
        </p:nvSpPr>
        <p:spPr>
          <a:xfrm>
            <a:off x="6948264" y="1779662"/>
            <a:ext cx="2305413" cy="3139321"/>
          </a:xfrm>
          <a:prstGeom prst="rect">
            <a:avLst/>
          </a:prstGeom>
          <a:noFill/>
        </p:spPr>
        <p:txBody>
          <a:bodyPr wrap="square" rtlCol="0">
            <a:spAutoFit/>
          </a:bodyPr>
          <a:lstStyle/>
          <a:p>
            <a:endParaRPr lang="en-US">
              <a:solidFill>
                <a:schemeClr val="accent1">
                  <a:lumMod val="75000"/>
                </a:schemeClr>
              </a:solidFill>
            </a:endParaRPr>
          </a:p>
          <a:p>
            <a:r>
              <a:rPr lang="en-US">
                <a:solidFill>
                  <a:schemeClr val="accent1">
                    <a:lumMod val="75000"/>
                  </a:schemeClr>
                </a:solidFill>
              </a:rPr>
              <a:t>Dahu stuff</a:t>
            </a:r>
          </a:p>
          <a:p>
            <a:endParaRPr lang="en-US">
              <a:solidFill>
                <a:schemeClr val="accent1">
                  <a:lumMod val="75000"/>
                </a:schemeClr>
              </a:solidFill>
            </a:endParaRPr>
          </a:p>
          <a:p>
            <a:r>
              <a:rPr lang="en-US">
                <a:solidFill>
                  <a:schemeClr val="accent6">
                    <a:lumMod val="75000"/>
                  </a:schemeClr>
                </a:solidFill>
              </a:rPr>
              <a:t>Executable with modifications</a:t>
            </a:r>
          </a:p>
          <a:p>
            <a:endParaRPr lang="en-US">
              <a:solidFill>
                <a:schemeClr val="accent6">
                  <a:lumMod val="75000"/>
                </a:schemeClr>
              </a:solidFill>
            </a:endParaRPr>
          </a:p>
          <a:p>
            <a:endParaRPr lang="en-US">
              <a:solidFill>
                <a:schemeClr val="accent6">
                  <a:lumMod val="75000"/>
                </a:schemeClr>
              </a:solidFill>
            </a:endParaRPr>
          </a:p>
          <a:p>
            <a:endParaRPr lang="en-US">
              <a:solidFill>
                <a:srgbClr val="C00000"/>
              </a:solidFill>
            </a:endParaRPr>
          </a:p>
          <a:p>
            <a:endParaRPr lang="en-US">
              <a:solidFill>
                <a:srgbClr val="C00000"/>
              </a:solidFill>
            </a:endParaRPr>
          </a:p>
          <a:p>
            <a:r>
              <a:rPr lang="en-US">
                <a:solidFill>
                  <a:srgbClr val="C00000"/>
                </a:solidFill>
              </a:rPr>
              <a:t>Options for Jacobian calculations</a:t>
            </a:r>
            <a:endParaRPr lang="en-GB">
              <a:solidFill>
                <a:srgbClr val="C00000"/>
              </a:solidFill>
            </a:endParaRPr>
          </a:p>
        </p:txBody>
      </p:sp>
      <p:sp>
        <p:nvSpPr>
          <p:cNvPr id="7" name="TextBox 6">
            <a:extLst>
              <a:ext uri="{FF2B5EF4-FFF2-40B4-BE49-F238E27FC236}">
                <a16:creationId xmlns:a16="http://schemas.microsoft.com/office/drawing/2014/main" id="{33D45CDA-C8E0-C76D-337C-6E05DC9DFAC1}"/>
              </a:ext>
            </a:extLst>
          </p:cNvPr>
          <p:cNvSpPr txBox="1"/>
          <p:nvPr/>
        </p:nvSpPr>
        <p:spPr>
          <a:xfrm>
            <a:off x="467545" y="3737670"/>
            <a:ext cx="1188132" cy="369332"/>
          </a:xfrm>
          <a:prstGeom prst="rect">
            <a:avLst/>
          </a:prstGeom>
          <a:noFill/>
        </p:spPr>
        <p:txBody>
          <a:bodyPr wrap="square" rtlCol="0">
            <a:spAutoFit/>
          </a:bodyPr>
          <a:lstStyle/>
          <a:p>
            <a:r>
              <a:rPr lang="en-US"/>
              <a:t>model file</a:t>
            </a:r>
            <a:endParaRPr lang="en-GB"/>
          </a:p>
        </p:txBody>
      </p:sp>
      <p:sp>
        <p:nvSpPr>
          <p:cNvPr id="9" name="TextBox 8">
            <a:extLst>
              <a:ext uri="{FF2B5EF4-FFF2-40B4-BE49-F238E27FC236}">
                <a16:creationId xmlns:a16="http://schemas.microsoft.com/office/drawing/2014/main" id="{8482182E-8558-88F1-8ADB-6EAFAB98EF8D}"/>
              </a:ext>
            </a:extLst>
          </p:cNvPr>
          <p:cNvSpPr txBox="1"/>
          <p:nvPr/>
        </p:nvSpPr>
        <p:spPr>
          <a:xfrm>
            <a:off x="2087724" y="3723878"/>
            <a:ext cx="1188132" cy="369332"/>
          </a:xfrm>
          <a:prstGeom prst="rect">
            <a:avLst/>
          </a:prstGeom>
          <a:noFill/>
        </p:spPr>
        <p:txBody>
          <a:bodyPr wrap="square" rtlCol="0">
            <a:spAutoFit/>
          </a:bodyPr>
          <a:lstStyle/>
          <a:p>
            <a:r>
              <a:rPr lang="en-US"/>
              <a:t>data file</a:t>
            </a:r>
            <a:endParaRPr lang="en-GB"/>
          </a:p>
        </p:txBody>
      </p:sp>
      <p:sp>
        <p:nvSpPr>
          <p:cNvPr id="10" name="TextBox 9">
            <a:extLst>
              <a:ext uri="{FF2B5EF4-FFF2-40B4-BE49-F238E27FC236}">
                <a16:creationId xmlns:a16="http://schemas.microsoft.com/office/drawing/2014/main" id="{6E19493E-BD8D-ECE7-20AA-ACA2AD430083}"/>
              </a:ext>
            </a:extLst>
          </p:cNvPr>
          <p:cNvSpPr txBox="1"/>
          <p:nvPr/>
        </p:nvSpPr>
        <p:spPr>
          <a:xfrm>
            <a:off x="3635896" y="3718149"/>
            <a:ext cx="1476164" cy="1200329"/>
          </a:xfrm>
          <a:prstGeom prst="rect">
            <a:avLst/>
          </a:prstGeom>
          <a:noFill/>
        </p:spPr>
        <p:txBody>
          <a:bodyPr wrap="square" rtlCol="0">
            <a:spAutoFit/>
          </a:bodyPr>
          <a:lstStyle/>
          <a:p>
            <a:r>
              <a:rPr lang="en-US"/>
              <a:t>Jacobian</a:t>
            </a:r>
          </a:p>
          <a:p>
            <a:r>
              <a:rPr lang="en-US"/>
              <a:t>(huge, should be on special storage!)</a:t>
            </a:r>
            <a:endParaRPr lang="en-GB"/>
          </a:p>
        </p:txBody>
      </p:sp>
      <p:sp>
        <p:nvSpPr>
          <p:cNvPr id="11" name="TextBox 10">
            <a:extLst>
              <a:ext uri="{FF2B5EF4-FFF2-40B4-BE49-F238E27FC236}">
                <a16:creationId xmlns:a16="http://schemas.microsoft.com/office/drawing/2014/main" id="{972D6D77-AFA5-C4FD-9467-F275B3867654}"/>
              </a:ext>
            </a:extLst>
          </p:cNvPr>
          <p:cNvSpPr txBox="1"/>
          <p:nvPr/>
        </p:nvSpPr>
        <p:spPr>
          <a:xfrm>
            <a:off x="5220072" y="3685052"/>
            <a:ext cx="1188132" cy="369332"/>
          </a:xfrm>
          <a:prstGeom prst="rect">
            <a:avLst/>
          </a:prstGeom>
          <a:noFill/>
        </p:spPr>
        <p:txBody>
          <a:bodyPr wrap="square" rtlCol="0">
            <a:spAutoFit/>
          </a:bodyPr>
          <a:lstStyle/>
          <a:p>
            <a:r>
              <a:rPr lang="en-US"/>
              <a:t>model ctrl</a:t>
            </a:r>
            <a:endParaRPr lang="en-GB"/>
          </a:p>
        </p:txBody>
      </p:sp>
      <p:sp>
        <p:nvSpPr>
          <p:cNvPr id="12" name="TextBox 11">
            <a:extLst>
              <a:ext uri="{FF2B5EF4-FFF2-40B4-BE49-F238E27FC236}">
                <a16:creationId xmlns:a16="http://schemas.microsoft.com/office/drawing/2014/main" id="{4D086AC9-692D-9567-609D-C7DB889AAFBA}"/>
              </a:ext>
            </a:extLst>
          </p:cNvPr>
          <p:cNvSpPr txBox="1"/>
          <p:nvPr/>
        </p:nvSpPr>
        <p:spPr>
          <a:xfrm>
            <a:off x="6876256" y="3678582"/>
            <a:ext cx="1728192" cy="369332"/>
          </a:xfrm>
          <a:prstGeom prst="rect">
            <a:avLst/>
          </a:prstGeom>
          <a:noFill/>
        </p:spPr>
        <p:txBody>
          <a:bodyPr wrap="square" rtlCol="0">
            <a:spAutoFit/>
          </a:bodyPr>
          <a:lstStyle/>
          <a:p>
            <a:r>
              <a:rPr lang="en-US"/>
              <a:t>Ouput to screen</a:t>
            </a:r>
            <a:endParaRPr lang="en-GB"/>
          </a:p>
        </p:txBody>
      </p:sp>
    </p:spTree>
    <p:extLst>
      <p:ext uri="{BB962C8B-B14F-4D97-AF65-F5344CB8AC3E}">
        <p14:creationId xmlns:p14="http://schemas.microsoft.com/office/powerpoint/2010/main" val="25792274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How to get Jacobians from ModEM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359532" y="2269096"/>
            <a:ext cx="6768752" cy="2862322"/>
          </a:xfrm>
          <a:prstGeom prst="rect">
            <a:avLst/>
          </a:prstGeom>
          <a:noFill/>
        </p:spPr>
        <p:txBody>
          <a:bodyPr wrap="square" rtlCol="0">
            <a:spAutoFit/>
          </a:bodyPr>
          <a:lstStyle/>
          <a:p>
            <a:r>
              <a:rPr lang="en-US" sz="2000"/>
              <a:t>Remarks:</a:t>
            </a:r>
          </a:p>
          <a:p>
            <a:pPr marL="457200" indent="-457200">
              <a:buFont typeface="+mj-lt"/>
              <a:buAutoNum type="arabicPeriod"/>
            </a:pPr>
            <a:r>
              <a:rPr lang="en-US" sz="2000"/>
              <a:t>Here the model is from a phase tensor inversion, </a:t>
            </a:r>
            <a:br>
              <a:rPr lang="en-US" sz="2000"/>
            </a:br>
            <a:r>
              <a:rPr lang="en-US" sz="2000"/>
              <a:t>but the data file can be whatever you want.</a:t>
            </a:r>
          </a:p>
          <a:p>
            <a:pPr marL="457200" indent="-457200">
              <a:buFont typeface="+mj-lt"/>
              <a:buAutoNum type="arabicPeriod"/>
            </a:pPr>
            <a:r>
              <a:rPr lang="en-US" sz="2000"/>
              <a:t>As the Jacobian is independent of the data, this feature can be used for survey planning or optimization using virtual sites. </a:t>
            </a:r>
          </a:p>
          <a:p>
            <a:pPr marL="457200" indent="-457200">
              <a:buFont typeface="+mj-lt"/>
              <a:buAutoNum type="arabicPeriod"/>
            </a:pPr>
            <a:r>
              <a:rPr lang="en-US" sz="2000"/>
              <a:t>Model-based Optimal Experimetal Design (OED) using the SVD </a:t>
            </a:r>
          </a:p>
          <a:p>
            <a:endParaRPr lang="en-GB" sz="2000"/>
          </a:p>
        </p:txBody>
      </p:sp>
      <p:sp>
        <p:nvSpPr>
          <p:cNvPr id="4" name="TextBox 3">
            <a:extLst>
              <a:ext uri="{FF2B5EF4-FFF2-40B4-BE49-F238E27FC236}">
                <a16:creationId xmlns:a16="http://schemas.microsoft.com/office/drawing/2014/main" id="{47C251D7-7A83-CE79-78F9-808864C0D9EB}"/>
              </a:ext>
            </a:extLst>
          </p:cNvPr>
          <p:cNvSpPr txBox="1"/>
          <p:nvPr/>
        </p:nvSpPr>
        <p:spPr>
          <a:xfrm>
            <a:off x="286675" y="625199"/>
            <a:ext cx="8748972" cy="923330"/>
          </a:xfrm>
          <a:prstGeom prst="rect">
            <a:avLst/>
          </a:prstGeom>
          <a:noFill/>
        </p:spPr>
        <p:txBody>
          <a:bodyPr wrap="square">
            <a:spAutoFit/>
          </a:bodyPr>
          <a:lstStyle/>
          <a:p>
            <a:r>
              <a:rPr lang="en-GB">
                <a:solidFill>
                  <a:srgbClr val="C00000"/>
                </a:solidFill>
                <a:latin typeface="Courier New" panose="02070309020205020404" pitchFamily="49" charset="0"/>
                <a:cs typeface="Courier New" panose="02070309020205020404" pitchFamily="49" charset="0"/>
              </a:rPr>
              <a:t>…</a:t>
            </a:r>
          </a:p>
          <a:p>
            <a:r>
              <a:rPr lang="en-GB">
                <a:solidFill>
                  <a:srgbClr val="C00000"/>
                </a:solidFill>
                <a:latin typeface="Courier New" panose="02070309020205020404" pitchFamily="49" charset="0"/>
                <a:cs typeface="Courier New" panose="02070309020205020404" pitchFamily="49" charset="0"/>
              </a:rPr>
              <a:t>-J \</a:t>
            </a:r>
          </a:p>
          <a:p>
            <a:r>
              <a:rPr lang="en-GB">
                <a:solidFill>
                  <a:srgbClr val="C00000"/>
                </a:solidFill>
                <a:latin typeface="Courier New" panose="02070309020205020404" pitchFamily="49" charset="0"/>
                <a:cs typeface="Courier New" panose="02070309020205020404" pitchFamily="49" charset="0"/>
              </a:rPr>
              <a:t>SABA8_P.rho SABA8_P.dat SABA8_P.jac SABA.fwd &gt; SABA8_P.out</a:t>
            </a:r>
          </a:p>
        </p:txBody>
      </p:sp>
      <p:sp>
        <p:nvSpPr>
          <p:cNvPr id="7" name="TextBox 6">
            <a:extLst>
              <a:ext uri="{FF2B5EF4-FFF2-40B4-BE49-F238E27FC236}">
                <a16:creationId xmlns:a16="http://schemas.microsoft.com/office/drawing/2014/main" id="{33D45CDA-C8E0-C76D-337C-6E05DC9DFAC1}"/>
              </a:ext>
            </a:extLst>
          </p:cNvPr>
          <p:cNvSpPr txBox="1"/>
          <p:nvPr/>
        </p:nvSpPr>
        <p:spPr>
          <a:xfrm>
            <a:off x="539552" y="1557252"/>
            <a:ext cx="1188132" cy="369332"/>
          </a:xfrm>
          <a:prstGeom prst="rect">
            <a:avLst/>
          </a:prstGeom>
          <a:noFill/>
        </p:spPr>
        <p:txBody>
          <a:bodyPr wrap="square" rtlCol="0">
            <a:spAutoFit/>
          </a:bodyPr>
          <a:lstStyle/>
          <a:p>
            <a:r>
              <a:rPr lang="en-US"/>
              <a:t>model file</a:t>
            </a:r>
            <a:endParaRPr lang="en-GB"/>
          </a:p>
        </p:txBody>
      </p:sp>
      <p:sp>
        <p:nvSpPr>
          <p:cNvPr id="9" name="TextBox 8">
            <a:extLst>
              <a:ext uri="{FF2B5EF4-FFF2-40B4-BE49-F238E27FC236}">
                <a16:creationId xmlns:a16="http://schemas.microsoft.com/office/drawing/2014/main" id="{8482182E-8558-88F1-8ADB-6EAFAB98EF8D}"/>
              </a:ext>
            </a:extLst>
          </p:cNvPr>
          <p:cNvSpPr txBox="1"/>
          <p:nvPr/>
        </p:nvSpPr>
        <p:spPr>
          <a:xfrm>
            <a:off x="2231740" y="1563638"/>
            <a:ext cx="1188132" cy="369332"/>
          </a:xfrm>
          <a:prstGeom prst="rect">
            <a:avLst/>
          </a:prstGeom>
          <a:noFill/>
        </p:spPr>
        <p:txBody>
          <a:bodyPr wrap="square" rtlCol="0">
            <a:spAutoFit/>
          </a:bodyPr>
          <a:lstStyle/>
          <a:p>
            <a:r>
              <a:rPr lang="en-US"/>
              <a:t>data file</a:t>
            </a:r>
            <a:endParaRPr lang="en-GB"/>
          </a:p>
        </p:txBody>
      </p:sp>
      <p:sp>
        <p:nvSpPr>
          <p:cNvPr id="10" name="TextBox 9">
            <a:extLst>
              <a:ext uri="{FF2B5EF4-FFF2-40B4-BE49-F238E27FC236}">
                <a16:creationId xmlns:a16="http://schemas.microsoft.com/office/drawing/2014/main" id="{6E19493E-BD8D-ECE7-20AA-ACA2AD430083}"/>
              </a:ext>
            </a:extLst>
          </p:cNvPr>
          <p:cNvSpPr txBox="1"/>
          <p:nvPr/>
        </p:nvSpPr>
        <p:spPr>
          <a:xfrm>
            <a:off x="3833918" y="1563638"/>
            <a:ext cx="1476164" cy="369332"/>
          </a:xfrm>
          <a:prstGeom prst="rect">
            <a:avLst/>
          </a:prstGeom>
          <a:noFill/>
        </p:spPr>
        <p:txBody>
          <a:bodyPr wrap="square" rtlCol="0">
            <a:spAutoFit/>
          </a:bodyPr>
          <a:lstStyle/>
          <a:p>
            <a:r>
              <a:rPr lang="en-US"/>
              <a:t>Jacobian</a:t>
            </a:r>
          </a:p>
        </p:txBody>
      </p:sp>
      <p:sp>
        <p:nvSpPr>
          <p:cNvPr id="11" name="TextBox 10">
            <a:extLst>
              <a:ext uri="{FF2B5EF4-FFF2-40B4-BE49-F238E27FC236}">
                <a16:creationId xmlns:a16="http://schemas.microsoft.com/office/drawing/2014/main" id="{972D6D77-AFA5-C4FD-9467-F275B3867654}"/>
              </a:ext>
            </a:extLst>
          </p:cNvPr>
          <p:cNvSpPr txBox="1"/>
          <p:nvPr/>
        </p:nvSpPr>
        <p:spPr>
          <a:xfrm>
            <a:off x="5310082" y="1557252"/>
            <a:ext cx="1188132" cy="369332"/>
          </a:xfrm>
          <a:prstGeom prst="rect">
            <a:avLst/>
          </a:prstGeom>
          <a:noFill/>
        </p:spPr>
        <p:txBody>
          <a:bodyPr wrap="square" rtlCol="0">
            <a:spAutoFit/>
          </a:bodyPr>
          <a:lstStyle/>
          <a:p>
            <a:r>
              <a:rPr lang="en-US"/>
              <a:t>model ctrl</a:t>
            </a:r>
            <a:endParaRPr lang="en-GB"/>
          </a:p>
        </p:txBody>
      </p:sp>
    </p:spTree>
    <p:extLst>
      <p:ext uri="{BB962C8B-B14F-4D97-AF65-F5344CB8AC3E}">
        <p14:creationId xmlns:p14="http://schemas.microsoft.com/office/powerpoint/2010/main" val="26316708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929611"/>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3737690" cy="584775"/>
          </a:xfrm>
          <a:prstGeom prst="rect">
            <a:avLst/>
          </a:prstGeom>
          <a:noFill/>
        </p:spPr>
        <p:txBody>
          <a:bodyPr wrap="none" rtlCol="0">
            <a:spAutoFit/>
          </a:bodyPr>
          <a:lstStyle/>
          <a:p>
            <a:r>
              <a:rPr lang="en-IE" sz="3200" i="1">
                <a:effectLst>
                  <a:outerShdw blurRad="38100" dist="38100" dir="2700000" algn="tl">
                    <a:srgbClr val="000000">
                      <a:alpha val="43137"/>
                    </a:srgbClr>
                  </a:outerShdw>
                </a:effectLst>
              </a:rPr>
              <a:t>Computational Issues</a:t>
            </a:r>
            <a:endParaRPr lang="en-IE" sz="3200" i="1" dirty="0">
              <a:effectLst>
                <a:outerShdw blurRad="38100" dist="38100" dir="2700000" algn="tl">
                  <a:srgbClr val="000000">
                    <a:alpha val="43137"/>
                  </a:srgbClr>
                </a:outerShdw>
              </a:effectLst>
            </a:endParaRPr>
          </a:p>
        </p:txBody>
      </p:sp>
      <p:sp>
        <p:nvSpPr>
          <p:cNvPr id="5" name="TextBox 4"/>
          <p:cNvSpPr txBox="1"/>
          <p:nvPr/>
        </p:nvSpPr>
        <p:spPr>
          <a:xfrm>
            <a:off x="5292080" y="1131590"/>
            <a:ext cx="237566" cy="369332"/>
          </a:xfrm>
          <a:prstGeom prst="rect">
            <a:avLst/>
          </a:prstGeom>
          <a:noFill/>
        </p:spPr>
        <p:txBody>
          <a:bodyPr wrap="none" rtlCol="0">
            <a:spAutoFit/>
          </a:bodyPr>
          <a:lstStyle/>
          <a:p>
            <a:r>
              <a:rPr lang="en-US" dirty="0">
                <a:cs typeface="Courier New" panose="02070309020205020404" pitchFamily="49" charset="0"/>
              </a:rPr>
              <a:t> </a:t>
            </a:r>
            <a:endParaRPr lang="en-GB" dirty="0"/>
          </a:p>
        </p:txBody>
      </p:sp>
      <p:sp>
        <p:nvSpPr>
          <p:cNvPr id="3" name="Rectangle 2"/>
          <p:cNvSpPr/>
          <p:nvPr/>
        </p:nvSpPr>
        <p:spPr>
          <a:xfrm>
            <a:off x="611560" y="2877106"/>
            <a:ext cx="4232121" cy="2031325"/>
          </a:xfrm>
          <a:prstGeom prst="rect">
            <a:avLst/>
          </a:prstGeom>
          <a:noFill/>
        </p:spPr>
        <p:txBody>
          <a:bodyPr wrap="none">
            <a:spAutoFit/>
          </a:bodyPr>
          <a:lstStyle/>
          <a:p>
            <a:r>
              <a:rPr lang="en-GB" dirty="0" err="1"/>
              <a:t>Rathlin</a:t>
            </a:r>
            <a:r>
              <a:rPr lang="en-GB" dirty="0"/>
              <a:t> Basin (RB): 	</a:t>
            </a:r>
          </a:p>
          <a:p>
            <a:r>
              <a:rPr lang="en-GB" dirty="0"/>
              <a:t>68</a:t>
            </a:r>
            <a:r>
              <a:rPr lang="en-GB" dirty="0">
                <a:sym typeface="Symbol"/>
              </a:rPr>
              <a:t>  </a:t>
            </a:r>
            <a:r>
              <a:rPr lang="en-GB" dirty="0"/>
              <a:t>59</a:t>
            </a:r>
            <a:r>
              <a:rPr lang="en-GB" dirty="0">
                <a:sym typeface="Symbol"/>
              </a:rPr>
              <a:t>  </a:t>
            </a:r>
            <a:r>
              <a:rPr lang="en-GB" dirty="0"/>
              <a:t>82 = 328984 Cells, 15196 data</a:t>
            </a:r>
          </a:p>
          <a:p>
            <a:pPr marL="285750" indent="-285750">
              <a:buFont typeface="Symbol" panose="05050102010706020507" pitchFamily="18" charset="2"/>
              <a:buChar char="»"/>
            </a:pPr>
            <a:r>
              <a:rPr lang="en-GB">
                <a:sym typeface="Symbol"/>
              </a:rPr>
              <a:t>5</a:t>
            </a:r>
            <a:r>
              <a:rPr lang="en-GB" dirty="0">
                <a:sym typeface="Symbol"/>
              </a:rPr>
              <a:t>10</a:t>
            </a:r>
            <a:r>
              <a:rPr lang="en-GB" baseline="30000" dirty="0">
                <a:sym typeface="Symbol"/>
              </a:rPr>
              <a:t>9  </a:t>
            </a:r>
            <a:r>
              <a:rPr lang="en-GB" dirty="0">
                <a:sym typeface="Symbol"/>
              </a:rPr>
              <a:t>elements, 37 </a:t>
            </a:r>
            <a:r>
              <a:rPr lang="en-GB">
                <a:sym typeface="Symbol"/>
              </a:rPr>
              <a:t>GB</a:t>
            </a:r>
            <a:r>
              <a:rPr lang="en-GB"/>
              <a:t> </a:t>
            </a:r>
          </a:p>
          <a:p>
            <a:endParaRPr lang="en-GB" dirty="0"/>
          </a:p>
          <a:p>
            <a:r>
              <a:rPr lang="en-GB" dirty="0" err="1"/>
              <a:t>Rathlin</a:t>
            </a:r>
            <a:r>
              <a:rPr lang="en-GB" dirty="0"/>
              <a:t> Island (RI): 	</a:t>
            </a:r>
          </a:p>
          <a:p>
            <a:r>
              <a:rPr lang="en-GB" dirty="0"/>
              <a:t>53</a:t>
            </a:r>
            <a:r>
              <a:rPr lang="en-GB" dirty="0">
                <a:sym typeface="Symbol"/>
              </a:rPr>
              <a:t>  61  7</a:t>
            </a:r>
            <a:r>
              <a:rPr lang="en-GB" dirty="0"/>
              <a:t>2 = 232776 Cells, 1560 data        </a:t>
            </a:r>
          </a:p>
          <a:p>
            <a:r>
              <a:rPr lang="en-GB" dirty="0">
                <a:sym typeface="Symbol"/>
              </a:rPr>
              <a:t> 410</a:t>
            </a:r>
            <a:r>
              <a:rPr lang="en-GB" baseline="30000" dirty="0">
                <a:sym typeface="Symbol"/>
              </a:rPr>
              <a:t>6  </a:t>
            </a:r>
            <a:r>
              <a:rPr lang="en-GB" dirty="0">
                <a:sym typeface="Symbol"/>
              </a:rPr>
              <a:t> elements, 2.6 GB</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42160025"/>
              </p:ext>
            </p:extLst>
          </p:nvPr>
        </p:nvGraphicFramePr>
        <p:xfrm>
          <a:off x="5248614" y="2886422"/>
          <a:ext cx="3715874" cy="2133600"/>
        </p:xfrm>
        <a:graphic>
          <a:graphicData uri="http://schemas.openxmlformats.org/drawingml/2006/table">
            <a:tbl>
              <a:tblPr firstRow="1" bandRow="1">
                <a:tableStyleId>{5C22544A-7EE6-4342-B048-85BDC9FD1C3A}</a:tableStyleId>
              </a:tblPr>
              <a:tblGrid>
                <a:gridCol w="848092">
                  <a:extLst>
                    <a:ext uri="{9D8B030D-6E8A-4147-A177-3AD203B41FA5}">
                      <a16:colId xmlns:a16="http://schemas.microsoft.com/office/drawing/2014/main" val="20000"/>
                    </a:ext>
                  </a:extLst>
                </a:gridCol>
                <a:gridCol w="1184519">
                  <a:extLst>
                    <a:ext uri="{9D8B030D-6E8A-4147-A177-3AD203B41FA5}">
                      <a16:colId xmlns:a16="http://schemas.microsoft.com/office/drawing/2014/main" val="20001"/>
                    </a:ext>
                  </a:extLst>
                </a:gridCol>
                <a:gridCol w="1683263">
                  <a:extLst>
                    <a:ext uri="{9D8B030D-6E8A-4147-A177-3AD203B41FA5}">
                      <a16:colId xmlns:a16="http://schemas.microsoft.com/office/drawing/2014/main" val="20002"/>
                    </a:ext>
                  </a:extLst>
                </a:gridCol>
              </a:tblGrid>
              <a:tr h="301642">
                <a:tc>
                  <a:txBody>
                    <a:bodyPr/>
                    <a:lstStyle/>
                    <a:p>
                      <a:r>
                        <a:rPr lang="en-US" sz="1400" dirty="0"/>
                        <a:t>Thresh</a:t>
                      </a:r>
                      <a:endParaRPr lang="en-GB" sz="1400" dirty="0"/>
                    </a:p>
                  </a:txBody>
                  <a:tcPr/>
                </a:tc>
                <a:tc>
                  <a:txBody>
                    <a:bodyPr/>
                    <a:lstStyle/>
                    <a:p>
                      <a:r>
                        <a:rPr lang="en-US" sz="1400" dirty="0" err="1"/>
                        <a:t>nnz</a:t>
                      </a:r>
                      <a:r>
                        <a:rPr lang="en-US" sz="1400" dirty="0"/>
                        <a:t> RB (RI)</a:t>
                      </a:r>
                      <a:endParaRPr lang="en-GB" sz="1400" dirty="0"/>
                    </a:p>
                  </a:txBody>
                  <a:tcPr/>
                </a:tc>
                <a:tc>
                  <a:txBody>
                    <a:bodyPr/>
                    <a:lstStyle/>
                    <a:p>
                      <a:r>
                        <a:rPr lang="en-US" sz="1400" dirty="0"/>
                        <a:t>Size RB (RI) </a:t>
                      </a:r>
                      <a:endParaRPr lang="en-GB" sz="1400" dirty="0"/>
                    </a:p>
                  </a:txBody>
                  <a:tcPr/>
                </a:tc>
                <a:extLst>
                  <a:ext uri="{0D108BD9-81ED-4DB2-BD59-A6C34878D82A}">
                    <a16:rowId xmlns:a16="http://schemas.microsoft.com/office/drawing/2014/main" val="10000"/>
                  </a:ext>
                </a:extLst>
              </a:tr>
              <a:tr h="282545">
                <a:tc>
                  <a:txBody>
                    <a:bodyPr/>
                    <a:lstStyle/>
                    <a:p>
                      <a:r>
                        <a:rPr lang="en-US" sz="1400" dirty="0"/>
                        <a:t>1e-4</a:t>
                      </a:r>
                      <a:endParaRPr lang="en-GB" sz="1400" dirty="0"/>
                    </a:p>
                  </a:txBody>
                  <a:tcPr/>
                </a:tc>
                <a:tc>
                  <a:txBody>
                    <a:bodyPr/>
                    <a:lstStyle/>
                    <a:p>
                      <a:r>
                        <a:rPr lang="en-US" sz="1400" dirty="0"/>
                        <a:t>&lt;1% (2%)</a:t>
                      </a:r>
                      <a:endParaRPr lang="en-GB" sz="1400" dirty="0"/>
                    </a:p>
                  </a:txBody>
                  <a:tcPr/>
                </a:tc>
                <a:tc>
                  <a:txBody>
                    <a:bodyPr/>
                    <a:lstStyle/>
                    <a:p>
                      <a:r>
                        <a:rPr lang="en-US" sz="1400" dirty="0"/>
                        <a:t>170 MB (0.13 MB)</a:t>
                      </a:r>
                      <a:endParaRPr lang="en-GB" sz="1400" dirty="0"/>
                    </a:p>
                  </a:txBody>
                  <a:tcPr/>
                </a:tc>
                <a:extLst>
                  <a:ext uri="{0D108BD9-81ED-4DB2-BD59-A6C34878D82A}">
                    <a16:rowId xmlns:a16="http://schemas.microsoft.com/office/drawing/2014/main" val="10001"/>
                  </a:ext>
                </a:extLst>
              </a:tr>
              <a:tr h="282545">
                <a:tc>
                  <a:txBody>
                    <a:bodyPr/>
                    <a:lstStyle/>
                    <a:p>
                      <a:r>
                        <a:rPr lang="en-US" sz="1400" dirty="0"/>
                        <a:t>1e-6</a:t>
                      </a:r>
                      <a:endParaRPr lang="en-GB" sz="1400" dirty="0"/>
                    </a:p>
                  </a:txBody>
                  <a:tcPr/>
                </a:tc>
                <a:tc>
                  <a:txBody>
                    <a:bodyPr/>
                    <a:lstStyle/>
                    <a:p>
                      <a:r>
                        <a:rPr lang="en-US" sz="1400" dirty="0"/>
                        <a:t>14% (20%)</a:t>
                      </a:r>
                      <a:endParaRPr lang="en-GB" sz="1400" dirty="0"/>
                    </a:p>
                  </a:txBody>
                  <a:tcPr/>
                </a:tc>
                <a:tc>
                  <a:txBody>
                    <a:bodyPr/>
                    <a:lstStyle/>
                    <a:p>
                      <a:r>
                        <a:rPr lang="en-US" sz="1400" dirty="0"/>
                        <a:t>6.1 GB (12 MB)</a:t>
                      </a:r>
                      <a:endParaRPr lang="en-GB" sz="1400" dirty="0"/>
                    </a:p>
                  </a:txBody>
                  <a:tcPr/>
                </a:tc>
                <a:extLst>
                  <a:ext uri="{0D108BD9-81ED-4DB2-BD59-A6C34878D82A}">
                    <a16:rowId xmlns:a16="http://schemas.microsoft.com/office/drawing/2014/main" val="10002"/>
                  </a:ext>
                </a:extLst>
              </a:tr>
              <a:tr h="282545">
                <a:tc>
                  <a:txBody>
                    <a:bodyPr/>
                    <a:lstStyle/>
                    <a:p>
                      <a:r>
                        <a:rPr lang="en-US" sz="1400" dirty="0"/>
                        <a:t>1e-8</a:t>
                      </a:r>
                      <a:endParaRPr lang="en-GB" sz="1400" dirty="0"/>
                    </a:p>
                  </a:txBody>
                  <a:tcPr/>
                </a:tc>
                <a:tc>
                  <a:txBody>
                    <a:bodyPr/>
                    <a:lstStyle/>
                    <a:p>
                      <a:r>
                        <a:rPr lang="en-US" sz="1400" dirty="0"/>
                        <a:t>45% (38%)</a:t>
                      </a:r>
                      <a:endParaRPr lang="en-GB" sz="1400" dirty="0"/>
                    </a:p>
                  </a:txBody>
                  <a:tcPr/>
                </a:tc>
                <a:tc>
                  <a:txBody>
                    <a:bodyPr/>
                    <a:lstStyle/>
                    <a:p>
                      <a:r>
                        <a:rPr lang="en-US" sz="1400" dirty="0"/>
                        <a:t>19.4</a:t>
                      </a:r>
                      <a:r>
                        <a:rPr lang="en-US" sz="1400" baseline="0" dirty="0"/>
                        <a:t> GB </a:t>
                      </a:r>
                      <a:r>
                        <a:rPr lang="en-US" sz="1400" dirty="0"/>
                        <a:t>(324 MB)</a:t>
                      </a:r>
                      <a:endParaRPr lang="en-GB" sz="1400" dirty="0"/>
                    </a:p>
                  </a:txBody>
                  <a:tcPr/>
                </a:tc>
                <a:extLst>
                  <a:ext uri="{0D108BD9-81ED-4DB2-BD59-A6C34878D82A}">
                    <a16:rowId xmlns:a16="http://schemas.microsoft.com/office/drawing/2014/main" val="10003"/>
                  </a:ext>
                </a:extLst>
              </a:tr>
              <a:tr h="282545">
                <a:tc>
                  <a:txBody>
                    <a:bodyPr/>
                    <a:lstStyle/>
                    <a:p>
                      <a:r>
                        <a:rPr lang="en-US" sz="1400" dirty="0"/>
                        <a:t>1e-10</a:t>
                      </a:r>
                      <a:endParaRPr lang="en-GB" sz="1400" dirty="0"/>
                    </a:p>
                  </a:txBody>
                  <a:tcPr/>
                </a:tc>
                <a:tc>
                  <a:txBody>
                    <a:bodyPr/>
                    <a:lstStyle/>
                    <a:p>
                      <a:r>
                        <a:rPr lang="en-US" sz="1400" dirty="0"/>
                        <a:t>58% (50%)</a:t>
                      </a:r>
                    </a:p>
                  </a:txBody>
                  <a:tcPr/>
                </a:tc>
                <a:tc>
                  <a:txBody>
                    <a:bodyPr/>
                    <a:lstStyle/>
                    <a:p>
                      <a:r>
                        <a:rPr lang="en-US" sz="1400" dirty="0"/>
                        <a:t>25.1 GB (1 GB)</a:t>
                      </a:r>
                      <a:endParaRPr lang="en-GB" sz="1400" dirty="0"/>
                    </a:p>
                  </a:txBody>
                  <a:tcPr/>
                </a:tc>
                <a:extLst>
                  <a:ext uri="{0D108BD9-81ED-4DB2-BD59-A6C34878D82A}">
                    <a16:rowId xmlns:a16="http://schemas.microsoft.com/office/drawing/2014/main" val="10004"/>
                  </a:ext>
                </a:extLst>
              </a:tr>
              <a:tr h="282545">
                <a:tc>
                  <a:txBody>
                    <a:bodyPr/>
                    <a:lstStyle/>
                    <a:p>
                      <a:r>
                        <a:rPr lang="en-US" sz="1400" dirty="0"/>
                        <a:t>1e-12</a:t>
                      </a:r>
                      <a:endParaRPr lang="en-GB" sz="1400" dirty="0"/>
                    </a:p>
                  </a:txBody>
                  <a:tcPr/>
                </a:tc>
                <a:tc>
                  <a:txBody>
                    <a:bodyPr/>
                    <a:lstStyle/>
                    <a:p>
                      <a:r>
                        <a:rPr lang="en-US" sz="1400" dirty="0"/>
                        <a:t>68% (67%)</a:t>
                      </a:r>
                    </a:p>
                  </a:txBody>
                  <a:tcPr/>
                </a:tc>
                <a:tc>
                  <a:txBody>
                    <a:bodyPr/>
                    <a:lstStyle/>
                    <a:p>
                      <a:r>
                        <a:rPr lang="en-US" sz="1400" dirty="0"/>
                        <a:t>29.2</a:t>
                      </a:r>
                      <a:r>
                        <a:rPr lang="en-US" sz="1400" baseline="0" dirty="0"/>
                        <a:t> GB </a:t>
                      </a:r>
                      <a:r>
                        <a:rPr lang="en-US" sz="1400" dirty="0"/>
                        <a:t>(1.4</a:t>
                      </a:r>
                      <a:r>
                        <a:rPr lang="en-US" sz="1400" baseline="0" dirty="0"/>
                        <a:t> GB)</a:t>
                      </a:r>
                      <a:endParaRPr lang="en-GB" sz="1400" dirty="0"/>
                    </a:p>
                  </a:txBody>
                  <a:tcPr/>
                </a:tc>
                <a:extLst>
                  <a:ext uri="{0D108BD9-81ED-4DB2-BD59-A6C34878D82A}">
                    <a16:rowId xmlns:a16="http://schemas.microsoft.com/office/drawing/2014/main" val="10005"/>
                  </a:ext>
                </a:extLst>
              </a:tr>
              <a:tr h="282545">
                <a:tc>
                  <a:txBody>
                    <a:bodyPr/>
                    <a:lstStyle/>
                    <a:p>
                      <a:r>
                        <a:rPr lang="en-US" sz="1400" dirty="0"/>
                        <a:t>1e-14</a:t>
                      </a:r>
                      <a:endParaRPr lang="en-GB" sz="1400" dirty="0"/>
                    </a:p>
                  </a:txBody>
                  <a:tcPr/>
                </a:tc>
                <a:tc>
                  <a:txBody>
                    <a:bodyPr/>
                    <a:lstStyle/>
                    <a:p>
                      <a:r>
                        <a:rPr lang="en-US" sz="1400" dirty="0"/>
                        <a:t>81% (75%)</a:t>
                      </a:r>
                    </a:p>
                  </a:txBody>
                  <a:tcPr/>
                </a:tc>
                <a:tc>
                  <a:txBody>
                    <a:bodyPr/>
                    <a:lstStyle/>
                    <a:p>
                      <a:r>
                        <a:rPr lang="en-US" sz="1400" dirty="0"/>
                        <a:t>34.8 GB</a:t>
                      </a:r>
                      <a:r>
                        <a:rPr lang="en-US" sz="1400" baseline="0" dirty="0"/>
                        <a:t> </a:t>
                      </a:r>
                      <a:r>
                        <a:rPr lang="en-US" sz="1400" dirty="0"/>
                        <a:t>(1.8 GB)</a:t>
                      </a:r>
                      <a:endParaRPr lang="en-GB" sz="1400" dirty="0"/>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323528" y="702012"/>
            <a:ext cx="8100900" cy="1754326"/>
          </a:xfrm>
          <a:prstGeom prst="rect">
            <a:avLst/>
          </a:prstGeom>
          <a:noFill/>
        </p:spPr>
        <p:txBody>
          <a:bodyPr wrap="square" rtlCol="0">
            <a:spAutoFit/>
          </a:bodyPr>
          <a:lstStyle/>
          <a:p>
            <a:pPr marL="285750" indent="-285750">
              <a:buFont typeface="Wingdings" panose="05000000000000000000" pitchFamily="2" charset="2"/>
              <a:buChar char="Ø"/>
            </a:pPr>
            <a:r>
              <a:rPr lang="en-US"/>
              <a:t>Jacobians in this formulation are independent of data, but should be scaled with inverse errors</a:t>
            </a:r>
          </a:p>
          <a:p>
            <a:pPr marL="285750" indent="-285750">
              <a:buFont typeface="Wingdings" panose="05000000000000000000" pitchFamily="2" charset="2"/>
              <a:buChar char="Ø"/>
            </a:pPr>
            <a:r>
              <a:rPr lang="en-US"/>
              <a:t>Jacobians are large-to-huge, </a:t>
            </a:r>
            <a:r>
              <a:rPr lang="en-US" dirty="0"/>
              <a:t>but have many “</a:t>
            </a:r>
            <a:r>
              <a:rPr lang="en-US"/>
              <a:t>zeros”, and are “structured”</a:t>
            </a:r>
          </a:p>
          <a:p>
            <a:pPr marL="285750" indent="-285750">
              <a:buFont typeface="Wingdings" panose="05000000000000000000" pitchFamily="2" charset="2"/>
              <a:buChar char="Ø"/>
            </a:pPr>
            <a:r>
              <a:rPr lang="en-US"/>
              <a:t>Can be sparsified or compressed offline or “</a:t>
            </a:r>
            <a:r>
              <a:rPr lang="en-US" dirty="0"/>
              <a:t>on the fly</a:t>
            </a:r>
            <a:r>
              <a:rPr lang="en-US"/>
              <a:t>”, i</a:t>
            </a:r>
            <a:r>
              <a:rPr lang="en-US" dirty="0"/>
              <a:t>.e., column-wise </a:t>
            </a:r>
            <a:r>
              <a:rPr lang="en-US"/>
              <a:t>within ModEM</a:t>
            </a:r>
          </a:p>
          <a:p>
            <a:pPr marL="285750" indent="-285750">
              <a:buFont typeface="Wingdings" panose="05000000000000000000" pitchFamily="2" charset="2"/>
              <a:buChar char="Ø"/>
            </a:pPr>
            <a:r>
              <a:rPr lang="en-US"/>
              <a:t>Values for </a:t>
            </a:r>
            <a:endParaRPr lang="en-US" dirty="0"/>
          </a:p>
        </p:txBody>
      </p:sp>
    </p:spTree>
    <p:extLst>
      <p:ext uri="{BB962C8B-B14F-4D97-AF65-F5344CB8AC3E}">
        <p14:creationId xmlns:p14="http://schemas.microsoft.com/office/powerpoint/2010/main" val="304637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752939"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How sparse can we make the Jacobian?</a:t>
            </a:r>
          </a:p>
        </p:txBody>
      </p:sp>
      <p:sp>
        <p:nvSpPr>
          <p:cNvPr id="5" name="TextBox 4"/>
          <p:cNvSpPr txBox="1"/>
          <p:nvPr/>
        </p:nvSpPr>
        <p:spPr>
          <a:xfrm>
            <a:off x="5292080" y="1131590"/>
            <a:ext cx="237566" cy="369332"/>
          </a:xfrm>
          <a:prstGeom prst="rect">
            <a:avLst/>
          </a:prstGeom>
          <a:noFill/>
        </p:spPr>
        <p:txBody>
          <a:bodyPr wrap="none" rtlCol="0">
            <a:spAutoFit/>
          </a:bodyPr>
          <a:lstStyle/>
          <a:p>
            <a:r>
              <a:rPr lang="en-US" dirty="0">
                <a:cs typeface="Courier New" panose="02070309020205020404" pitchFamily="49" charset="0"/>
              </a:rPr>
              <a:t> </a:t>
            </a:r>
            <a:endParaRPr lang="en-GB" dirty="0"/>
          </a:p>
        </p:txBody>
      </p:sp>
      <p:sp>
        <p:nvSpPr>
          <p:cNvPr id="3" name="Rectangle 2"/>
          <p:cNvSpPr/>
          <p:nvPr/>
        </p:nvSpPr>
        <p:spPr>
          <a:xfrm>
            <a:off x="827584" y="3229692"/>
            <a:ext cx="4312014" cy="1754326"/>
          </a:xfrm>
          <a:prstGeom prst="rect">
            <a:avLst/>
          </a:prstGeom>
          <a:noFill/>
        </p:spPr>
        <p:txBody>
          <a:bodyPr wrap="none">
            <a:spAutoFit/>
          </a:bodyPr>
          <a:lstStyle/>
          <a:p>
            <a:r>
              <a:rPr lang="en-GB" dirty="0" err="1"/>
              <a:t>Rathlin</a:t>
            </a:r>
            <a:r>
              <a:rPr lang="en-GB" dirty="0"/>
              <a:t> Basin (RB): 	</a:t>
            </a:r>
          </a:p>
          <a:p>
            <a:r>
              <a:rPr lang="en-GB" dirty="0"/>
              <a:t>68</a:t>
            </a:r>
            <a:r>
              <a:rPr lang="en-GB" dirty="0">
                <a:sym typeface="Symbol"/>
              </a:rPr>
              <a:t>  </a:t>
            </a:r>
            <a:r>
              <a:rPr lang="en-GB" dirty="0"/>
              <a:t>59</a:t>
            </a:r>
            <a:r>
              <a:rPr lang="en-GB" dirty="0">
                <a:sym typeface="Symbol"/>
              </a:rPr>
              <a:t>  </a:t>
            </a:r>
            <a:r>
              <a:rPr lang="en-GB" dirty="0"/>
              <a:t>82 = 328984 Cells, 15196 data</a:t>
            </a:r>
          </a:p>
          <a:p>
            <a:r>
              <a:rPr lang="en-GB" dirty="0">
                <a:sym typeface="Symbol"/>
              </a:rPr>
              <a:t> 510</a:t>
            </a:r>
            <a:r>
              <a:rPr lang="en-GB" baseline="30000" dirty="0">
                <a:sym typeface="Symbol"/>
              </a:rPr>
              <a:t>9  </a:t>
            </a:r>
            <a:r>
              <a:rPr lang="en-GB" dirty="0">
                <a:sym typeface="Symbol"/>
              </a:rPr>
              <a:t>elements, 37 GB</a:t>
            </a:r>
            <a:r>
              <a:rPr lang="en-GB" dirty="0"/>
              <a:t> </a:t>
            </a:r>
          </a:p>
          <a:p>
            <a:r>
              <a:rPr lang="en-GB" dirty="0" err="1"/>
              <a:t>Rathlin</a:t>
            </a:r>
            <a:r>
              <a:rPr lang="en-GB" dirty="0"/>
              <a:t> Island (RI): 	</a:t>
            </a:r>
          </a:p>
          <a:p>
            <a:r>
              <a:rPr lang="en-GB" dirty="0"/>
              <a:t>53</a:t>
            </a:r>
            <a:r>
              <a:rPr lang="en-GB" dirty="0">
                <a:sym typeface="Symbol"/>
              </a:rPr>
              <a:t>  61  7</a:t>
            </a:r>
            <a:r>
              <a:rPr lang="en-GB" dirty="0"/>
              <a:t>2 = 232776 Cells, 1560 data        </a:t>
            </a:r>
          </a:p>
          <a:p>
            <a:r>
              <a:rPr lang="en-GB" dirty="0">
                <a:sym typeface="Symbol"/>
              </a:rPr>
              <a:t> 410</a:t>
            </a:r>
            <a:r>
              <a:rPr lang="en-GB" baseline="30000" dirty="0">
                <a:sym typeface="Symbol"/>
              </a:rPr>
              <a:t>6  </a:t>
            </a:r>
            <a:r>
              <a:rPr lang="en-GB" dirty="0">
                <a:sym typeface="Symbol"/>
              </a:rPr>
              <a:t> elements, 2.6 GB</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230" y="551119"/>
            <a:ext cx="3390599" cy="2678573"/>
          </a:xfrm>
          <a:prstGeom prst="rect">
            <a:avLst/>
          </a:prstGeom>
        </p:spPr>
      </p:pic>
      <p:pic>
        <p:nvPicPr>
          <p:cNvPr id="9" name="Picture 8">
            <a:extLst>
              <a:ext uri="{FF2B5EF4-FFF2-40B4-BE49-F238E27FC236}">
                <a16:creationId xmlns:a16="http://schemas.microsoft.com/office/drawing/2014/main" id="{4FD74971-B065-B8B2-0EC1-122249DE8B93}"/>
              </a:ext>
            </a:extLst>
          </p:cNvPr>
          <p:cNvPicPr>
            <a:picLocks noChangeAspect="1"/>
          </p:cNvPicPr>
          <p:nvPr/>
        </p:nvPicPr>
        <p:blipFill>
          <a:blip r:embed="rId4"/>
          <a:stretch>
            <a:fillRect/>
          </a:stretch>
        </p:blipFill>
        <p:spPr>
          <a:xfrm>
            <a:off x="5037658" y="1898617"/>
            <a:ext cx="3815112" cy="2910553"/>
          </a:xfrm>
          <a:prstGeom prst="rect">
            <a:avLst/>
          </a:prstGeom>
        </p:spPr>
      </p:pic>
      <p:cxnSp>
        <p:nvCxnSpPr>
          <p:cNvPr id="12" name="Straight Arrow Connector 11">
            <a:extLst>
              <a:ext uri="{FF2B5EF4-FFF2-40B4-BE49-F238E27FC236}">
                <a16:creationId xmlns:a16="http://schemas.microsoft.com/office/drawing/2014/main" id="{A85436FF-FD5E-E269-3E25-E3C20FB07524}"/>
              </a:ext>
            </a:extLst>
          </p:cNvPr>
          <p:cNvCxnSpPr>
            <a:cxnSpLocks/>
          </p:cNvCxnSpPr>
          <p:nvPr/>
        </p:nvCxnSpPr>
        <p:spPr>
          <a:xfrm flipH="1">
            <a:off x="2843808" y="1707654"/>
            <a:ext cx="2088232" cy="90060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DC3BED8-658D-9C4F-C129-30A8C772213B}"/>
              </a:ext>
            </a:extLst>
          </p:cNvPr>
          <p:cNvSpPr txBox="1"/>
          <p:nvPr/>
        </p:nvSpPr>
        <p:spPr>
          <a:xfrm>
            <a:off x="4896036" y="631298"/>
            <a:ext cx="2952328" cy="1200329"/>
          </a:xfrm>
          <a:prstGeom prst="rect">
            <a:avLst/>
          </a:prstGeom>
          <a:noFill/>
        </p:spPr>
        <p:txBody>
          <a:bodyPr wrap="square" rtlCol="0">
            <a:spAutoFit/>
          </a:bodyPr>
          <a:lstStyle/>
          <a:p>
            <a:r>
              <a:rPr lang="en-US">
                <a:solidFill>
                  <a:srgbClr val="0000FF"/>
                </a:solidFill>
              </a:rPr>
              <a:t>Tipper</a:t>
            </a:r>
          </a:p>
          <a:p>
            <a:endParaRPr lang="en-US">
              <a:solidFill>
                <a:srgbClr val="C00000"/>
              </a:solidFill>
            </a:endParaRPr>
          </a:p>
          <a:p>
            <a:endParaRPr lang="en-US">
              <a:solidFill>
                <a:srgbClr val="C00000"/>
              </a:solidFill>
            </a:endParaRPr>
          </a:p>
          <a:p>
            <a:r>
              <a:rPr lang="en-US">
                <a:solidFill>
                  <a:srgbClr val="C00000"/>
                </a:solidFill>
              </a:rPr>
              <a:t>Impedances</a:t>
            </a:r>
            <a:endParaRPr lang="en-GB">
              <a:solidFill>
                <a:srgbClr val="C00000"/>
              </a:solidFill>
            </a:endParaRPr>
          </a:p>
        </p:txBody>
      </p:sp>
      <p:cxnSp>
        <p:nvCxnSpPr>
          <p:cNvPr id="16" name="Straight Arrow Connector 15">
            <a:extLst>
              <a:ext uri="{FF2B5EF4-FFF2-40B4-BE49-F238E27FC236}">
                <a16:creationId xmlns:a16="http://schemas.microsoft.com/office/drawing/2014/main" id="{62ADFBA0-C311-6BB1-9785-81E77D54A30F}"/>
              </a:ext>
            </a:extLst>
          </p:cNvPr>
          <p:cNvCxnSpPr/>
          <p:nvPr/>
        </p:nvCxnSpPr>
        <p:spPr>
          <a:xfrm flipH="1">
            <a:off x="2771800" y="771550"/>
            <a:ext cx="2160240" cy="6480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75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EB861A8-AC74-CCF9-DB47-53563DE1E6CA}"/>
              </a:ext>
            </a:extLst>
          </p:cNvPr>
          <p:cNvSpPr txBox="1">
            <a:spLocks noChangeArrowheads="1"/>
          </p:cNvSpPr>
          <p:nvPr/>
        </p:nvSpPr>
        <p:spPr>
          <a:xfrm>
            <a:off x="359532" y="159482"/>
            <a:ext cx="8604448"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JacoPyAn I </a:t>
            </a:r>
            <a:endParaRPr lang="de-DE" altLang="en-US"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F94355-25A8-5F0D-7C83-65C68D9A5C69}"/>
              </a:ext>
            </a:extLst>
          </p:cNvPr>
          <p:cNvSpPr txBox="1"/>
          <p:nvPr/>
        </p:nvSpPr>
        <p:spPr>
          <a:xfrm>
            <a:off x="998580" y="601204"/>
            <a:ext cx="8136904" cy="4739759"/>
          </a:xfrm>
          <a:prstGeom prst="rect">
            <a:avLst/>
          </a:prstGeom>
          <a:noFill/>
        </p:spPr>
        <p:txBody>
          <a:bodyPr wrap="square" rtlCol="0">
            <a:spAutoFit/>
          </a:bodyPr>
          <a:lstStyle/>
          <a:p>
            <a:pPr marL="285750" indent="-285750">
              <a:buFont typeface="Arial" panose="020B0604020202020204" pitchFamily="34" charset="0"/>
              <a:buChar char="•"/>
            </a:pPr>
            <a:r>
              <a:rPr lang="en-US"/>
              <a:t>Python (3.11) toolbox, with few packages required:</a:t>
            </a:r>
            <a:br>
              <a:rPr lang="en-US"/>
            </a:br>
            <a:r>
              <a:rPr lang="en-US"/>
              <a:t>(numpy, scipy, matplotlib …)</a:t>
            </a:r>
          </a:p>
          <a:p>
            <a:pPr marL="285750" indent="-285750">
              <a:buFont typeface="Arial" panose="020B0604020202020204" pitchFamily="34" charset="0"/>
              <a:buChar char="•"/>
            </a:pPr>
            <a:r>
              <a:rPr lang="en-US"/>
              <a:t>Preprocessing (sparsify), </a:t>
            </a:r>
          </a:p>
          <a:p>
            <a:pPr marL="285750" indent="-285750">
              <a:buFont typeface="Arial" panose="020B0604020202020204" pitchFamily="34" charset="0"/>
              <a:buChar char="•"/>
            </a:pPr>
            <a:r>
              <a:rPr lang="en-US"/>
              <a:t>manipulation (split/merge)</a:t>
            </a:r>
          </a:p>
          <a:p>
            <a:pPr marL="285750" indent="-285750">
              <a:buFont typeface="Arial" panose="020B0604020202020204" pitchFamily="34" charset="0"/>
              <a:buChar char="•"/>
            </a:pPr>
            <a:r>
              <a:rPr lang="en-US"/>
              <a:t>sensitivity calculations</a:t>
            </a:r>
          </a:p>
          <a:p>
            <a:pPr marL="285750" indent="-285750">
              <a:buFont typeface="Arial" panose="020B0604020202020204" pitchFamily="34" charset="0"/>
              <a:buChar char="•"/>
            </a:pPr>
            <a:r>
              <a:rPr lang="en-US"/>
              <a:t>Randomized SVD </a:t>
            </a:r>
          </a:p>
          <a:p>
            <a:pPr marL="285750" indent="-285750">
              <a:buFont typeface="Arial" panose="020B0604020202020204" pitchFamily="34" charset="0"/>
              <a:buChar char="•"/>
            </a:pPr>
            <a:r>
              <a:rPr lang="en-US"/>
              <a:t>Nullspace shuttle for hypothesis testing and MC (linear domain)</a:t>
            </a:r>
          </a:p>
          <a:p>
            <a:pPr marL="285750" indent="-285750">
              <a:buFont typeface="Arial" panose="020B0604020202020204" pitchFamily="34" charset="0"/>
              <a:buChar char="•"/>
            </a:pPr>
            <a:r>
              <a:rPr lang="en-US"/>
              <a:t>Experimental design</a:t>
            </a:r>
          </a:p>
          <a:p>
            <a:pPr marL="285750" indent="-285750">
              <a:buFont typeface="Arial" panose="020B0604020202020204" pitchFamily="34" charset="0"/>
              <a:buChar char="•"/>
            </a:pPr>
            <a:r>
              <a:rPr lang="en-US"/>
              <a:t>Model space reduction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Installation:</a:t>
            </a:r>
          </a:p>
          <a:p>
            <a:pPr marL="342900" indent="-342900">
              <a:buFont typeface="+mj-lt"/>
              <a:buAutoNum type="arabicPeriod"/>
            </a:pPr>
            <a:r>
              <a:rPr lang="en-US" sz="1600"/>
              <a:t>Set up conda environment:</a:t>
            </a:r>
            <a:br>
              <a:rPr lang="en-GB" sz="1600"/>
            </a:br>
            <a:r>
              <a:rPr lang="en-GB" sz="1600">
                <a:latin typeface="Courier New" panose="02070309020205020404" pitchFamily="49" charset="0"/>
                <a:cs typeface="Courier New" panose="02070309020205020404" pitchFamily="49" charset="0"/>
              </a:rPr>
              <a:t>conda env create –n as-you-like python=3.11 numpy scipy …</a:t>
            </a:r>
          </a:p>
          <a:p>
            <a:pPr marL="342900" indent="-342900">
              <a:buFont typeface="+mj-lt"/>
              <a:buAutoNum type="arabicPeriod"/>
            </a:pPr>
            <a:r>
              <a:rPr lang="en-GB" sz="1600"/>
              <a:t>Download JacoPyAn</a:t>
            </a:r>
            <a:r>
              <a:rPr lang="en-GB"/>
              <a:t>: </a:t>
            </a:r>
            <a:br>
              <a:rPr lang="en-GB"/>
            </a:br>
            <a:r>
              <a:rPr lang="en-GB"/>
              <a:t>git clone https://github.com/volkerrath/JacoPyAn.git</a:t>
            </a:r>
          </a:p>
          <a:p>
            <a:pPr marL="342900" indent="-342900">
              <a:buFont typeface="+mj-lt"/>
              <a:buAutoNum type="arabicPeriod"/>
            </a:pPr>
            <a:endParaRPr lang="en-US"/>
          </a:p>
        </p:txBody>
      </p:sp>
    </p:spTree>
    <p:extLst>
      <p:ext uri="{BB962C8B-B14F-4D97-AF65-F5344CB8AC3E}">
        <p14:creationId xmlns:p14="http://schemas.microsoft.com/office/powerpoint/2010/main" val="208854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EB861A8-AC74-CCF9-DB47-53563DE1E6CA}"/>
              </a:ext>
            </a:extLst>
          </p:cNvPr>
          <p:cNvSpPr txBox="1">
            <a:spLocks noChangeArrowheads="1"/>
          </p:cNvSpPr>
          <p:nvPr/>
        </p:nvSpPr>
        <p:spPr>
          <a:xfrm>
            <a:off x="359532" y="159482"/>
            <a:ext cx="8604448"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JacoPyAn II </a:t>
            </a:r>
            <a:endParaRPr lang="de-DE" altLang="en-US"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F94355-25A8-5F0D-7C83-65C68D9A5C69}"/>
              </a:ext>
            </a:extLst>
          </p:cNvPr>
          <p:cNvSpPr txBox="1"/>
          <p:nvPr/>
        </p:nvSpPr>
        <p:spPr>
          <a:xfrm>
            <a:off x="467544" y="879562"/>
            <a:ext cx="8712460" cy="3816429"/>
          </a:xfrm>
          <a:prstGeom prst="rect">
            <a:avLst/>
          </a:prstGeom>
          <a:noFill/>
        </p:spPr>
        <p:txBody>
          <a:bodyPr wrap="square" rtlCol="0">
            <a:spAutoFit/>
          </a:bodyPr>
          <a:lstStyle/>
          <a:p>
            <a:r>
              <a:rPr lang="en-US" sz="2400"/>
              <a:t>Installation:</a:t>
            </a:r>
          </a:p>
          <a:p>
            <a:pPr marL="342900" indent="-342900">
              <a:buFont typeface="+mj-lt"/>
              <a:buAutoNum type="arabicPeriod"/>
            </a:pPr>
            <a:r>
              <a:rPr lang="en-US" sz="2000"/>
              <a:t>Set up conda environment:</a:t>
            </a:r>
            <a:br>
              <a:rPr lang="en-GB" sz="2000"/>
            </a:br>
            <a:r>
              <a:rPr lang="en-GB" sz="2000">
                <a:latin typeface="Courier New" panose="02070309020205020404" pitchFamily="49" charset="0"/>
                <a:cs typeface="Courier New" panose="02070309020205020404" pitchFamily="49" charset="0"/>
              </a:rPr>
              <a:t>conda env create –n as-you-like python=3.11 numpy scipy … (spyder, jupyterlab, …)</a:t>
            </a:r>
            <a:br>
              <a:rPr lang="en-GB" sz="2000">
                <a:latin typeface="Courier New" panose="02070309020205020404" pitchFamily="49" charset="0"/>
                <a:cs typeface="Courier New" panose="02070309020205020404" pitchFamily="49" charset="0"/>
              </a:rPr>
            </a:br>
            <a:endParaRPr lang="en-GB" sz="2000">
              <a:latin typeface="Courier New" panose="02070309020205020404" pitchFamily="49" charset="0"/>
              <a:cs typeface="Courier New" panose="02070309020205020404" pitchFamily="49" charset="0"/>
            </a:endParaRPr>
          </a:p>
          <a:p>
            <a:pPr marL="342900" indent="-342900">
              <a:buFont typeface="+mj-lt"/>
              <a:buAutoNum type="arabicPeriod"/>
            </a:pPr>
            <a:r>
              <a:rPr lang="en-GB" sz="2000"/>
              <a:t>Download JacoPyAn: </a:t>
            </a:r>
            <a:br>
              <a:rPr lang="en-GB" sz="2000"/>
            </a:br>
            <a:r>
              <a:rPr lang="en-GB" sz="2000">
                <a:latin typeface="Courier New" panose="02070309020205020404" pitchFamily="49" charset="0"/>
                <a:cs typeface="Courier New" panose="02070309020205020404" pitchFamily="49" charset="0"/>
              </a:rPr>
              <a:t>git clone </a:t>
            </a:r>
            <a:r>
              <a:rPr lang="en-GB" sz="2000">
                <a:latin typeface="Courier New" panose="02070309020205020404" pitchFamily="49" charset="0"/>
                <a:cs typeface="Courier New" panose="02070309020205020404" pitchFamily="49" charset="0"/>
                <a:hlinkClick r:id="rId2"/>
              </a:rPr>
              <a:t>https://github.com/volkerrath/JacoPyAn.git</a:t>
            </a:r>
            <a:br>
              <a:rPr lang="en-GB" sz="2000">
                <a:latin typeface="Courier New" panose="02070309020205020404" pitchFamily="49" charset="0"/>
                <a:cs typeface="Courier New" panose="02070309020205020404" pitchFamily="49" charset="0"/>
              </a:rPr>
            </a:br>
            <a:endParaRPr lang="en-GB" sz="2000">
              <a:latin typeface="Courier New" panose="02070309020205020404" pitchFamily="49" charset="0"/>
              <a:cs typeface="Courier New" panose="02070309020205020404" pitchFamily="49" charset="0"/>
            </a:endParaRPr>
          </a:p>
          <a:p>
            <a:pPr marL="342900" indent="-342900">
              <a:buFont typeface="+mj-lt"/>
              <a:buAutoNum type="arabicPeriod"/>
            </a:pPr>
            <a:r>
              <a:rPr lang="en-GB" sz="2000">
                <a:cs typeface="Courier New" panose="02070309020205020404" pitchFamily="49" charset="0"/>
              </a:rPr>
              <a:t>Set environment variables (e.g. in </a:t>
            </a:r>
            <a:r>
              <a:rPr lang="en-GB" sz="2000">
                <a:latin typeface="Courier New" panose="02070309020205020404" pitchFamily="49" charset="0"/>
                <a:cs typeface="Courier New" panose="02070309020205020404" pitchFamily="49" charset="0"/>
              </a:rPr>
              <a:t>.bashrc</a:t>
            </a:r>
            <a:r>
              <a:rPr lang="en-GB" sz="2000">
                <a:cs typeface="Courier New" panose="02070309020205020404" pitchFamily="49" charset="0"/>
              </a:rPr>
              <a:t>):</a:t>
            </a:r>
            <a:br>
              <a:rPr lang="en-GB" sz="2000">
                <a:cs typeface="Courier New" panose="02070309020205020404" pitchFamily="49" charset="0"/>
              </a:rPr>
            </a:br>
            <a:r>
              <a:rPr lang="en-GB" sz="2000">
                <a:latin typeface="Courier New" panose="02070309020205020404" pitchFamily="49" charset="0"/>
                <a:cs typeface="Courier New" panose="02070309020205020404" pitchFamily="49" charset="0"/>
              </a:rPr>
              <a:t>export JACOPYAN_ROOT=where-you-have-installed-it</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export JACOPYAN_DATA=where-you-store-your-data</a:t>
            </a:r>
          </a:p>
          <a:p>
            <a:endParaRPr lang="en-US"/>
          </a:p>
        </p:txBody>
      </p:sp>
    </p:spTree>
    <p:extLst>
      <p:ext uri="{BB962C8B-B14F-4D97-AF65-F5344CB8AC3E}">
        <p14:creationId xmlns:p14="http://schemas.microsoft.com/office/powerpoint/2010/main" val="300394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67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4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Sensitivity I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215516" y="4597852"/>
            <a:ext cx="7868693" cy="400110"/>
          </a:xfrm>
          <a:prstGeom prst="rect">
            <a:avLst/>
          </a:prstGeom>
          <a:noFill/>
        </p:spPr>
        <p:txBody>
          <a:bodyPr wrap="none" rtlCol="0">
            <a:spAutoFit/>
          </a:bodyPr>
          <a:lstStyle/>
          <a:p>
            <a:r>
              <a:rPr lang="en-US" sz="2000">
                <a:solidFill>
                  <a:schemeClr val="bg2">
                    <a:lumMod val="50000"/>
                  </a:schemeClr>
                </a:solidFill>
              </a:rPr>
              <a:t>In some communities the Jacobian is called “sensitivity matrix”. Not here</a:t>
            </a:r>
            <a:r>
              <a:rPr lang="en-US" sz="2000"/>
              <a:t>!</a:t>
            </a:r>
            <a:endParaRPr lang="en-GB" sz="2000"/>
          </a:p>
        </p:txBody>
      </p:sp>
      <p:sp>
        <p:nvSpPr>
          <p:cNvPr id="3" name="Rectangle 1">
            <a:extLst>
              <a:ext uri="{FF2B5EF4-FFF2-40B4-BE49-F238E27FC236}">
                <a16:creationId xmlns:a16="http://schemas.microsoft.com/office/drawing/2014/main" id="{F9801344-5ABA-5A02-19B0-D3677A30D4ED}"/>
              </a:ext>
            </a:extLst>
          </p:cNvPr>
          <p:cNvSpPr>
            <a:spLocks noChangeArrowheads="1"/>
          </p:cNvSpPr>
          <p:nvPr/>
        </p:nvSpPr>
        <p:spPr bwMode="auto">
          <a:xfrm>
            <a:off x="215516" y="437927"/>
            <a:ext cx="789671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latin typeface="Arial" panose="020B0604020202020204" pitchFamily="34" charset="0"/>
              </a:rPr>
              <a:t>Error-normalized </a:t>
            </a:r>
            <a:r>
              <a:rPr kumimoji="0" lang="en-US" altLang="en-US" sz="1800" b="0" i="0" u="none" strike="noStrike" cap="none" normalizeH="0" baseline="0">
                <a:ln>
                  <a:noFill/>
                </a:ln>
                <a:solidFill>
                  <a:schemeClr val="tx1"/>
                </a:solidFill>
                <a:effectLst/>
                <a:latin typeface="Arial" panose="020B0604020202020204" pitchFamily="34" charset="0"/>
              </a:rPr>
              <a:t>Jacobian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Definition of sensitivity is not unique, and various forms can be found in the literature: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"Raw" sensitivities</a:t>
            </a:r>
            <a:r>
              <a:rPr kumimoji="0" lang="en-US" altLang="en-US" sz="1600" b="0" i="0" u="none" strike="noStrike" cap="none" normalizeH="0" baseline="0">
                <a:ln>
                  <a:noFill/>
                </a:ln>
                <a:solidFill>
                  <a:schemeClr val="tx1"/>
                </a:solidFill>
                <a:effectLst/>
                <a:latin typeface="Arial" panose="020B0604020202020204" pitchFamily="34" charset="0"/>
              </a:rPr>
              <a:t>, defined as </a:t>
            </a:r>
            <a:br>
              <a:rPr kumimoji="0" lang="en-US" altLang="en-US" sz="1600" b="0" i="0" u="none" strike="noStrike" cap="none" normalizeH="0" baseline="0">
                <a:ln>
                  <a:noFill/>
                </a:ln>
                <a:solidFill>
                  <a:schemeClr val="tx1"/>
                </a:solidFill>
                <a:effectLst/>
                <a:latin typeface="Arial" panose="020B0604020202020204" pitchFamily="34" charset="0"/>
              </a:rPr>
            </a:br>
            <a:br>
              <a:rPr lang="en-US" altLang="en-US" sz="1600">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No absolute values are involved, hence positive and negative</a:t>
            </a:r>
            <a:r>
              <a:rPr lang="en-US" altLang="en-US" sz="1600">
                <a:latin typeface="Arial" panose="020B0604020202020204" pitchFamily="34" charset="0"/>
              </a:rPr>
              <a:t> </a:t>
            </a:r>
            <a:r>
              <a:rPr kumimoji="0" lang="en-US" altLang="en-US" sz="1600" b="0" i="0" u="none" strike="noStrike" cap="none" normalizeH="0" baseline="0">
                <a:ln>
                  <a:noFill/>
                </a:ln>
                <a:solidFill>
                  <a:schemeClr val="tx1"/>
                </a:solidFill>
                <a:effectLst/>
                <a:latin typeface="Arial" panose="020B0604020202020204" pitchFamily="34" charset="0"/>
              </a:rPr>
              <a:t>elements</a:t>
            </a:r>
            <a:r>
              <a:rPr lang="en-US" altLang="en-US" sz="1600">
                <a:latin typeface="Arial" panose="020B0604020202020204" pitchFamily="34" charset="0"/>
              </a:rPr>
              <a:t> occur.</a:t>
            </a:r>
            <a:br>
              <a:rPr lang="en-US" altLang="en-US" sz="1600">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This does not conform to what we expect of sensitivity (positivity)</a:t>
            </a:r>
            <a:br>
              <a:rPr kumimoji="0" lang="en-US" altLang="en-US" sz="1600" b="0" i="0" u="none" strike="noStrike" cap="none" normalizeH="0" baseline="0">
                <a:ln>
                  <a:noFill/>
                </a:ln>
                <a:solidFill>
                  <a:schemeClr val="tx1"/>
                </a:solidFill>
                <a:effectLst/>
                <a:latin typeface="Arial" panose="020B0604020202020204" pitchFamily="34" charset="0"/>
              </a:rPr>
            </a:b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"Euclidean" sensitivities</a:t>
            </a:r>
            <a:r>
              <a:rPr lang="en-US" altLang="en-US" sz="1600" i="1">
                <a:latin typeface="Arial" panose="020B0604020202020204" pitchFamily="34" charset="0"/>
              </a:rPr>
              <a:t> </a:t>
            </a:r>
            <a:r>
              <a:rPr lang="en-US" altLang="en-US" sz="1600">
                <a:latin typeface="Arial" panose="020B0604020202020204" pitchFamily="34" charset="0"/>
              </a:rPr>
              <a:t>(</a:t>
            </a:r>
            <a:r>
              <a:rPr kumimoji="0" lang="en-US" altLang="en-US" sz="1600" b="0" i="0" u="none" strike="noStrike" cap="none" normalizeH="0" baseline="0">
                <a:ln>
                  <a:noFill/>
                </a:ln>
                <a:solidFill>
                  <a:schemeClr val="tx1"/>
                </a:solidFill>
                <a:effectLst/>
                <a:latin typeface="Arial" panose="020B0604020202020204" pitchFamily="34" charset="0"/>
              </a:rPr>
              <a:t>most common) are is defined as: </a:t>
            </a:r>
            <a:br>
              <a:rPr kumimoji="0" lang="en-US" altLang="en-US" sz="1600" b="0" i="0" u="none" strike="noStrike" cap="none" normalizeH="0" baseline="0">
                <a:ln>
                  <a:noFill/>
                </a:ln>
                <a:solidFill>
                  <a:schemeClr val="tx1"/>
                </a:solidFill>
                <a:effectLst/>
                <a:latin typeface="Arial" panose="020B0604020202020204" pitchFamily="34" charset="0"/>
              </a:rPr>
            </a:b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The square root of this sensitivity is often preferred.</a:t>
            </a:r>
            <a:br>
              <a:rPr kumimoji="0" lang="en-US" altLang="en-US" sz="1600" b="0" i="0" u="none" strike="noStrike" cap="none" normalizeH="0" baseline="0">
                <a:ln>
                  <a:noFill/>
                </a:ln>
                <a:solidFill>
                  <a:schemeClr val="tx1"/>
                </a:solidFill>
                <a:effectLst/>
                <a:latin typeface="Arial" panose="020B0604020202020204" pitchFamily="34" charset="0"/>
              </a:rPr>
            </a:b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Coverage</a:t>
            </a:r>
            <a:r>
              <a:rPr kumimoji="0" lang="en-US" altLang="en-US" sz="1600" b="0" i="0" u="none" strike="noStrike" cap="none" normalizeH="0" baseline="0">
                <a:ln>
                  <a:noFill/>
                </a:ln>
                <a:solidFill>
                  <a:schemeClr val="tx1"/>
                </a:solidFill>
                <a:effectLst/>
                <a:latin typeface="Arial" panose="020B0604020202020204" pitchFamily="34" charset="0"/>
              </a:rPr>
              <a:t>. Here, the absolute values of the Jacobian are used: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For model blanking/shading, forms (2) and (3) can be used.</a:t>
            </a:r>
          </a:p>
        </p:txBody>
      </p:sp>
      <p:graphicFrame>
        <p:nvGraphicFramePr>
          <p:cNvPr id="6" name="Object 5">
            <a:extLst>
              <a:ext uri="{FF2B5EF4-FFF2-40B4-BE49-F238E27FC236}">
                <a16:creationId xmlns:a16="http://schemas.microsoft.com/office/drawing/2014/main" id="{7890D46E-6692-993E-12AE-CC0559C3E04D}"/>
              </a:ext>
            </a:extLst>
          </p:cNvPr>
          <p:cNvGraphicFramePr>
            <a:graphicFrameLocks noChangeAspect="1"/>
          </p:cNvGraphicFramePr>
          <p:nvPr>
            <p:extLst>
              <p:ext uri="{D42A27DB-BD31-4B8C-83A1-F6EECF244321}">
                <p14:modId xmlns:p14="http://schemas.microsoft.com/office/powerpoint/2010/main" val="2601523268"/>
              </p:ext>
            </p:extLst>
          </p:nvPr>
        </p:nvGraphicFramePr>
        <p:xfrm>
          <a:off x="3095836" y="525554"/>
          <a:ext cx="969963" cy="376238"/>
        </p:xfrm>
        <a:graphic>
          <a:graphicData uri="http://schemas.openxmlformats.org/presentationml/2006/ole">
            <mc:AlternateContent xmlns:mc="http://schemas.openxmlformats.org/markup-compatibility/2006">
              <mc:Choice xmlns:v="urn:schemas-microsoft-com:vml" Requires="v">
                <p:oleObj name="Equation" r:id="rId3" imgW="622080" imgH="241200" progId="Equation.DSMT4">
                  <p:embed/>
                </p:oleObj>
              </mc:Choice>
              <mc:Fallback>
                <p:oleObj name="Equation" r:id="rId3" imgW="622080" imgH="241200" progId="Equation.DSMT4">
                  <p:embed/>
                  <p:pic>
                    <p:nvPicPr>
                      <p:cNvPr id="9" name="Object 8">
                        <a:extLst>
                          <a:ext uri="{FF2B5EF4-FFF2-40B4-BE49-F238E27FC236}">
                            <a16:creationId xmlns:a16="http://schemas.microsoft.com/office/drawing/2014/main" id="{90B209CD-2F90-E331-4D9F-24C78545B5E6}"/>
                          </a:ext>
                        </a:extLst>
                      </p:cNvPr>
                      <p:cNvPicPr/>
                      <p:nvPr/>
                    </p:nvPicPr>
                    <p:blipFill>
                      <a:blip r:embed="rId4"/>
                      <a:stretch>
                        <a:fillRect/>
                      </a:stretch>
                    </p:blipFill>
                    <p:spPr>
                      <a:xfrm>
                        <a:off x="3095836" y="525554"/>
                        <a:ext cx="969963" cy="376238"/>
                      </a:xfrm>
                      <a:prstGeom prst="rect">
                        <a:avLst/>
                      </a:prstGeom>
                    </p:spPr>
                  </p:pic>
                </p:oleObj>
              </mc:Fallback>
            </mc:AlternateContent>
          </a:graphicData>
        </a:graphic>
      </p:graphicFrame>
    </p:spTree>
    <p:extLst>
      <p:ext uri="{BB962C8B-B14F-4D97-AF65-F5344CB8AC3E}">
        <p14:creationId xmlns:p14="http://schemas.microsoft.com/office/powerpoint/2010/main" val="2383475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87574"/>
            <a:ext cx="6705058" cy="3108543"/>
          </a:xfrm>
          <a:prstGeom prst="rect">
            <a:avLst/>
          </a:prstGeom>
        </p:spPr>
        <p:txBody>
          <a:bodyPr wrap="square">
            <a:spAutoFit/>
          </a:bodyPr>
          <a:lstStyle/>
          <a:p>
            <a:pPr marL="342900" indent="-342900">
              <a:buFont typeface="Wingdings" panose="05000000000000000000" pitchFamily="2" charset="2"/>
              <a:buChar char="Ø"/>
            </a:pPr>
            <a:r>
              <a:rPr lang="en-IE" sz="2800"/>
              <a:t>Motivation</a:t>
            </a:r>
          </a:p>
          <a:p>
            <a:pPr marL="342900" indent="-342900">
              <a:buFont typeface="Wingdings" panose="05000000000000000000" pitchFamily="2" charset="2"/>
              <a:buChar char="Ø"/>
            </a:pPr>
            <a:r>
              <a:rPr lang="en-IE" sz="2800"/>
              <a:t>Jacobians from ModEM: JacoPyAn</a:t>
            </a:r>
          </a:p>
          <a:p>
            <a:pPr marL="342900" indent="-342900">
              <a:buFont typeface="Wingdings" panose="05000000000000000000" pitchFamily="2" charset="2"/>
              <a:buChar char="Ø"/>
            </a:pPr>
            <a:r>
              <a:rPr lang="en-IE" sz="2800"/>
              <a:t>Computational issues</a:t>
            </a:r>
          </a:p>
          <a:p>
            <a:pPr marL="914400" lvl="1" indent="-457200">
              <a:buFont typeface="Courier New" panose="02070309020205020404" pitchFamily="49" charset="0"/>
              <a:buChar char="o"/>
            </a:pPr>
            <a:r>
              <a:rPr lang="en-IE" sz="2800"/>
              <a:t>How to get them from Modem</a:t>
            </a:r>
          </a:p>
          <a:p>
            <a:pPr marL="914400" lvl="1" indent="-457200">
              <a:buFont typeface="Courier New" panose="02070309020205020404" pitchFamily="49" charset="0"/>
              <a:buChar char="o"/>
            </a:pPr>
            <a:r>
              <a:rPr lang="en-IE" sz="2800"/>
              <a:t>Some properties of the Jacobian Sensitivity</a:t>
            </a:r>
            <a:endParaRPr lang="en-IE" sz="2800" dirty="0"/>
          </a:p>
          <a:p>
            <a:pPr marL="342900" indent="-342900">
              <a:buFont typeface="Wingdings" panose="05000000000000000000" pitchFamily="2" charset="2"/>
              <a:buChar char="Ø"/>
            </a:pPr>
            <a:r>
              <a:rPr lang="en-IE" sz="2800"/>
              <a:t>(Nullspace shuttle)</a:t>
            </a:r>
            <a:endParaRPr lang="en-IE" sz="2800" dirty="0"/>
          </a:p>
        </p:txBody>
      </p:sp>
      <p:sp>
        <p:nvSpPr>
          <p:cNvPr id="4" name="TextBox 3"/>
          <p:cNvSpPr txBox="1"/>
          <p:nvPr/>
        </p:nvSpPr>
        <p:spPr>
          <a:xfrm>
            <a:off x="144858" y="0"/>
            <a:ext cx="1780872"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Roadmap</a:t>
            </a:r>
          </a:p>
        </p:txBody>
      </p:sp>
    </p:spTree>
    <p:extLst>
      <p:ext uri="{BB962C8B-B14F-4D97-AF65-F5344CB8AC3E}">
        <p14:creationId xmlns:p14="http://schemas.microsoft.com/office/powerpoint/2010/main" val="189834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34562D-D3B2-0911-C256-AA055E45FF19}"/>
              </a:ext>
            </a:extLst>
          </p:cNvPr>
          <p:cNvSpPr txBox="1"/>
          <p:nvPr/>
        </p:nvSpPr>
        <p:spPr>
          <a:xfrm>
            <a:off x="431540" y="519522"/>
            <a:ext cx="8424936"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When moving from the error-normalised Jacobian to sensitivity, there are more choices for further normalisation, depending on the understanding and use of this parameter. If sensitivity is to be interpreted as an approximation to a continuous field over the volume of the model, it seems useful normalize by the cell volume. On the other hand, effect of the size is important when investigating the true role of this cell in the inversion. Finally, for comparing different data (sub)sets, it is convenient to do a final normalization by the maximum value in the model. All these options are implemented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toolbox. </a:t>
            </a:r>
          </a:p>
          <a:p>
            <a:pPr marL="0" marR="0" lvl="0" indent="0" algn="l" defTabSz="914400" rtl="0" eaLnBrk="0" fontAlgn="base" latinLnBrk="0" hangingPunct="0">
              <a:lnSpc>
                <a:spcPct val="100000"/>
              </a:lnSpc>
              <a:spcBef>
                <a:spcPct val="0"/>
              </a:spcBef>
              <a:spcAft>
                <a:spcPct val="0"/>
              </a:spcAft>
              <a:buClrTx/>
              <a:buSzTx/>
              <a:buFontTx/>
              <a:buNone/>
              <a:tabLst/>
            </a:pPr>
            <a:endParaRPr lang="en-GB"/>
          </a:p>
        </p:txBody>
      </p:sp>
      <p:sp>
        <p:nvSpPr>
          <p:cNvPr id="12" name="Rectangle 5">
            <a:extLst>
              <a:ext uri="{FF2B5EF4-FFF2-40B4-BE49-F238E27FC236}">
                <a16:creationId xmlns:a16="http://schemas.microsoft.com/office/drawing/2014/main" id="{ABC26598-2601-97E3-9D86-4849DE1B5F1D}"/>
              </a:ext>
            </a:extLst>
          </p:cNvPr>
          <p:cNvSpPr txBox="1">
            <a:spLocks noChangeArrowheads="1"/>
          </p:cNvSpPr>
          <p:nvPr/>
        </p:nvSpPr>
        <p:spPr>
          <a:xfrm>
            <a:off x="287524" y="-9912"/>
            <a:ext cx="8604448" cy="441722"/>
          </a:xfrm>
          <a:prstGeom prst="rect">
            <a:avLst/>
          </a:prstGeom>
        </p:spPr>
        <p:txBody>
          <a:bodyPr vert="horz" lIns="91440" tIns="45720" rIns="91440" bIns="45720" rtlCol="0" anchor="ct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Sensitivity II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2745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 y="0"/>
            <a:ext cx="3076868"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Prior </a:t>
            </a:r>
            <a:r>
              <a:rPr lang="en-US" sz="3200" i="1" dirty="0" err="1">
                <a:effectLst>
                  <a:outerShdw blurRad="38100" dist="38100" dir="2700000" algn="tl">
                    <a:srgbClr val="000000">
                      <a:alpha val="43137"/>
                    </a:srgbClr>
                  </a:outerShdw>
                </a:effectLst>
              </a:rPr>
              <a:t>Covariances</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813571248"/>
              </p:ext>
            </p:extLst>
          </p:nvPr>
        </p:nvGraphicFramePr>
        <p:xfrm>
          <a:off x="5508104" y="698534"/>
          <a:ext cx="1988694" cy="1008385"/>
        </p:xfrm>
        <a:graphic>
          <a:graphicData uri="http://schemas.openxmlformats.org/presentationml/2006/ole">
            <mc:AlternateContent xmlns:mc="http://schemas.openxmlformats.org/markup-compatibility/2006">
              <mc:Choice xmlns:v="urn:schemas-microsoft-com:vml" Requires="v">
                <p:oleObj name="Equation" r:id="rId2" imgW="1714320" imgH="761760" progId="Equation.DSMT4">
                  <p:embed/>
                </p:oleObj>
              </mc:Choice>
              <mc:Fallback>
                <p:oleObj name="Equation" r:id="rId2" imgW="1714320" imgH="761760" progId="Equation.DSMT4">
                  <p:embed/>
                  <p:pic>
                    <p:nvPicPr>
                      <p:cNvPr id="9" name="Object 8"/>
                      <p:cNvPicPr>
                        <a:picLocks noChangeAspect="1" noChangeArrowheads="1"/>
                      </p:cNvPicPr>
                      <p:nvPr/>
                    </p:nvPicPr>
                    <p:blipFill>
                      <a:blip r:embed="rId3"/>
                      <a:srcRect/>
                      <a:stretch>
                        <a:fillRect/>
                      </a:stretch>
                    </p:blipFill>
                    <p:spPr bwMode="auto">
                      <a:xfrm>
                        <a:off x="5508104" y="698534"/>
                        <a:ext cx="1988694" cy="1008385"/>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68631463"/>
              </p:ext>
            </p:extLst>
          </p:nvPr>
        </p:nvGraphicFramePr>
        <p:xfrm>
          <a:off x="323528" y="3003798"/>
          <a:ext cx="339725" cy="457200"/>
        </p:xfrm>
        <a:graphic>
          <a:graphicData uri="http://schemas.openxmlformats.org/presentationml/2006/ole">
            <mc:AlternateContent xmlns:mc="http://schemas.openxmlformats.org/markup-compatibility/2006">
              <mc:Choice xmlns:v="urn:schemas-microsoft-com:vml" Requires="v">
                <p:oleObj name="Equation" r:id="rId4" imgW="215640" imgH="253800" progId="Equation.DSMT4">
                  <p:embed/>
                </p:oleObj>
              </mc:Choice>
              <mc:Fallback>
                <p:oleObj name="Equation" r:id="rId4" imgW="215640" imgH="253800" progId="Equation.DSMT4">
                  <p:embed/>
                  <p:pic>
                    <p:nvPicPr>
                      <p:cNvPr id="5" name="Object 4"/>
                      <p:cNvPicPr>
                        <a:picLocks noChangeAspect="1" noChangeArrowheads="1"/>
                      </p:cNvPicPr>
                      <p:nvPr/>
                    </p:nvPicPr>
                    <p:blipFill>
                      <a:blip r:embed="rId5"/>
                      <a:srcRect/>
                      <a:stretch>
                        <a:fillRect/>
                      </a:stretch>
                    </p:blipFill>
                    <p:spPr bwMode="auto">
                      <a:xfrm>
                        <a:off x="323528" y="3003798"/>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24758432"/>
              </p:ext>
            </p:extLst>
          </p:nvPr>
        </p:nvGraphicFramePr>
        <p:xfrm>
          <a:off x="359532" y="1058242"/>
          <a:ext cx="339725" cy="433388"/>
        </p:xfrm>
        <a:graphic>
          <a:graphicData uri="http://schemas.openxmlformats.org/presentationml/2006/ole">
            <mc:AlternateContent xmlns:mc="http://schemas.openxmlformats.org/markup-compatibility/2006">
              <mc:Choice xmlns:v="urn:schemas-microsoft-com:vml" Requires="v">
                <p:oleObj name="Equation" r:id="rId6" imgW="215640" imgH="241200" progId="Equation.DSMT4">
                  <p:embed/>
                </p:oleObj>
              </mc:Choice>
              <mc:Fallback>
                <p:oleObj name="Equation" r:id="rId6" imgW="215640" imgH="241200" progId="Equation.DSMT4">
                  <p:embed/>
                  <p:pic>
                    <p:nvPicPr>
                      <p:cNvPr id="6" name="Object 5"/>
                      <p:cNvPicPr>
                        <a:picLocks noChangeAspect="1" noChangeArrowheads="1"/>
                      </p:cNvPicPr>
                      <p:nvPr/>
                    </p:nvPicPr>
                    <p:blipFill>
                      <a:blip r:embed="rId7"/>
                      <a:srcRect/>
                      <a:stretch>
                        <a:fillRect/>
                      </a:stretch>
                    </p:blipFill>
                    <p:spPr bwMode="auto">
                      <a:xfrm>
                        <a:off x="359532" y="105824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043608" y="879562"/>
            <a:ext cx="39964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Symmetric Positive Definite (SPD)</a:t>
            </a:r>
          </a:p>
          <a:p>
            <a:pPr marL="285750" indent="-285750">
              <a:buFont typeface="Arial" panose="020B0604020202020204" pitchFamily="34" charset="0"/>
              <a:buChar char="•"/>
            </a:pPr>
            <a:r>
              <a:rPr lang="en-US" dirty="0"/>
              <a:t>Nearly always assumed diagonal, i.e. extremely sparse</a:t>
            </a:r>
          </a:p>
          <a:p>
            <a:pPr marL="285750" indent="-285750">
              <a:buFont typeface="Arial" panose="020B0604020202020204" pitchFamily="34" charset="0"/>
              <a:buChar char="•"/>
            </a:pPr>
            <a:r>
              <a:rPr lang="en-US" dirty="0"/>
              <a:t>Often estimated from data </a:t>
            </a:r>
            <a:endParaRPr lang="en-GB" dirty="0"/>
          </a:p>
        </p:txBody>
      </p:sp>
      <p:sp>
        <p:nvSpPr>
          <p:cNvPr id="8" name="TextBox 7"/>
          <p:cNvSpPr txBox="1"/>
          <p:nvPr/>
        </p:nvSpPr>
        <p:spPr>
          <a:xfrm>
            <a:off x="1043608" y="2427734"/>
            <a:ext cx="39964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Symmetric Positive Definite (SPD)</a:t>
            </a:r>
          </a:p>
          <a:p>
            <a:pPr marL="285750" indent="-285750">
              <a:buFont typeface="Arial" panose="020B0604020202020204" pitchFamily="34" charset="0"/>
              <a:buChar char="•"/>
            </a:pPr>
            <a:r>
              <a:rPr lang="en-US" dirty="0"/>
              <a:t>Rarely diagonal, often spatial Exponential, Gaussian, Poisson,  </a:t>
            </a:r>
            <a:r>
              <a:rPr lang="en-US" dirty="0" err="1"/>
              <a:t>Matérn</a:t>
            </a:r>
            <a:endParaRPr lang="en-US" dirty="0"/>
          </a:p>
          <a:p>
            <a:pPr marL="285750" indent="-285750">
              <a:buFont typeface="Arial" panose="020B0604020202020204" pitchFamily="34" charset="0"/>
              <a:buChar char="•"/>
            </a:pPr>
            <a:r>
              <a:rPr lang="en-US" dirty="0"/>
              <a:t>Not sparse, if not localized</a:t>
            </a:r>
          </a:p>
          <a:p>
            <a:pPr marL="285750" indent="-285750">
              <a:buFont typeface="Arial" panose="020B0604020202020204" pitchFamily="34" charset="0"/>
              <a:buChar char="•"/>
            </a:pPr>
            <a:r>
              <a:rPr lang="en-US" dirty="0"/>
              <a:t>Rarely estimated from data (some nice examples </a:t>
            </a:r>
            <a:r>
              <a:rPr lang="en-US"/>
              <a:t>from geostatistical </a:t>
            </a:r>
            <a:r>
              <a:rPr lang="en-US" dirty="0"/>
              <a:t>inversion)  </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43240789"/>
              </p:ext>
            </p:extLst>
          </p:nvPr>
        </p:nvGraphicFramePr>
        <p:xfrm>
          <a:off x="5518530" y="2391730"/>
          <a:ext cx="2079758" cy="1936326"/>
        </p:xfrm>
        <a:graphic>
          <a:graphicData uri="http://schemas.openxmlformats.org/presentationml/2006/ole">
            <mc:AlternateContent xmlns:mc="http://schemas.openxmlformats.org/markup-compatibility/2006">
              <mc:Choice xmlns:v="urn:schemas-microsoft-com:vml" Requires="v">
                <p:oleObj name="Equation" r:id="rId8" imgW="1587240" imgH="1295280" progId="Equation.DSMT4">
                  <p:embed/>
                </p:oleObj>
              </mc:Choice>
              <mc:Fallback>
                <p:oleObj name="Equation" r:id="rId8" imgW="1587240" imgH="1295280" progId="Equation.DSMT4">
                  <p:embed/>
                  <p:pic>
                    <p:nvPicPr>
                      <p:cNvPr id="7" name="Object 6"/>
                      <p:cNvPicPr>
                        <a:picLocks noChangeAspect="1" noChangeArrowheads="1"/>
                      </p:cNvPicPr>
                      <p:nvPr/>
                    </p:nvPicPr>
                    <p:blipFill>
                      <a:blip r:embed="rId9"/>
                      <a:srcRect/>
                      <a:stretch>
                        <a:fillRect/>
                      </a:stretch>
                    </p:blipFill>
                    <p:spPr bwMode="auto">
                      <a:xfrm>
                        <a:off x="5518530" y="2391730"/>
                        <a:ext cx="2079758" cy="19363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58206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29" y="584775"/>
            <a:ext cx="5358307" cy="4524315"/>
          </a:xfrm>
          <a:prstGeom prst="rect">
            <a:avLst/>
          </a:prstGeom>
          <a:ln>
            <a:solidFill>
              <a:schemeClr val="accent1"/>
            </a:solidFill>
          </a:ln>
        </p:spPr>
        <p:txBody>
          <a:bodyPr wrap="square">
            <a:spAutoFit/>
          </a:bodyPr>
          <a:lstStyle/>
          <a:p>
            <a:pPr marL="342900" indent="-342900">
              <a:buFont typeface="Wingdings" panose="05000000000000000000" pitchFamily="2" charset="2"/>
              <a:buChar char="Ø"/>
            </a:pPr>
            <a:r>
              <a:rPr lang="en-IE" sz="2400" dirty="0"/>
              <a:t>early work on </a:t>
            </a:r>
            <a:r>
              <a:rPr lang="en-IE" sz="2400" dirty="0" err="1"/>
              <a:t>Nullspace</a:t>
            </a:r>
            <a:r>
              <a:rPr lang="en-IE" sz="2400" dirty="0"/>
              <a:t> Shuttle in MT (Muñoz &amp; Rath</a:t>
            </a:r>
            <a:r>
              <a:rPr lang="en-IE" sz="2400"/>
              <a:t>, 2006)    </a:t>
            </a:r>
            <a:endParaRPr lang="en-IE" sz="2400" dirty="0"/>
          </a:p>
          <a:p>
            <a:pPr marL="342900" indent="-342900">
              <a:buFont typeface="Wingdings" panose="05000000000000000000" pitchFamily="2" charset="2"/>
              <a:buChar char="Ø"/>
            </a:pPr>
            <a:r>
              <a:rPr lang="en-IE" sz="2400" dirty="0"/>
              <a:t>renewed interest of related methods in hydrogeology and seismology </a:t>
            </a:r>
          </a:p>
          <a:p>
            <a:pPr marL="342900" indent="-342900">
              <a:buFont typeface="Wingdings" panose="05000000000000000000" pitchFamily="2" charset="2"/>
              <a:buChar char="Ø"/>
            </a:pPr>
            <a:r>
              <a:rPr lang="en-IE" sz="2400" dirty="0"/>
              <a:t>movement from 2-D to 3-D (data and </a:t>
            </a:r>
            <a:r>
              <a:rPr lang="en-IE" sz="2400" dirty="0" err="1"/>
              <a:t>modeling</a:t>
            </a:r>
            <a:r>
              <a:rPr lang="en-IE" sz="2400" dirty="0"/>
              <a:t>) has not improved the situation for </a:t>
            </a:r>
            <a:r>
              <a:rPr lang="en-IE" sz="2400"/>
              <a:t>uncertainty studies</a:t>
            </a:r>
            <a:endParaRPr lang="en-IE" sz="2400" dirty="0"/>
          </a:p>
          <a:p>
            <a:pPr marL="342900" indent="-342900">
              <a:buFont typeface="Wingdings" panose="05000000000000000000" pitchFamily="2" charset="2"/>
              <a:buChar char="Ø"/>
            </a:pPr>
            <a:r>
              <a:rPr lang="en-IE" sz="2400" dirty="0"/>
              <a:t>approximate methods for uncertainty and resolution analysis even more necessary</a:t>
            </a:r>
          </a:p>
          <a:p>
            <a:pPr marL="342900" indent="-342900">
              <a:buFont typeface="Wingdings" panose="05000000000000000000" pitchFamily="2" charset="2"/>
              <a:buChar char="Ø"/>
            </a:pPr>
            <a:r>
              <a:rPr lang="en-IE" sz="2400" dirty="0"/>
              <a:t>“Big Data” :  emergence of randomized linear algebra (“matrix sketching”)  </a:t>
            </a:r>
          </a:p>
        </p:txBody>
      </p:sp>
      <p:sp>
        <p:nvSpPr>
          <p:cNvPr id="4" name="TextBox 3"/>
          <p:cNvSpPr txBox="1"/>
          <p:nvPr/>
        </p:nvSpPr>
        <p:spPr>
          <a:xfrm>
            <a:off x="144858" y="0"/>
            <a:ext cx="3174843"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Motivation: Why?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250" y="771550"/>
            <a:ext cx="3125327" cy="3888432"/>
          </a:xfrm>
          <a:prstGeom prst="rect">
            <a:avLst/>
          </a:prstGeom>
        </p:spPr>
      </p:pic>
    </p:spTree>
    <p:extLst>
      <p:ext uri="{BB962C8B-B14F-4D97-AF65-F5344CB8AC3E}">
        <p14:creationId xmlns:p14="http://schemas.microsoft.com/office/powerpoint/2010/main" val="173133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503896"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Basics</a:t>
            </a:r>
          </a:p>
        </p:txBody>
      </p:sp>
      <p:graphicFrame>
        <p:nvGraphicFramePr>
          <p:cNvPr id="7" name="Object 6"/>
          <p:cNvGraphicFramePr>
            <a:graphicFrameLocks noChangeAspect="1"/>
          </p:cNvGraphicFramePr>
          <p:nvPr>
            <p:extLst>
              <p:ext uri="{D42A27DB-BD31-4B8C-83A1-F6EECF244321}">
                <p14:modId xmlns:p14="http://schemas.microsoft.com/office/powerpoint/2010/main" val="1105175454"/>
              </p:ext>
            </p:extLst>
          </p:nvPr>
        </p:nvGraphicFramePr>
        <p:xfrm>
          <a:off x="4788024" y="843558"/>
          <a:ext cx="2701387" cy="546348"/>
        </p:xfrm>
        <a:graphic>
          <a:graphicData uri="http://schemas.openxmlformats.org/presentationml/2006/ole">
            <mc:AlternateContent xmlns:mc="http://schemas.openxmlformats.org/markup-compatibility/2006">
              <mc:Choice xmlns:v="urn:schemas-microsoft-com:vml" Requires="v">
                <p:oleObj name="Equation" r:id="rId2" imgW="1130040" imgH="228600" progId="Equation.DSMT4">
                  <p:embed/>
                </p:oleObj>
              </mc:Choice>
              <mc:Fallback>
                <p:oleObj name="Equation" r:id="rId2" imgW="1130040" imgH="228600" progId="Equation.DSMT4">
                  <p:embed/>
                  <p:pic>
                    <p:nvPicPr>
                      <p:cNvPr id="7" name="Object 6"/>
                      <p:cNvPicPr/>
                      <p:nvPr/>
                    </p:nvPicPr>
                    <p:blipFill>
                      <a:blip r:embed="rId3"/>
                      <a:stretch>
                        <a:fillRect/>
                      </a:stretch>
                    </p:blipFill>
                    <p:spPr>
                      <a:xfrm>
                        <a:off x="4788024" y="843558"/>
                        <a:ext cx="2701387" cy="54634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71330532"/>
              </p:ext>
            </p:extLst>
          </p:nvPr>
        </p:nvGraphicFramePr>
        <p:xfrm>
          <a:off x="365125" y="914797"/>
          <a:ext cx="2855913" cy="504825"/>
        </p:xfrm>
        <a:graphic>
          <a:graphicData uri="http://schemas.openxmlformats.org/presentationml/2006/ole">
            <mc:AlternateContent xmlns:mc="http://schemas.openxmlformats.org/markup-compatibility/2006">
              <mc:Choice xmlns:v="urn:schemas-microsoft-com:vml" Requires="v">
                <p:oleObj name="Equation" r:id="rId4" imgW="1295280" imgH="228600" progId="Equation.DSMT4">
                  <p:embed/>
                </p:oleObj>
              </mc:Choice>
              <mc:Fallback>
                <p:oleObj name="Equation" r:id="rId4" imgW="1295280" imgH="228600" progId="Equation.DSMT4">
                  <p:embed/>
                  <p:pic>
                    <p:nvPicPr>
                      <p:cNvPr id="8" name="Object 7"/>
                      <p:cNvPicPr/>
                      <p:nvPr/>
                    </p:nvPicPr>
                    <p:blipFill>
                      <a:blip r:embed="rId5"/>
                      <a:stretch>
                        <a:fillRect/>
                      </a:stretch>
                    </p:blipFill>
                    <p:spPr>
                      <a:xfrm>
                        <a:off x="365125" y="914797"/>
                        <a:ext cx="2855913" cy="5048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71381797"/>
              </p:ext>
            </p:extLst>
          </p:nvPr>
        </p:nvGraphicFramePr>
        <p:xfrm>
          <a:off x="395536" y="1851670"/>
          <a:ext cx="2455863" cy="1377950"/>
        </p:xfrm>
        <a:graphic>
          <a:graphicData uri="http://schemas.openxmlformats.org/presentationml/2006/ole">
            <mc:AlternateContent xmlns:mc="http://schemas.openxmlformats.org/markup-compatibility/2006">
              <mc:Choice xmlns:v="urn:schemas-microsoft-com:vml" Requires="v">
                <p:oleObj name="Equation" r:id="rId6" imgW="1269720" imgH="711000" progId="Equation.DSMT4">
                  <p:embed/>
                </p:oleObj>
              </mc:Choice>
              <mc:Fallback>
                <p:oleObj name="Equation" r:id="rId6" imgW="1269720" imgH="711000" progId="Equation.DSMT4">
                  <p:embed/>
                  <p:pic>
                    <p:nvPicPr>
                      <p:cNvPr id="9" name="Object 8"/>
                      <p:cNvPicPr/>
                      <p:nvPr/>
                    </p:nvPicPr>
                    <p:blipFill>
                      <a:blip r:embed="rId7"/>
                      <a:stretch>
                        <a:fillRect/>
                      </a:stretch>
                    </p:blipFill>
                    <p:spPr>
                      <a:xfrm>
                        <a:off x="395536" y="1851670"/>
                        <a:ext cx="2455863" cy="1377950"/>
                      </a:xfrm>
                      <a:prstGeom prst="rect">
                        <a:avLst/>
                      </a:prstGeom>
                    </p:spPr>
                  </p:pic>
                </p:oleObj>
              </mc:Fallback>
            </mc:AlternateContent>
          </a:graphicData>
        </a:graphic>
      </p:graphicFrame>
      <p:sp>
        <p:nvSpPr>
          <p:cNvPr id="10" name="TextBox 9"/>
          <p:cNvSpPr txBox="1"/>
          <p:nvPr/>
        </p:nvSpPr>
        <p:spPr>
          <a:xfrm>
            <a:off x="3491880" y="1578573"/>
            <a:ext cx="5184576" cy="1569660"/>
          </a:xfrm>
          <a:prstGeom prst="rect">
            <a:avLst/>
          </a:prstGeom>
          <a:noFill/>
        </p:spPr>
        <p:txBody>
          <a:bodyPr wrap="square" rtlCol="0">
            <a:spAutoFit/>
          </a:bodyPr>
          <a:lstStyle/>
          <a:p>
            <a:r>
              <a:rPr lang="en-US" sz="2400" dirty="0"/>
              <a:t>Properties: </a:t>
            </a:r>
          </a:p>
          <a:p>
            <a:endParaRPr lang="en-US" sz="2400" dirty="0"/>
          </a:p>
          <a:p>
            <a:r>
              <a:rPr lang="en-US" sz="2400" b="1" dirty="0">
                <a:latin typeface="Times New Roman"/>
                <a:cs typeface="Times New Roman"/>
              </a:rPr>
              <a:t>Σ </a:t>
            </a:r>
            <a:r>
              <a:rPr lang="en-US" sz="2400" dirty="0"/>
              <a:t>diagonal</a:t>
            </a:r>
            <a:endParaRPr lang="en-GB" sz="2400" b="1" dirty="0"/>
          </a:p>
          <a:p>
            <a:r>
              <a:rPr lang="en-US" sz="2400" b="1" dirty="0">
                <a:latin typeface="Times New Roman" panose="02020603050405020304" pitchFamily="18" charset="0"/>
                <a:cs typeface="Times New Roman" panose="02020603050405020304" pitchFamily="18" charset="0"/>
              </a:rPr>
              <a:t>U</a:t>
            </a:r>
            <a:r>
              <a:rPr lang="en-US" sz="2400" dirty="0"/>
              <a:t>,</a:t>
            </a:r>
            <a:r>
              <a:rPr lang="en-US" sz="2400" b="1" dirty="0">
                <a:latin typeface="Times New Roman" panose="02020603050405020304" pitchFamily="18" charset="0"/>
                <a:cs typeface="Times New Roman" panose="02020603050405020304" pitchFamily="18" charset="0"/>
              </a:rPr>
              <a:t> V </a:t>
            </a:r>
            <a:r>
              <a:rPr lang="en-US" sz="2400" dirty="0"/>
              <a:t>orthogonal(unitary)</a:t>
            </a:r>
          </a:p>
        </p:txBody>
      </p:sp>
      <p:graphicFrame>
        <p:nvGraphicFramePr>
          <p:cNvPr id="11" name="Object 10"/>
          <p:cNvGraphicFramePr>
            <a:graphicFrameLocks noChangeAspect="1"/>
          </p:cNvGraphicFramePr>
          <p:nvPr>
            <p:extLst>
              <p:ext uri="{D42A27DB-BD31-4B8C-83A1-F6EECF244321}">
                <p14:modId xmlns:p14="http://schemas.microsoft.com/office/powerpoint/2010/main" val="2303623776"/>
              </p:ext>
            </p:extLst>
          </p:nvPr>
        </p:nvGraphicFramePr>
        <p:xfrm>
          <a:off x="3563888" y="3075559"/>
          <a:ext cx="4611147" cy="432295"/>
        </p:xfrm>
        <a:graphic>
          <a:graphicData uri="http://schemas.openxmlformats.org/presentationml/2006/ole">
            <mc:AlternateContent xmlns:mc="http://schemas.openxmlformats.org/markup-compatibility/2006">
              <mc:Choice xmlns:v="urn:schemas-microsoft-com:vml" Requires="v">
                <p:oleObj name="Equation" r:id="rId8" imgW="2438280" imgH="228600" progId="Equation.DSMT4">
                  <p:embed/>
                </p:oleObj>
              </mc:Choice>
              <mc:Fallback>
                <p:oleObj name="Equation" r:id="rId8" imgW="2438280" imgH="228600" progId="Equation.DSMT4">
                  <p:embed/>
                  <p:pic>
                    <p:nvPicPr>
                      <p:cNvPr id="11" name="Object 10"/>
                      <p:cNvPicPr/>
                      <p:nvPr/>
                    </p:nvPicPr>
                    <p:blipFill>
                      <a:blip r:embed="rId9"/>
                      <a:stretch>
                        <a:fillRect/>
                      </a:stretch>
                    </p:blipFill>
                    <p:spPr>
                      <a:xfrm>
                        <a:off x="3563888" y="3075559"/>
                        <a:ext cx="4611147" cy="4322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37933640"/>
              </p:ext>
            </p:extLst>
          </p:nvPr>
        </p:nvGraphicFramePr>
        <p:xfrm>
          <a:off x="755576" y="3939902"/>
          <a:ext cx="7364818" cy="504056"/>
        </p:xfrm>
        <a:graphic>
          <a:graphicData uri="http://schemas.openxmlformats.org/presentationml/2006/ole">
            <mc:AlternateContent xmlns:mc="http://schemas.openxmlformats.org/markup-compatibility/2006">
              <mc:Choice xmlns:v="urn:schemas-microsoft-com:vml" Requires="v">
                <p:oleObj name="Equation" r:id="rId10" imgW="3340080" imgH="228600" progId="Equation.DSMT4">
                  <p:embed/>
                </p:oleObj>
              </mc:Choice>
              <mc:Fallback>
                <p:oleObj name="Equation" r:id="rId10" imgW="3340080" imgH="228600" progId="Equation.DSMT4">
                  <p:embed/>
                  <p:pic>
                    <p:nvPicPr>
                      <p:cNvPr id="13" name="Object 12"/>
                      <p:cNvPicPr/>
                      <p:nvPr/>
                    </p:nvPicPr>
                    <p:blipFill>
                      <a:blip r:embed="rId11"/>
                      <a:stretch>
                        <a:fillRect/>
                      </a:stretch>
                    </p:blipFill>
                    <p:spPr>
                      <a:xfrm>
                        <a:off x="755576" y="3939902"/>
                        <a:ext cx="7364818" cy="504056"/>
                      </a:xfrm>
                      <a:prstGeom prst="rect">
                        <a:avLst/>
                      </a:prstGeom>
                    </p:spPr>
                  </p:pic>
                </p:oleObj>
              </mc:Fallback>
            </mc:AlternateContent>
          </a:graphicData>
        </a:graphic>
      </p:graphicFrame>
    </p:spTree>
    <p:extLst>
      <p:ext uri="{BB962C8B-B14F-4D97-AF65-F5344CB8AC3E}">
        <p14:creationId xmlns:p14="http://schemas.microsoft.com/office/powerpoint/2010/main" val="1902497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7505966"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Applications</a:t>
            </a:r>
          </a:p>
        </p:txBody>
      </p:sp>
      <p:sp>
        <p:nvSpPr>
          <p:cNvPr id="10" name="TextBox 9"/>
          <p:cNvSpPr txBox="1"/>
          <p:nvPr/>
        </p:nvSpPr>
        <p:spPr>
          <a:xfrm>
            <a:off x="395536" y="771550"/>
            <a:ext cx="8316924" cy="3539430"/>
          </a:xfrm>
          <a:prstGeom prst="rect">
            <a:avLst/>
          </a:prstGeom>
          <a:noFill/>
        </p:spPr>
        <p:txBody>
          <a:bodyPr wrap="square" rtlCol="0">
            <a:spAutoFit/>
          </a:bodyPr>
          <a:lstStyle/>
          <a:p>
            <a:r>
              <a:rPr lang="en-US" sz="2800" b="1" dirty="0"/>
              <a:t>General: Low –rank approximation </a:t>
            </a:r>
          </a:p>
          <a:p>
            <a:pPr marL="342900" indent="-342900">
              <a:buFont typeface="Wingdings" panose="05000000000000000000" pitchFamily="2" charset="2"/>
              <a:buChar char="Ø"/>
            </a:pPr>
            <a:r>
              <a:rPr lang="en-US" sz="2800" dirty="0"/>
              <a:t>Truncated or damped SVD inversion</a:t>
            </a:r>
          </a:p>
          <a:p>
            <a:pPr marL="342900" indent="-342900">
              <a:buFont typeface="Wingdings" panose="05000000000000000000" pitchFamily="2" charset="2"/>
              <a:buChar char="Ø"/>
            </a:pPr>
            <a:r>
              <a:rPr lang="en-US" sz="2800" dirty="0"/>
              <a:t>Principal Component Analysis (PCA/ICA)</a:t>
            </a:r>
          </a:p>
          <a:p>
            <a:pPr marL="342900" indent="-342900">
              <a:buFont typeface="Wingdings" panose="05000000000000000000" pitchFamily="2" charset="2"/>
              <a:buChar char="Ø"/>
            </a:pPr>
            <a:r>
              <a:rPr lang="en-US" sz="2800" dirty="0"/>
              <a:t>Noise-Estimation / reduction (see Poster </a:t>
            </a:r>
            <a:r>
              <a:rPr lang="en-US" sz="2800" dirty="0" err="1"/>
              <a:t>Kiyan</a:t>
            </a:r>
            <a:r>
              <a:rPr lang="en-US" sz="2800" dirty="0"/>
              <a:t> et al.) </a:t>
            </a:r>
          </a:p>
          <a:p>
            <a:pPr marL="342900" indent="-342900">
              <a:buFont typeface="Wingdings" panose="05000000000000000000" pitchFamily="2" charset="2"/>
              <a:buChar char="Ø"/>
            </a:pPr>
            <a:r>
              <a:rPr lang="en-US" sz="2800" dirty="0"/>
              <a:t>Model order reduction (MOR), e.g. </a:t>
            </a:r>
            <a:r>
              <a:rPr lang="en-US" sz="2800" dirty="0" err="1"/>
              <a:t>Karhunen-Loeve</a:t>
            </a:r>
            <a:r>
              <a:rPr lang="en-US" sz="2800" dirty="0"/>
              <a:t> Expansion (KLE) </a:t>
            </a:r>
          </a:p>
          <a:p>
            <a:pPr marL="342900" indent="-342900">
              <a:buFont typeface="Wingdings" panose="05000000000000000000" pitchFamily="2" charset="2"/>
              <a:buChar char="Ø"/>
            </a:pPr>
            <a:r>
              <a:rPr lang="en-US" sz="2800" dirty="0"/>
              <a:t>Uncertainty/resolution estimation</a:t>
            </a:r>
          </a:p>
          <a:p>
            <a:pPr marL="342900" indent="-342900">
              <a:buFont typeface="Wingdings" panose="05000000000000000000" pitchFamily="2" charset="2"/>
              <a:buChar char="Ø"/>
            </a:pPr>
            <a:r>
              <a:rPr lang="en-US" sz="2800" dirty="0"/>
              <a:t>Model-based Experimental design (OED)</a:t>
            </a:r>
          </a:p>
        </p:txBody>
      </p:sp>
    </p:spTree>
    <p:extLst>
      <p:ext uri="{BB962C8B-B14F-4D97-AF65-F5344CB8AC3E}">
        <p14:creationId xmlns:p14="http://schemas.microsoft.com/office/powerpoint/2010/main" val="172277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945940"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a:t>
            </a:r>
            <a:r>
              <a:rPr lang="en-IE" sz="3200" i="1" dirty="0" err="1">
                <a:effectLst>
                  <a:outerShdw blurRad="38100" dist="38100" dir="2700000" algn="tl">
                    <a:srgbClr val="000000">
                      <a:alpha val="43137"/>
                    </a:srgbClr>
                  </a:outerShdw>
                </a:effectLst>
              </a:rPr>
              <a:t>Numerics</a:t>
            </a:r>
            <a:endParaRPr lang="en-IE" sz="3200" i="1" dirty="0">
              <a:effectLst>
                <a:outerShdw blurRad="38100" dist="38100" dir="2700000" algn="tl">
                  <a:srgbClr val="000000">
                    <a:alpha val="43137"/>
                  </a:srgbClr>
                </a:outerShdw>
              </a:effectLst>
            </a:endParaRPr>
          </a:p>
        </p:txBody>
      </p:sp>
      <p:sp>
        <p:nvSpPr>
          <p:cNvPr id="3" name="TextBox 2"/>
          <p:cNvSpPr txBox="1"/>
          <p:nvPr/>
        </p:nvSpPr>
        <p:spPr>
          <a:xfrm>
            <a:off x="325879" y="555526"/>
            <a:ext cx="8350299" cy="4062651"/>
          </a:xfrm>
          <a:prstGeom prst="rect">
            <a:avLst/>
          </a:prstGeom>
          <a:noFill/>
        </p:spPr>
        <p:txBody>
          <a:bodyPr wrap="none" rtlCol="0">
            <a:spAutoFit/>
          </a:bodyPr>
          <a:lstStyle/>
          <a:p>
            <a:pPr marL="400050" indent="-400050">
              <a:buFont typeface="+mj-lt"/>
              <a:buAutoNum type="romanUcPeriod"/>
            </a:pPr>
            <a:r>
              <a:rPr lang="en-US" dirty="0"/>
              <a:t>Traditional (e.g., LINPACK, LAPACK and </a:t>
            </a:r>
            <a:r>
              <a:rPr lang="en-US" dirty="0" err="1"/>
              <a:t>derivates</a:t>
            </a:r>
            <a:r>
              <a:rPr lang="en-US" dirty="0"/>
              <a:t>)</a:t>
            </a:r>
            <a:br>
              <a:rPr lang="en-GB" dirty="0"/>
            </a:br>
            <a:r>
              <a:rPr lang="en-GB" dirty="0"/>
              <a:t>all  k = min(</a:t>
            </a:r>
            <a:r>
              <a:rPr lang="en-GB" dirty="0" err="1"/>
              <a:t>m,n</a:t>
            </a:r>
            <a:r>
              <a:rPr lang="en-GB" dirty="0"/>
              <a:t>) , but  computational complexity   </a:t>
            </a:r>
            <a:r>
              <a:rPr lang="en-GB" dirty="0">
                <a:sym typeface="Symbol"/>
              </a:rPr>
              <a:t></a:t>
            </a:r>
            <a:r>
              <a:rPr lang="en-GB" dirty="0"/>
              <a:t>min{mn</a:t>
            </a:r>
            <a:r>
              <a:rPr lang="en-GB" baseline="30000" dirty="0"/>
              <a:t>2</a:t>
            </a:r>
            <a:r>
              <a:rPr lang="en-GB" dirty="0"/>
              <a:t>, m</a:t>
            </a:r>
            <a:r>
              <a:rPr lang="en-GB" baseline="30000" dirty="0"/>
              <a:t>2</a:t>
            </a:r>
            <a:r>
              <a:rPr lang="en-GB" dirty="0"/>
              <a:t>n}</a:t>
            </a:r>
          </a:p>
          <a:p>
            <a:pPr marL="400050" indent="-400050">
              <a:buFont typeface="+mj-lt"/>
              <a:buAutoNum type="romanUcPeriod"/>
            </a:pPr>
            <a:r>
              <a:rPr lang="en-GB" dirty="0"/>
              <a:t>Iterative methods (e.g., EISPACK, ARPACK , PROPACK)</a:t>
            </a:r>
          </a:p>
          <a:p>
            <a:pPr lvl="1"/>
            <a:r>
              <a:rPr lang="en-GB" dirty="0"/>
              <a:t>only  k largest values are needed (TSVD)</a:t>
            </a:r>
          </a:p>
          <a:p>
            <a:pPr lvl="1"/>
            <a:r>
              <a:rPr lang="en-GB" dirty="0"/>
              <a:t>SVD of </a:t>
            </a:r>
            <a:r>
              <a:rPr lang="en-GB" b="1" dirty="0">
                <a:latin typeface="Times New Roman" panose="02020603050405020304" pitchFamily="18" charset="0"/>
                <a:cs typeface="Times New Roman" panose="02020603050405020304" pitchFamily="18" charset="0"/>
              </a:rPr>
              <a:t>A</a:t>
            </a:r>
            <a:r>
              <a:rPr lang="en-GB" dirty="0"/>
              <a:t> can be calculated by any method for </a:t>
            </a:r>
            <a:r>
              <a:rPr lang="en-GB" dirty="0" err="1"/>
              <a:t>eigendecomposition</a:t>
            </a:r>
            <a:r>
              <a:rPr lang="en-GB" dirty="0"/>
              <a:t> of:</a:t>
            </a:r>
            <a:br>
              <a:rPr lang="en-GB" dirty="0"/>
            </a:br>
            <a:r>
              <a:rPr lang="en-GB" dirty="0"/>
              <a:t>well adapted for sparse matrices</a:t>
            </a:r>
          </a:p>
          <a:p>
            <a:pPr marL="400050" indent="-400050">
              <a:buFont typeface="+mj-lt"/>
              <a:buAutoNum type="romanUcPeriod"/>
            </a:pPr>
            <a:r>
              <a:rPr lang="en-GB" dirty="0"/>
              <a:t>Randomized SVD.  Only k largest values  </a:t>
            </a:r>
            <a:br>
              <a:rPr lang="en-GB" dirty="0"/>
            </a:br>
            <a:r>
              <a:rPr lang="en-GB" dirty="0"/>
              <a:t>Implemented in several machine learning libraries, e.g. </a:t>
            </a:r>
            <a:r>
              <a:rPr lang="en-GB" dirty="0" err="1"/>
              <a:t>scikits.learn</a:t>
            </a:r>
            <a:r>
              <a:rPr lang="en-GB" dirty="0"/>
              <a:t> (Python, R) </a:t>
            </a:r>
            <a:br>
              <a:rPr lang="en-GB" dirty="0"/>
            </a:br>
            <a:r>
              <a:rPr lang="en-GB" dirty="0"/>
              <a:t>Very active area of research (”Big Data”) </a:t>
            </a:r>
          </a:p>
          <a:p>
            <a:endParaRPr lang="en-US" dirty="0"/>
          </a:p>
          <a:p>
            <a:endParaRPr lang="en-US" dirty="0"/>
          </a:p>
          <a:p>
            <a:pPr marL="342900" indent="-342900">
              <a:buFont typeface="Wingdings" panose="05000000000000000000" pitchFamily="2" charset="2"/>
              <a:buChar char="Ø"/>
            </a:pPr>
            <a:r>
              <a:rPr lang="en-US" sz="2000" dirty="0"/>
              <a:t>First numerical  experiments with simple implementation give speedups of </a:t>
            </a:r>
            <a:br>
              <a:rPr lang="en-US" sz="2000" dirty="0"/>
            </a:br>
            <a:r>
              <a:rPr lang="en-US" sz="2000" dirty="0"/>
              <a:t>more than 2 orders of magnitude for “large” models</a:t>
            </a:r>
          </a:p>
          <a:p>
            <a:pPr marL="342900" indent="-342900">
              <a:buFont typeface="Wingdings" panose="05000000000000000000" pitchFamily="2" charset="2"/>
              <a:buChar char="Ø"/>
            </a:pPr>
            <a:r>
              <a:rPr lang="en-US" sz="2000" dirty="0"/>
              <a:t>Parallelism needs to be further investigated  </a:t>
            </a:r>
            <a:endParaRPr lang="en-GB"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2960844762"/>
              </p:ext>
            </p:extLst>
          </p:nvPr>
        </p:nvGraphicFramePr>
        <p:xfrm>
          <a:off x="7560332" y="1527634"/>
          <a:ext cx="1306146" cy="662271"/>
        </p:xfrm>
        <a:graphic>
          <a:graphicData uri="http://schemas.openxmlformats.org/presentationml/2006/ole">
            <mc:AlternateContent xmlns:mc="http://schemas.openxmlformats.org/markup-compatibility/2006">
              <mc:Choice xmlns:v="urn:schemas-microsoft-com:vml" Requires="v">
                <p:oleObj name="Equation" r:id="rId2" imgW="901440" imgH="457200" progId="Equation.DSMT4">
                  <p:embed/>
                </p:oleObj>
              </mc:Choice>
              <mc:Fallback>
                <p:oleObj name="Equation" r:id="rId2" imgW="901440" imgH="457200" progId="Equation.DSMT4">
                  <p:embed/>
                  <p:pic>
                    <p:nvPicPr>
                      <p:cNvPr id="5" name="Object 4"/>
                      <p:cNvPicPr/>
                      <p:nvPr/>
                    </p:nvPicPr>
                    <p:blipFill>
                      <a:blip r:embed="rId3"/>
                      <a:stretch>
                        <a:fillRect/>
                      </a:stretch>
                    </p:blipFill>
                    <p:spPr>
                      <a:xfrm>
                        <a:off x="7560332" y="1527634"/>
                        <a:ext cx="1306146" cy="662271"/>
                      </a:xfrm>
                      <a:prstGeom prst="rect">
                        <a:avLst/>
                      </a:prstGeom>
                    </p:spPr>
                  </p:pic>
                </p:oleObj>
              </mc:Fallback>
            </mc:AlternateContent>
          </a:graphicData>
        </a:graphic>
      </p:graphicFrame>
    </p:spTree>
    <p:extLst>
      <p:ext uri="{BB962C8B-B14F-4D97-AF65-F5344CB8AC3E}">
        <p14:creationId xmlns:p14="http://schemas.microsoft.com/office/powerpoint/2010/main" val="440290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7350474"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randomized</a:t>
            </a:r>
          </a:p>
        </p:txBody>
      </p:sp>
      <p:sp>
        <p:nvSpPr>
          <p:cNvPr id="3" name="TextBox 2"/>
          <p:cNvSpPr txBox="1"/>
          <p:nvPr/>
        </p:nvSpPr>
        <p:spPr>
          <a:xfrm>
            <a:off x="395536" y="955630"/>
            <a:ext cx="4680520" cy="3585597"/>
          </a:xfrm>
          <a:prstGeom prst="rect">
            <a:avLst/>
          </a:prstGeom>
          <a:noFill/>
        </p:spPr>
        <p:txBody>
          <a:bodyPr wrap="square" rtlCol="0">
            <a:spAutoFit/>
          </a:bodyPr>
          <a:lstStyle/>
          <a:p>
            <a:r>
              <a:rPr lang="en-GB" sz="1900" dirty="0">
                <a:latin typeface="Courier New" panose="02070309020205020404" pitchFamily="49" charset="0"/>
                <a:cs typeface="Courier New" panose="02070309020205020404" pitchFamily="49" charset="0"/>
              </a:rPr>
              <a:t>[M,N] = size(A); </a:t>
            </a:r>
          </a:p>
          <a:p>
            <a:r>
              <a:rPr lang="en-GB" sz="1900" dirty="0">
                <a:latin typeface="Courier New" panose="02070309020205020404" pitchFamily="49" charset="0"/>
                <a:cs typeface="Courier New" panose="02070309020205020404" pitchFamily="49" charset="0"/>
              </a:rPr>
              <a:t>P = min(2*K,N);</a:t>
            </a:r>
          </a:p>
          <a:p>
            <a:r>
              <a:rPr lang="en-GB" sz="1900" dirty="0">
                <a:latin typeface="Courier New" panose="02070309020205020404" pitchFamily="49" charset="0"/>
                <a:cs typeface="Courier New" panose="02070309020205020404" pitchFamily="49" charset="0"/>
              </a:rPr>
              <a:t>X = </a:t>
            </a:r>
            <a:r>
              <a:rPr lang="en-GB" dirty="0" err="1">
                <a:latin typeface="Courier New" panose="02070309020205020404" pitchFamily="49" charset="0"/>
                <a:cs typeface="Courier New" panose="02070309020205020404" pitchFamily="49" charset="0"/>
              </a:rPr>
              <a:t>randn</a:t>
            </a:r>
            <a:r>
              <a:rPr lang="en-GB" dirty="0">
                <a:latin typeface="Courier New" panose="02070309020205020404" pitchFamily="49" charset="0"/>
                <a:cs typeface="Courier New" panose="02070309020205020404" pitchFamily="49" charset="0"/>
              </a:rPr>
              <a:t>(N,P</a:t>
            </a:r>
            <a:r>
              <a:rPr lang="en-GB" sz="1900" dirty="0">
                <a:latin typeface="Courier New" panose="02070309020205020404" pitchFamily="49" charset="0"/>
                <a:cs typeface="Courier New" panose="02070309020205020404" pitchFamily="49" charset="0"/>
              </a:rPr>
              <a:t>);W1 = </a:t>
            </a:r>
            <a:r>
              <a:rPr lang="en-GB" sz="1900" dirty="0" err="1">
                <a:latin typeface="Courier New" panose="02070309020205020404" pitchFamily="49" charset="0"/>
                <a:cs typeface="Courier New" panose="02070309020205020404" pitchFamily="49" charset="0"/>
              </a:rPr>
              <a:t>orth</a:t>
            </a:r>
            <a:r>
              <a:rPr lang="en-GB" sz="1900" dirty="0">
                <a:latin typeface="Courier New" panose="02070309020205020404" pitchFamily="49" charset="0"/>
                <a:cs typeface="Courier New" panose="02070309020205020404" pitchFamily="49" charset="0"/>
              </a:rPr>
              <a:t>(A*X);</a:t>
            </a:r>
          </a:p>
          <a:p>
            <a:r>
              <a:rPr lang="en-GB" sz="1900" dirty="0">
                <a:latin typeface="Courier New" panose="02070309020205020404" pitchFamily="49" charset="0"/>
                <a:cs typeface="Courier New" panose="02070309020205020404" pitchFamily="49" charset="0"/>
              </a:rPr>
              <a:t>B = W1'*A;</a:t>
            </a:r>
          </a:p>
          <a:p>
            <a:r>
              <a:rPr lang="en-GB" sz="1900" dirty="0">
                <a:latin typeface="Courier New" panose="02070309020205020404" pitchFamily="49" charset="0"/>
                <a:cs typeface="Courier New" panose="02070309020205020404" pitchFamily="49" charset="0"/>
              </a:rPr>
              <a:t>[W2,S,V] = </a:t>
            </a:r>
            <a:r>
              <a:rPr lang="en-GB" sz="1900" dirty="0" err="1">
                <a:latin typeface="Courier New" panose="02070309020205020404" pitchFamily="49" charset="0"/>
                <a:cs typeface="Courier New" panose="02070309020205020404" pitchFamily="49" charset="0"/>
              </a:rPr>
              <a:t>svd</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B,'econ</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U = W1*W2;</a:t>
            </a:r>
          </a:p>
          <a:p>
            <a:endParaRPr lang="en-GB" sz="1900" dirty="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K=min(</a:t>
            </a:r>
            <a:r>
              <a:rPr lang="en-GB" sz="1900" dirty="0" err="1">
                <a:latin typeface="Courier New" panose="02070309020205020404" pitchFamily="49" charset="0"/>
                <a:cs typeface="Courier New" panose="02070309020205020404" pitchFamily="49" charset="0"/>
              </a:rPr>
              <a:t>K,size</a:t>
            </a:r>
            <a:r>
              <a:rPr lang="en-GB" sz="1900" dirty="0">
                <a:latin typeface="Courier New" panose="02070309020205020404" pitchFamily="49" charset="0"/>
                <a:cs typeface="Courier New" panose="02070309020205020404" pitchFamily="49" charset="0"/>
              </a:rPr>
              <a:t>(U,2));</a:t>
            </a:r>
          </a:p>
          <a:p>
            <a:r>
              <a:rPr lang="en-GB" sz="1900" dirty="0">
                <a:latin typeface="Courier New" panose="02070309020205020404" pitchFamily="49" charset="0"/>
                <a:cs typeface="Courier New" panose="02070309020205020404" pitchFamily="49" charset="0"/>
              </a:rPr>
              <a:t>U = U(:,1:K);</a:t>
            </a:r>
          </a:p>
          <a:p>
            <a:r>
              <a:rPr lang="en-GB" sz="1900" dirty="0">
                <a:latin typeface="Courier New" panose="02070309020205020404" pitchFamily="49" charset="0"/>
                <a:cs typeface="Courier New" panose="02070309020205020404" pitchFamily="49" charset="0"/>
              </a:rPr>
              <a:t>S = S(1:K,1:K);</a:t>
            </a:r>
          </a:p>
          <a:p>
            <a:r>
              <a:rPr lang="en-GB" sz="1900" dirty="0">
                <a:latin typeface="Courier New" panose="02070309020205020404" pitchFamily="49" charset="0"/>
                <a:cs typeface="Courier New" panose="02070309020205020404" pitchFamily="49" charset="0"/>
              </a:rPr>
              <a:t>V = V(:,1:K);</a:t>
            </a:r>
          </a:p>
          <a:p>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5076056" y="4083918"/>
            <a:ext cx="3627183" cy="646331"/>
          </a:xfrm>
          <a:prstGeom prst="rect">
            <a:avLst/>
          </a:prstGeom>
          <a:noFill/>
        </p:spPr>
        <p:txBody>
          <a:bodyPr wrap="square" rtlCol="0">
            <a:spAutoFit/>
          </a:bodyPr>
          <a:lstStyle/>
          <a:p>
            <a:r>
              <a:rPr lang="en-US" dirty="0">
                <a:cs typeface="Courier New" panose="02070309020205020404" pitchFamily="49" charset="0"/>
              </a:rPr>
              <a:t> direct </a:t>
            </a:r>
            <a:r>
              <a:rPr lang="fi-FI" dirty="0">
                <a:latin typeface="+mj-lt"/>
                <a:cs typeface="Courier New" panose="02070309020205020404" pitchFamily="49" charset="0"/>
              </a:rPr>
              <a:t>rsvd algorithm </a:t>
            </a:r>
            <a:br>
              <a:rPr lang="fi-FI" dirty="0">
                <a:latin typeface="+mj-lt"/>
                <a:cs typeface="Courier New" panose="02070309020205020404" pitchFamily="49" charset="0"/>
              </a:rPr>
            </a:br>
            <a:r>
              <a:rPr lang="fi-FI" dirty="0">
                <a:latin typeface="+mj-lt"/>
                <a:cs typeface="Courier New" panose="02070309020205020404" pitchFamily="49" charset="0"/>
              </a:rPr>
              <a:t>(after Antoine Liutkus 2014)</a:t>
            </a:r>
          </a:p>
        </p:txBody>
      </p:sp>
      <p:sp>
        <p:nvSpPr>
          <p:cNvPr id="6" name="TextBox 5"/>
          <p:cNvSpPr txBox="1"/>
          <p:nvPr/>
        </p:nvSpPr>
        <p:spPr>
          <a:xfrm>
            <a:off x="5148063" y="1059582"/>
            <a:ext cx="3627183" cy="2585323"/>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urier New" panose="02070309020205020404" pitchFamily="49" charset="0"/>
              </a:rPr>
              <a:t>generate matrix of </a:t>
            </a:r>
            <a:br>
              <a:rPr lang="en-US" dirty="0">
                <a:cs typeface="Courier New" panose="02070309020205020404" pitchFamily="49" charset="0"/>
              </a:rPr>
            </a:br>
            <a:r>
              <a:rPr lang="en-US" dirty="0">
                <a:cs typeface="Courier New" panose="02070309020205020404" pitchFamily="49" charset="0"/>
              </a:rPr>
              <a:t>orthonormal random columns</a:t>
            </a:r>
            <a:r>
              <a:rPr lang="en-US"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US" dirty="0">
                <a:cs typeface="Courier New" panose="02070309020205020404" pitchFamily="49" charset="0"/>
              </a:rPr>
              <a:t>transform M</a:t>
            </a:r>
            <a:r>
              <a:rPr lang="en-US" dirty="0">
                <a:cs typeface="Courier New" panose="02070309020205020404" pitchFamily="49" charset="0"/>
                <a:sym typeface="Symbol"/>
              </a:rPr>
              <a:t></a:t>
            </a:r>
            <a:r>
              <a:rPr lang="en-US" dirty="0">
                <a:cs typeface="Courier New" panose="02070309020205020404" pitchFamily="49" charset="0"/>
              </a:rPr>
              <a:t>N matrix to M</a:t>
            </a:r>
            <a:r>
              <a:rPr lang="en-US" dirty="0">
                <a:cs typeface="Courier New" panose="02070309020205020404" pitchFamily="49" charset="0"/>
                <a:sym typeface="Symbol"/>
              </a:rPr>
              <a:t>2K</a:t>
            </a:r>
          </a:p>
          <a:p>
            <a:pPr marL="285750" indent="-285750">
              <a:buFont typeface="Arial" panose="020B0604020202020204" pitchFamily="34" charset="0"/>
              <a:buChar char="•"/>
            </a:pPr>
            <a:endParaRPr lang="en-US" dirty="0">
              <a:cs typeface="Courier New" panose="02070309020205020404" pitchFamily="49" charset="0"/>
              <a:sym typeface="Symbol"/>
            </a:endParaRPr>
          </a:p>
          <a:p>
            <a:pPr marL="285750" indent="-285750">
              <a:buFont typeface="Arial" panose="020B0604020202020204" pitchFamily="34" charset="0"/>
              <a:buChar char="•"/>
            </a:pPr>
            <a:r>
              <a:rPr lang="en-US" dirty="0"/>
              <a:t>calculate SVD of smaller matrix B</a:t>
            </a:r>
            <a:endParaRPr lang="en-US" sz="1600" dirty="0"/>
          </a:p>
          <a:p>
            <a:pPr marL="285750" indent="-285750">
              <a:buFont typeface="Arial" panose="020B0604020202020204" pitchFamily="34" charset="0"/>
              <a:buChar char="•"/>
            </a:pPr>
            <a:r>
              <a:rPr lang="en-US" dirty="0"/>
              <a:t>back transform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Truncate to </a:t>
            </a:r>
            <a:br>
              <a:rPr lang="en-US" dirty="0"/>
            </a:br>
            <a:r>
              <a:rPr lang="en-US" dirty="0"/>
              <a:t>standard  </a:t>
            </a:r>
            <a:r>
              <a:rPr lang="en-US" dirty="0" err="1"/>
              <a:t>matlab</a:t>
            </a:r>
            <a:r>
              <a:rPr lang="en-US" dirty="0"/>
              <a:t> “econ” form</a:t>
            </a:r>
            <a:endParaRPr lang="en-GB" dirty="0"/>
          </a:p>
        </p:txBody>
      </p:sp>
    </p:spTree>
    <p:extLst>
      <p:ext uri="{BB962C8B-B14F-4D97-AF65-F5344CB8AC3E}">
        <p14:creationId xmlns:p14="http://schemas.microsoft.com/office/powerpoint/2010/main" val="44029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71550"/>
            <a:ext cx="7641162" cy="4478149"/>
          </a:xfrm>
          <a:prstGeom prst="rect">
            <a:avLst/>
          </a:prstGeom>
        </p:spPr>
        <p:txBody>
          <a:bodyPr wrap="square">
            <a:spAutoFit/>
          </a:bodyPr>
          <a:lstStyle/>
          <a:p>
            <a:pPr marL="342900" indent="-342900">
              <a:lnSpc>
                <a:spcPct val="150000"/>
              </a:lnSpc>
              <a:buFont typeface="Wingdings" panose="05000000000000000000" pitchFamily="2" charset="2"/>
              <a:buChar char="Ø"/>
            </a:pPr>
            <a:r>
              <a:rPr lang="en-IE" dirty="0"/>
              <a:t>Jacobian </a:t>
            </a:r>
            <a:r>
              <a:rPr lang="en-IE" b="1" dirty="0">
                <a:latin typeface="Times New Roman" panose="02020603050405020304" pitchFamily="18" charset="0"/>
                <a:cs typeface="Times New Roman" panose="02020603050405020304" pitchFamily="18" charset="0"/>
              </a:rPr>
              <a:t>J</a:t>
            </a:r>
            <a:r>
              <a:rPr lang="en-IE" dirty="0"/>
              <a:t>: expand nonlinear model at </a:t>
            </a:r>
            <a:r>
              <a:rPr lang="en-IE" b="1" dirty="0">
                <a:latin typeface="Times New Roman" panose="02020603050405020304" pitchFamily="18" charset="0"/>
                <a:cs typeface="Times New Roman" panose="02020603050405020304" pitchFamily="18" charset="0"/>
              </a:rPr>
              <a:t>m</a:t>
            </a:r>
            <a:r>
              <a:rPr lang="en-IE" baseline="-25000" dirty="0">
                <a:latin typeface="Times New Roman" panose="02020603050405020304" pitchFamily="18" charset="0"/>
                <a:cs typeface="Times New Roman" panose="02020603050405020304" pitchFamily="18" charset="0"/>
              </a:rPr>
              <a:t>0</a:t>
            </a:r>
          </a:p>
          <a:p>
            <a:pPr marL="342900" indent="-342900">
              <a:lnSpc>
                <a:spcPct val="150000"/>
              </a:lnSpc>
              <a:buFont typeface="Wingdings" panose="05000000000000000000" pitchFamily="2" charset="2"/>
              <a:buChar char="Ø"/>
            </a:pPr>
            <a:endParaRPr lang="en-IE" baseline="-25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E" dirty="0"/>
              <a:t>Calculate Singular Value Decomposition (SVD)</a:t>
            </a:r>
            <a:br>
              <a:rPr lang="en-IE" dirty="0"/>
            </a:br>
            <a:r>
              <a:rPr lang="en-IE" dirty="0"/>
              <a:t>Numerical bottleneck!</a:t>
            </a:r>
            <a:br>
              <a:rPr lang="en-IE" dirty="0"/>
            </a:br>
            <a:r>
              <a:rPr lang="en-IE" dirty="0"/>
              <a:t>Truncate SVD, choose </a:t>
            </a:r>
            <a:r>
              <a:rPr lang="en-IE" dirty="0" err="1"/>
              <a:t>nullspace</a:t>
            </a:r>
            <a:r>
              <a:rPr lang="en-IE" dirty="0"/>
              <a:t> </a:t>
            </a: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Construct </a:t>
            </a:r>
            <a:r>
              <a:rPr lang="en-IE" dirty="0" err="1"/>
              <a:t>Nullspace</a:t>
            </a:r>
            <a:r>
              <a:rPr lang="en-IE" dirty="0"/>
              <a:t> Projector </a:t>
            </a:r>
            <a:r>
              <a:rPr lang="en-IE" b="1" dirty="0">
                <a:latin typeface="Times New Roman" panose="02020603050405020304" pitchFamily="18" charset="0"/>
                <a:cs typeface="Times New Roman" panose="02020603050405020304" pitchFamily="18" charset="0"/>
              </a:rPr>
              <a:t>P</a:t>
            </a:r>
            <a:br>
              <a:rPr lang="en-IE" b="1" dirty="0">
                <a:latin typeface="Times New Roman" panose="02020603050405020304" pitchFamily="18" charset="0"/>
                <a:cs typeface="Times New Roman" panose="02020603050405020304" pitchFamily="18" charset="0"/>
              </a:rPr>
            </a:br>
            <a:r>
              <a:rPr lang="en-IE" dirty="0">
                <a:cs typeface="Times New Roman" panose="02020603050405020304" pitchFamily="18" charset="0"/>
              </a:rPr>
              <a:t>Note </a:t>
            </a:r>
            <a:r>
              <a:rPr lang="en-IE" b="1" dirty="0">
                <a:latin typeface="Times New Roman" panose="02020603050405020304" pitchFamily="18" charset="0"/>
                <a:cs typeface="Times New Roman" panose="02020603050405020304" pitchFamily="18" charset="0"/>
              </a:rPr>
              <a:t>R </a:t>
            </a:r>
            <a:r>
              <a:rPr lang="en-IE" dirty="0"/>
              <a:t>is called Resolution Matrix</a:t>
            </a:r>
            <a:endParaRPr lang="en-IE" dirty="0">
              <a:cs typeface="Times New Roman" panose="02020603050405020304" pitchFamily="18" charset="0"/>
            </a:endParaRP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Perturb/deform model </a:t>
            </a:r>
            <a:br>
              <a:rPr lang="en-IE" dirty="0"/>
            </a:br>
            <a:r>
              <a:rPr lang="en-IE" dirty="0"/>
              <a:t>(e.g. smoothen, sharpen, and random )</a:t>
            </a: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Project to </a:t>
            </a:r>
            <a:r>
              <a:rPr lang="en-IE" dirty="0" err="1"/>
              <a:t>Nullspace</a:t>
            </a:r>
            <a:r>
              <a:rPr lang="en-IE" dirty="0"/>
              <a:t>:</a:t>
            </a:r>
            <a:br>
              <a:rPr lang="en-IE" dirty="0"/>
            </a:br>
            <a:r>
              <a:rPr lang="en-IE" b="1" dirty="0">
                <a:latin typeface="Times New Roman" panose="02020603050405020304" pitchFamily="18" charset="0"/>
                <a:cs typeface="Times New Roman" panose="02020603050405020304" pitchFamily="18" charset="0"/>
              </a:rPr>
              <a:t>d(</a:t>
            </a:r>
            <a:r>
              <a:rPr lang="en-IE" b="1" dirty="0" err="1">
                <a:latin typeface="Times New Roman" panose="02020603050405020304" pitchFamily="18" charset="0"/>
                <a:cs typeface="Times New Roman" panose="02020603050405020304" pitchFamily="18" charset="0"/>
              </a:rPr>
              <a:t>m</a:t>
            </a:r>
            <a:r>
              <a:rPr lang="en-IE" i="1" baseline="-25000" dirty="0" err="1">
                <a:latin typeface="Times New Roman" panose="02020603050405020304" pitchFamily="18" charset="0"/>
                <a:cs typeface="Times New Roman" panose="02020603050405020304" pitchFamily="18" charset="0"/>
              </a:rPr>
              <a:t>null</a:t>
            </a:r>
            <a:r>
              <a:rPr lang="en-IE" b="1" dirty="0">
                <a:latin typeface="Times New Roman" panose="02020603050405020304" pitchFamily="18" charset="0"/>
                <a:cs typeface="Times New Roman" panose="02020603050405020304" pitchFamily="18" charset="0"/>
              </a:rPr>
              <a:t>)</a:t>
            </a:r>
            <a:r>
              <a:rPr lang="en-IE"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sym typeface="Symbol"/>
              </a:rPr>
              <a:t> </a:t>
            </a:r>
            <a:r>
              <a:rPr lang="en-IE" b="1" dirty="0">
                <a:latin typeface="Times New Roman" panose="02020603050405020304" pitchFamily="18" charset="0"/>
                <a:cs typeface="Times New Roman" panose="02020603050405020304" pitchFamily="18" charset="0"/>
              </a:rPr>
              <a:t>d(m</a:t>
            </a:r>
            <a:r>
              <a:rPr lang="en-IE" baseline="-25000" dirty="0">
                <a:latin typeface="Times New Roman" panose="02020603050405020304" pitchFamily="18" charset="0"/>
                <a:cs typeface="Times New Roman" panose="02020603050405020304" pitchFamily="18" charset="0"/>
              </a:rPr>
              <a:t>0</a:t>
            </a:r>
            <a:r>
              <a:rPr lang="en-IE" b="1" dirty="0">
                <a:latin typeface="Times New Roman" panose="02020603050405020304" pitchFamily="18" charset="0"/>
                <a:cs typeface="Times New Roman" panose="02020603050405020304" pitchFamily="18" charset="0"/>
              </a:rPr>
              <a:t>)</a:t>
            </a:r>
            <a:br>
              <a:rPr lang="en-IE" dirty="0"/>
            </a:br>
            <a:endParaRPr lang="en-IE" sz="2400" dirty="0"/>
          </a:p>
        </p:txBody>
      </p:sp>
      <p:sp>
        <p:nvSpPr>
          <p:cNvPr id="4" name="TextBox 3"/>
          <p:cNvSpPr txBox="1"/>
          <p:nvPr/>
        </p:nvSpPr>
        <p:spPr>
          <a:xfrm>
            <a:off x="144858" y="0"/>
            <a:ext cx="5095049" cy="584775"/>
          </a:xfrm>
          <a:prstGeom prst="rect">
            <a:avLst/>
          </a:prstGeom>
          <a:noFill/>
        </p:spPr>
        <p:txBody>
          <a:bodyPr wrap="none" rtlCol="0">
            <a:spAutoFit/>
          </a:bodyPr>
          <a:lstStyle/>
          <a:p>
            <a:r>
              <a:rPr lang="en-IE" sz="3200" i="1" dirty="0" err="1">
                <a:effectLst>
                  <a:outerShdw blurRad="38100" dist="38100" dir="2700000" algn="tl">
                    <a:srgbClr val="000000">
                      <a:alpha val="43137"/>
                    </a:srgbClr>
                  </a:outerShdw>
                </a:effectLst>
              </a:rPr>
              <a:t>Nullspace</a:t>
            </a:r>
            <a:r>
              <a:rPr lang="en-IE" sz="3200" i="1" dirty="0">
                <a:effectLst>
                  <a:outerShdw blurRad="38100" dist="38100" dir="2700000" algn="tl">
                    <a:srgbClr val="000000">
                      <a:alpha val="43137"/>
                    </a:srgbClr>
                  </a:outerShdw>
                </a:effectLst>
              </a:rPr>
              <a:t> shuttle – basic idea</a:t>
            </a:r>
          </a:p>
        </p:txBody>
      </p:sp>
      <p:graphicFrame>
        <p:nvGraphicFramePr>
          <p:cNvPr id="3" name="Object 2"/>
          <p:cNvGraphicFramePr>
            <a:graphicFrameLocks noChangeAspect="1"/>
          </p:cNvGraphicFramePr>
          <p:nvPr>
            <p:extLst>
              <p:ext uri="{D42A27DB-BD31-4B8C-83A1-F6EECF244321}">
                <p14:modId xmlns:p14="http://schemas.microsoft.com/office/powerpoint/2010/main" val="3655883060"/>
              </p:ext>
            </p:extLst>
          </p:nvPr>
        </p:nvGraphicFramePr>
        <p:xfrm>
          <a:off x="5474915" y="915988"/>
          <a:ext cx="3057525" cy="360362"/>
        </p:xfrm>
        <a:graphic>
          <a:graphicData uri="http://schemas.openxmlformats.org/presentationml/2006/ole">
            <mc:AlternateContent xmlns:mc="http://schemas.openxmlformats.org/markup-compatibility/2006">
              <mc:Choice xmlns:v="urn:schemas-microsoft-com:vml" Requires="v">
                <p:oleObj name="Equation" r:id="rId2" imgW="1942920" imgH="228600" progId="Equation.DSMT4">
                  <p:embed/>
                </p:oleObj>
              </mc:Choice>
              <mc:Fallback>
                <p:oleObj name="Equation" r:id="rId2" imgW="1942920" imgH="228600" progId="Equation.DSMT4">
                  <p:embed/>
                  <p:pic>
                    <p:nvPicPr>
                      <p:cNvPr id="3" name="Object 2"/>
                      <p:cNvPicPr/>
                      <p:nvPr/>
                    </p:nvPicPr>
                    <p:blipFill>
                      <a:blip r:embed="rId3"/>
                      <a:stretch>
                        <a:fillRect/>
                      </a:stretch>
                    </p:blipFill>
                    <p:spPr>
                      <a:xfrm>
                        <a:off x="5474915" y="915988"/>
                        <a:ext cx="3057525" cy="3603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9889549"/>
              </p:ext>
            </p:extLst>
          </p:nvPr>
        </p:nvGraphicFramePr>
        <p:xfrm>
          <a:off x="5472100" y="1779662"/>
          <a:ext cx="2718460" cy="415032"/>
        </p:xfrm>
        <a:graphic>
          <a:graphicData uri="http://schemas.openxmlformats.org/presentationml/2006/ole">
            <mc:AlternateContent xmlns:mc="http://schemas.openxmlformats.org/markup-compatibility/2006">
              <mc:Choice xmlns:v="urn:schemas-microsoft-com:vml" Requires="v">
                <p:oleObj name="Equation" r:id="rId4" imgW="1663560" imgH="253800" progId="Equation.DSMT4">
                  <p:embed/>
                </p:oleObj>
              </mc:Choice>
              <mc:Fallback>
                <p:oleObj name="Equation" r:id="rId4" imgW="1663560" imgH="253800" progId="Equation.DSMT4">
                  <p:embed/>
                  <p:pic>
                    <p:nvPicPr>
                      <p:cNvPr id="5" name="Object 4"/>
                      <p:cNvPicPr/>
                      <p:nvPr/>
                    </p:nvPicPr>
                    <p:blipFill>
                      <a:blip r:embed="rId5"/>
                      <a:stretch>
                        <a:fillRect/>
                      </a:stretch>
                    </p:blipFill>
                    <p:spPr>
                      <a:xfrm>
                        <a:off x="5472100" y="1779662"/>
                        <a:ext cx="2718460" cy="41503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8941182"/>
              </p:ext>
            </p:extLst>
          </p:nvPr>
        </p:nvGraphicFramePr>
        <p:xfrm>
          <a:off x="5472100" y="2715766"/>
          <a:ext cx="3067597" cy="369590"/>
        </p:xfrm>
        <a:graphic>
          <a:graphicData uri="http://schemas.openxmlformats.org/presentationml/2006/ole">
            <mc:AlternateContent xmlns:mc="http://schemas.openxmlformats.org/markup-compatibility/2006">
              <mc:Choice xmlns:v="urn:schemas-microsoft-com:vml" Requires="v">
                <p:oleObj name="Equation" r:id="rId6" imgW="2108160" imgH="253800" progId="Equation.DSMT4">
                  <p:embed/>
                </p:oleObj>
              </mc:Choice>
              <mc:Fallback>
                <p:oleObj name="Equation" r:id="rId6" imgW="2108160" imgH="253800" progId="Equation.DSMT4">
                  <p:embed/>
                  <p:pic>
                    <p:nvPicPr>
                      <p:cNvPr id="6" name="Object 5"/>
                      <p:cNvPicPr/>
                      <p:nvPr/>
                    </p:nvPicPr>
                    <p:blipFill>
                      <a:blip r:embed="rId7"/>
                      <a:stretch>
                        <a:fillRect/>
                      </a:stretch>
                    </p:blipFill>
                    <p:spPr>
                      <a:xfrm>
                        <a:off x="5472100" y="2715766"/>
                        <a:ext cx="3067597" cy="36959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46094728"/>
              </p:ext>
            </p:extLst>
          </p:nvPr>
        </p:nvGraphicFramePr>
        <p:xfrm>
          <a:off x="5472100" y="3471850"/>
          <a:ext cx="3456384" cy="390900"/>
        </p:xfrm>
        <a:graphic>
          <a:graphicData uri="http://schemas.openxmlformats.org/presentationml/2006/ole">
            <mc:AlternateContent xmlns:mc="http://schemas.openxmlformats.org/markup-compatibility/2006">
              <mc:Choice xmlns:v="urn:schemas-microsoft-com:vml" Requires="v">
                <p:oleObj name="Equation" r:id="rId8" imgW="2133360" imgH="241200" progId="Equation.DSMT4">
                  <p:embed/>
                </p:oleObj>
              </mc:Choice>
              <mc:Fallback>
                <p:oleObj name="Equation" r:id="rId8" imgW="2133360" imgH="241200" progId="Equation.DSMT4">
                  <p:embed/>
                  <p:pic>
                    <p:nvPicPr>
                      <p:cNvPr id="7" name="Object 6"/>
                      <p:cNvPicPr/>
                      <p:nvPr/>
                    </p:nvPicPr>
                    <p:blipFill>
                      <a:blip r:embed="rId9"/>
                      <a:stretch>
                        <a:fillRect/>
                      </a:stretch>
                    </p:blipFill>
                    <p:spPr>
                      <a:xfrm>
                        <a:off x="5472100" y="3471850"/>
                        <a:ext cx="3456384" cy="390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75982001"/>
              </p:ext>
            </p:extLst>
          </p:nvPr>
        </p:nvGraphicFramePr>
        <p:xfrm>
          <a:off x="5465390" y="4119922"/>
          <a:ext cx="3067050" cy="793750"/>
        </p:xfrm>
        <a:graphic>
          <a:graphicData uri="http://schemas.openxmlformats.org/presentationml/2006/ole">
            <mc:AlternateContent xmlns:mc="http://schemas.openxmlformats.org/markup-compatibility/2006">
              <mc:Choice xmlns:v="urn:schemas-microsoft-com:vml" Requires="v">
                <p:oleObj name="Equation" r:id="rId10" imgW="1866600" imgH="482400" progId="Equation.DSMT4">
                  <p:embed/>
                </p:oleObj>
              </mc:Choice>
              <mc:Fallback>
                <p:oleObj name="Equation" r:id="rId10" imgW="1866600" imgH="482400" progId="Equation.DSMT4">
                  <p:embed/>
                  <p:pic>
                    <p:nvPicPr>
                      <p:cNvPr id="8" name="Object 7"/>
                      <p:cNvPicPr/>
                      <p:nvPr/>
                    </p:nvPicPr>
                    <p:blipFill>
                      <a:blip r:embed="rId11"/>
                      <a:stretch>
                        <a:fillRect/>
                      </a:stretch>
                    </p:blipFill>
                    <p:spPr>
                      <a:xfrm>
                        <a:off x="5465390" y="4119922"/>
                        <a:ext cx="3067050" cy="793750"/>
                      </a:xfrm>
                      <a:prstGeom prst="rect">
                        <a:avLst/>
                      </a:prstGeom>
                    </p:spPr>
                  </p:pic>
                </p:oleObj>
              </mc:Fallback>
            </mc:AlternateContent>
          </a:graphicData>
        </a:graphic>
      </p:graphicFrame>
    </p:spTree>
    <p:extLst>
      <p:ext uri="{BB962C8B-B14F-4D97-AF65-F5344CB8AC3E}">
        <p14:creationId xmlns:p14="http://schemas.microsoft.com/office/powerpoint/2010/main" val="554121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4890891" cy="584775"/>
          </a:xfrm>
          <a:prstGeom prst="rect">
            <a:avLst/>
          </a:prstGeom>
          <a:noFill/>
        </p:spPr>
        <p:txBody>
          <a:bodyPr wrap="none" rtlCol="0">
            <a:spAutoFit/>
          </a:bodyPr>
          <a:lstStyle/>
          <a:p>
            <a:r>
              <a:rPr lang="en-IE" sz="3200" i="1" dirty="0" err="1">
                <a:effectLst>
                  <a:outerShdw blurRad="38100" dist="38100" dir="2700000" algn="tl">
                    <a:srgbClr val="000000">
                      <a:alpha val="43137"/>
                    </a:srgbClr>
                  </a:outerShdw>
                </a:effectLst>
              </a:rPr>
              <a:t>Nullspace</a:t>
            </a:r>
            <a:r>
              <a:rPr lang="en-IE" sz="3200" i="1" dirty="0">
                <a:effectLst>
                  <a:outerShdw blurRad="38100" dist="38100" dir="2700000" algn="tl">
                    <a:srgbClr val="000000">
                      <a:alpha val="43137"/>
                    </a:srgbClr>
                  </a:outerShdw>
                </a:effectLst>
              </a:rPr>
              <a:t> shuttle  - remarks </a:t>
            </a:r>
          </a:p>
        </p:txBody>
      </p:sp>
      <p:sp>
        <p:nvSpPr>
          <p:cNvPr id="7" name="Rectangle 6"/>
          <p:cNvSpPr/>
          <p:nvPr/>
        </p:nvSpPr>
        <p:spPr>
          <a:xfrm>
            <a:off x="238320" y="519522"/>
            <a:ext cx="3901632" cy="4524315"/>
          </a:xfrm>
          <a:prstGeom prst="rect">
            <a:avLst/>
          </a:prstGeom>
        </p:spPr>
        <p:txBody>
          <a:bodyPr wrap="square">
            <a:spAutoFit/>
          </a:bodyPr>
          <a:lstStyle/>
          <a:p>
            <a:pPr marL="342900" indent="-342900">
              <a:buFont typeface="Wingdings" panose="05000000000000000000" pitchFamily="2" charset="2"/>
              <a:buChar char="Ø"/>
            </a:pPr>
            <a:r>
              <a:rPr lang="en-IE" dirty="0"/>
              <a:t>NSP replaces the forward model by 2 matrix-vector products, once SVD is given </a:t>
            </a:r>
          </a:p>
          <a:p>
            <a:pPr marL="342900" indent="-342900">
              <a:buFont typeface="Wingdings" panose="05000000000000000000" pitchFamily="2" charset="2"/>
              <a:buChar char="Ø"/>
            </a:pPr>
            <a:r>
              <a:rPr lang="en-IE" dirty="0"/>
              <a:t>Inverse problems are ill-posed  -  need to be regularized to be unique! In NSP we relax the regularization as we need to know what changes the data “tolerate”</a:t>
            </a:r>
          </a:p>
          <a:p>
            <a:pPr marL="342900" indent="-342900">
              <a:buFont typeface="Wingdings" panose="05000000000000000000" pitchFamily="2" charset="2"/>
              <a:buChar char="Ø"/>
            </a:pPr>
            <a:r>
              <a:rPr lang="en-IE" dirty="0">
                <a:cs typeface="Times New Roman" panose="02020603050405020304" pitchFamily="18" charset="0"/>
              </a:rPr>
              <a:t>Open questions: </a:t>
            </a:r>
          </a:p>
          <a:p>
            <a:pPr marL="800100" lvl="1" indent="-342900">
              <a:buFont typeface="Courier New" panose="02070309020205020404" pitchFamily="49" charset="0"/>
              <a:buChar char="o"/>
            </a:pPr>
            <a:r>
              <a:rPr lang="en-IE" dirty="0" err="1">
                <a:cs typeface="Times New Roman" panose="02020603050405020304" pitchFamily="18" charset="0"/>
              </a:rPr>
              <a:t>Numerics</a:t>
            </a:r>
            <a:r>
              <a:rPr lang="en-IE" dirty="0">
                <a:cs typeface="Times New Roman" panose="02020603050405020304" pitchFamily="18" charset="0"/>
              </a:rPr>
              <a:t>: Full SVD prohibitive </a:t>
            </a:r>
            <a:r>
              <a:rPr lang="en-IE" dirty="0">
                <a:cs typeface="Times New Roman" panose="02020603050405020304" pitchFamily="18" charset="0"/>
                <a:sym typeface="Symbol"/>
              </a:rPr>
              <a:t>Randomized SVD </a:t>
            </a:r>
          </a:p>
          <a:p>
            <a:pPr marL="800100" lvl="1" indent="-342900">
              <a:buFont typeface="Courier New" panose="02070309020205020404" pitchFamily="49" charset="0"/>
              <a:buChar char="o"/>
            </a:pPr>
            <a:r>
              <a:rPr lang="en-IE" dirty="0">
                <a:cs typeface="Times New Roman" panose="02020603050405020304" pitchFamily="18" charset="0"/>
                <a:sym typeface="Symbol"/>
              </a:rPr>
              <a:t>How many singular values?</a:t>
            </a:r>
          </a:p>
          <a:p>
            <a:pPr marL="800100" lvl="1" indent="-342900">
              <a:buFont typeface="Courier New" panose="02070309020205020404" pitchFamily="49" charset="0"/>
              <a:buChar char="o"/>
            </a:pPr>
            <a:r>
              <a:rPr lang="en-IE" dirty="0">
                <a:cs typeface="Times New Roman" panose="02020603050405020304" pitchFamily="18" charset="0"/>
                <a:sym typeface="Symbol"/>
              </a:rPr>
              <a:t>Which domain of validity (linear approximation)</a:t>
            </a:r>
            <a:r>
              <a:rPr lang="en-IE" dirty="0">
                <a:cs typeface="Times New Roman" panose="02020603050405020304" pitchFamily="18" charset="0"/>
              </a:rPr>
              <a:t> </a:t>
            </a:r>
          </a:p>
          <a:p>
            <a:pPr marL="800100" lvl="1" indent="-342900">
              <a:buFont typeface="Courier New" panose="02070309020205020404" pitchFamily="49" charset="0"/>
              <a:buChar char="o"/>
            </a:pPr>
            <a:r>
              <a:rPr lang="en-IE" dirty="0">
                <a:cs typeface="Times New Roman" panose="02020603050405020304" pitchFamily="18" charset="0"/>
              </a:rPr>
              <a:t>Which perturbations or deformations?</a:t>
            </a:r>
            <a:endParaRPr lang="en-IE"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5" y="591530"/>
            <a:ext cx="4788532" cy="4155091"/>
          </a:xfrm>
          <a:prstGeom prst="rect">
            <a:avLst/>
          </a:prstGeom>
        </p:spPr>
      </p:pic>
    </p:spTree>
    <p:extLst>
      <p:ext uri="{BB962C8B-B14F-4D97-AF65-F5344CB8AC3E}">
        <p14:creationId xmlns:p14="http://schemas.microsoft.com/office/powerpoint/2010/main" val="440290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6519542"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Timing</a:t>
            </a:r>
          </a:p>
        </p:txBody>
      </p:sp>
      <p:sp>
        <p:nvSpPr>
          <p:cNvPr id="5" name="TextBox 4"/>
          <p:cNvSpPr txBox="1"/>
          <p:nvPr/>
        </p:nvSpPr>
        <p:spPr>
          <a:xfrm>
            <a:off x="5292080" y="1131590"/>
            <a:ext cx="3496919" cy="2862322"/>
          </a:xfrm>
          <a:prstGeom prst="rect">
            <a:avLst/>
          </a:prstGeom>
          <a:noFill/>
        </p:spPr>
        <p:txBody>
          <a:bodyPr wrap="none" rtlCol="0">
            <a:spAutoFit/>
          </a:bodyPr>
          <a:lstStyle/>
          <a:p>
            <a:r>
              <a:rPr lang="en-US" dirty="0">
                <a:cs typeface="Courier New" panose="02070309020205020404" pitchFamily="49" charset="0"/>
              </a:rPr>
              <a:t> </a:t>
            </a:r>
            <a:r>
              <a:rPr lang="fi-FI" dirty="0">
                <a:latin typeface="+mj-lt"/>
                <a:cs typeface="Courier New" panose="02070309020205020404" pitchFamily="49" charset="0"/>
              </a:rPr>
              <a:t>rsvd  algorithm </a:t>
            </a:r>
            <a:br>
              <a:rPr lang="fi-FI" dirty="0">
                <a:latin typeface="+mj-lt"/>
                <a:cs typeface="Courier New" panose="02070309020205020404" pitchFamily="49" charset="0"/>
              </a:rPr>
            </a:br>
            <a:r>
              <a:rPr lang="fi-FI" dirty="0">
                <a:latin typeface="+mj-lt"/>
                <a:cs typeface="Courier New" panose="02070309020205020404" pitchFamily="49" charset="0"/>
              </a:rPr>
              <a:t>(after Antoine Liutkus 2014)</a:t>
            </a:r>
          </a:p>
          <a:p>
            <a:endParaRPr lang="en-GB" dirty="0">
              <a:latin typeface="+mj-lt"/>
              <a:cs typeface="Courier New" panose="02070309020205020404" pitchFamily="49" charset="0"/>
            </a:endParaRPr>
          </a:p>
          <a:p>
            <a:pPr marL="285750" indent="-285750">
              <a:buFont typeface="Arial" panose="020B0604020202020204" pitchFamily="34" charset="0"/>
              <a:buChar char="•"/>
            </a:pPr>
            <a:r>
              <a:rPr lang="en-US" dirty="0">
                <a:cs typeface="Courier New" panose="02070309020205020404" pitchFamily="49" charset="0"/>
              </a:rPr>
              <a:t>generate matrix of </a:t>
            </a:r>
            <a:br>
              <a:rPr lang="en-US" dirty="0">
                <a:cs typeface="Courier New" panose="02070309020205020404" pitchFamily="49" charset="0"/>
              </a:rPr>
            </a:br>
            <a:r>
              <a:rPr lang="en-US" dirty="0">
                <a:cs typeface="Courier New" panose="02070309020205020404" pitchFamily="49" charset="0"/>
              </a:rPr>
              <a:t>orthonormal random columns</a:t>
            </a:r>
            <a:r>
              <a:rPr lang="en-US"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cs typeface="Courier New" panose="02070309020205020404" pitchFamily="49" charset="0"/>
              </a:rPr>
              <a:t>trans form M</a:t>
            </a:r>
            <a:r>
              <a:rPr lang="en-US" dirty="0">
                <a:cs typeface="Courier New" panose="02070309020205020404" pitchFamily="49" charset="0"/>
                <a:sym typeface="Symbol"/>
              </a:rPr>
              <a:t></a:t>
            </a:r>
            <a:r>
              <a:rPr lang="en-US" dirty="0">
                <a:cs typeface="Courier New" panose="02070309020205020404" pitchFamily="49" charset="0"/>
              </a:rPr>
              <a:t>N matrix to M</a:t>
            </a:r>
            <a:r>
              <a:rPr lang="en-US" dirty="0">
                <a:cs typeface="Courier New" panose="02070309020205020404" pitchFamily="49" charset="0"/>
                <a:sym typeface="Symbol"/>
              </a:rPr>
              <a:t>2K</a:t>
            </a:r>
          </a:p>
          <a:p>
            <a:pPr marL="285750" indent="-285750">
              <a:buFont typeface="Arial" panose="020B0604020202020204" pitchFamily="34" charset="0"/>
              <a:buChar char="•"/>
            </a:pPr>
            <a:r>
              <a:rPr lang="en-US" dirty="0"/>
              <a:t>calculate SVD of smaller matrix</a:t>
            </a:r>
          </a:p>
          <a:p>
            <a:pPr marL="285750" indent="-285750">
              <a:buFont typeface="Arial" panose="020B0604020202020204" pitchFamily="34" charset="0"/>
              <a:buChar char="•"/>
            </a:pPr>
            <a:r>
              <a:rPr lang="en-US" dirty="0"/>
              <a:t>back transform</a:t>
            </a:r>
          </a:p>
          <a:p>
            <a:pPr marL="285750" indent="-285750">
              <a:buFont typeface="Arial" panose="020B0604020202020204" pitchFamily="34" charset="0"/>
              <a:buChar char="•"/>
            </a:pPr>
            <a:r>
              <a:rPr lang="en-US" dirty="0"/>
              <a:t>Truncate to </a:t>
            </a:r>
            <a:br>
              <a:rPr lang="en-US" dirty="0"/>
            </a:br>
            <a:r>
              <a:rPr lang="en-US" dirty="0"/>
              <a:t>standard  </a:t>
            </a:r>
            <a:r>
              <a:rPr lang="en-US" dirty="0" err="1"/>
              <a:t>matlab</a:t>
            </a:r>
            <a:r>
              <a:rPr lang="en-US" dirty="0"/>
              <a:t> “econ” form</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0735" y="843558"/>
            <a:ext cx="4361298" cy="327460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771550"/>
            <a:ext cx="4464496" cy="3352092"/>
          </a:xfrm>
          <a:prstGeom prst="rect">
            <a:avLst/>
          </a:prstGeom>
        </p:spPr>
      </p:pic>
    </p:spTree>
    <p:extLst>
      <p:ext uri="{BB962C8B-B14F-4D97-AF65-F5344CB8AC3E}">
        <p14:creationId xmlns:p14="http://schemas.microsoft.com/office/powerpoint/2010/main" val="201202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2978" y="1039778"/>
            <a:ext cx="835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2000" dirty="0"/>
              <a:t>Differentiate with respect to parameters and apply, e.g., Gauss-Newton method </a:t>
            </a:r>
            <a:r>
              <a:rPr lang="de-DE" altLang="en-US" sz="2000"/>
              <a:t>gives iteration formulae (normal equation)</a:t>
            </a:r>
            <a:endParaRPr lang="de-DE" altLang="en-US" sz="2000" dirty="0">
              <a:sym typeface="Symbol" pitchFamily="18" charset="2"/>
            </a:endParaRPr>
          </a:p>
        </p:txBody>
      </p:sp>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P- and D-Space</a:t>
            </a:r>
            <a:endParaRPr lang="de-DE" altLang="en-US" i="1" dirty="0">
              <a:effectLst>
                <a:outerShdw blurRad="38100" dist="38100" dir="2700000" algn="tl">
                  <a:srgbClr val="000000">
                    <a:alpha val="43137"/>
                  </a:srgbClr>
                </a:outerShdw>
              </a:effectLst>
            </a:endParaRPr>
          </a:p>
        </p:txBody>
      </p:sp>
      <p:graphicFrame>
        <p:nvGraphicFramePr>
          <p:cNvPr id="18442" name="Object 10"/>
          <p:cNvGraphicFramePr>
            <a:graphicFrameLocks noChangeAspect="1"/>
          </p:cNvGraphicFramePr>
          <p:nvPr>
            <p:extLst>
              <p:ext uri="{D42A27DB-BD31-4B8C-83A1-F6EECF244321}">
                <p14:modId xmlns:p14="http://schemas.microsoft.com/office/powerpoint/2010/main" val="4240487416"/>
              </p:ext>
            </p:extLst>
          </p:nvPr>
        </p:nvGraphicFramePr>
        <p:xfrm>
          <a:off x="6138438" y="1876759"/>
          <a:ext cx="2717800" cy="586979"/>
        </p:xfrm>
        <a:graphic>
          <a:graphicData uri="http://schemas.openxmlformats.org/presentationml/2006/ole">
            <mc:AlternateContent xmlns:mc="http://schemas.openxmlformats.org/markup-compatibility/2006">
              <mc:Choice xmlns:v="urn:schemas-microsoft-com:vml" Requires="v">
                <p:oleObj name="Equation" r:id="rId3" imgW="1587240" imgH="457200" progId="Equation.DSMT4">
                  <p:embed/>
                </p:oleObj>
              </mc:Choice>
              <mc:Fallback>
                <p:oleObj name="Equation" r:id="rId3" imgW="1587240" imgH="457200" progId="Equation.DSMT4">
                  <p:embed/>
                  <p:pic>
                    <p:nvPicPr>
                      <p:cNvPr id="1844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438" y="1876759"/>
                        <a:ext cx="2717800" cy="586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4" name="Text Box 12"/>
          <p:cNvSpPr txBox="1">
            <a:spLocks noChangeArrowheads="1"/>
          </p:cNvSpPr>
          <p:nvPr/>
        </p:nvSpPr>
        <p:spPr bwMode="auto">
          <a:xfrm>
            <a:off x="6921622" y="2408491"/>
            <a:ext cx="172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2000" dirty="0">
                <a:solidFill>
                  <a:srgbClr val="FF0000"/>
                </a:solidFill>
              </a:rPr>
              <a:t>Jacobian</a:t>
            </a:r>
          </a:p>
        </p:txBody>
      </p:sp>
      <p:graphicFrame>
        <p:nvGraphicFramePr>
          <p:cNvPr id="3" name="Object 2"/>
          <p:cNvGraphicFramePr>
            <a:graphicFrameLocks noChangeAspect="1"/>
          </p:cNvGraphicFramePr>
          <p:nvPr>
            <p:extLst>
              <p:ext uri="{D42A27DB-BD31-4B8C-83A1-F6EECF244321}">
                <p14:modId xmlns:p14="http://schemas.microsoft.com/office/powerpoint/2010/main" val="2134736717"/>
              </p:ext>
            </p:extLst>
          </p:nvPr>
        </p:nvGraphicFramePr>
        <p:xfrm>
          <a:off x="899592" y="1744450"/>
          <a:ext cx="5164002" cy="864096"/>
        </p:xfrm>
        <a:graphic>
          <a:graphicData uri="http://schemas.openxmlformats.org/presentationml/2006/ole">
            <mc:AlternateContent xmlns:mc="http://schemas.openxmlformats.org/markup-compatibility/2006">
              <mc:Choice xmlns:v="urn:schemas-microsoft-com:vml" Requires="v">
                <p:oleObj name="Equation" r:id="rId5" imgW="3187440" imgH="533160" progId="Equation.DSMT4">
                  <p:embed/>
                </p:oleObj>
              </mc:Choice>
              <mc:Fallback>
                <p:oleObj name="Equation" r:id="rId5" imgW="3187440" imgH="533160" progId="Equation.DSMT4">
                  <p:embed/>
                  <p:pic>
                    <p:nvPicPr>
                      <p:cNvPr id="3" name="Object 2"/>
                      <p:cNvPicPr/>
                      <p:nvPr/>
                    </p:nvPicPr>
                    <p:blipFill>
                      <a:blip r:embed="rId6"/>
                      <a:stretch>
                        <a:fillRect/>
                      </a:stretch>
                    </p:blipFill>
                    <p:spPr>
                      <a:xfrm>
                        <a:off x="899592" y="1744450"/>
                        <a:ext cx="5164002" cy="86409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13268196"/>
              </p:ext>
            </p:extLst>
          </p:nvPr>
        </p:nvGraphicFramePr>
        <p:xfrm>
          <a:off x="891295" y="643734"/>
          <a:ext cx="5703034" cy="396044"/>
        </p:xfrm>
        <a:graphic>
          <a:graphicData uri="http://schemas.openxmlformats.org/presentationml/2006/ole">
            <mc:AlternateContent xmlns:mc="http://schemas.openxmlformats.org/markup-compatibility/2006">
              <mc:Choice xmlns:v="urn:schemas-microsoft-com:vml" Requires="v">
                <p:oleObj name="Equation" r:id="rId7" imgW="3657600" imgH="253800" progId="Equation.DSMT4">
                  <p:embed/>
                </p:oleObj>
              </mc:Choice>
              <mc:Fallback>
                <p:oleObj name="Equation" r:id="rId7" imgW="3657600" imgH="253800" progId="Equation.DSMT4">
                  <p:embed/>
                  <p:pic>
                    <p:nvPicPr>
                      <p:cNvPr id="5" name="Object 4"/>
                      <p:cNvPicPr/>
                      <p:nvPr/>
                    </p:nvPicPr>
                    <p:blipFill>
                      <a:blip r:embed="rId8"/>
                      <a:stretch>
                        <a:fillRect/>
                      </a:stretch>
                    </p:blipFill>
                    <p:spPr>
                      <a:xfrm>
                        <a:off x="891295" y="643734"/>
                        <a:ext cx="5703034" cy="396044"/>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0E87A735-00FA-F5A8-B656-B2E6D3FD9D98}"/>
              </a:ext>
            </a:extLst>
          </p:cNvPr>
          <p:cNvGrpSpPr/>
          <p:nvPr/>
        </p:nvGrpSpPr>
        <p:grpSpPr>
          <a:xfrm>
            <a:off x="495178" y="2679762"/>
            <a:ext cx="8353425" cy="830997"/>
            <a:chOff x="495178" y="3588544"/>
            <a:chExt cx="8353425" cy="830997"/>
          </a:xfrm>
        </p:grpSpPr>
        <p:sp>
          <p:nvSpPr>
            <p:cNvPr id="2" name="Text Box 4">
              <a:extLst>
                <a:ext uri="{FF2B5EF4-FFF2-40B4-BE49-F238E27FC236}">
                  <a16:creationId xmlns:a16="http://schemas.microsoft.com/office/drawing/2014/main" id="{C199DAB5-2F08-2C68-A781-1DFF2B8D1D29}"/>
                </a:ext>
              </a:extLst>
            </p:cNvPr>
            <p:cNvSpPr txBox="1">
              <a:spLocks noChangeArrowheads="1"/>
            </p:cNvSpPr>
            <p:nvPr/>
          </p:nvSpPr>
          <p:spPr bwMode="auto">
            <a:xfrm>
              <a:off x="495178" y="3588544"/>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1600"/>
                <a:t>Note: </a:t>
              </a:r>
            </a:p>
            <a:p>
              <a:pPr marL="342900" indent="-342900">
                <a:buFont typeface="Arial" panose="020B0604020202020204" pitchFamily="34" charset="0"/>
                <a:buChar char="•"/>
              </a:pPr>
              <a:r>
                <a:rPr lang="de-DE" altLang="en-US" sz="1600"/>
                <a:t>Covariance matrices or their inverses for D- and P-space, respectively.</a:t>
              </a:r>
            </a:p>
            <a:p>
              <a:pPr marL="342900" indent="-342900">
                <a:buFont typeface="Arial" panose="020B0604020202020204" pitchFamily="34" charset="0"/>
                <a:buChar char="•"/>
              </a:pPr>
              <a:r>
                <a:rPr lang="de-DE" altLang="en-US" sz="1600"/>
                <a:t>matrices are              and             ,                ! </a:t>
              </a:r>
              <a:endParaRPr lang="de-DE" altLang="en-US" sz="1600" dirty="0">
                <a:sym typeface="Symbol" pitchFamily="18" charset="2"/>
              </a:endParaRPr>
            </a:p>
          </p:txBody>
        </p:sp>
        <p:graphicFrame>
          <p:nvGraphicFramePr>
            <p:cNvPr id="4" name="Object 3">
              <a:extLst>
                <a:ext uri="{FF2B5EF4-FFF2-40B4-BE49-F238E27FC236}">
                  <a16:creationId xmlns:a16="http://schemas.microsoft.com/office/drawing/2014/main" id="{785E1AA9-61B2-2FFA-45BF-F0B9B38CB93B}"/>
                </a:ext>
              </a:extLst>
            </p:cNvPr>
            <p:cNvGraphicFramePr>
              <a:graphicFrameLocks noChangeAspect="1"/>
            </p:cNvGraphicFramePr>
            <p:nvPr>
              <p:extLst>
                <p:ext uri="{D42A27DB-BD31-4B8C-83A1-F6EECF244321}">
                  <p14:modId xmlns:p14="http://schemas.microsoft.com/office/powerpoint/2010/main" val="2003083878"/>
                </p:ext>
              </p:extLst>
            </p:nvPr>
          </p:nvGraphicFramePr>
          <p:xfrm>
            <a:off x="1932909" y="4122134"/>
            <a:ext cx="617117" cy="216861"/>
          </p:xfrm>
          <a:graphic>
            <a:graphicData uri="http://schemas.openxmlformats.org/presentationml/2006/ole">
              <mc:AlternateContent xmlns:mc="http://schemas.openxmlformats.org/markup-compatibility/2006">
                <mc:Choice xmlns:v="urn:schemas-microsoft-com:vml" Requires="v">
                  <p:oleObj name="Equation" r:id="rId9" imgW="469800" imgH="164880" progId="Equation.DSMT4">
                    <p:embed/>
                  </p:oleObj>
                </mc:Choice>
                <mc:Fallback>
                  <p:oleObj name="Equation" r:id="rId9" imgW="469800" imgH="164880" progId="Equation.DSMT4">
                    <p:embed/>
                    <p:pic>
                      <p:nvPicPr>
                        <p:cNvPr id="4" name="Object 3">
                          <a:extLst>
                            <a:ext uri="{FF2B5EF4-FFF2-40B4-BE49-F238E27FC236}">
                              <a16:creationId xmlns:a16="http://schemas.microsoft.com/office/drawing/2014/main" id="{785E1AA9-61B2-2FFA-45BF-F0B9B38CB93B}"/>
                            </a:ext>
                          </a:extLst>
                        </p:cNvPr>
                        <p:cNvPicPr/>
                        <p:nvPr/>
                      </p:nvPicPr>
                      <p:blipFill>
                        <a:blip r:embed="rId10"/>
                        <a:stretch>
                          <a:fillRect/>
                        </a:stretch>
                      </p:blipFill>
                      <p:spPr>
                        <a:xfrm>
                          <a:off x="1932909" y="4122134"/>
                          <a:ext cx="617117" cy="21686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41A8254-A28C-9C32-7643-92270BDF5C80}"/>
                </a:ext>
              </a:extLst>
            </p:cNvPr>
            <p:cNvGraphicFramePr>
              <a:graphicFrameLocks noChangeAspect="1"/>
            </p:cNvGraphicFramePr>
            <p:nvPr>
              <p:extLst>
                <p:ext uri="{D42A27DB-BD31-4B8C-83A1-F6EECF244321}">
                  <p14:modId xmlns:p14="http://schemas.microsoft.com/office/powerpoint/2010/main" val="985360279"/>
                </p:ext>
              </p:extLst>
            </p:nvPr>
          </p:nvGraphicFramePr>
          <p:xfrm>
            <a:off x="2915816" y="4104648"/>
            <a:ext cx="617116" cy="261261"/>
          </p:xfrm>
          <a:graphic>
            <a:graphicData uri="http://schemas.openxmlformats.org/presentationml/2006/ole">
              <mc:AlternateContent xmlns:mc="http://schemas.openxmlformats.org/markup-compatibility/2006">
                <mc:Choice xmlns:v="urn:schemas-microsoft-com:vml" Requires="v">
                  <p:oleObj name="Equation" r:id="rId11" imgW="419040" imgH="177480" progId="Equation.DSMT4">
                    <p:embed/>
                  </p:oleObj>
                </mc:Choice>
                <mc:Fallback>
                  <p:oleObj name="Equation" r:id="rId11" imgW="419040" imgH="177480" progId="Equation.DSMT4">
                    <p:embed/>
                    <p:pic>
                      <p:nvPicPr>
                        <p:cNvPr id="6" name="Object 5">
                          <a:extLst>
                            <a:ext uri="{FF2B5EF4-FFF2-40B4-BE49-F238E27FC236}">
                              <a16:creationId xmlns:a16="http://schemas.microsoft.com/office/drawing/2014/main" id="{A41A8254-A28C-9C32-7643-92270BDF5C80}"/>
                            </a:ext>
                          </a:extLst>
                        </p:cNvPr>
                        <p:cNvPicPr/>
                        <p:nvPr/>
                      </p:nvPicPr>
                      <p:blipFill>
                        <a:blip r:embed="rId12"/>
                        <a:stretch>
                          <a:fillRect/>
                        </a:stretch>
                      </p:blipFill>
                      <p:spPr>
                        <a:xfrm>
                          <a:off x="2915816" y="4104648"/>
                          <a:ext cx="617116" cy="261261"/>
                        </a:xfrm>
                        <a:prstGeom prst="rect">
                          <a:avLst/>
                        </a:prstGeom>
                      </p:spPr>
                    </p:pic>
                  </p:oleObj>
                </mc:Fallback>
              </mc:AlternateContent>
            </a:graphicData>
          </a:graphic>
        </p:graphicFrame>
      </p:grpSp>
      <p:graphicFrame>
        <p:nvGraphicFramePr>
          <p:cNvPr id="10" name="Object 9">
            <a:extLst>
              <a:ext uri="{FF2B5EF4-FFF2-40B4-BE49-F238E27FC236}">
                <a16:creationId xmlns:a16="http://schemas.microsoft.com/office/drawing/2014/main" id="{584502C3-39F2-F7AD-A6DA-A49FB5F10C7E}"/>
              </a:ext>
            </a:extLst>
          </p:cNvPr>
          <p:cNvGraphicFramePr>
            <a:graphicFrameLocks noChangeAspect="1"/>
          </p:cNvGraphicFramePr>
          <p:nvPr>
            <p:extLst>
              <p:ext uri="{D42A27DB-BD31-4B8C-83A1-F6EECF244321}">
                <p14:modId xmlns:p14="http://schemas.microsoft.com/office/powerpoint/2010/main" val="2575065539"/>
              </p:ext>
            </p:extLst>
          </p:nvPr>
        </p:nvGraphicFramePr>
        <p:xfrm>
          <a:off x="3707904" y="3220673"/>
          <a:ext cx="745519" cy="253856"/>
        </p:xfrm>
        <a:graphic>
          <a:graphicData uri="http://schemas.openxmlformats.org/presentationml/2006/ole">
            <mc:AlternateContent xmlns:mc="http://schemas.openxmlformats.org/markup-compatibility/2006">
              <mc:Choice xmlns:v="urn:schemas-microsoft-com:vml" Requires="v">
                <p:oleObj name="Equation" r:id="rId13" imgW="520560" imgH="177480" progId="Equation.DSMT4">
                  <p:embed/>
                </p:oleObj>
              </mc:Choice>
              <mc:Fallback>
                <p:oleObj name="Equation" r:id="rId13" imgW="520560" imgH="177480" progId="Equation.DSMT4">
                  <p:embed/>
                  <p:pic>
                    <p:nvPicPr>
                      <p:cNvPr id="10" name="Object 9">
                        <a:extLst>
                          <a:ext uri="{FF2B5EF4-FFF2-40B4-BE49-F238E27FC236}">
                            <a16:creationId xmlns:a16="http://schemas.microsoft.com/office/drawing/2014/main" id="{584502C3-39F2-F7AD-A6DA-A49FB5F10C7E}"/>
                          </a:ext>
                        </a:extLst>
                      </p:cNvPr>
                      <p:cNvPicPr/>
                      <p:nvPr/>
                    </p:nvPicPr>
                    <p:blipFill>
                      <a:blip r:embed="rId14"/>
                      <a:stretch>
                        <a:fillRect/>
                      </a:stretch>
                    </p:blipFill>
                    <p:spPr>
                      <a:xfrm>
                        <a:off x="3707904" y="3220673"/>
                        <a:ext cx="745519" cy="25385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83110FA-A7E1-DB39-FB19-588D07768869}"/>
              </a:ext>
            </a:extLst>
          </p:cNvPr>
          <p:cNvGraphicFramePr>
            <a:graphicFrameLocks noChangeAspect="1"/>
          </p:cNvGraphicFramePr>
          <p:nvPr>
            <p:extLst>
              <p:ext uri="{D42A27DB-BD31-4B8C-83A1-F6EECF244321}">
                <p14:modId xmlns:p14="http://schemas.microsoft.com/office/powerpoint/2010/main" val="3421884808"/>
              </p:ext>
            </p:extLst>
          </p:nvPr>
        </p:nvGraphicFramePr>
        <p:xfrm>
          <a:off x="863588" y="3725962"/>
          <a:ext cx="6315075" cy="862012"/>
        </p:xfrm>
        <a:graphic>
          <a:graphicData uri="http://schemas.openxmlformats.org/presentationml/2006/ole">
            <mc:AlternateContent xmlns:mc="http://schemas.openxmlformats.org/markup-compatibility/2006">
              <mc:Choice xmlns:v="urn:schemas-microsoft-com:vml" Requires="v">
                <p:oleObj name="Equation" r:id="rId15" imgW="3898800" imgH="533160" progId="Equation.DSMT4">
                  <p:embed/>
                </p:oleObj>
              </mc:Choice>
              <mc:Fallback>
                <p:oleObj name="Equation" r:id="rId15" imgW="3898800" imgH="533160" progId="Equation.DSMT4">
                  <p:embed/>
                  <p:pic>
                    <p:nvPicPr>
                      <p:cNvPr id="11" name="Object 10">
                        <a:extLst>
                          <a:ext uri="{FF2B5EF4-FFF2-40B4-BE49-F238E27FC236}">
                            <a16:creationId xmlns:a16="http://schemas.microsoft.com/office/drawing/2014/main" id="{483110FA-A7E1-DB39-FB19-588D07768869}"/>
                          </a:ext>
                        </a:extLst>
                      </p:cNvPr>
                      <p:cNvPicPr/>
                      <p:nvPr/>
                    </p:nvPicPr>
                    <p:blipFill>
                      <a:blip r:embed="rId16"/>
                      <a:stretch>
                        <a:fillRect/>
                      </a:stretch>
                    </p:blipFill>
                    <p:spPr>
                      <a:xfrm>
                        <a:off x="863588" y="3725962"/>
                        <a:ext cx="6315075" cy="862012"/>
                      </a:xfrm>
                      <a:prstGeom prst="rect">
                        <a:avLst/>
                      </a:prstGeom>
                    </p:spPr>
                  </p:pic>
                </p:oleObj>
              </mc:Fallback>
            </mc:AlternateContent>
          </a:graphicData>
        </a:graphic>
      </p:graphicFrame>
    </p:spTree>
    <p:extLst>
      <p:ext uri="{BB962C8B-B14F-4D97-AF65-F5344CB8AC3E}">
        <p14:creationId xmlns:p14="http://schemas.microsoft.com/office/powerpoint/2010/main" val="15012011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508" y="0"/>
            <a:ext cx="7496155"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experiments</a:t>
            </a:r>
          </a:p>
        </p:txBody>
      </p:sp>
      <p:sp>
        <p:nvSpPr>
          <p:cNvPr id="6" name="TextBox 5"/>
          <p:cNvSpPr txBox="1"/>
          <p:nvPr/>
        </p:nvSpPr>
        <p:spPr>
          <a:xfrm>
            <a:off x="487035" y="586884"/>
            <a:ext cx="2437077" cy="369332"/>
          </a:xfrm>
          <a:prstGeom prst="rect">
            <a:avLst/>
          </a:prstGeom>
          <a:noFill/>
        </p:spPr>
        <p:txBody>
          <a:bodyPr wrap="none" rtlCol="0">
            <a:spAutoFit/>
          </a:bodyPr>
          <a:lstStyle/>
          <a:p>
            <a:r>
              <a:rPr lang="fi-FI" dirty="0">
                <a:latin typeface="+mj-lt"/>
                <a:cs typeface="Courier New" panose="02070309020205020404" pitchFamily="49" charset="0"/>
              </a:rPr>
              <a:t>Accuracy  of rsvd results</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221221497"/>
              </p:ext>
            </p:extLst>
          </p:nvPr>
        </p:nvGraphicFramePr>
        <p:xfrm>
          <a:off x="4103948" y="1887674"/>
          <a:ext cx="1803400" cy="508000"/>
        </p:xfrm>
        <a:graphic>
          <a:graphicData uri="http://schemas.openxmlformats.org/presentationml/2006/ole">
            <mc:AlternateContent xmlns:mc="http://schemas.openxmlformats.org/markup-compatibility/2006">
              <mc:Choice xmlns:v="urn:schemas-microsoft-com:vml" Requires="v">
                <p:oleObj name="Equation" r:id="rId2" imgW="1803240" imgH="507960" progId="Equation.DSMT4">
                  <p:embed/>
                </p:oleObj>
              </mc:Choice>
              <mc:Fallback>
                <p:oleObj name="Equation" r:id="rId2" imgW="1803240" imgH="507960" progId="Equation.DSMT4">
                  <p:embed/>
                  <p:pic>
                    <p:nvPicPr>
                      <p:cNvPr id="7" name="Object 6"/>
                      <p:cNvPicPr/>
                      <p:nvPr/>
                    </p:nvPicPr>
                    <p:blipFill>
                      <a:blip r:embed="rId3"/>
                      <a:stretch>
                        <a:fillRect/>
                      </a:stretch>
                    </p:blipFill>
                    <p:spPr>
                      <a:xfrm>
                        <a:off x="4103948" y="1887674"/>
                        <a:ext cx="1803400" cy="508000"/>
                      </a:xfrm>
                      <a:prstGeom prst="rect">
                        <a:avLst/>
                      </a:prstGeom>
                    </p:spPr>
                  </p:pic>
                </p:oleObj>
              </mc:Fallback>
            </mc:AlternateContent>
          </a:graphicData>
        </a:graphic>
      </p:graphicFrame>
    </p:spTree>
    <p:extLst>
      <p:ext uri="{BB962C8B-B14F-4D97-AF65-F5344CB8AC3E}">
        <p14:creationId xmlns:p14="http://schemas.microsoft.com/office/powerpoint/2010/main" val="3425652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508" y="0"/>
            <a:ext cx="7496155"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experiments</a:t>
            </a:r>
          </a:p>
        </p:txBody>
      </p:sp>
      <p:sp>
        <p:nvSpPr>
          <p:cNvPr id="5" name="TextBox 4"/>
          <p:cNvSpPr txBox="1"/>
          <p:nvPr/>
        </p:nvSpPr>
        <p:spPr>
          <a:xfrm>
            <a:off x="5292080" y="771550"/>
            <a:ext cx="959750" cy="369332"/>
          </a:xfrm>
          <a:prstGeom prst="rect">
            <a:avLst/>
          </a:prstGeom>
          <a:noFill/>
        </p:spPr>
        <p:txBody>
          <a:bodyPr wrap="none" rtlCol="0">
            <a:spAutoFit/>
          </a:bodyPr>
          <a:lstStyle/>
          <a:p>
            <a:r>
              <a:rPr lang="fi-FI" dirty="0">
                <a:latin typeface="+mj-lt"/>
                <a:cs typeface="Courier New" panose="02070309020205020404" pitchFamily="49" charset="0"/>
              </a:rPr>
              <a:t>sparsity </a:t>
            </a:r>
            <a:endParaRPr lang="en-GB" dirty="0"/>
          </a:p>
        </p:txBody>
      </p:sp>
      <p:sp>
        <p:nvSpPr>
          <p:cNvPr id="6" name="TextBox 5"/>
          <p:cNvSpPr txBox="1"/>
          <p:nvPr/>
        </p:nvSpPr>
        <p:spPr>
          <a:xfrm>
            <a:off x="503548" y="771550"/>
            <a:ext cx="2415661" cy="615553"/>
          </a:xfrm>
          <a:prstGeom prst="rect">
            <a:avLst/>
          </a:prstGeom>
          <a:noFill/>
        </p:spPr>
        <p:txBody>
          <a:bodyPr wrap="none" rtlCol="0">
            <a:spAutoFit/>
          </a:bodyPr>
          <a:lstStyle/>
          <a:p>
            <a:r>
              <a:rPr lang="fi-FI" dirty="0">
                <a:latin typeface="+mj-lt"/>
                <a:cs typeface="Courier New" panose="02070309020205020404" pitchFamily="49" charset="0"/>
              </a:rPr>
              <a:t>rsvd  vs  MATLAB svds</a:t>
            </a:r>
          </a:p>
          <a:p>
            <a:r>
              <a:rPr lang="fi-FI" sz="1600" i="1" dirty="0">
                <a:latin typeface="+mj-lt"/>
                <a:cs typeface="Courier New" panose="02070309020205020404" pitchFamily="49" charset="0"/>
              </a:rPr>
              <a:t>(</a:t>
            </a:r>
            <a:r>
              <a:rPr lang="en-GB" sz="1600" i="1" dirty="0" err="1"/>
              <a:t>Baglama</a:t>
            </a:r>
            <a:r>
              <a:rPr lang="en-GB" sz="1600" i="1" dirty="0"/>
              <a:t> &amp; </a:t>
            </a:r>
            <a:r>
              <a:rPr lang="en-GB" sz="1600" i="1" dirty="0" err="1"/>
              <a:t>Reichel</a:t>
            </a:r>
            <a:r>
              <a:rPr lang="en-GB" sz="1600" i="1" dirty="0"/>
              <a:t>, 2005) </a:t>
            </a:r>
          </a:p>
        </p:txBody>
      </p:sp>
    </p:spTree>
    <p:extLst>
      <p:ext uri="{BB962C8B-B14F-4D97-AF65-F5344CB8AC3E}">
        <p14:creationId xmlns:p14="http://schemas.microsoft.com/office/powerpoint/2010/main" val="860211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79321"/>
            <a:ext cx="7641162" cy="3508653"/>
          </a:xfrm>
          <a:prstGeom prst="rect">
            <a:avLst/>
          </a:prstGeom>
        </p:spPr>
        <p:txBody>
          <a:bodyPr wrap="square">
            <a:spAutoFit/>
          </a:bodyPr>
          <a:lstStyle/>
          <a:p>
            <a:pPr marL="342900" indent="-342900">
              <a:lnSpc>
                <a:spcPct val="150000"/>
              </a:lnSpc>
              <a:buFont typeface="+mj-lt"/>
              <a:buAutoNum type="arabicPeriod"/>
            </a:pPr>
            <a:r>
              <a:rPr lang="en-US" dirty="0"/>
              <a:t>Calculate MAP model, Jacobian, and posterior Covariance   </a:t>
            </a:r>
          </a:p>
          <a:p>
            <a:pPr marL="342900" indent="-342900">
              <a:lnSpc>
                <a:spcPct val="150000"/>
              </a:lnSpc>
              <a:buFont typeface="+mj-lt"/>
              <a:buAutoNum type="arabicPeriod"/>
            </a:pPr>
            <a:r>
              <a:rPr lang="en-US" dirty="0"/>
              <a:t>Calculate truncated singular value decomposition of the Jacobian</a:t>
            </a:r>
          </a:p>
          <a:p>
            <a:pPr marL="342900" indent="-342900">
              <a:lnSpc>
                <a:spcPct val="150000"/>
              </a:lnSpc>
              <a:buFont typeface="+mj-lt"/>
              <a:buAutoNum type="arabicPeriod"/>
            </a:pPr>
            <a:r>
              <a:rPr lang="en-US" dirty="0"/>
              <a:t>Generate a new random parameter vector using the parameter covariance matrix </a:t>
            </a:r>
          </a:p>
          <a:p>
            <a:pPr marL="342900" indent="-342900">
              <a:lnSpc>
                <a:spcPct val="150000"/>
              </a:lnSpc>
              <a:buFont typeface="+mj-lt"/>
              <a:buAutoNum type="arabicPeriod"/>
            </a:pPr>
            <a:r>
              <a:rPr lang="en-US" dirty="0"/>
              <a:t>Project perturbation vector on the null-space of the Jacobian</a:t>
            </a:r>
          </a:p>
          <a:p>
            <a:pPr marL="342900" indent="-342900">
              <a:lnSpc>
                <a:spcPct val="150000"/>
              </a:lnSpc>
              <a:buFont typeface="+mj-lt"/>
              <a:buAutoNum type="arabicPeriod"/>
            </a:pPr>
            <a:r>
              <a:rPr lang="en-US" dirty="0"/>
              <a:t>New parameter vector is then produced by adding to MAP model</a:t>
            </a:r>
          </a:p>
          <a:p>
            <a:pPr>
              <a:lnSpc>
                <a:spcPct val="150000"/>
              </a:lnSpc>
            </a:pPr>
            <a:r>
              <a:rPr lang="en-US" sz="1600" i="1" dirty="0"/>
              <a:t>(Tonkin and Doherty, 2009)</a:t>
            </a:r>
          </a:p>
          <a:p>
            <a:pPr marL="342900" indent="-342900">
              <a:lnSpc>
                <a:spcPct val="150000"/>
              </a:lnSpc>
              <a:buFont typeface="Wingdings" panose="05000000000000000000" pitchFamily="2" charset="2"/>
              <a:buChar char="Ø"/>
            </a:pPr>
            <a:endParaRPr lang="en-IE" sz="2400" dirty="0"/>
          </a:p>
        </p:txBody>
      </p:sp>
      <p:sp>
        <p:nvSpPr>
          <p:cNvPr id="4" name="TextBox 3"/>
          <p:cNvSpPr txBox="1"/>
          <p:nvPr/>
        </p:nvSpPr>
        <p:spPr>
          <a:xfrm>
            <a:off x="144858" y="0"/>
            <a:ext cx="6045373"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a:t>
            </a:r>
            <a:r>
              <a:rPr lang="en-IE" sz="3200" i="1" dirty="0">
                <a:effectLst>
                  <a:outerShdw blurRad="38100" dist="38100" dir="2700000" algn="tl">
                    <a:srgbClr val="000000">
                      <a:alpha val="43137"/>
                    </a:srgbClr>
                  </a:outerShdw>
                </a:effectLst>
              </a:rPr>
              <a:t>basic idea</a:t>
            </a:r>
          </a:p>
        </p:txBody>
      </p:sp>
      <p:graphicFrame>
        <p:nvGraphicFramePr>
          <p:cNvPr id="9" name="Object 8"/>
          <p:cNvGraphicFramePr>
            <a:graphicFrameLocks noChangeAspect="1"/>
          </p:cNvGraphicFramePr>
          <p:nvPr>
            <p:extLst>
              <p:ext uri="{D42A27DB-BD31-4B8C-83A1-F6EECF244321}">
                <p14:modId xmlns:p14="http://schemas.microsoft.com/office/powerpoint/2010/main" val="2925394886"/>
              </p:ext>
            </p:extLst>
          </p:nvPr>
        </p:nvGraphicFramePr>
        <p:xfrm>
          <a:off x="6629164" y="1146212"/>
          <a:ext cx="1219200" cy="453430"/>
        </p:xfrm>
        <a:graphic>
          <a:graphicData uri="http://schemas.openxmlformats.org/presentationml/2006/ole">
            <mc:AlternateContent xmlns:mc="http://schemas.openxmlformats.org/markup-compatibility/2006">
              <mc:Choice xmlns:v="urn:schemas-microsoft-com:vml" Requires="v">
                <p:oleObj name="Equation" r:id="rId2" imgW="774360" imgH="253800" progId="Equation.DSMT4">
                  <p:embed/>
                </p:oleObj>
              </mc:Choice>
              <mc:Fallback>
                <p:oleObj name="Equation" r:id="rId2" imgW="774360" imgH="253800" progId="Equation.DSMT4">
                  <p:embed/>
                  <p:pic>
                    <p:nvPicPr>
                      <p:cNvPr id="9" name="Object 8"/>
                      <p:cNvPicPr>
                        <a:picLocks noChangeAspect="1" noChangeArrowheads="1"/>
                      </p:cNvPicPr>
                      <p:nvPr/>
                    </p:nvPicPr>
                    <p:blipFill>
                      <a:blip r:embed="rId3"/>
                      <a:srcRect/>
                      <a:stretch>
                        <a:fillRect/>
                      </a:stretch>
                    </p:blipFill>
                    <p:spPr bwMode="auto">
                      <a:xfrm>
                        <a:off x="6629164" y="1146212"/>
                        <a:ext cx="1219200" cy="4534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1797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6036" y="4587974"/>
            <a:ext cx="3719607" cy="461665"/>
          </a:xfrm>
          <a:prstGeom prst="rect">
            <a:avLst/>
          </a:prstGeom>
        </p:spPr>
        <p:txBody>
          <a:bodyPr wrap="square">
            <a:spAutoFit/>
          </a:bodyPr>
          <a:lstStyle/>
          <a:p>
            <a:pPr>
              <a:lnSpc>
                <a:spcPct val="150000"/>
              </a:lnSpc>
            </a:pPr>
            <a:r>
              <a:rPr lang="en-US" sz="1600" i="1" dirty="0"/>
              <a:t>(e.g. </a:t>
            </a:r>
            <a:r>
              <a:rPr lang="en-US" sz="1600" i="1" dirty="0" err="1"/>
              <a:t>Flath</a:t>
            </a:r>
            <a:r>
              <a:rPr lang="en-US" sz="1600" i="1" dirty="0"/>
              <a:t> et al. 2011)</a:t>
            </a:r>
            <a:endParaRPr lang="en-IE" sz="2400" dirty="0"/>
          </a:p>
        </p:txBody>
      </p:sp>
      <p:sp>
        <p:nvSpPr>
          <p:cNvPr id="4" name="TextBox 3"/>
          <p:cNvSpPr txBox="1"/>
          <p:nvPr/>
        </p:nvSpPr>
        <p:spPr>
          <a:xfrm>
            <a:off x="7329" y="0"/>
            <a:ext cx="9185400"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Posterior Covariance p-space</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570540647"/>
              </p:ext>
            </p:extLst>
          </p:nvPr>
        </p:nvGraphicFramePr>
        <p:xfrm>
          <a:off x="4824028" y="3183818"/>
          <a:ext cx="1798638" cy="866775"/>
        </p:xfrm>
        <a:graphic>
          <a:graphicData uri="http://schemas.openxmlformats.org/presentationml/2006/ole">
            <mc:AlternateContent xmlns:mc="http://schemas.openxmlformats.org/markup-compatibility/2006">
              <mc:Choice xmlns:v="urn:schemas-microsoft-com:vml" Requires="v">
                <p:oleObj name="Equation" r:id="rId2" imgW="1143000" imgH="482400" progId="Equation.DSMT4">
                  <p:embed/>
                </p:oleObj>
              </mc:Choice>
              <mc:Fallback>
                <p:oleObj name="Equation" r:id="rId2" imgW="1143000" imgH="482400" progId="Equation.DSMT4">
                  <p:embed/>
                  <p:pic>
                    <p:nvPicPr>
                      <p:cNvPr id="9" name="Object 8"/>
                      <p:cNvPicPr>
                        <a:picLocks noChangeAspect="1" noChangeArrowheads="1"/>
                      </p:cNvPicPr>
                      <p:nvPr/>
                    </p:nvPicPr>
                    <p:blipFill>
                      <a:blip r:embed="rId3"/>
                      <a:srcRect/>
                      <a:stretch>
                        <a:fillRect/>
                      </a:stretch>
                    </p:blipFill>
                    <p:spPr bwMode="auto">
                      <a:xfrm>
                        <a:off x="4824028" y="3183818"/>
                        <a:ext cx="1798638" cy="86677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1730439"/>
              </p:ext>
            </p:extLst>
          </p:nvPr>
        </p:nvGraphicFramePr>
        <p:xfrm>
          <a:off x="251520" y="699542"/>
          <a:ext cx="3954463" cy="1138238"/>
        </p:xfrm>
        <a:graphic>
          <a:graphicData uri="http://schemas.openxmlformats.org/presentationml/2006/ole">
            <mc:AlternateContent xmlns:mc="http://schemas.openxmlformats.org/markup-compatibility/2006">
              <mc:Choice xmlns:v="urn:schemas-microsoft-com:vml" Requires="v">
                <p:oleObj name="Equation" r:id="rId4" imgW="2514600" imgH="634680" progId="Equation.DSMT4">
                  <p:embed/>
                </p:oleObj>
              </mc:Choice>
              <mc:Fallback>
                <p:oleObj name="Equation" r:id="rId4" imgW="2514600" imgH="634680" progId="Equation.DSMT4">
                  <p:embed/>
                  <p:pic>
                    <p:nvPicPr>
                      <p:cNvPr id="3" name="Object 2"/>
                      <p:cNvPicPr>
                        <a:picLocks noChangeAspect="1" noChangeArrowheads="1"/>
                      </p:cNvPicPr>
                      <p:nvPr/>
                    </p:nvPicPr>
                    <p:blipFill>
                      <a:blip r:embed="rId5"/>
                      <a:srcRect/>
                      <a:stretch>
                        <a:fillRect/>
                      </a:stretch>
                    </p:blipFill>
                    <p:spPr bwMode="auto">
                      <a:xfrm>
                        <a:off x="251520" y="699542"/>
                        <a:ext cx="39544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9287138"/>
              </p:ext>
            </p:extLst>
          </p:nvPr>
        </p:nvGraphicFramePr>
        <p:xfrm>
          <a:off x="323528" y="3903898"/>
          <a:ext cx="4054475" cy="479425"/>
        </p:xfrm>
        <a:graphic>
          <a:graphicData uri="http://schemas.openxmlformats.org/presentationml/2006/ole">
            <mc:AlternateContent xmlns:mc="http://schemas.openxmlformats.org/markup-compatibility/2006">
              <mc:Choice xmlns:v="urn:schemas-microsoft-com:vml" Requires="v">
                <p:oleObj name="Equation" r:id="rId6" imgW="2577960" imgH="266400" progId="Equation.DSMT4">
                  <p:embed/>
                </p:oleObj>
              </mc:Choice>
              <mc:Fallback>
                <p:oleObj name="Equation" r:id="rId6" imgW="2577960" imgH="266400" progId="Equation.DSMT4">
                  <p:embed/>
                  <p:pic>
                    <p:nvPicPr>
                      <p:cNvPr id="5" name="Object 4"/>
                      <p:cNvPicPr>
                        <a:picLocks noChangeAspect="1" noChangeArrowheads="1"/>
                      </p:cNvPicPr>
                      <p:nvPr/>
                    </p:nvPicPr>
                    <p:blipFill>
                      <a:blip r:embed="rId7"/>
                      <a:srcRect/>
                      <a:stretch>
                        <a:fillRect/>
                      </a:stretch>
                    </p:blipFill>
                    <p:spPr bwMode="auto">
                      <a:xfrm>
                        <a:off x="323528" y="3903898"/>
                        <a:ext cx="4054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5475433"/>
              </p:ext>
            </p:extLst>
          </p:nvPr>
        </p:nvGraphicFramePr>
        <p:xfrm>
          <a:off x="287524" y="2283718"/>
          <a:ext cx="2416175" cy="455612"/>
        </p:xfrm>
        <a:graphic>
          <a:graphicData uri="http://schemas.openxmlformats.org/presentationml/2006/ole">
            <mc:AlternateContent xmlns:mc="http://schemas.openxmlformats.org/markup-compatibility/2006">
              <mc:Choice xmlns:v="urn:schemas-microsoft-com:vml" Requires="v">
                <p:oleObj name="Equation" r:id="rId8" imgW="1536480" imgH="253800" progId="Equation.DSMT4">
                  <p:embed/>
                </p:oleObj>
              </mc:Choice>
              <mc:Fallback>
                <p:oleObj name="Equation" r:id="rId8" imgW="1536480" imgH="253800" progId="Equation.DSMT4">
                  <p:embed/>
                  <p:pic>
                    <p:nvPicPr>
                      <p:cNvPr id="6" name="Object 5"/>
                      <p:cNvPicPr>
                        <a:picLocks noChangeAspect="1" noChangeArrowheads="1"/>
                      </p:cNvPicPr>
                      <p:nvPr/>
                    </p:nvPicPr>
                    <p:blipFill>
                      <a:blip r:embed="rId9"/>
                      <a:srcRect/>
                      <a:stretch>
                        <a:fillRect/>
                      </a:stretch>
                    </p:blipFill>
                    <p:spPr bwMode="auto">
                      <a:xfrm>
                        <a:off x="287524" y="2283718"/>
                        <a:ext cx="24161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445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 y="0"/>
            <a:ext cx="9185400"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Posterior Covariance d-space</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182780258"/>
              </p:ext>
            </p:extLst>
          </p:nvPr>
        </p:nvGraphicFramePr>
        <p:xfrm>
          <a:off x="6372200" y="3795886"/>
          <a:ext cx="1798638" cy="866775"/>
        </p:xfrm>
        <a:graphic>
          <a:graphicData uri="http://schemas.openxmlformats.org/presentationml/2006/ole">
            <mc:AlternateContent xmlns:mc="http://schemas.openxmlformats.org/markup-compatibility/2006">
              <mc:Choice xmlns:v="urn:schemas-microsoft-com:vml" Requires="v">
                <p:oleObj name="Equation" r:id="rId2" imgW="1143000" imgH="482400" progId="Equation.DSMT4">
                  <p:embed/>
                </p:oleObj>
              </mc:Choice>
              <mc:Fallback>
                <p:oleObj name="Equation" r:id="rId2" imgW="1143000" imgH="482400" progId="Equation.DSMT4">
                  <p:embed/>
                  <p:pic>
                    <p:nvPicPr>
                      <p:cNvPr id="9" name="Object 8"/>
                      <p:cNvPicPr>
                        <a:picLocks noChangeAspect="1" noChangeArrowheads="1"/>
                      </p:cNvPicPr>
                      <p:nvPr/>
                    </p:nvPicPr>
                    <p:blipFill>
                      <a:blip r:embed="rId3"/>
                      <a:srcRect/>
                      <a:stretch>
                        <a:fillRect/>
                      </a:stretch>
                    </p:blipFill>
                    <p:spPr bwMode="auto">
                      <a:xfrm>
                        <a:off x="6372200" y="3795886"/>
                        <a:ext cx="1798638" cy="86677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68757432"/>
              </p:ext>
            </p:extLst>
          </p:nvPr>
        </p:nvGraphicFramePr>
        <p:xfrm>
          <a:off x="935596" y="879562"/>
          <a:ext cx="5232400" cy="955675"/>
        </p:xfrm>
        <a:graphic>
          <a:graphicData uri="http://schemas.openxmlformats.org/presentationml/2006/ole">
            <mc:AlternateContent xmlns:mc="http://schemas.openxmlformats.org/markup-compatibility/2006">
              <mc:Choice xmlns:v="urn:schemas-microsoft-com:vml" Requires="v">
                <p:oleObj name="Equation" r:id="rId4" imgW="3327120" imgH="533160" progId="Equation.DSMT4">
                  <p:embed/>
                </p:oleObj>
              </mc:Choice>
              <mc:Fallback>
                <p:oleObj name="Equation" r:id="rId4" imgW="3327120" imgH="533160" progId="Equation.DSMT4">
                  <p:embed/>
                  <p:pic>
                    <p:nvPicPr>
                      <p:cNvPr id="3" name="Object 2"/>
                      <p:cNvPicPr>
                        <a:picLocks noChangeAspect="1" noChangeArrowheads="1"/>
                      </p:cNvPicPr>
                      <p:nvPr/>
                    </p:nvPicPr>
                    <p:blipFill>
                      <a:blip r:embed="rId5"/>
                      <a:srcRect/>
                      <a:stretch>
                        <a:fillRect/>
                      </a:stretch>
                    </p:blipFill>
                    <p:spPr bwMode="auto">
                      <a:xfrm>
                        <a:off x="935596" y="879562"/>
                        <a:ext cx="52324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07490864"/>
              </p:ext>
            </p:extLst>
          </p:nvPr>
        </p:nvGraphicFramePr>
        <p:xfrm>
          <a:off x="949573" y="3903898"/>
          <a:ext cx="4054475" cy="479425"/>
        </p:xfrm>
        <a:graphic>
          <a:graphicData uri="http://schemas.openxmlformats.org/presentationml/2006/ole">
            <mc:AlternateContent xmlns:mc="http://schemas.openxmlformats.org/markup-compatibility/2006">
              <mc:Choice xmlns:v="urn:schemas-microsoft-com:vml" Requires="v">
                <p:oleObj name="Equation" r:id="rId6" imgW="2577960" imgH="266400" progId="Equation.DSMT4">
                  <p:embed/>
                </p:oleObj>
              </mc:Choice>
              <mc:Fallback>
                <p:oleObj name="Equation" r:id="rId6" imgW="2577960" imgH="266400" progId="Equation.DSMT4">
                  <p:embed/>
                  <p:pic>
                    <p:nvPicPr>
                      <p:cNvPr id="5" name="Object 4"/>
                      <p:cNvPicPr>
                        <a:picLocks noChangeAspect="1" noChangeArrowheads="1"/>
                      </p:cNvPicPr>
                      <p:nvPr/>
                    </p:nvPicPr>
                    <p:blipFill>
                      <a:blip r:embed="rId7"/>
                      <a:srcRect/>
                      <a:stretch>
                        <a:fillRect/>
                      </a:stretch>
                    </p:blipFill>
                    <p:spPr bwMode="auto">
                      <a:xfrm>
                        <a:off x="949573" y="3903898"/>
                        <a:ext cx="4054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1965465"/>
              </p:ext>
            </p:extLst>
          </p:nvPr>
        </p:nvGraphicFramePr>
        <p:xfrm>
          <a:off x="935596" y="2211388"/>
          <a:ext cx="2995612" cy="455612"/>
        </p:xfrm>
        <a:graphic>
          <a:graphicData uri="http://schemas.openxmlformats.org/presentationml/2006/ole">
            <mc:AlternateContent xmlns:mc="http://schemas.openxmlformats.org/markup-compatibility/2006">
              <mc:Choice xmlns:v="urn:schemas-microsoft-com:vml" Requires="v">
                <p:oleObj name="Equation" r:id="rId8" imgW="1904760" imgH="253800" progId="Equation.DSMT4">
                  <p:embed/>
                </p:oleObj>
              </mc:Choice>
              <mc:Fallback>
                <p:oleObj name="Equation" r:id="rId8" imgW="1904760" imgH="253800" progId="Equation.DSMT4">
                  <p:embed/>
                  <p:pic>
                    <p:nvPicPr>
                      <p:cNvPr id="6" name="Object 5"/>
                      <p:cNvPicPr>
                        <a:picLocks noChangeAspect="1" noChangeArrowheads="1"/>
                      </p:cNvPicPr>
                      <p:nvPr/>
                    </p:nvPicPr>
                    <p:blipFill>
                      <a:blip r:embed="rId9"/>
                      <a:srcRect/>
                      <a:stretch>
                        <a:fillRect/>
                      </a:stretch>
                    </p:blipFill>
                    <p:spPr bwMode="auto">
                      <a:xfrm>
                        <a:off x="935596" y="2211388"/>
                        <a:ext cx="29956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2014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183" y="-162149"/>
            <a:ext cx="6048672" cy="859824"/>
          </a:xfrm>
        </p:spPr>
        <p:txBody>
          <a:bodyPr>
            <a:normAutofit/>
          </a:bodyPr>
          <a:lstStyle/>
          <a:p>
            <a:pPr algn="l"/>
            <a:r>
              <a:rPr lang="en-GB" sz="3200">
                <a:effectLst>
                  <a:outerShdw blurRad="38100" dist="38100" dir="2700000" algn="tl">
                    <a:srgbClr val="000000">
                      <a:alpha val="43137"/>
                    </a:srgbClr>
                  </a:outerShdw>
                </a:effectLst>
                <a:latin typeface="+mn-lt"/>
              </a:rPr>
              <a:t>References Nullspace</a:t>
            </a:r>
            <a:endParaRPr lang="en-GB" sz="3200" dirty="0">
              <a:effectLst>
                <a:outerShdw blurRad="38100" dist="38100" dir="2700000" algn="tl">
                  <a:srgbClr val="000000">
                    <a:alpha val="43137"/>
                  </a:srgbClr>
                </a:outerShdw>
              </a:effectLst>
              <a:latin typeface="+mn-lt"/>
            </a:endParaRPr>
          </a:p>
        </p:txBody>
      </p:sp>
      <p:sp>
        <p:nvSpPr>
          <p:cNvPr id="2" name="TextBox 1"/>
          <p:cNvSpPr txBox="1"/>
          <p:nvPr/>
        </p:nvSpPr>
        <p:spPr>
          <a:xfrm>
            <a:off x="147058" y="555526"/>
            <a:ext cx="184731" cy="723275"/>
          </a:xfrm>
          <a:prstGeom prst="rect">
            <a:avLst/>
          </a:prstGeom>
          <a:noFill/>
        </p:spPr>
        <p:txBody>
          <a:bodyPr wrap="none" rtlCol="0">
            <a:spAutoFit/>
          </a:bodyPr>
          <a:lstStyle/>
          <a:p>
            <a:pPr>
              <a:spcAft>
                <a:spcPts val="600"/>
              </a:spcAft>
            </a:pPr>
            <a:endParaRPr lang="en-IE" dirty="0"/>
          </a:p>
          <a:p>
            <a:endParaRPr lang="en-IE" dirty="0"/>
          </a:p>
        </p:txBody>
      </p:sp>
      <p:sp>
        <p:nvSpPr>
          <p:cNvPr id="3" name="Rectangle 2"/>
          <p:cNvSpPr/>
          <p:nvPr/>
        </p:nvSpPr>
        <p:spPr>
          <a:xfrm>
            <a:off x="215516" y="483518"/>
            <a:ext cx="8781425" cy="4524315"/>
          </a:xfrm>
          <a:prstGeom prst="rect">
            <a:avLst/>
          </a:prstGeom>
        </p:spPr>
        <p:txBody>
          <a:bodyPr wrap="square">
            <a:spAutoFit/>
          </a:bodyPr>
          <a:lstStyle/>
          <a:p>
            <a:pPr>
              <a:spcAft>
                <a:spcPts val="300"/>
              </a:spcAft>
            </a:pPr>
            <a:r>
              <a:rPr lang="en-GB" sz="1100" dirty="0" err="1"/>
              <a:t>Baglama</a:t>
            </a:r>
            <a:r>
              <a:rPr lang="en-GB" sz="1100" dirty="0"/>
              <a:t> J &amp; </a:t>
            </a:r>
            <a:r>
              <a:rPr lang="en-GB" sz="1100" dirty="0" err="1"/>
              <a:t>Reichel</a:t>
            </a:r>
            <a:r>
              <a:rPr lang="en-GB" sz="1100" dirty="0"/>
              <a:t>, L: Augmented Implicitly Restarted </a:t>
            </a:r>
            <a:r>
              <a:rPr lang="en-GB" sz="1100" dirty="0" err="1"/>
              <a:t>Lanczos</a:t>
            </a:r>
            <a:r>
              <a:rPr lang="en-GB" sz="1100" dirty="0"/>
              <a:t> </a:t>
            </a:r>
            <a:r>
              <a:rPr lang="en-GB" sz="1100" dirty="0" err="1"/>
              <a:t>Bidiagonalization</a:t>
            </a:r>
            <a:r>
              <a:rPr lang="en-GB" sz="1100" dirty="0"/>
              <a:t> Methods,  </a:t>
            </a:r>
            <a:r>
              <a:rPr lang="en-GB" sz="1100" i="1" dirty="0"/>
              <a:t>SIAM J. Sci. Comp., </a:t>
            </a:r>
            <a:r>
              <a:rPr lang="en-GB" sz="1100" b="1" dirty="0"/>
              <a:t>2005</a:t>
            </a:r>
            <a:r>
              <a:rPr lang="en-GB" sz="1100" i="1" dirty="0"/>
              <a:t>, 27</a:t>
            </a:r>
            <a:r>
              <a:rPr lang="en-GB" sz="1100"/>
              <a:t>, 19-42</a:t>
            </a:r>
          </a:p>
          <a:p>
            <a:pPr>
              <a:spcAft>
                <a:spcPts val="300"/>
              </a:spcAft>
            </a:pPr>
            <a:r>
              <a:rPr lang="en-US" sz="1100"/>
              <a:t>Bui-Thanh </a:t>
            </a:r>
            <a:r>
              <a:rPr lang="en-US" sz="1100" dirty="0"/>
              <a:t>T, </a:t>
            </a:r>
            <a:r>
              <a:rPr lang="en-US" sz="1100" dirty="0" err="1"/>
              <a:t>Ghattas</a:t>
            </a:r>
            <a:r>
              <a:rPr lang="en-US" sz="1100" dirty="0"/>
              <a:t> O, Martin J &amp; </a:t>
            </a:r>
            <a:r>
              <a:rPr lang="en-US" sz="1100" dirty="0" err="1"/>
              <a:t>Stadler</a:t>
            </a:r>
            <a:r>
              <a:rPr lang="en-US" sz="1100" dirty="0"/>
              <a:t> G: A Computational Framework for Infinite-Dimensional Bayesian Inverse Problems Part I: The </a:t>
            </a:r>
            <a:r>
              <a:rPr lang="en-US" sz="1100"/>
              <a:t>Linearized Case</a:t>
            </a:r>
            <a:r>
              <a:rPr lang="en-US" sz="1100" dirty="0"/>
              <a:t>, with Application to Global Seismic Inversion, </a:t>
            </a:r>
            <a:r>
              <a:rPr lang="en-US" sz="1100" i="1" dirty="0"/>
              <a:t>SIAM J. Sci. Comp.</a:t>
            </a:r>
            <a:r>
              <a:rPr lang="en-US" sz="1100" dirty="0"/>
              <a:t>, </a:t>
            </a:r>
            <a:r>
              <a:rPr lang="en-US" sz="1100" b="1" dirty="0"/>
              <a:t>2013</a:t>
            </a:r>
            <a:r>
              <a:rPr lang="en-US" sz="1100" dirty="0"/>
              <a:t>, 35</a:t>
            </a:r>
            <a:r>
              <a:rPr lang="en-US" sz="1100"/>
              <a:t>, A2494-A2523</a:t>
            </a:r>
            <a:endParaRPr lang="en-GB" sz="1100" dirty="0"/>
          </a:p>
          <a:p>
            <a:pPr>
              <a:spcAft>
                <a:spcPts val="300"/>
              </a:spcAft>
            </a:pPr>
            <a:r>
              <a:rPr lang="en-US" sz="1100"/>
              <a:t>Deal </a:t>
            </a:r>
            <a:r>
              <a:rPr lang="en-US" sz="1100" dirty="0"/>
              <a:t>M &amp; </a:t>
            </a:r>
            <a:r>
              <a:rPr lang="en-US" sz="1100" dirty="0" err="1"/>
              <a:t>Nolet</a:t>
            </a:r>
            <a:r>
              <a:rPr lang="en-US" sz="1100" dirty="0"/>
              <a:t> G: </a:t>
            </a:r>
            <a:r>
              <a:rPr lang="en-US" sz="1100" dirty="0" err="1"/>
              <a:t>Nullspace</a:t>
            </a:r>
            <a:r>
              <a:rPr lang="en-US" sz="1100" dirty="0"/>
              <a:t> shuttles, </a:t>
            </a:r>
            <a:r>
              <a:rPr lang="en-US" sz="1100" i="1" dirty="0" err="1"/>
              <a:t>Geophys</a:t>
            </a:r>
            <a:r>
              <a:rPr lang="en-US" sz="1100" i="1" dirty="0"/>
              <a:t>. J. Int., </a:t>
            </a:r>
            <a:r>
              <a:rPr lang="en-US" sz="1100" b="1" dirty="0"/>
              <a:t>1996</a:t>
            </a:r>
            <a:r>
              <a:rPr lang="en-US" sz="1100" i="1" dirty="0"/>
              <a:t>, 124</a:t>
            </a:r>
            <a:r>
              <a:rPr lang="en-US" sz="1100" dirty="0"/>
              <a:t>, </a:t>
            </a:r>
            <a:r>
              <a:rPr lang="en-US" sz="1100"/>
              <a:t>372-380 Doherty </a:t>
            </a:r>
            <a:r>
              <a:rPr lang="en-US" sz="1100" dirty="0"/>
              <a:t>J: Calibration and Uncertainty Analysis for Complex Environmental Models, </a:t>
            </a:r>
            <a:r>
              <a:rPr lang="en-US" sz="1100" i="1" dirty="0"/>
              <a:t>Watermark, </a:t>
            </a:r>
            <a:r>
              <a:rPr lang="en-US" sz="1100" b="1" dirty="0"/>
              <a:t>2015</a:t>
            </a:r>
            <a:r>
              <a:rPr lang="en-US" sz="1100" dirty="0"/>
              <a:t> </a:t>
            </a:r>
          </a:p>
          <a:p>
            <a:pPr>
              <a:spcAft>
                <a:spcPts val="300"/>
              </a:spcAft>
            </a:pPr>
            <a:r>
              <a:rPr lang="en-US" sz="1100" dirty="0" err="1"/>
              <a:t>Flath</a:t>
            </a:r>
            <a:r>
              <a:rPr lang="en-US" sz="1100" dirty="0"/>
              <a:t> H, Wilcox L, </a:t>
            </a:r>
            <a:r>
              <a:rPr lang="en-US" sz="1100" dirty="0" err="1"/>
              <a:t>Akcelik</a:t>
            </a:r>
            <a:r>
              <a:rPr lang="en-US" sz="1100" dirty="0"/>
              <a:t> V, Hill J, van </a:t>
            </a:r>
            <a:r>
              <a:rPr lang="en-US" sz="1100" dirty="0" err="1"/>
              <a:t>Bloemen</a:t>
            </a:r>
            <a:r>
              <a:rPr lang="en-US" sz="1100" dirty="0"/>
              <a:t> </a:t>
            </a:r>
            <a:r>
              <a:rPr lang="en-US" sz="1100" dirty="0" err="1"/>
              <a:t>Waanders</a:t>
            </a:r>
            <a:r>
              <a:rPr lang="en-US" sz="1100" dirty="0"/>
              <a:t> B &amp; </a:t>
            </a:r>
            <a:r>
              <a:rPr lang="en-US" sz="1100" dirty="0" err="1"/>
              <a:t>Ghattas</a:t>
            </a:r>
            <a:r>
              <a:rPr lang="en-US" sz="1100" dirty="0"/>
              <a:t> O, Fast Algorithms for Bayesian Uncertainty Quantification in Large-Scale Linear Inverse Problems Based on Low-Rank Partial Hessian Approximations, </a:t>
            </a:r>
            <a:r>
              <a:rPr lang="en-US" sz="1100" i="1" dirty="0"/>
              <a:t>SIAM J. Sci. Comp.</a:t>
            </a:r>
            <a:r>
              <a:rPr lang="en-US" sz="1100" dirty="0"/>
              <a:t>, </a:t>
            </a:r>
            <a:r>
              <a:rPr lang="en-US" sz="1100" b="1" dirty="0"/>
              <a:t>2011</a:t>
            </a:r>
            <a:r>
              <a:rPr lang="en-US" sz="1100" dirty="0"/>
              <a:t>, 33, 407-432</a:t>
            </a:r>
            <a:endParaRPr lang="en-GB" sz="1100" dirty="0"/>
          </a:p>
          <a:p>
            <a:pPr>
              <a:spcAft>
                <a:spcPts val="300"/>
              </a:spcAft>
            </a:pPr>
            <a:r>
              <a:rPr lang="en-GB" sz="1100" dirty="0" err="1"/>
              <a:t>Halko</a:t>
            </a:r>
            <a:r>
              <a:rPr lang="en-GB" sz="1100" dirty="0"/>
              <a:t> N, Martinsson P G &amp; </a:t>
            </a:r>
            <a:r>
              <a:rPr lang="en-GB" sz="1100" dirty="0" err="1"/>
              <a:t>Tropp</a:t>
            </a:r>
            <a:r>
              <a:rPr lang="en-GB" sz="1100" dirty="0"/>
              <a:t> J A: Finding Structure with Randomness: Probabilistic Algorithms for Constructing Approximate Matrix Decompositions, </a:t>
            </a:r>
            <a:r>
              <a:rPr lang="en-GB" sz="1100" i="1" dirty="0"/>
              <a:t>SIAM Review, </a:t>
            </a:r>
            <a:r>
              <a:rPr lang="en-GB" sz="1100" b="1" dirty="0"/>
              <a:t>2011</a:t>
            </a:r>
            <a:r>
              <a:rPr lang="en-GB" sz="1100" i="1" dirty="0"/>
              <a:t>, 53</a:t>
            </a:r>
            <a:r>
              <a:rPr lang="en-GB" sz="1100" dirty="0"/>
              <a:t>, 217-288 </a:t>
            </a:r>
            <a:endParaRPr lang="en-US" sz="1100" dirty="0"/>
          </a:p>
          <a:p>
            <a:pPr>
              <a:spcAft>
                <a:spcPts val="300"/>
              </a:spcAft>
            </a:pPr>
            <a:r>
              <a:rPr lang="en-GB" sz="1100" dirty="0"/>
              <a:t>Kannan R &amp; </a:t>
            </a:r>
            <a:r>
              <a:rPr lang="en-GB" sz="1100" dirty="0" err="1"/>
              <a:t>Vempala</a:t>
            </a:r>
            <a:r>
              <a:rPr lang="en-GB" sz="1100" dirty="0"/>
              <a:t> S: Randomized algorithms </a:t>
            </a:r>
            <a:r>
              <a:rPr lang="en-GB" sz="1100"/>
              <a:t>in Numerical  Linear Algebra</a:t>
            </a:r>
            <a:r>
              <a:rPr lang="en-GB" sz="1100" dirty="0"/>
              <a:t>,  </a:t>
            </a:r>
            <a:r>
              <a:rPr lang="en-GB" sz="1100" i="1" dirty="0" err="1"/>
              <a:t>Acta</a:t>
            </a:r>
            <a:r>
              <a:rPr lang="en-GB" sz="1100" i="1" dirty="0"/>
              <a:t> </a:t>
            </a:r>
            <a:r>
              <a:rPr lang="en-GB" sz="1100" i="1" dirty="0" err="1"/>
              <a:t>Numerica</a:t>
            </a:r>
            <a:r>
              <a:rPr lang="en-GB" sz="1100" i="1" dirty="0"/>
              <a:t>, </a:t>
            </a:r>
            <a:r>
              <a:rPr lang="en-GB" sz="1100" b="1" dirty="0"/>
              <a:t>2017</a:t>
            </a:r>
            <a:r>
              <a:rPr lang="en-GB" sz="1100" i="1" dirty="0"/>
              <a:t>, 26</a:t>
            </a:r>
            <a:r>
              <a:rPr lang="en-GB" sz="1100" dirty="0"/>
              <a:t>, 95-135 </a:t>
            </a:r>
          </a:p>
          <a:p>
            <a:pPr>
              <a:spcAft>
                <a:spcPts val="300"/>
              </a:spcAft>
            </a:pPr>
            <a:r>
              <a:rPr lang="en-US" sz="1100" dirty="0" err="1"/>
              <a:t>Kundu</a:t>
            </a:r>
            <a:r>
              <a:rPr lang="en-US" sz="1100" dirty="0"/>
              <a:t>  A &amp; </a:t>
            </a:r>
            <a:r>
              <a:rPr lang="en-US" sz="1100" dirty="0" err="1"/>
              <a:t>Drineas</a:t>
            </a:r>
            <a:r>
              <a:rPr lang="en-US" sz="1100" dirty="0"/>
              <a:t>, P: A Note on Randomized Element-wise Matrix </a:t>
            </a:r>
            <a:r>
              <a:rPr lang="en-US" sz="1100" dirty="0" err="1"/>
              <a:t>Sparsification</a:t>
            </a:r>
            <a:r>
              <a:rPr lang="en-US" sz="1100" dirty="0"/>
              <a:t>, </a:t>
            </a:r>
            <a:r>
              <a:rPr lang="en-US" sz="1100" b="1" dirty="0"/>
              <a:t>2014</a:t>
            </a:r>
            <a:r>
              <a:rPr lang="en-US" sz="1100" dirty="0"/>
              <a:t>, arXiv:1404.0320v1.</a:t>
            </a:r>
          </a:p>
          <a:p>
            <a:pPr>
              <a:spcAft>
                <a:spcPts val="300"/>
              </a:spcAft>
            </a:pPr>
            <a:r>
              <a:rPr lang="en-US" sz="1100" dirty="0" err="1"/>
              <a:t>Lanczos</a:t>
            </a:r>
            <a:r>
              <a:rPr lang="en-US" sz="1100" dirty="0"/>
              <a:t> C: Linear Differential Operators, </a:t>
            </a:r>
            <a:r>
              <a:rPr lang="en-US" sz="1100" i="1" dirty="0"/>
              <a:t>Van </a:t>
            </a:r>
            <a:r>
              <a:rPr lang="en-US" sz="1100" i="1" dirty="0" err="1"/>
              <a:t>Nostrand</a:t>
            </a:r>
            <a:r>
              <a:rPr lang="en-US" sz="1100" i="1" dirty="0"/>
              <a:t> , </a:t>
            </a:r>
            <a:r>
              <a:rPr lang="en-US" sz="1100" b="1" dirty="0"/>
              <a:t>1961</a:t>
            </a:r>
            <a:r>
              <a:rPr lang="en-US" sz="1100" dirty="0"/>
              <a:t> </a:t>
            </a:r>
            <a:endParaRPr lang="en-GB" sz="1100" dirty="0"/>
          </a:p>
          <a:p>
            <a:pPr>
              <a:spcAft>
                <a:spcPts val="300"/>
              </a:spcAft>
            </a:pPr>
            <a:r>
              <a:rPr lang="en-US" sz="1100" dirty="0"/>
              <a:t>Isaac T, Petra N, </a:t>
            </a:r>
            <a:r>
              <a:rPr lang="en-US" sz="1100" dirty="0" err="1"/>
              <a:t>Stadler</a:t>
            </a:r>
            <a:r>
              <a:rPr lang="en-US" sz="1100" dirty="0"/>
              <a:t> G &amp; </a:t>
            </a:r>
            <a:r>
              <a:rPr lang="en-US" sz="1100" dirty="0" err="1"/>
              <a:t>Ghattas</a:t>
            </a:r>
            <a:r>
              <a:rPr lang="en-US" sz="1100" dirty="0"/>
              <a:t> O: Scalable and efficient algorithms for the propagation of uncertainty from data through inference to prediction for large-scale problems, with application to flow of the Antarctic ice sheet, </a:t>
            </a:r>
            <a:r>
              <a:rPr lang="en-US" sz="1100" i="1" dirty="0"/>
              <a:t>J. Comp. Phys.</a:t>
            </a:r>
            <a:r>
              <a:rPr lang="en-US" sz="1100" dirty="0"/>
              <a:t>, </a:t>
            </a:r>
            <a:r>
              <a:rPr lang="en-US" sz="1100" b="1" dirty="0"/>
              <a:t>2015</a:t>
            </a:r>
            <a:r>
              <a:rPr lang="en-US" sz="1100" dirty="0"/>
              <a:t>, 296, 348-368 </a:t>
            </a:r>
          </a:p>
          <a:p>
            <a:pPr>
              <a:spcAft>
                <a:spcPts val="300"/>
              </a:spcAft>
            </a:pPr>
            <a:r>
              <a:rPr lang="en-US" sz="1100" dirty="0"/>
              <a:t>Muñoz G &amp; Rath V: Beyond smooth inversion: the use of </a:t>
            </a:r>
            <a:r>
              <a:rPr lang="en-US" sz="1100" dirty="0" err="1"/>
              <a:t>nullspace</a:t>
            </a:r>
            <a:r>
              <a:rPr lang="en-US" sz="1100" dirty="0"/>
              <a:t> projection for the exploration of non-uniqueness in MT, </a:t>
            </a:r>
            <a:r>
              <a:rPr lang="en-US" sz="1100" i="1" dirty="0" err="1"/>
              <a:t>Geophys</a:t>
            </a:r>
            <a:r>
              <a:rPr lang="en-US" sz="1100" i="1" dirty="0"/>
              <a:t>. J. Int., </a:t>
            </a:r>
            <a:r>
              <a:rPr lang="en-US" sz="1100" b="1" dirty="0"/>
              <a:t>2006</a:t>
            </a:r>
            <a:r>
              <a:rPr lang="en-US" sz="1100" i="1" dirty="0"/>
              <a:t>, 164</a:t>
            </a:r>
            <a:r>
              <a:rPr lang="en-US" sz="1100" dirty="0"/>
              <a:t>, 301-311 </a:t>
            </a:r>
          </a:p>
          <a:p>
            <a:pPr>
              <a:spcAft>
                <a:spcPts val="300"/>
              </a:spcAft>
            </a:pPr>
            <a:r>
              <a:rPr lang="en-US" sz="1100" dirty="0" err="1"/>
              <a:t>Rowbotham</a:t>
            </a:r>
            <a:r>
              <a:rPr lang="en-US" sz="1100" dirty="0"/>
              <a:t> P S &amp; Pratt R G: Improved inversion through use of the null space, </a:t>
            </a:r>
            <a:r>
              <a:rPr lang="en-US" sz="1100" i="1" dirty="0"/>
              <a:t>Geophysics, </a:t>
            </a:r>
            <a:r>
              <a:rPr lang="en-US" sz="1100" b="1" dirty="0"/>
              <a:t>1997</a:t>
            </a:r>
            <a:r>
              <a:rPr lang="en-US" sz="1100" i="1" dirty="0"/>
              <a:t>, 62</a:t>
            </a:r>
            <a:r>
              <a:rPr lang="en-US" sz="1100" dirty="0"/>
              <a:t>, 869-883 </a:t>
            </a:r>
          </a:p>
          <a:p>
            <a:pPr>
              <a:spcAft>
                <a:spcPts val="300"/>
              </a:spcAft>
            </a:pPr>
            <a:r>
              <a:rPr lang="en-GB" sz="1100" dirty="0" err="1"/>
              <a:t>Tavakoli</a:t>
            </a:r>
            <a:r>
              <a:rPr lang="en-GB" sz="1100" dirty="0"/>
              <a:t> R, Yoon H, </a:t>
            </a:r>
            <a:r>
              <a:rPr lang="en-GB" sz="1100" dirty="0" err="1"/>
              <a:t>Delshad</a:t>
            </a:r>
            <a:r>
              <a:rPr lang="en-GB" sz="1100" dirty="0"/>
              <a:t> M, </a:t>
            </a:r>
            <a:r>
              <a:rPr lang="en-GB" sz="1100" dirty="0" err="1"/>
              <a:t>ElSheikh</a:t>
            </a:r>
            <a:r>
              <a:rPr lang="en-GB" sz="1100" dirty="0"/>
              <a:t> A H, Wheeler M F &amp; Arnold B W: Comparison of ensemble filtering algorithms and null-space Monte Carlo for parameter estimation and uncertainty quantification using CO</a:t>
            </a:r>
            <a:r>
              <a:rPr lang="en-GB" sz="1100" baseline="-25000" dirty="0"/>
              <a:t>2</a:t>
            </a:r>
            <a:r>
              <a:rPr lang="en-GB" sz="1100" dirty="0"/>
              <a:t> sequestration data, </a:t>
            </a:r>
            <a:r>
              <a:rPr lang="en-GB" sz="1100" i="1" dirty="0"/>
              <a:t>Water </a:t>
            </a:r>
            <a:r>
              <a:rPr lang="en-GB" sz="1100" i="1" dirty="0" err="1"/>
              <a:t>Resour</a:t>
            </a:r>
            <a:r>
              <a:rPr lang="en-GB" sz="1100" i="1" dirty="0"/>
              <a:t>. Res., </a:t>
            </a:r>
            <a:r>
              <a:rPr lang="en-GB" sz="1100" b="1" dirty="0"/>
              <a:t>2013</a:t>
            </a:r>
            <a:r>
              <a:rPr lang="en-GB" sz="1100" i="1" dirty="0"/>
              <a:t>, 49</a:t>
            </a:r>
            <a:r>
              <a:rPr lang="en-GB" sz="1100"/>
              <a:t>, 8108-8127</a:t>
            </a:r>
          </a:p>
          <a:p>
            <a:pPr>
              <a:spcAft>
                <a:spcPts val="300"/>
              </a:spcAft>
            </a:pPr>
            <a:r>
              <a:rPr lang="en-US" sz="1100"/>
              <a:t>Tonkin M &amp; Doherty J: Calibration-constrained Monte Carlo analysis of highly parameterized models using subspace techniques, </a:t>
            </a:r>
            <a:r>
              <a:rPr lang="en-US" sz="1100" i="1"/>
              <a:t>Water Resour. Res., </a:t>
            </a:r>
            <a:r>
              <a:rPr lang="en-US" sz="1100" b="1"/>
              <a:t>2009</a:t>
            </a:r>
            <a:r>
              <a:rPr lang="en-US" sz="1100" i="1"/>
              <a:t>, 45</a:t>
            </a:r>
            <a:r>
              <a:rPr lang="en-US" sz="1100"/>
              <a:t>, W00B10 </a:t>
            </a:r>
            <a:endParaRPr lang="en-GB" sz="1100"/>
          </a:p>
          <a:p>
            <a:pPr>
              <a:spcAft>
                <a:spcPts val="300"/>
              </a:spcAft>
            </a:pPr>
            <a:r>
              <a:rPr lang="en-US" sz="1100"/>
              <a:t>Woodruff  D P: Sketching as a Tool for Numerical Linear Algebra, </a:t>
            </a:r>
            <a:r>
              <a:rPr lang="en-US" sz="1100" i="1"/>
              <a:t>Foundations and Trends in Theoretical Computer Science, </a:t>
            </a:r>
            <a:r>
              <a:rPr lang="en-US" sz="1100" b="1"/>
              <a:t>2014</a:t>
            </a:r>
            <a:r>
              <a:rPr lang="en-US" sz="1100" i="1"/>
              <a:t>, 10</a:t>
            </a:r>
            <a:r>
              <a:rPr lang="en-US" sz="1100"/>
              <a:t>, 1-157 </a:t>
            </a:r>
          </a:p>
          <a:p>
            <a:pPr>
              <a:spcAft>
                <a:spcPts val="300"/>
              </a:spcAft>
            </a:pPr>
            <a:r>
              <a:rPr lang="en-US" sz="1100"/>
              <a:t>Xiang H &amp; Zou J : Regularization with randomized SVD for large-scale discrete inverse problems,  </a:t>
            </a:r>
            <a:r>
              <a:rPr lang="en-US" sz="1100" i="1"/>
              <a:t>Inverse Problems, </a:t>
            </a:r>
            <a:r>
              <a:rPr lang="en-US" sz="1100" b="1"/>
              <a:t>2013</a:t>
            </a:r>
            <a:r>
              <a:rPr lang="en-US" sz="1100" i="1"/>
              <a:t>, 29</a:t>
            </a:r>
            <a:r>
              <a:rPr lang="en-US" sz="1100"/>
              <a:t>, 085008 </a:t>
            </a:r>
            <a:endParaRPr lang="en-GB" sz="1100"/>
          </a:p>
        </p:txBody>
      </p:sp>
    </p:spTree>
    <p:extLst>
      <p:ext uri="{BB962C8B-B14F-4D97-AF65-F5344CB8AC3E}">
        <p14:creationId xmlns:p14="http://schemas.microsoft.com/office/powerpoint/2010/main" val="3703131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183" y="-162149"/>
            <a:ext cx="6048672" cy="859824"/>
          </a:xfrm>
        </p:spPr>
        <p:txBody>
          <a:bodyPr>
            <a:normAutofit/>
          </a:bodyPr>
          <a:lstStyle/>
          <a:p>
            <a:pPr algn="l"/>
            <a:r>
              <a:rPr lang="en-GB" sz="3200">
                <a:effectLst>
                  <a:outerShdw blurRad="38100" dist="38100" dir="2700000" algn="tl">
                    <a:srgbClr val="000000">
                      <a:alpha val="43137"/>
                    </a:srgbClr>
                  </a:outerShdw>
                </a:effectLst>
                <a:latin typeface="+mn-lt"/>
              </a:rPr>
              <a:t>References Jacobian</a:t>
            </a:r>
            <a:endParaRPr lang="en-GB" sz="3200" dirty="0">
              <a:effectLst>
                <a:outerShdw blurRad="38100" dist="38100" dir="2700000" algn="tl">
                  <a:srgbClr val="000000">
                    <a:alpha val="43137"/>
                  </a:srgbClr>
                </a:outerShdw>
              </a:effectLst>
              <a:latin typeface="+mn-lt"/>
            </a:endParaRPr>
          </a:p>
        </p:txBody>
      </p:sp>
      <p:sp>
        <p:nvSpPr>
          <p:cNvPr id="2" name="TextBox 1"/>
          <p:cNvSpPr txBox="1"/>
          <p:nvPr/>
        </p:nvSpPr>
        <p:spPr>
          <a:xfrm>
            <a:off x="147058" y="555526"/>
            <a:ext cx="184731" cy="723275"/>
          </a:xfrm>
          <a:prstGeom prst="rect">
            <a:avLst/>
          </a:prstGeom>
          <a:noFill/>
        </p:spPr>
        <p:txBody>
          <a:bodyPr wrap="none" rtlCol="0">
            <a:spAutoFit/>
          </a:bodyPr>
          <a:lstStyle/>
          <a:p>
            <a:pPr>
              <a:spcAft>
                <a:spcPts val="600"/>
              </a:spcAft>
            </a:pPr>
            <a:endParaRPr lang="en-IE" dirty="0"/>
          </a:p>
          <a:p>
            <a:endParaRPr lang="en-IE" dirty="0"/>
          </a:p>
        </p:txBody>
      </p:sp>
      <p:sp>
        <p:nvSpPr>
          <p:cNvPr id="6" name="TextBox 5">
            <a:extLst>
              <a:ext uri="{FF2B5EF4-FFF2-40B4-BE49-F238E27FC236}">
                <a16:creationId xmlns:a16="http://schemas.microsoft.com/office/drawing/2014/main" id="{105A5CEF-7464-332F-5110-B813A8588884}"/>
              </a:ext>
            </a:extLst>
          </p:cNvPr>
          <p:cNvSpPr txBox="1"/>
          <p:nvPr/>
        </p:nvSpPr>
        <p:spPr>
          <a:xfrm>
            <a:off x="358931" y="1417486"/>
            <a:ext cx="8285403" cy="369332"/>
          </a:xfrm>
          <a:prstGeom prst="rect">
            <a:avLst/>
          </a:prstGeom>
          <a:noFill/>
        </p:spPr>
        <p:txBody>
          <a:bodyPr wrap="square">
            <a:spAutoFit/>
          </a:bodyPr>
          <a:lstStyle/>
          <a:p>
            <a:r>
              <a:rPr lang="en-GB"/>
              <a:t>C. D. Rodgers: </a:t>
            </a:r>
            <a:r>
              <a:rPr lang="en-GB" i="1">
                <a:effectLst/>
              </a:rPr>
              <a:t>Inverse Methods for Atmospheric Sounding</a:t>
            </a:r>
            <a:r>
              <a:rPr lang="en-GB"/>
              <a:t>. World Scientific, 2000.</a:t>
            </a:r>
          </a:p>
        </p:txBody>
      </p:sp>
      <p:sp>
        <p:nvSpPr>
          <p:cNvPr id="10" name="TextBox 9">
            <a:extLst>
              <a:ext uri="{FF2B5EF4-FFF2-40B4-BE49-F238E27FC236}">
                <a16:creationId xmlns:a16="http://schemas.microsoft.com/office/drawing/2014/main" id="{93CCC43B-DAB7-7E8F-902E-A26FCE32D00F}"/>
              </a:ext>
            </a:extLst>
          </p:cNvPr>
          <p:cNvSpPr txBox="1"/>
          <p:nvPr/>
        </p:nvSpPr>
        <p:spPr>
          <a:xfrm>
            <a:off x="395536" y="2028116"/>
            <a:ext cx="7704856" cy="646331"/>
          </a:xfrm>
          <a:prstGeom prst="rect">
            <a:avLst/>
          </a:prstGeom>
          <a:noFill/>
        </p:spPr>
        <p:txBody>
          <a:bodyPr wrap="square">
            <a:spAutoFit/>
          </a:bodyPr>
          <a:lstStyle/>
          <a:p>
            <a:r>
              <a:rPr lang="en-GB" b="0" i="0" u="none" strike="noStrike">
                <a:solidFill>
                  <a:srgbClr val="000000"/>
                </a:solidFill>
                <a:effectLst/>
                <a:latin typeface="-webkit-standard"/>
              </a:rPr>
              <a:t>A. </a:t>
            </a:r>
            <a:r>
              <a:rPr lang="en-GB"/>
              <a:t>Tarantola</a:t>
            </a:r>
            <a:r>
              <a:rPr lang="en-GB" b="0" i="0" u="none" strike="noStrike">
                <a:solidFill>
                  <a:srgbClr val="000000"/>
                </a:solidFill>
                <a:effectLst/>
                <a:latin typeface="-webkit-standard"/>
              </a:rPr>
              <a:t>, </a:t>
            </a:r>
            <a:r>
              <a:rPr lang="en-GB" b="0" i="1" u="none" strike="noStrike">
                <a:solidFill>
                  <a:srgbClr val="000000"/>
                </a:solidFill>
                <a:effectLst/>
                <a:latin typeface="-webkit-standard"/>
              </a:rPr>
              <a:t>Inverse Problem Theory and Methods for Model Parameter Estimation</a:t>
            </a:r>
            <a:r>
              <a:rPr lang="en-GB" b="0" i="0" u="none" strike="noStrike">
                <a:solidFill>
                  <a:srgbClr val="000000"/>
                </a:solidFill>
                <a:effectLst/>
                <a:latin typeface="-webkit-standard"/>
              </a:rPr>
              <a:t>. SIAM, 2005.</a:t>
            </a:r>
            <a:endParaRPr lang="en-GB"/>
          </a:p>
        </p:txBody>
      </p:sp>
    </p:spTree>
    <p:extLst>
      <p:ext uri="{BB962C8B-B14F-4D97-AF65-F5344CB8AC3E}">
        <p14:creationId xmlns:p14="http://schemas.microsoft.com/office/powerpoint/2010/main" val="277088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AC989B-925B-DAF9-EC2C-0DBEBDB1E2FF}"/>
              </a:ext>
            </a:extLst>
          </p:cNvPr>
          <p:cNvPicPr>
            <a:picLocks noChangeAspect="1"/>
          </p:cNvPicPr>
          <p:nvPr/>
        </p:nvPicPr>
        <p:blipFill>
          <a:blip r:embed="rId3"/>
          <a:stretch>
            <a:fillRect/>
          </a:stretch>
        </p:blipFill>
        <p:spPr>
          <a:xfrm>
            <a:off x="5244798" y="1311610"/>
            <a:ext cx="3836418" cy="2412293"/>
          </a:xfrm>
          <a:prstGeom prst="rect">
            <a:avLst/>
          </a:prstGeom>
        </p:spPr>
      </p:pic>
      <p:sp>
        <p:nvSpPr>
          <p:cNvPr id="18436" name="Text Box 4"/>
          <p:cNvSpPr txBox="1">
            <a:spLocks noChangeArrowheads="1"/>
          </p:cNvSpPr>
          <p:nvPr/>
        </p:nvSpPr>
        <p:spPr bwMode="auto">
          <a:xfrm>
            <a:off x="359533" y="588407"/>
            <a:ext cx="8860668"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de-DE" altLang="en-US" sz="2000">
                <a:sym typeface="Symbol" pitchFamily="18" charset="2"/>
              </a:rPr>
              <a:t>recast as optimization: NLCG (and QN, LBFGS) methods only need </a:t>
            </a:r>
            <a:br>
              <a:rPr lang="de-DE" altLang="en-US" sz="2000">
                <a:sym typeface="Symbol" pitchFamily="18" charset="2"/>
              </a:rPr>
            </a:br>
            <a:r>
              <a:rPr lang="de-DE" altLang="en-US" sz="2000">
                <a:sym typeface="Symbol" pitchFamily="18" charset="2"/>
              </a:rPr>
              <a:t>gradient of  objective function:</a:t>
            </a:r>
            <a:br>
              <a:rPr lang="de-DE" altLang="en-US" sz="2000">
                <a:sym typeface="Symbol" pitchFamily="18" charset="2"/>
              </a:rPr>
            </a:br>
            <a:br>
              <a:rPr lang="de-DE" altLang="en-US" sz="2000">
                <a:sym typeface="Symbol" pitchFamily="18" charset="2"/>
              </a:rPr>
            </a:b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a:spcBef>
                <a:spcPct val="50000"/>
              </a:spcBef>
            </a:pPr>
            <a:endParaRPr lang="de-DE" altLang="en-US" sz="2000">
              <a:sym typeface="Symbol" pitchFamily="18" charset="2"/>
            </a:endParaRPr>
          </a:p>
          <a:p>
            <a:pPr marL="457200" indent="-457200">
              <a:spcBef>
                <a:spcPct val="50000"/>
              </a:spcBef>
              <a:buFont typeface="Arial" panose="020B0604020202020204" pitchFamily="34" charset="0"/>
              <a:buChar char="•"/>
            </a:pPr>
            <a:r>
              <a:rPr lang="de-DE" altLang="en-US" sz="2000">
                <a:sym typeface="Symbol" pitchFamily="18" charset="2"/>
              </a:rPr>
              <a:t>transformed setup: forward problem calculates E-fields for 2-Polarisations – more transformations (linear interpolation), lots of geometrical (precomputable) matrices….</a:t>
            </a: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a:spcBef>
                <a:spcPct val="50000"/>
              </a:spcBef>
            </a:pPr>
            <a:endParaRPr lang="de-DE" altLang="en-US" sz="2000">
              <a:sym typeface="Symbol" pitchFamily="18" charset="2"/>
            </a:endParaRPr>
          </a:p>
          <a:p>
            <a:pPr>
              <a:spcBef>
                <a:spcPct val="50000"/>
              </a:spcBef>
            </a:pPr>
            <a:r>
              <a:rPr lang="de-DE" altLang="en-US" sz="2000">
                <a:sym typeface="Symbol" pitchFamily="18" charset="2"/>
              </a:rPr>
              <a:t>                     Gradient </a:t>
            </a:r>
          </a:p>
          <a:p>
            <a:pPr>
              <a:spcBef>
                <a:spcPct val="50000"/>
              </a:spcBef>
            </a:pPr>
            <a:endParaRPr lang="de-DE" altLang="en-US" sz="2000" dirty="0">
              <a:sym typeface="Symbol" pitchFamily="18" charset="2"/>
            </a:endParaRPr>
          </a:p>
        </p:txBody>
      </p:sp>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2" name="Object 1">
            <a:extLst>
              <a:ext uri="{FF2B5EF4-FFF2-40B4-BE49-F238E27FC236}">
                <a16:creationId xmlns:a16="http://schemas.microsoft.com/office/drawing/2014/main" id="{DCDDFD6C-11D4-C260-CBCC-5D6E54CC70A1}"/>
              </a:ext>
            </a:extLst>
          </p:cNvPr>
          <p:cNvGraphicFramePr>
            <a:graphicFrameLocks noChangeAspect="1"/>
          </p:cNvGraphicFramePr>
          <p:nvPr>
            <p:extLst>
              <p:ext uri="{D42A27DB-BD31-4B8C-83A1-F6EECF244321}">
                <p14:modId xmlns:p14="http://schemas.microsoft.com/office/powerpoint/2010/main" val="3741498668"/>
              </p:ext>
            </p:extLst>
          </p:nvPr>
        </p:nvGraphicFramePr>
        <p:xfrm>
          <a:off x="927100" y="1419225"/>
          <a:ext cx="4913313" cy="909638"/>
        </p:xfrm>
        <a:graphic>
          <a:graphicData uri="http://schemas.openxmlformats.org/presentationml/2006/ole">
            <mc:AlternateContent xmlns:mc="http://schemas.openxmlformats.org/markup-compatibility/2006">
              <mc:Choice xmlns:v="urn:schemas-microsoft-com:vml" Requires="v">
                <p:oleObj name="Equation" r:id="rId4" imgW="3149280" imgH="583920" progId="Equation.DSMT4">
                  <p:embed/>
                </p:oleObj>
              </mc:Choice>
              <mc:Fallback>
                <p:oleObj name="Equation" r:id="rId4" imgW="3149280" imgH="583920" progId="Equation.DSMT4">
                  <p:embed/>
                  <p:pic>
                    <p:nvPicPr>
                      <p:cNvPr id="2" name="Object 1">
                        <a:extLst>
                          <a:ext uri="{FF2B5EF4-FFF2-40B4-BE49-F238E27FC236}">
                            <a16:creationId xmlns:a16="http://schemas.microsoft.com/office/drawing/2014/main" id="{DCDDFD6C-11D4-C260-CBCC-5D6E54CC70A1}"/>
                          </a:ext>
                        </a:extLst>
                      </p:cNvPr>
                      <p:cNvPicPr/>
                      <p:nvPr/>
                    </p:nvPicPr>
                    <p:blipFill>
                      <a:blip r:embed="rId5"/>
                      <a:stretch>
                        <a:fillRect/>
                      </a:stretch>
                    </p:blipFill>
                    <p:spPr>
                      <a:xfrm>
                        <a:off x="927100" y="1419225"/>
                        <a:ext cx="4913313" cy="9096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0B209CD-2F90-E331-4D9F-24C78545B5E6}"/>
              </a:ext>
            </a:extLst>
          </p:cNvPr>
          <p:cNvGraphicFramePr>
            <a:graphicFrameLocks noChangeAspect="1"/>
          </p:cNvGraphicFramePr>
          <p:nvPr>
            <p:extLst>
              <p:ext uri="{D42A27DB-BD31-4B8C-83A1-F6EECF244321}">
                <p14:modId xmlns:p14="http://schemas.microsoft.com/office/powerpoint/2010/main" val="686021837"/>
              </p:ext>
            </p:extLst>
          </p:nvPr>
        </p:nvGraphicFramePr>
        <p:xfrm>
          <a:off x="992188" y="2762250"/>
          <a:ext cx="3960812" cy="396875"/>
        </p:xfrm>
        <a:graphic>
          <a:graphicData uri="http://schemas.openxmlformats.org/presentationml/2006/ole">
            <mc:AlternateContent xmlns:mc="http://schemas.openxmlformats.org/markup-compatibility/2006">
              <mc:Choice xmlns:v="urn:schemas-microsoft-com:vml" Requires="v">
                <p:oleObj name="Equation" r:id="rId6" imgW="2539800" imgH="253800" progId="Equation.DSMT4">
                  <p:embed/>
                </p:oleObj>
              </mc:Choice>
              <mc:Fallback>
                <p:oleObj name="Equation" r:id="rId6" imgW="2539800" imgH="25380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7"/>
                      <a:stretch>
                        <a:fillRect/>
                      </a:stretch>
                    </p:blipFill>
                    <p:spPr>
                      <a:xfrm>
                        <a:off x="992188" y="2762250"/>
                        <a:ext cx="3960812" cy="396875"/>
                      </a:xfrm>
                      <a:prstGeom prst="rect">
                        <a:avLst/>
                      </a:prstGeom>
                    </p:spPr>
                  </p:pic>
                </p:oleObj>
              </mc:Fallback>
            </mc:AlternateContent>
          </a:graphicData>
        </a:graphic>
      </p:graphicFrame>
    </p:spTree>
    <p:extLst>
      <p:ext uri="{BB962C8B-B14F-4D97-AF65-F5344CB8AC3E}">
        <p14:creationId xmlns:p14="http://schemas.microsoft.com/office/powerpoint/2010/main" val="1000036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371475" y="26676"/>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8A9E1D8C-09A2-3779-8516-152401C4D5A9}"/>
              </a:ext>
            </a:extLst>
          </p:cNvPr>
          <p:cNvSpPr txBox="1"/>
          <p:nvPr/>
        </p:nvSpPr>
        <p:spPr>
          <a:xfrm>
            <a:off x="431540" y="457321"/>
            <a:ext cx="8676964" cy="677108"/>
          </a:xfrm>
          <a:prstGeom prst="rect">
            <a:avLst/>
          </a:prstGeom>
          <a:noFill/>
        </p:spPr>
        <p:txBody>
          <a:bodyPr wrap="square" rtlCol="0">
            <a:spAutoFit/>
          </a:bodyPr>
          <a:lstStyle/>
          <a:p>
            <a:r>
              <a:rPr lang="en-US" sz="2000">
                <a:cs typeface="Times New Roman" panose="02020603050405020304" pitchFamily="18" charset="0"/>
              </a:rPr>
              <a:t>Transformed equations lead to more elegant (simpler) algorithm:</a:t>
            </a:r>
          </a:p>
          <a:p>
            <a:r>
              <a:rPr lang="en-US">
                <a:cs typeface="Times New Roman" panose="02020603050405020304" pitchFamily="18" charset="0"/>
              </a:rPr>
              <a:t>Note: geometrical transforms not touched. </a:t>
            </a:r>
          </a:p>
        </p:txBody>
      </p:sp>
      <p:graphicFrame>
        <p:nvGraphicFramePr>
          <p:cNvPr id="7" name="Object 60">
            <a:extLst>
              <a:ext uri="{FF2B5EF4-FFF2-40B4-BE49-F238E27FC236}">
                <a16:creationId xmlns:a16="http://schemas.microsoft.com/office/drawing/2014/main" id="{476A4640-8F3E-8A6E-39C7-E9A82FE20369}"/>
              </a:ext>
            </a:extLst>
          </p:cNvPr>
          <p:cNvGraphicFramePr>
            <a:graphicFrameLocks noChangeAspect="1"/>
          </p:cNvGraphicFramePr>
          <p:nvPr>
            <p:extLst>
              <p:ext uri="{D42A27DB-BD31-4B8C-83A1-F6EECF244321}">
                <p14:modId xmlns:p14="http://schemas.microsoft.com/office/powerpoint/2010/main" val="3460046078"/>
              </p:ext>
            </p:extLst>
          </p:nvPr>
        </p:nvGraphicFramePr>
        <p:xfrm>
          <a:off x="927758" y="2339330"/>
          <a:ext cx="2024062" cy="952500"/>
        </p:xfrm>
        <a:graphic>
          <a:graphicData uri="http://schemas.openxmlformats.org/presentationml/2006/ole">
            <mc:AlternateContent xmlns:mc="http://schemas.openxmlformats.org/markup-compatibility/2006">
              <mc:Choice xmlns:v="urn:schemas-microsoft-com:vml" Requires="v">
                <p:oleObj name="Equation" r:id="rId3" imgW="1079280" imgH="507960" progId="Equation.DSMT4">
                  <p:embed/>
                </p:oleObj>
              </mc:Choice>
              <mc:Fallback>
                <p:oleObj name="Equation" r:id="rId3" imgW="1079280" imgH="507960" progId="Equation.DSMT4">
                  <p:embed/>
                  <p:pic>
                    <p:nvPicPr>
                      <p:cNvPr id="4" name="Object 60"/>
                      <p:cNvPicPr>
                        <a:picLocks noChangeAspect="1" noChangeArrowheads="1"/>
                      </p:cNvPicPr>
                      <p:nvPr/>
                    </p:nvPicPr>
                    <p:blipFill>
                      <a:blip r:embed="rId4"/>
                      <a:srcRect/>
                      <a:stretch>
                        <a:fillRect/>
                      </a:stretch>
                    </p:blipFill>
                    <p:spPr bwMode="auto">
                      <a:xfrm>
                        <a:off x="927758" y="2339330"/>
                        <a:ext cx="2024062"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AutoShape 62">
            <a:extLst>
              <a:ext uri="{FF2B5EF4-FFF2-40B4-BE49-F238E27FC236}">
                <a16:creationId xmlns:a16="http://schemas.microsoft.com/office/drawing/2014/main" id="{8C2E07F3-DB16-1808-1F3F-606EDC6E60D4}"/>
              </a:ext>
            </a:extLst>
          </p:cNvPr>
          <p:cNvSpPr>
            <a:spLocks noChangeArrowheads="1"/>
          </p:cNvSpPr>
          <p:nvPr/>
        </p:nvSpPr>
        <p:spPr bwMode="auto">
          <a:xfrm rot="1800000">
            <a:off x="4002721" y="2893346"/>
            <a:ext cx="684076" cy="300171"/>
          </a:xfrm>
          <a:prstGeom prst="rightArrow">
            <a:avLst>
              <a:gd name="adj1" fmla="val 50000"/>
              <a:gd name="adj2" fmla="val 92391"/>
            </a:avLst>
          </a:prstGeom>
          <a:solidFill>
            <a:schemeClr val="bg2">
              <a:lumMod val="75000"/>
            </a:schemeClr>
          </a:solidFill>
          <a:ln w="28575">
            <a:solidFill>
              <a:schemeClr val="bg2">
                <a:lumMod val="25000"/>
              </a:schemeClr>
            </a:solidFill>
            <a:miter lim="800000"/>
            <a:headEnd/>
            <a:tailEnd/>
          </a:ln>
          <a:effectLst/>
        </p:spPr>
        <p:txBody>
          <a:bodyPr wrap="none" anchor="ctr"/>
          <a:lstStyle/>
          <a:p>
            <a:endParaRPr lang="en-US" sz="1350"/>
          </a:p>
        </p:txBody>
      </p:sp>
      <p:graphicFrame>
        <p:nvGraphicFramePr>
          <p:cNvPr id="14" name="Object 66">
            <a:extLst>
              <a:ext uri="{FF2B5EF4-FFF2-40B4-BE49-F238E27FC236}">
                <a16:creationId xmlns:a16="http://schemas.microsoft.com/office/drawing/2014/main" id="{AD2296B4-56E0-E39B-B41F-A5B8646A5141}"/>
              </a:ext>
            </a:extLst>
          </p:cNvPr>
          <p:cNvGraphicFramePr>
            <a:graphicFrameLocks noChangeAspect="1"/>
          </p:cNvGraphicFramePr>
          <p:nvPr>
            <p:extLst>
              <p:ext uri="{D42A27DB-BD31-4B8C-83A1-F6EECF244321}">
                <p14:modId xmlns:p14="http://schemas.microsoft.com/office/powerpoint/2010/main" val="648287318"/>
              </p:ext>
            </p:extLst>
          </p:nvPr>
        </p:nvGraphicFramePr>
        <p:xfrm>
          <a:off x="5382531" y="2741519"/>
          <a:ext cx="3190875" cy="1643063"/>
        </p:xfrm>
        <a:graphic>
          <a:graphicData uri="http://schemas.openxmlformats.org/presentationml/2006/ole">
            <mc:AlternateContent xmlns:mc="http://schemas.openxmlformats.org/markup-compatibility/2006">
              <mc:Choice xmlns:v="urn:schemas-microsoft-com:vml" Requires="v">
                <p:oleObj name="Equation" r:id="rId5" imgW="1701720" imgH="876240" progId="Equation.DSMT4">
                  <p:embed/>
                </p:oleObj>
              </mc:Choice>
              <mc:Fallback>
                <p:oleObj name="Equation" r:id="rId5" imgW="1701720" imgH="876240" progId="Equation.DSMT4">
                  <p:embed/>
                  <p:pic>
                    <p:nvPicPr>
                      <p:cNvPr id="10" name="Object 66"/>
                      <p:cNvPicPr>
                        <a:picLocks noChangeAspect="1" noChangeArrowheads="1"/>
                      </p:cNvPicPr>
                      <p:nvPr/>
                    </p:nvPicPr>
                    <p:blipFill>
                      <a:blip r:embed="rId6"/>
                      <a:srcRect/>
                      <a:stretch>
                        <a:fillRect/>
                      </a:stretch>
                    </p:blipFill>
                    <p:spPr bwMode="auto">
                      <a:xfrm>
                        <a:off x="5382531" y="2741519"/>
                        <a:ext cx="3190875"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8" name="Object 17">
            <a:extLst>
              <a:ext uri="{FF2B5EF4-FFF2-40B4-BE49-F238E27FC236}">
                <a16:creationId xmlns:a16="http://schemas.microsoft.com/office/drawing/2014/main" id="{6FE2AD69-4D25-DEB0-5FCA-855AB4CBF858}"/>
              </a:ext>
            </a:extLst>
          </p:cNvPr>
          <p:cNvGraphicFramePr>
            <a:graphicFrameLocks noChangeAspect="1"/>
          </p:cNvGraphicFramePr>
          <p:nvPr>
            <p:extLst>
              <p:ext uri="{D42A27DB-BD31-4B8C-83A1-F6EECF244321}">
                <p14:modId xmlns:p14="http://schemas.microsoft.com/office/powerpoint/2010/main" val="3293604523"/>
              </p:ext>
            </p:extLst>
          </p:nvPr>
        </p:nvGraphicFramePr>
        <p:xfrm>
          <a:off x="1755303" y="1150924"/>
          <a:ext cx="4913313" cy="909638"/>
        </p:xfrm>
        <a:graphic>
          <a:graphicData uri="http://schemas.openxmlformats.org/presentationml/2006/ole">
            <mc:AlternateContent xmlns:mc="http://schemas.openxmlformats.org/markup-compatibility/2006">
              <mc:Choice xmlns:v="urn:schemas-microsoft-com:vml" Requires="v">
                <p:oleObj name="Equation" r:id="rId7" imgW="3149280" imgH="583920" progId="Equation.DSMT4">
                  <p:embed/>
                </p:oleObj>
              </mc:Choice>
              <mc:Fallback>
                <p:oleObj name="Equation" r:id="rId7" imgW="3149280" imgH="583920" progId="Equation.DSMT4">
                  <p:embed/>
                  <p:pic>
                    <p:nvPicPr>
                      <p:cNvPr id="2" name="Object 1">
                        <a:extLst>
                          <a:ext uri="{FF2B5EF4-FFF2-40B4-BE49-F238E27FC236}">
                            <a16:creationId xmlns:a16="http://schemas.microsoft.com/office/drawing/2014/main" id="{DCDDFD6C-11D4-C260-CBCC-5D6E54CC70A1}"/>
                          </a:ext>
                        </a:extLst>
                      </p:cNvPr>
                      <p:cNvPicPr/>
                      <p:nvPr/>
                    </p:nvPicPr>
                    <p:blipFill>
                      <a:blip r:embed="rId8"/>
                      <a:stretch>
                        <a:fillRect/>
                      </a:stretch>
                    </p:blipFill>
                    <p:spPr>
                      <a:xfrm>
                        <a:off x="1755303" y="1150924"/>
                        <a:ext cx="4913313" cy="909638"/>
                      </a:xfrm>
                      <a:prstGeom prst="rect">
                        <a:avLst/>
                      </a:prstGeom>
                    </p:spPr>
                  </p:pic>
                </p:oleObj>
              </mc:Fallback>
            </mc:AlternateContent>
          </a:graphicData>
        </a:graphic>
      </p:graphicFrame>
      <p:graphicFrame>
        <p:nvGraphicFramePr>
          <p:cNvPr id="19" name="Object 82">
            <a:extLst>
              <a:ext uri="{FF2B5EF4-FFF2-40B4-BE49-F238E27FC236}">
                <a16:creationId xmlns:a16="http://schemas.microsoft.com/office/drawing/2014/main" id="{5BF18AF8-F109-73BB-FD90-B2FBFECCCAB3}"/>
              </a:ext>
            </a:extLst>
          </p:cNvPr>
          <p:cNvGraphicFramePr>
            <a:graphicFrameLocks noChangeAspect="1"/>
          </p:cNvGraphicFramePr>
          <p:nvPr>
            <p:extLst>
              <p:ext uri="{D42A27DB-BD31-4B8C-83A1-F6EECF244321}">
                <p14:modId xmlns:p14="http://schemas.microsoft.com/office/powerpoint/2010/main" val="3109288191"/>
              </p:ext>
            </p:extLst>
          </p:nvPr>
        </p:nvGraphicFramePr>
        <p:xfrm>
          <a:off x="1113160" y="4107582"/>
          <a:ext cx="3098800" cy="904875"/>
        </p:xfrm>
        <a:graphic>
          <a:graphicData uri="http://schemas.openxmlformats.org/presentationml/2006/ole">
            <mc:AlternateContent xmlns:mc="http://schemas.openxmlformats.org/markup-compatibility/2006">
              <mc:Choice xmlns:v="urn:schemas-microsoft-com:vml" Requires="v">
                <p:oleObj name="Equation" r:id="rId9" imgW="1650960" imgH="482400" progId="Equation.DSMT4">
                  <p:embed/>
                </p:oleObj>
              </mc:Choice>
              <mc:Fallback>
                <p:oleObj name="Equation" r:id="rId9" imgW="1650960" imgH="482400" progId="Equation.DSMT4">
                  <p:embed/>
                  <p:pic>
                    <p:nvPicPr>
                      <p:cNvPr id="3" name="Object 82"/>
                      <p:cNvPicPr>
                        <a:picLocks noChangeAspect="1" noChangeArrowheads="1"/>
                      </p:cNvPicPr>
                      <p:nvPr/>
                    </p:nvPicPr>
                    <p:blipFill>
                      <a:blip r:embed="rId10"/>
                      <a:srcRect/>
                      <a:stretch>
                        <a:fillRect/>
                      </a:stretch>
                    </p:blipFill>
                    <p:spPr bwMode="auto">
                      <a:xfrm>
                        <a:off x="1113160" y="4107582"/>
                        <a:ext cx="3098800" cy="904875"/>
                      </a:xfrm>
                      <a:prstGeom prst="rect">
                        <a:avLst/>
                      </a:prstGeom>
                      <a:noFill/>
                      <a:ln>
                        <a:noFill/>
                      </a:ln>
                      <a:effectLst/>
                    </p:spPr>
                  </p:pic>
                </p:oleObj>
              </mc:Fallback>
            </mc:AlternateContent>
          </a:graphicData>
        </a:graphic>
      </p:graphicFrame>
      <p:sp>
        <p:nvSpPr>
          <p:cNvPr id="20" name="Text Box 83">
            <a:extLst>
              <a:ext uri="{FF2B5EF4-FFF2-40B4-BE49-F238E27FC236}">
                <a16:creationId xmlns:a16="http://schemas.microsoft.com/office/drawing/2014/main" id="{65D903AB-CA67-5DBF-ECBA-4C7F31594E38}"/>
              </a:ext>
            </a:extLst>
          </p:cNvPr>
          <p:cNvSpPr txBox="1">
            <a:spLocks noChangeArrowheads="1"/>
          </p:cNvSpPr>
          <p:nvPr/>
        </p:nvSpPr>
        <p:spPr bwMode="auto">
          <a:xfrm>
            <a:off x="503548" y="3648955"/>
            <a:ext cx="4302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Transform </a:t>
            </a:r>
            <a:r>
              <a:rPr lang="en-US" sz="2000" dirty="0"/>
              <a:t>back to actual </a:t>
            </a:r>
            <a:r>
              <a:rPr lang="en-US" sz="2000"/>
              <a:t>model space:</a:t>
            </a:r>
            <a:endParaRPr lang="en-US" sz="2000" dirty="0"/>
          </a:p>
        </p:txBody>
      </p:sp>
      <p:sp>
        <p:nvSpPr>
          <p:cNvPr id="2" name="AutoShape 62">
            <a:extLst>
              <a:ext uri="{FF2B5EF4-FFF2-40B4-BE49-F238E27FC236}">
                <a16:creationId xmlns:a16="http://schemas.microsoft.com/office/drawing/2014/main" id="{A8542CD1-B51A-0676-1EA5-0C06D7AF366B}"/>
              </a:ext>
            </a:extLst>
          </p:cNvPr>
          <p:cNvSpPr>
            <a:spLocks noChangeArrowheads="1"/>
          </p:cNvSpPr>
          <p:nvPr/>
        </p:nvSpPr>
        <p:spPr bwMode="auto">
          <a:xfrm rot="9000000">
            <a:off x="4013876" y="4342841"/>
            <a:ext cx="684076" cy="300171"/>
          </a:xfrm>
          <a:prstGeom prst="rightArrow">
            <a:avLst>
              <a:gd name="adj1" fmla="val 50000"/>
              <a:gd name="adj2" fmla="val 92391"/>
            </a:avLst>
          </a:prstGeom>
          <a:solidFill>
            <a:schemeClr val="bg2">
              <a:lumMod val="75000"/>
            </a:schemeClr>
          </a:solidFill>
          <a:ln w="28575">
            <a:solidFill>
              <a:schemeClr val="bg2">
                <a:lumMod val="25000"/>
              </a:schemeClr>
            </a:solidFill>
            <a:miter lim="800000"/>
            <a:headEnd/>
            <a:tailEnd/>
          </a:ln>
          <a:effectLst/>
        </p:spPr>
        <p:txBody>
          <a:bodyPr wrap="none" anchor="ctr"/>
          <a:lstStyle/>
          <a:p>
            <a:endParaRPr lang="en-US" sz="1350"/>
          </a:p>
        </p:txBody>
      </p:sp>
    </p:spTree>
    <p:extLst>
      <p:ext uri="{BB962C8B-B14F-4D97-AF65-F5344CB8AC3E}">
        <p14:creationId xmlns:p14="http://schemas.microsoft.com/office/powerpoint/2010/main" val="21952781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6" name="Object 5">
            <a:extLst>
              <a:ext uri="{FF2B5EF4-FFF2-40B4-BE49-F238E27FC236}">
                <a16:creationId xmlns:a16="http://schemas.microsoft.com/office/drawing/2014/main" id="{9780D61C-6E9E-3041-65B7-2E5B6578A54F}"/>
              </a:ext>
            </a:extLst>
          </p:cNvPr>
          <p:cNvGraphicFramePr>
            <a:graphicFrameLocks noChangeAspect="1"/>
          </p:cNvGraphicFramePr>
          <p:nvPr>
            <p:extLst>
              <p:ext uri="{D42A27DB-BD31-4B8C-83A1-F6EECF244321}">
                <p14:modId xmlns:p14="http://schemas.microsoft.com/office/powerpoint/2010/main" val="2120932815"/>
              </p:ext>
            </p:extLst>
          </p:nvPr>
        </p:nvGraphicFramePr>
        <p:xfrm>
          <a:off x="2011363" y="500063"/>
          <a:ext cx="4019550" cy="434975"/>
        </p:xfrm>
        <a:graphic>
          <a:graphicData uri="http://schemas.openxmlformats.org/presentationml/2006/ole">
            <mc:AlternateContent xmlns:mc="http://schemas.openxmlformats.org/markup-compatibility/2006">
              <mc:Choice xmlns:v="urn:schemas-microsoft-com:vml" Requires="v">
                <p:oleObj name="Equation" r:id="rId3" imgW="2577960" imgH="279360" progId="Equation.DSMT4">
                  <p:embed/>
                </p:oleObj>
              </mc:Choice>
              <mc:Fallback>
                <p:oleObj name="Equation" r:id="rId3" imgW="2577960" imgH="27936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4"/>
                      <a:stretch>
                        <a:fillRect/>
                      </a:stretch>
                    </p:blipFill>
                    <p:spPr>
                      <a:xfrm>
                        <a:off x="2011363" y="500063"/>
                        <a:ext cx="4019550" cy="43497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8A9E1D8C-09A2-3779-8516-152401C4D5A9}"/>
              </a:ext>
            </a:extLst>
          </p:cNvPr>
          <p:cNvSpPr txBox="1"/>
          <p:nvPr/>
        </p:nvSpPr>
        <p:spPr>
          <a:xfrm>
            <a:off x="323528" y="1104295"/>
            <a:ext cx="8676964"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J</a:t>
            </a:r>
            <a:r>
              <a:rPr lang="en-US" sz="2000" baseline="30000">
                <a:latin typeface="Times New Roman" panose="02020603050405020304" pitchFamily="18" charset="0"/>
                <a:cs typeface="Times New Roman" panose="02020603050405020304" pitchFamily="18" charset="0"/>
              </a:rPr>
              <a:t>T</a:t>
            </a:r>
            <a:r>
              <a:rPr lang="en-US" sz="2000" b="1">
                <a:latin typeface="Times New Roman" panose="02020603050405020304" pitchFamily="18" charset="0"/>
                <a:cs typeface="Times New Roman" panose="02020603050405020304" pitchFamily="18" charset="0"/>
              </a:rPr>
              <a:t>r</a:t>
            </a:r>
            <a:r>
              <a:rPr lang="en-US" sz="2000">
                <a:latin typeface="Times New Roman" panose="02020603050405020304" pitchFamily="18" charset="0"/>
                <a:cs typeface="Times New Roman" panose="02020603050405020304" pitchFamily="18" charset="0"/>
              </a:rPr>
              <a:t> </a:t>
            </a:r>
            <a:r>
              <a:rPr lang="en-US" sz="2000"/>
              <a:t>product can be calculated by just 1 additional forward solution per iteration, with data residuals as sources (reciprocity).</a:t>
            </a:r>
          </a:p>
          <a:p>
            <a:pPr marL="285750" indent="-285750">
              <a:buFont typeface="Arial" panose="020B0604020202020204" pitchFamily="34" charset="0"/>
              <a:buChar char="•"/>
            </a:pPr>
            <a:r>
              <a:rPr lang="en-US" sz="2000"/>
              <a:t>Internally, Jacobian </a:t>
            </a:r>
            <a:r>
              <a:rPr lang="en-US" sz="2000" b="1">
                <a:latin typeface="Times New Roman" panose="02020603050405020304" pitchFamily="18" charset="0"/>
                <a:cs typeface="Times New Roman" panose="02020603050405020304" pitchFamily="18" charset="0"/>
              </a:rPr>
              <a:t>J</a:t>
            </a:r>
            <a:r>
              <a:rPr lang="en-US" sz="2000"/>
              <a:t> is calculated by </a:t>
            </a:r>
            <a:r>
              <a:rPr lang="en-US" sz="2000" i="1">
                <a:latin typeface="Times New Roman" panose="02020603050405020304" pitchFamily="18" charset="0"/>
                <a:cs typeface="Times New Roman" panose="02020603050405020304" pitchFamily="18" charset="0"/>
              </a:rPr>
              <a:t>N</a:t>
            </a:r>
            <a:r>
              <a:rPr lang="en-US" sz="2000"/>
              <a:t> repeated solution.</a:t>
            </a:r>
          </a:p>
          <a:p>
            <a:pPr marL="285750" indent="-28575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J </a:t>
            </a:r>
            <a:r>
              <a:rPr lang="en-US" sz="2000">
                <a:cs typeface="Times New Roman" panose="02020603050405020304" pitchFamily="18" charset="0"/>
              </a:rPr>
              <a:t>output is not scaled by (diagonal) inverse data covariance</a:t>
            </a:r>
            <a:endParaRPr lang="en-GB" sz="2000"/>
          </a:p>
        </p:txBody>
      </p:sp>
      <p:pic>
        <p:nvPicPr>
          <p:cNvPr id="12" name="Picture 11">
            <a:extLst>
              <a:ext uri="{FF2B5EF4-FFF2-40B4-BE49-F238E27FC236}">
                <a16:creationId xmlns:a16="http://schemas.microsoft.com/office/drawing/2014/main" id="{8C30632C-951D-CFC3-E23A-56532812693F}"/>
              </a:ext>
            </a:extLst>
          </p:cNvPr>
          <p:cNvPicPr>
            <a:picLocks noChangeAspect="1"/>
          </p:cNvPicPr>
          <p:nvPr/>
        </p:nvPicPr>
        <p:blipFill>
          <a:blip r:embed="rId5"/>
          <a:stretch>
            <a:fillRect/>
          </a:stretch>
        </p:blipFill>
        <p:spPr>
          <a:xfrm>
            <a:off x="143508" y="2715766"/>
            <a:ext cx="7143750" cy="2152650"/>
          </a:xfrm>
          <a:prstGeom prst="rect">
            <a:avLst/>
          </a:prstGeom>
        </p:spPr>
      </p:pic>
    </p:spTree>
    <p:extLst>
      <p:ext uri="{BB962C8B-B14F-4D97-AF65-F5344CB8AC3E}">
        <p14:creationId xmlns:p14="http://schemas.microsoft.com/office/powerpoint/2010/main" val="19235140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313098" y="533995"/>
            <a:ext cx="84249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err="1"/>
              <a:t>ModEM</a:t>
            </a:r>
            <a:r>
              <a:rPr lang="en-US" sz="2000" dirty="0"/>
              <a:t> uses a simple covariance      , implemented as a series </a:t>
            </a:r>
            <a:r>
              <a:rPr lang="en-US" sz="2000"/>
              <a:t>of 1D dimensional autoregressive smoothers</a:t>
            </a:r>
            <a:endParaRPr lang="en-US" sz="2000" dirty="0"/>
          </a:p>
        </p:txBody>
      </p:sp>
      <p:graphicFrame>
        <p:nvGraphicFramePr>
          <p:cNvPr id="10" name="Object 21"/>
          <p:cNvGraphicFramePr>
            <a:graphicFrameLocks noChangeAspect="1"/>
          </p:cNvGraphicFramePr>
          <p:nvPr>
            <p:extLst>
              <p:ext uri="{D42A27DB-BD31-4B8C-83A1-F6EECF244321}">
                <p14:modId xmlns:p14="http://schemas.microsoft.com/office/powerpoint/2010/main" val="1775650120"/>
              </p:ext>
            </p:extLst>
          </p:nvPr>
        </p:nvGraphicFramePr>
        <p:xfrm>
          <a:off x="3871136" y="551520"/>
          <a:ext cx="382190" cy="400050"/>
        </p:xfrm>
        <a:graphic>
          <a:graphicData uri="http://schemas.openxmlformats.org/presentationml/2006/ole">
            <mc:AlternateContent xmlns:mc="http://schemas.openxmlformats.org/markup-compatibility/2006">
              <mc:Choice xmlns:v="urn:schemas-microsoft-com:vml" Requires="v">
                <p:oleObj name="Equation" r:id="rId2" imgW="241300" imgH="241300" progId="Equation.DSMT4">
                  <p:embed/>
                </p:oleObj>
              </mc:Choice>
              <mc:Fallback>
                <p:oleObj name="Equation" r:id="rId2" imgW="241300" imgH="241300" progId="Equation.DSMT4">
                  <p:embed/>
                  <p:pic>
                    <p:nvPicPr>
                      <p:cNvPr id="10" name="Object 21"/>
                      <p:cNvPicPr>
                        <a:picLocks noChangeAspect="1" noChangeArrowheads="1"/>
                      </p:cNvPicPr>
                      <p:nvPr/>
                    </p:nvPicPr>
                    <p:blipFill>
                      <a:blip r:embed="rId3"/>
                      <a:srcRect/>
                      <a:stretch>
                        <a:fillRect/>
                      </a:stretch>
                    </p:blipFill>
                    <p:spPr bwMode="auto">
                      <a:xfrm>
                        <a:off x="3871136" y="551520"/>
                        <a:ext cx="38219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11" name="Picture 4" descr="CovariancePic"/>
          <p:cNvPicPr>
            <a:picLocks noChangeAspect="1" noChangeArrowheads="1"/>
          </p:cNvPicPr>
          <p:nvPr/>
        </p:nvPicPr>
        <p:blipFill>
          <a:blip r:embed="rId4">
            <a:extLst>
              <a:ext uri="{28A0092B-C50C-407E-A947-70E740481C1C}">
                <a14:useLocalDpi xmlns:a14="http://schemas.microsoft.com/office/drawing/2010/main" val="0"/>
              </a:ext>
            </a:extLst>
          </a:blip>
          <a:srcRect l="21150" t="16498" r="12502" b="11253"/>
          <a:stretch>
            <a:fillRect/>
          </a:stretch>
        </p:blipFill>
        <p:spPr bwMode="auto">
          <a:xfrm>
            <a:off x="5328085" y="1158164"/>
            <a:ext cx="3667828" cy="299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9"/>
          <p:cNvGraphicFramePr>
            <a:graphicFrameLocks noChangeAspect="1"/>
          </p:cNvGraphicFramePr>
          <p:nvPr>
            <p:extLst>
              <p:ext uri="{D42A27DB-BD31-4B8C-83A1-F6EECF244321}">
                <p14:modId xmlns:p14="http://schemas.microsoft.com/office/powerpoint/2010/main" val="2712054942"/>
              </p:ext>
            </p:extLst>
          </p:nvPr>
        </p:nvGraphicFramePr>
        <p:xfrm>
          <a:off x="4511204" y="824490"/>
          <a:ext cx="1728179" cy="458312"/>
        </p:xfrm>
        <a:graphic>
          <a:graphicData uri="http://schemas.openxmlformats.org/presentationml/2006/ole">
            <mc:AlternateContent xmlns:mc="http://schemas.openxmlformats.org/markup-compatibility/2006">
              <mc:Choice xmlns:v="urn:schemas-microsoft-com:vml" Requires="v">
                <p:oleObj name="Equation" r:id="rId5" imgW="901440" imgH="228600" progId="Equation.DSMT4">
                  <p:embed/>
                </p:oleObj>
              </mc:Choice>
              <mc:Fallback>
                <p:oleObj name="Equation" r:id="rId5" imgW="901440" imgH="228600" progId="Equation.DSMT4">
                  <p:embed/>
                  <p:pic>
                    <p:nvPicPr>
                      <p:cNvPr id="12" name="Object 9"/>
                      <p:cNvPicPr>
                        <a:picLocks noChangeAspect="1" noChangeArrowheads="1"/>
                      </p:cNvPicPr>
                      <p:nvPr/>
                    </p:nvPicPr>
                    <p:blipFill>
                      <a:blip r:embed="rId6"/>
                      <a:srcRect/>
                      <a:stretch>
                        <a:fillRect/>
                      </a:stretch>
                    </p:blipFill>
                    <p:spPr bwMode="auto">
                      <a:xfrm>
                        <a:off x="4511204" y="824490"/>
                        <a:ext cx="1728179" cy="458312"/>
                      </a:xfrm>
                      <a:prstGeom prst="rect">
                        <a:avLst/>
                      </a:prstGeom>
                      <a:noFill/>
                      <a:ln>
                        <a:noFill/>
                      </a:ln>
                      <a:effectLst/>
                    </p:spPr>
                  </p:pic>
                </p:oleObj>
              </mc:Fallback>
            </mc:AlternateContent>
          </a:graphicData>
        </a:graphic>
      </p:graphicFrame>
      <p:sp>
        <p:nvSpPr>
          <p:cNvPr id="3" name="Rectangle 5">
            <a:extLst>
              <a:ext uri="{FF2B5EF4-FFF2-40B4-BE49-F238E27FC236}">
                <a16:creationId xmlns:a16="http://schemas.microsoft.com/office/drawing/2014/main" id="{CA1DD479-DA1E-61A9-97B1-340DC60D91F3}"/>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sp>
        <p:nvSpPr>
          <p:cNvPr id="4" name="Text Box 8">
            <a:extLst>
              <a:ext uri="{FF2B5EF4-FFF2-40B4-BE49-F238E27FC236}">
                <a16:creationId xmlns:a16="http://schemas.microsoft.com/office/drawing/2014/main" id="{C60FA587-4D0B-F54C-4DAF-E4392A464F6E}"/>
              </a:ext>
            </a:extLst>
          </p:cNvPr>
          <p:cNvSpPr txBox="1">
            <a:spLocks noChangeArrowheads="1"/>
          </p:cNvSpPr>
          <p:nvPr/>
        </p:nvSpPr>
        <p:spPr bwMode="auto">
          <a:xfrm>
            <a:off x="279471" y="1270092"/>
            <a:ext cx="59531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285750" indent="-285750">
              <a:spcBef>
                <a:spcPct val="50000"/>
              </a:spcBef>
              <a:buFont typeface="Arial" panose="020B0604020202020204" pitchFamily="34" charset="0"/>
              <a:buChar char="•"/>
              <a:defRPr/>
            </a:pPr>
            <a:r>
              <a:rPr lang="en-US"/>
              <a:t>1D AR smoothers </a:t>
            </a:r>
            <a:r>
              <a:rPr lang="en-US" b="1">
                <a:latin typeface="Times New Roman" panose="02020603050405020304" pitchFamily="18" charset="0"/>
                <a:cs typeface="Times New Roman" panose="02020603050405020304" pitchFamily="18" charset="0"/>
              </a:rPr>
              <a:t>S</a:t>
            </a:r>
            <a:r>
              <a:rPr lang="en-US"/>
              <a:t> applied successively in </a:t>
            </a:r>
            <a:r>
              <a:rPr lang="en-US" i="1" dirty="0">
                <a:latin typeface="Times New Roman" charset="0"/>
              </a:rPr>
              <a:t>x, y</a:t>
            </a:r>
            <a:r>
              <a:rPr lang="en-US" i="1">
                <a:latin typeface="Times New Roman" charset="0"/>
              </a:rPr>
              <a:t>, z</a:t>
            </a:r>
            <a:endParaRPr lang="en-US" dirty="0">
              <a:latin typeface="Times New Roman" charset="0"/>
            </a:endParaRPr>
          </a:p>
          <a:p>
            <a:pPr marL="257175" indent="-257175">
              <a:spcBef>
                <a:spcPct val="50000"/>
              </a:spcBef>
              <a:buFont typeface="Wingdings" charset="0"/>
              <a:buChar char="à"/>
              <a:defRPr/>
            </a:pPr>
            <a:endParaRPr lang="en-US" dirty="0">
              <a:latin typeface="Times New Roman" charset="0"/>
            </a:endParaRPr>
          </a:p>
          <a:p>
            <a:pPr marL="285750" indent="-285750">
              <a:spcBef>
                <a:spcPct val="50000"/>
              </a:spcBef>
              <a:buFont typeface="Arial" panose="020B0604020202020204" pitchFamily="34" charset="0"/>
              <a:buChar char="•"/>
              <a:defRPr/>
            </a:pPr>
            <a:r>
              <a:rPr lang="en-US" b="1">
                <a:latin typeface="Times New Roman" charset="0"/>
              </a:rPr>
              <a:t>D</a:t>
            </a:r>
            <a:r>
              <a:rPr lang="en-US"/>
              <a:t> is diagonal scaling operator, </a:t>
            </a:r>
            <a:r>
              <a:rPr lang="en-US">
                <a:sym typeface="Wingdings" charset="0"/>
              </a:rPr>
              <a:t>(a) for numerical </a:t>
            </a:r>
            <a:br>
              <a:rPr lang="en-US">
                <a:sym typeface="Wingdings" charset="0"/>
              </a:rPr>
            </a:br>
            <a:r>
              <a:rPr lang="en-US">
                <a:sym typeface="Wingdings" charset="0"/>
              </a:rPr>
              <a:t>stability; (b) </a:t>
            </a:r>
            <a:r>
              <a:rPr lang="en-US"/>
              <a:t>spatial variations in </a:t>
            </a:r>
            <a:r>
              <a:rPr lang="en-US" i="1"/>
              <a:t>a priori</a:t>
            </a:r>
            <a:r>
              <a:rPr lang="en-US"/>
              <a:t> model </a:t>
            </a:r>
            <a:br>
              <a:rPr lang="en-US"/>
            </a:br>
            <a:r>
              <a:rPr lang="en-US"/>
              <a:t>uncertainty; (c) account for cell size variations in grid</a:t>
            </a:r>
            <a:br>
              <a:rPr lang="en-US"/>
            </a:br>
            <a:endParaRPr lang="en-US"/>
          </a:p>
          <a:p>
            <a:pPr marL="285750" indent="-285750">
              <a:spcBef>
                <a:spcPct val="50000"/>
              </a:spcBef>
              <a:buFont typeface="Arial" panose="020B0604020202020204" pitchFamily="34" charset="0"/>
              <a:buChar char="•"/>
              <a:defRPr/>
            </a:pPr>
            <a:r>
              <a:rPr lang="en-US"/>
              <a:t>Convenient </a:t>
            </a:r>
            <a:r>
              <a:rPr lang="en-US" dirty="0"/>
              <a:t>to make </a:t>
            </a:r>
            <a:r>
              <a:rPr lang="en-US"/>
              <a:t>symmetric:</a:t>
            </a:r>
          </a:p>
          <a:p>
            <a:pPr marL="257175" indent="-257175">
              <a:spcBef>
                <a:spcPct val="50000"/>
              </a:spcBef>
              <a:buFont typeface="Wingdings" charset="0"/>
              <a:buChar char="à"/>
              <a:defRPr/>
            </a:pPr>
            <a:endParaRPr lang="en-US"/>
          </a:p>
          <a:p>
            <a:pPr marL="257175" indent="-257175">
              <a:spcBef>
                <a:spcPct val="50000"/>
              </a:spcBef>
              <a:buFont typeface="Wingdings" charset="0"/>
              <a:buChar char="à"/>
              <a:defRPr/>
            </a:pPr>
            <a:r>
              <a:rPr lang="en-US"/>
              <a:t>Adjoint smoothers (</a:t>
            </a:r>
            <a:r>
              <a:rPr lang="en-US" b="1">
                <a:latin typeface="Times New Roman" charset="0"/>
              </a:rPr>
              <a:t>S</a:t>
            </a:r>
            <a:r>
              <a:rPr lang="en-US" i="1" baseline="30000">
                <a:latin typeface="Times New Roman" charset="0"/>
              </a:rPr>
              <a:t>T</a:t>
            </a:r>
            <a:r>
              <a:rPr lang="en-US"/>
              <a:t>): reverse direction of AR smoothers (and reverse order: </a:t>
            </a:r>
            <a:r>
              <a:rPr lang="en-US" i="1">
                <a:latin typeface="Times New Roman" charset="0"/>
              </a:rPr>
              <a:t>z-y-x</a:t>
            </a:r>
            <a:r>
              <a:rPr lang="en-US"/>
              <a:t>)</a:t>
            </a:r>
          </a:p>
          <a:p>
            <a:pPr>
              <a:spcBef>
                <a:spcPct val="50000"/>
              </a:spcBef>
              <a:defRPr/>
            </a:pPr>
            <a:endParaRPr lang="en-US"/>
          </a:p>
        </p:txBody>
      </p:sp>
      <p:graphicFrame>
        <p:nvGraphicFramePr>
          <p:cNvPr id="5" name="Object 10">
            <a:extLst>
              <a:ext uri="{FF2B5EF4-FFF2-40B4-BE49-F238E27FC236}">
                <a16:creationId xmlns:a16="http://schemas.microsoft.com/office/drawing/2014/main" id="{4F9C8644-CE3F-A01A-A2A7-3E1BDE9D8F0F}"/>
              </a:ext>
            </a:extLst>
          </p:cNvPr>
          <p:cNvGraphicFramePr>
            <a:graphicFrameLocks noChangeAspect="1"/>
          </p:cNvGraphicFramePr>
          <p:nvPr>
            <p:extLst>
              <p:ext uri="{D42A27DB-BD31-4B8C-83A1-F6EECF244321}">
                <p14:modId xmlns:p14="http://schemas.microsoft.com/office/powerpoint/2010/main" val="92477851"/>
              </p:ext>
            </p:extLst>
          </p:nvPr>
        </p:nvGraphicFramePr>
        <p:xfrm>
          <a:off x="1799692" y="1599642"/>
          <a:ext cx="1718096" cy="473483"/>
        </p:xfrm>
        <a:graphic>
          <a:graphicData uri="http://schemas.openxmlformats.org/presentationml/2006/ole">
            <mc:AlternateContent xmlns:mc="http://schemas.openxmlformats.org/markup-compatibility/2006">
              <mc:Choice xmlns:v="urn:schemas-microsoft-com:vml" Requires="v">
                <p:oleObj name="Equation" r:id="rId7" imgW="965200" imgH="254000" progId="Equation.DSMT4">
                  <p:embed/>
                </p:oleObj>
              </mc:Choice>
              <mc:Fallback>
                <p:oleObj name="Equation" r:id="rId7" imgW="965200" imgH="254000" progId="Equation.DSMT4">
                  <p:embed/>
                  <p:pic>
                    <p:nvPicPr>
                      <p:cNvPr id="11776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9692" y="1599642"/>
                        <a:ext cx="1718096" cy="473483"/>
                      </a:xfrm>
                      <a:prstGeom prst="rect">
                        <a:avLst/>
                      </a:prstGeom>
                      <a:noFill/>
                      <a:ln>
                        <a:noFill/>
                      </a:ln>
                      <a:effectLst/>
                    </p:spPr>
                  </p:pic>
                </p:oleObj>
              </mc:Fallback>
            </mc:AlternateContent>
          </a:graphicData>
        </a:graphic>
      </p:graphicFrame>
      <p:graphicFrame>
        <p:nvGraphicFramePr>
          <p:cNvPr id="6" name="Object 11">
            <a:extLst>
              <a:ext uri="{FF2B5EF4-FFF2-40B4-BE49-F238E27FC236}">
                <a16:creationId xmlns:a16="http://schemas.microsoft.com/office/drawing/2014/main" id="{04E7D071-B88D-020A-7958-2171DD004F55}"/>
              </a:ext>
            </a:extLst>
          </p:cNvPr>
          <p:cNvGraphicFramePr>
            <a:graphicFrameLocks noChangeAspect="1"/>
          </p:cNvGraphicFramePr>
          <p:nvPr>
            <p:extLst>
              <p:ext uri="{D42A27DB-BD31-4B8C-83A1-F6EECF244321}">
                <p14:modId xmlns:p14="http://schemas.microsoft.com/office/powerpoint/2010/main" val="2848719844"/>
              </p:ext>
            </p:extLst>
          </p:nvPr>
        </p:nvGraphicFramePr>
        <p:xfrm>
          <a:off x="1799692" y="3685763"/>
          <a:ext cx="3176833" cy="500697"/>
        </p:xfrm>
        <a:graphic>
          <a:graphicData uri="http://schemas.openxmlformats.org/presentationml/2006/ole">
            <mc:AlternateContent xmlns:mc="http://schemas.openxmlformats.org/markup-compatibility/2006">
              <mc:Choice xmlns:v="urn:schemas-microsoft-com:vml" Requires="v">
                <p:oleObj name="Equation" r:id="rId9" imgW="1688367" imgH="253890" progId="Equation.DSMT4">
                  <p:embed/>
                </p:oleObj>
              </mc:Choice>
              <mc:Fallback>
                <p:oleObj name="Equation" r:id="rId9" imgW="1688367" imgH="253890" progId="Equation.DSMT4">
                  <p:embed/>
                  <p:pic>
                    <p:nvPicPr>
                      <p:cNvPr id="11776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9692" y="3685763"/>
                        <a:ext cx="3176833" cy="5006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0052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0"/>
          <p:cNvGraphicFramePr>
            <a:graphicFrameLocks noChangeAspect="1"/>
          </p:cNvGraphicFramePr>
          <p:nvPr>
            <p:extLst>
              <p:ext uri="{D42A27DB-BD31-4B8C-83A1-F6EECF244321}">
                <p14:modId xmlns:p14="http://schemas.microsoft.com/office/powerpoint/2010/main" val="690249904"/>
              </p:ext>
            </p:extLst>
          </p:nvPr>
        </p:nvGraphicFramePr>
        <p:xfrm>
          <a:off x="2303748" y="1077760"/>
          <a:ext cx="4282678" cy="777479"/>
        </p:xfrm>
        <a:graphic>
          <a:graphicData uri="http://schemas.openxmlformats.org/presentationml/2006/ole">
            <mc:AlternateContent xmlns:mc="http://schemas.openxmlformats.org/markup-compatibility/2006">
              <mc:Choice xmlns:v="urn:schemas-microsoft-com:vml" Requires="v">
                <p:oleObj name="Equation" r:id="rId2" imgW="2108200" imgH="381000" progId="Equation.DSMT4">
                  <p:embed/>
                </p:oleObj>
              </mc:Choice>
              <mc:Fallback>
                <p:oleObj name="Equation" r:id="rId2" imgW="2108200" imgH="381000" progId="Equation.DSMT4">
                  <p:embed/>
                  <p:pic>
                    <p:nvPicPr>
                      <p:cNvPr id="2" name="Object 110"/>
                      <p:cNvPicPr>
                        <a:picLocks noChangeAspect="1" noChangeArrowheads="1"/>
                      </p:cNvPicPr>
                      <p:nvPr/>
                    </p:nvPicPr>
                    <p:blipFill>
                      <a:blip r:embed="rId3"/>
                      <a:srcRect/>
                      <a:stretch>
                        <a:fillRect/>
                      </a:stretch>
                    </p:blipFill>
                    <p:spPr bwMode="auto">
                      <a:xfrm>
                        <a:off x="2303748" y="1077760"/>
                        <a:ext cx="4282678" cy="777479"/>
                      </a:xfrm>
                      <a:prstGeom prst="rect">
                        <a:avLst/>
                      </a:prstGeom>
                      <a:noFill/>
                      <a:ln>
                        <a:noFill/>
                      </a:ln>
                      <a:effectLst/>
                    </p:spPr>
                  </p:pic>
                </p:oleObj>
              </mc:Fallback>
            </mc:AlternateContent>
          </a:graphicData>
        </a:graphic>
      </p:graphicFrame>
      <p:sp>
        <p:nvSpPr>
          <p:cNvPr id="4" name="TextBox 3"/>
          <p:cNvSpPr txBox="1"/>
          <p:nvPr/>
        </p:nvSpPr>
        <p:spPr>
          <a:xfrm>
            <a:off x="143508" y="502091"/>
            <a:ext cx="6234827" cy="369332"/>
          </a:xfrm>
          <a:prstGeom prst="rect">
            <a:avLst/>
          </a:prstGeom>
          <a:noFill/>
        </p:spPr>
        <p:txBody>
          <a:bodyPr wrap="square" rtlCol="0">
            <a:spAutoFit/>
          </a:bodyPr>
          <a:lstStyle/>
          <a:p>
            <a:r>
              <a:rPr lang="en-US">
                <a:solidFill>
                  <a:srgbClr val="000090"/>
                </a:solidFill>
              </a:rPr>
              <a:t>Smoothing step </a:t>
            </a:r>
            <a:r>
              <a:rPr lang="en-US" dirty="0">
                <a:solidFill>
                  <a:srgbClr val="000090"/>
                </a:solidFill>
              </a:rPr>
              <a:t>can be expressed as </a:t>
            </a:r>
            <a:r>
              <a:rPr lang="en-US">
                <a:solidFill>
                  <a:srgbClr val="000090"/>
                </a:solidFill>
              </a:rPr>
              <a:t>a matrix (here x direction):</a:t>
            </a:r>
            <a:endParaRPr lang="en-US" dirty="0">
              <a:solidFill>
                <a:srgbClr val="000090"/>
              </a:solidFill>
            </a:endParaRPr>
          </a:p>
        </p:txBody>
      </p:sp>
      <p:sp>
        <p:nvSpPr>
          <p:cNvPr id="3" name="Rectangle 5">
            <a:extLst>
              <a:ext uri="{FF2B5EF4-FFF2-40B4-BE49-F238E27FC236}">
                <a16:creationId xmlns:a16="http://schemas.microsoft.com/office/drawing/2014/main" id="{09D03BCF-8B4E-8F29-1073-C22ABBDCB692}"/>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graphicFrame>
        <p:nvGraphicFramePr>
          <p:cNvPr id="6" name="Object 112">
            <a:extLst>
              <a:ext uri="{FF2B5EF4-FFF2-40B4-BE49-F238E27FC236}">
                <a16:creationId xmlns:a16="http://schemas.microsoft.com/office/drawing/2014/main" id="{14EC533D-E456-B0D9-676E-C9BCD04D5989}"/>
              </a:ext>
            </a:extLst>
          </p:cNvPr>
          <p:cNvGraphicFramePr>
            <a:graphicFrameLocks noChangeAspect="1"/>
          </p:cNvGraphicFramePr>
          <p:nvPr>
            <p:extLst>
              <p:ext uri="{D42A27DB-BD31-4B8C-83A1-F6EECF244321}">
                <p14:modId xmlns:p14="http://schemas.microsoft.com/office/powerpoint/2010/main" val="2142390209"/>
              </p:ext>
            </p:extLst>
          </p:nvPr>
        </p:nvGraphicFramePr>
        <p:xfrm>
          <a:off x="5076056" y="1916442"/>
          <a:ext cx="3162975" cy="1699424"/>
        </p:xfrm>
        <a:graphic>
          <a:graphicData uri="http://schemas.openxmlformats.org/presentationml/2006/ole">
            <mc:AlternateContent xmlns:mc="http://schemas.openxmlformats.org/markup-compatibility/2006">
              <mc:Choice xmlns:v="urn:schemas-microsoft-com:vml" Requires="v">
                <p:oleObj name="Equation" r:id="rId4" imgW="2184400" imgH="1168400" progId="Equation.DSMT4">
                  <p:embed/>
                </p:oleObj>
              </mc:Choice>
              <mc:Fallback>
                <p:oleObj name="Equation" r:id="rId4" imgW="2184400" imgH="1168400" progId="Equation.DSMT4">
                  <p:embed/>
                  <p:pic>
                    <p:nvPicPr>
                      <p:cNvPr id="2" name="Object 112"/>
                      <p:cNvPicPr>
                        <a:picLocks noChangeAspect="1" noChangeArrowheads="1"/>
                      </p:cNvPicPr>
                      <p:nvPr/>
                    </p:nvPicPr>
                    <p:blipFill>
                      <a:blip r:embed="rId5"/>
                      <a:srcRect/>
                      <a:stretch>
                        <a:fillRect/>
                      </a:stretch>
                    </p:blipFill>
                    <p:spPr bwMode="auto">
                      <a:xfrm>
                        <a:off x="5076056" y="1916442"/>
                        <a:ext cx="3162975" cy="1699424"/>
                      </a:xfrm>
                      <a:prstGeom prst="rect">
                        <a:avLst/>
                      </a:prstGeom>
                      <a:noFill/>
                      <a:ln>
                        <a:noFill/>
                      </a:ln>
                      <a:effectLst/>
                    </p:spPr>
                  </p:pic>
                </p:oleObj>
              </mc:Fallback>
            </mc:AlternateContent>
          </a:graphicData>
        </a:graphic>
      </p:graphicFrame>
      <p:graphicFrame>
        <p:nvGraphicFramePr>
          <p:cNvPr id="7" name="Object 111">
            <a:extLst>
              <a:ext uri="{FF2B5EF4-FFF2-40B4-BE49-F238E27FC236}">
                <a16:creationId xmlns:a16="http://schemas.microsoft.com/office/drawing/2014/main" id="{45E8BD69-4C22-2EAE-92C3-7BAD9C24A5EA}"/>
              </a:ext>
            </a:extLst>
          </p:cNvPr>
          <p:cNvGraphicFramePr>
            <a:graphicFrameLocks noChangeAspect="1"/>
          </p:cNvGraphicFramePr>
          <p:nvPr>
            <p:extLst>
              <p:ext uri="{D42A27DB-BD31-4B8C-83A1-F6EECF244321}">
                <p14:modId xmlns:p14="http://schemas.microsoft.com/office/powerpoint/2010/main" val="1566828274"/>
              </p:ext>
            </p:extLst>
          </p:nvPr>
        </p:nvGraphicFramePr>
        <p:xfrm>
          <a:off x="463915" y="1898747"/>
          <a:ext cx="3204356" cy="1749287"/>
        </p:xfrm>
        <a:graphic>
          <a:graphicData uri="http://schemas.openxmlformats.org/presentationml/2006/ole">
            <mc:AlternateContent xmlns:mc="http://schemas.openxmlformats.org/markup-compatibility/2006">
              <mc:Choice xmlns:v="urn:schemas-microsoft-com:vml" Requires="v">
                <p:oleObj name="Equation" r:id="rId6" imgW="2197100" imgH="1193800" progId="Equation.DSMT4">
                  <p:embed/>
                </p:oleObj>
              </mc:Choice>
              <mc:Fallback>
                <p:oleObj name="Equation" r:id="rId6" imgW="2197100" imgH="1193800" progId="Equation.DSMT4">
                  <p:embed/>
                  <p:pic>
                    <p:nvPicPr>
                      <p:cNvPr id="5" name="Object 111">
                        <a:extLst>
                          <a:ext uri="{FF2B5EF4-FFF2-40B4-BE49-F238E27FC236}">
                            <a16:creationId xmlns:a16="http://schemas.microsoft.com/office/drawing/2014/main" id="{99C6F88F-CAC3-7EE2-858D-9D056AD88163}"/>
                          </a:ext>
                        </a:extLst>
                      </p:cNvPr>
                      <p:cNvPicPr>
                        <a:picLocks noChangeAspect="1" noChangeArrowheads="1"/>
                      </p:cNvPicPr>
                      <p:nvPr/>
                    </p:nvPicPr>
                    <p:blipFill>
                      <a:blip r:embed="rId7"/>
                      <a:srcRect/>
                      <a:stretch>
                        <a:fillRect/>
                      </a:stretch>
                    </p:blipFill>
                    <p:spPr bwMode="auto">
                      <a:xfrm>
                        <a:off x="463915" y="1898747"/>
                        <a:ext cx="3204356" cy="1749287"/>
                      </a:xfrm>
                      <a:prstGeom prst="rect">
                        <a:avLst/>
                      </a:prstGeom>
                      <a:noFill/>
                      <a:ln>
                        <a:noFill/>
                      </a:ln>
                      <a:effectLst/>
                    </p:spPr>
                  </p:pic>
                </p:oleObj>
              </mc:Fallback>
            </mc:AlternateContent>
          </a:graphicData>
        </a:graphic>
      </p:graphicFrame>
      <p:sp>
        <p:nvSpPr>
          <p:cNvPr id="11" name="TextBox 10">
            <a:extLst>
              <a:ext uri="{FF2B5EF4-FFF2-40B4-BE49-F238E27FC236}">
                <a16:creationId xmlns:a16="http://schemas.microsoft.com/office/drawing/2014/main" id="{9AAD333E-47F9-D073-DFB6-71C500840498}"/>
              </a:ext>
            </a:extLst>
          </p:cNvPr>
          <p:cNvSpPr txBox="1"/>
          <p:nvPr/>
        </p:nvSpPr>
        <p:spPr>
          <a:xfrm>
            <a:off x="774678" y="4119922"/>
            <a:ext cx="4352474" cy="101566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sz="1600">
                <a:sym typeface="Euclid Symbol" panose="05050102010706020507" pitchFamily="18" charset="2"/>
              </a:rPr>
              <a:t>Inverse of </a:t>
            </a:r>
            <a:r>
              <a:rPr lang="en-US" sz="1600" i="1">
                <a:latin typeface="Times New Roman" panose="02020603050405020304" pitchFamily="18" charset="0"/>
                <a:cs typeface="Times New Roman" panose="02020603050405020304" pitchFamily="18" charset="0"/>
                <a:sym typeface="Euclid Symbol" panose="05050102010706020507" pitchFamily="18" charset="2"/>
              </a:rPr>
              <a:t>S</a:t>
            </a:r>
            <a:r>
              <a:rPr lang="en-US" sz="1600" baseline="-25000">
                <a:latin typeface="Times New Roman" panose="02020603050405020304" pitchFamily="18" charset="0"/>
                <a:cs typeface="Times New Roman" panose="02020603050405020304" pitchFamily="18" charset="0"/>
                <a:sym typeface="Euclid Symbol" panose="05050102010706020507" pitchFamily="18" charset="2"/>
              </a:rPr>
              <a:t>ij</a:t>
            </a:r>
            <a:r>
              <a:rPr lang="en-US" sz="1600" baseline="-25000">
                <a:sym typeface="Euclid Symbol" panose="05050102010706020507" pitchFamily="18" charset="2"/>
              </a:rPr>
              <a:t> </a:t>
            </a:r>
            <a:r>
              <a:rPr lang="en-US" sz="1600">
                <a:sym typeface="Euclid Symbol" panose="05050102010706020507" pitchFamily="18" charset="2"/>
              </a:rPr>
              <a:t>is sparse, so also </a:t>
            </a:r>
            <a:r>
              <a:rPr lang="en-US" sz="1600" b="1">
                <a:latin typeface="Times New Roman" panose="02020603050405020304" pitchFamily="18" charset="0"/>
                <a:cs typeface="Times New Roman" panose="02020603050405020304" pitchFamily="18" charset="0"/>
                <a:sym typeface="Euclid Symbol" panose="05050102010706020507" pitchFamily="18" charset="2"/>
              </a:rPr>
              <a:t>S</a:t>
            </a:r>
            <a:r>
              <a:rPr lang="en-US" sz="1600" baseline="30000">
                <a:latin typeface="Times New Roman" panose="02020603050405020304" pitchFamily="18" charset="0"/>
                <a:cs typeface="Times New Roman" panose="02020603050405020304" pitchFamily="18" charset="0"/>
                <a:sym typeface="Euclid Symbol" panose="05050102010706020507" pitchFamily="18" charset="2"/>
              </a:rPr>
              <a:t>-1</a:t>
            </a:r>
            <a:endParaRPr lang="en-US" sz="1600">
              <a:sym typeface="Euclid Symbol" panose="05050102010706020507" pitchFamily="18" charset="2"/>
            </a:endParaRPr>
          </a:p>
          <a:p>
            <a:pPr marL="285750" indent="-285750">
              <a:spcAft>
                <a:spcPts val="600"/>
              </a:spcAft>
              <a:buFont typeface="Arial" panose="020B0604020202020204" pitchFamily="34" charset="0"/>
              <a:buChar char="•"/>
            </a:pPr>
            <a:r>
              <a:rPr lang="en-US" sz="1600">
                <a:sym typeface="Euclid Symbol" panose="05050102010706020507" pitchFamily="18" charset="2"/>
              </a:rPr>
              <a:t> &lt; 1.  (default 0.2)  </a:t>
            </a:r>
            <a:r>
              <a:rPr lang="en-US" sz="1600" b="1">
                <a:latin typeface="Times New Roman" panose="02020603050405020304" pitchFamily="18" charset="0"/>
                <a:cs typeface="Times New Roman" panose="02020603050405020304" pitchFamily="18" charset="0"/>
                <a:sym typeface="Euclid Symbol" panose="05050102010706020507" pitchFamily="18" charset="2"/>
              </a:rPr>
              <a:t>S  </a:t>
            </a:r>
            <a:r>
              <a:rPr lang="en-US" sz="1600">
                <a:sym typeface="Euclid Symbol" panose="05050102010706020507" pitchFamily="18" charset="2"/>
              </a:rPr>
              <a:t>approximately sparse</a:t>
            </a:r>
          </a:p>
          <a:p>
            <a:pPr>
              <a:spcAft>
                <a:spcPts val="600"/>
              </a:spcAft>
            </a:pPr>
            <a:r>
              <a:rPr lang="en-US" sz="1600" i="1"/>
              <a:t>Proof: Tarantola 1987, 2005; Rodgers 2000</a:t>
            </a:r>
            <a:r>
              <a:rPr lang="en-US"/>
              <a:t> </a:t>
            </a:r>
            <a:endParaRPr lang="en-GB"/>
          </a:p>
        </p:txBody>
      </p:sp>
    </p:spTree>
    <p:extLst>
      <p:ext uri="{BB962C8B-B14F-4D97-AF65-F5344CB8AC3E}">
        <p14:creationId xmlns:p14="http://schemas.microsoft.com/office/powerpoint/2010/main" val="381966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19"/>
          <p:cNvGraphicFramePr>
            <a:graphicFrameLocks noChangeAspect="1"/>
          </p:cNvGraphicFramePr>
          <p:nvPr>
            <p:extLst>
              <p:ext uri="{D42A27DB-BD31-4B8C-83A1-F6EECF244321}">
                <p14:modId xmlns:p14="http://schemas.microsoft.com/office/powerpoint/2010/main" val="2002452185"/>
              </p:ext>
            </p:extLst>
          </p:nvPr>
        </p:nvGraphicFramePr>
        <p:xfrm>
          <a:off x="899592" y="1385888"/>
          <a:ext cx="2772308" cy="440557"/>
        </p:xfrm>
        <a:graphic>
          <a:graphicData uri="http://schemas.openxmlformats.org/presentationml/2006/ole">
            <mc:AlternateContent xmlns:mc="http://schemas.openxmlformats.org/markup-compatibility/2006">
              <mc:Choice xmlns:v="urn:schemas-microsoft-com:vml" Requires="v">
                <p:oleObj name="Equation" r:id="rId2" imgW="1600200" imgH="254000" progId="Equation.DSMT4">
                  <p:embed/>
                </p:oleObj>
              </mc:Choice>
              <mc:Fallback>
                <p:oleObj name="Equation" r:id="rId2" imgW="1600200" imgH="254000" progId="Equation.DSMT4">
                  <p:embed/>
                  <p:pic>
                    <p:nvPicPr>
                      <p:cNvPr id="3" name="Object 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85888"/>
                        <a:ext cx="2772308" cy="440557"/>
                      </a:xfrm>
                      <a:prstGeom prst="rect">
                        <a:avLst/>
                      </a:prstGeom>
                      <a:noFill/>
                      <a:ln>
                        <a:noFill/>
                      </a:ln>
                      <a:effectLst/>
                    </p:spPr>
                  </p:pic>
                </p:oleObj>
              </mc:Fallback>
            </mc:AlternateContent>
          </a:graphicData>
        </a:graphic>
      </p:graphicFrame>
      <p:sp>
        <p:nvSpPr>
          <p:cNvPr id="4" name="TextBox 6"/>
          <p:cNvSpPr txBox="1">
            <a:spLocks noChangeArrowheads="1"/>
          </p:cNvSpPr>
          <p:nvPr/>
        </p:nvSpPr>
        <p:spPr bwMode="auto">
          <a:xfrm>
            <a:off x="4478619" y="1248942"/>
            <a:ext cx="4769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r>
              <a:rPr lang="en-US" sz="1600" dirty="0">
                <a:cs typeface="ＭＳ Ｐゴシック" charset="0"/>
              </a:rPr>
              <a:t>Nominal length </a:t>
            </a:r>
            <a:r>
              <a:rPr lang="en-US" sz="1600">
                <a:cs typeface="ＭＳ Ｐゴシック" charset="0"/>
              </a:rPr>
              <a:t>scale </a:t>
            </a:r>
            <a:br>
              <a:rPr lang="en-US" sz="1600">
                <a:cs typeface="ＭＳ Ｐゴシック" charset="0"/>
              </a:rPr>
            </a:br>
            <a:r>
              <a:rPr lang="en-US" sz="1600">
                <a:cs typeface="ＭＳ Ｐゴシック" charset="0"/>
              </a:rPr>
              <a:t>(</a:t>
            </a:r>
            <a:r>
              <a:rPr lang="en-US" sz="1600" dirty="0">
                <a:cs typeface="ＭＳ Ｐゴシック" charset="0"/>
              </a:rPr>
              <a:t>one step):  </a:t>
            </a:r>
          </a:p>
        </p:txBody>
      </p:sp>
      <p:graphicFrame>
        <p:nvGraphicFramePr>
          <p:cNvPr id="5" name="Object 121"/>
          <p:cNvGraphicFramePr>
            <a:graphicFrameLocks noChangeAspect="1"/>
          </p:cNvGraphicFramePr>
          <p:nvPr>
            <p:extLst>
              <p:ext uri="{D42A27DB-BD31-4B8C-83A1-F6EECF244321}">
                <p14:modId xmlns:p14="http://schemas.microsoft.com/office/powerpoint/2010/main" val="1186480636"/>
              </p:ext>
            </p:extLst>
          </p:nvPr>
        </p:nvGraphicFramePr>
        <p:xfrm>
          <a:off x="6739457" y="1449718"/>
          <a:ext cx="1386048" cy="312895"/>
        </p:xfrm>
        <a:graphic>
          <a:graphicData uri="http://schemas.openxmlformats.org/presentationml/2006/ole">
            <mc:AlternateContent xmlns:mc="http://schemas.openxmlformats.org/markup-compatibility/2006">
              <mc:Choice xmlns:v="urn:schemas-microsoft-com:vml" Requires="v">
                <p:oleObj name="Equation" r:id="rId4" imgW="787320" imgH="177480" progId="Equation.DSMT4">
                  <p:embed/>
                </p:oleObj>
              </mc:Choice>
              <mc:Fallback>
                <p:oleObj name="Equation" r:id="rId4" imgW="787320" imgH="177480" progId="Equation.DSMT4">
                  <p:embed/>
                  <p:pic>
                    <p:nvPicPr>
                      <p:cNvPr id="5" name="Object 121"/>
                      <p:cNvPicPr>
                        <a:picLocks noChangeAspect="1" noChangeArrowheads="1"/>
                      </p:cNvPicPr>
                      <p:nvPr/>
                    </p:nvPicPr>
                    <p:blipFill>
                      <a:blip r:embed="rId5"/>
                      <a:srcRect/>
                      <a:stretch>
                        <a:fillRect/>
                      </a:stretch>
                    </p:blipFill>
                    <p:spPr bwMode="auto">
                      <a:xfrm>
                        <a:off x="6739457" y="1449718"/>
                        <a:ext cx="1386048" cy="312895"/>
                      </a:xfrm>
                      <a:prstGeom prst="rect">
                        <a:avLst/>
                      </a:prstGeom>
                      <a:noFill/>
                      <a:ln>
                        <a:noFill/>
                      </a:ln>
                      <a:effectLst/>
                    </p:spPr>
                  </p:pic>
                </p:oleObj>
              </mc:Fallback>
            </mc:AlternateContent>
          </a:graphicData>
        </a:graphic>
      </p:graphicFrame>
      <p:sp>
        <p:nvSpPr>
          <p:cNvPr id="6" name="TextBox 1"/>
          <p:cNvSpPr txBox="1">
            <a:spLocks noChangeArrowheads="1"/>
          </p:cNvSpPr>
          <p:nvPr/>
        </p:nvSpPr>
        <p:spPr bwMode="auto">
          <a:xfrm>
            <a:off x="575556" y="2563501"/>
            <a:ext cx="63730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spcAft>
                <a:spcPts val="900"/>
              </a:spcAft>
            </a:pPr>
            <a:r>
              <a:rPr lang="en-US" i="1" u="sng">
                <a:cs typeface="ＭＳ Ｐゴシック" charset="0"/>
              </a:rPr>
              <a:t>Important:</a:t>
            </a:r>
            <a:r>
              <a:rPr lang="en-US" i="1">
                <a:cs typeface="ＭＳ Ｐゴシック" charset="0"/>
              </a:rPr>
              <a:t> </a:t>
            </a:r>
          </a:p>
          <a:p>
            <a:pPr marL="285750" indent="-285750">
              <a:spcAft>
                <a:spcPts val="900"/>
              </a:spcAft>
              <a:buFont typeface="Wingdings" panose="05000000000000000000" pitchFamily="2" charset="2"/>
              <a:buChar char="§"/>
            </a:pPr>
            <a:r>
              <a:rPr lang="en-US" i="1">
                <a:cs typeface="ＭＳ Ｐゴシック" charset="0"/>
              </a:rPr>
              <a:t>penalty defined </a:t>
            </a:r>
            <a:r>
              <a:rPr lang="en-US" i="1" dirty="0">
                <a:cs typeface="ＭＳ Ｐゴシック" charset="0"/>
              </a:rPr>
              <a:t>on a </a:t>
            </a:r>
            <a:r>
              <a:rPr lang="en-US" i="1">
                <a:cs typeface="ＭＳ Ｐゴシック" charset="0"/>
              </a:rPr>
              <a:t>uniform grid</a:t>
            </a:r>
          </a:p>
          <a:p>
            <a:pPr marL="285750" indent="-285750">
              <a:spcAft>
                <a:spcPts val="900"/>
              </a:spcAft>
              <a:buFont typeface="Wingdings" panose="05000000000000000000" pitchFamily="2" charset="2"/>
              <a:buChar char="§"/>
            </a:pPr>
            <a:r>
              <a:rPr lang="en-US" i="1">
                <a:cs typeface="ＭＳ Ｐゴシック" charset="0"/>
              </a:rPr>
              <a:t>actual </a:t>
            </a:r>
            <a:r>
              <a:rPr lang="en-US" i="1" dirty="0">
                <a:cs typeface="ＭＳ Ｐゴシック" charset="0"/>
              </a:rPr>
              <a:t>cell dimensions </a:t>
            </a:r>
            <a:r>
              <a:rPr lang="en-US" i="1">
                <a:cs typeface="ＭＳ Ｐゴシック" charset="0"/>
              </a:rPr>
              <a:t>not  used</a:t>
            </a:r>
          </a:p>
          <a:p>
            <a:pPr marL="285750" indent="-285750">
              <a:spcAft>
                <a:spcPts val="900"/>
              </a:spcAft>
              <a:buFont typeface="Wingdings" panose="05000000000000000000" pitchFamily="2" charset="2"/>
              <a:buChar char="§"/>
            </a:pPr>
            <a:r>
              <a:rPr lang="en-US" i="1">
                <a:cs typeface="ＭＳ Ｐゴシック" charset="0"/>
                <a:sym typeface="Wingdings" charset="0"/>
              </a:rPr>
              <a:t>length </a:t>
            </a:r>
            <a:r>
              <a:rPr lang="en-US" i="1" dirty="0">
                <a:cs typeface="ＭＳ Ｐゴシック" charset="0"/>
                <a:sym typeface="Wingdings" charset="0"/>
              </a:rPr>
              <a:t>scale not in physical units</a:t>
            </a:r>
          </a:p>
          <a:p>
            <a:pPr marL="285750" indent="-285750">
              <a:spcAft>
                <a:spcPts val="900"/>
              </a:spcAft>
              <a:buFont typeface="Wingdings" panose="05000000000000000000" pitchFamily="2" charset="2"/>
              <a:buChar char="§"/>
            </a:pPr>
            <a:r>
              <a:rPr lang="en-US" i="1">
                <a:cs typeface="ＭＳ Ｐゴシック" charset="0"/>
                <a:sym typeface="Wingdings" charset="0"/>
              </a:rPr>
              <a:t> large </a:t>
            </a:r>
            <a:r>
              <a:rPr lang="en-US" i="1" dirty="0">
                <a:cs typeface="ＭＳ Ｐゴシック" charset="0"/>
                <a:sym typeface="Wingdings" charset="0"/>
              </a:rPr>
              <a:t>cells </a:t>
            </a:r>
            <a:r>
              <a:rPr lang="en-US" i="1">
                <a:cs typeface="ＭＳ Ｐゴシック" charset="0"/>
                <a:sym typeface="Wingdings" charset="0"/>
              </a:rPr>
              <a:t>not penalized!</a:t>
            </a:r>
            <a:endParaRPr lang="en-US" i="1" dirty="0">
              <a:cs typeface="ＭＳ Ｐゴシック" charset="0"/>
              <a:sym typeface="Wingdings" charset="0"/>
            </a:endParaRPr>
          </a:p>
        </p:txBody>
      </p:sp>
      <p:sp>
        <p:nvSpPr>
          <p:cNvPr id="7" name="TextBox 6">
            <a:extLst>
              <a:ext uri="{FF2B5EF4-FFF2-40B4-BE49-F238E27FC236}">
                <a16:creationId xmlns:a16="http://schemas.microsoft.com/office/drawing/2014/main" id="{97DBE547-8DFE-BE76-045D-69674973FA6D}"/>
              </a:ext>
            </a:extLst>
          </p:cNvPr>
          <p:cNvSpPr txBox="1"/>
          <p:nvPr/>
        </p:nvSpPr>
        <p:spPr>
          <a:xfrm>
            <a:off x="14377" y="555016"/>
            <a:ext cx="8928484" cy="707886"/>
          </a:xfrm>
          <a:prstGeom prst="rect">
            <a:avLst/>
          </a:prstGeom>
          <a:noFill/>
        </p:spPr>
        <p:txBody>
          <a:bodyPr wrap="square" rtlCol="0">
            <a:spAutoFit/>
          </a:bodyPr>
          <a:lstStyle/>
          <a:p>
            <a:r>
              <a:rPr lang="en-US" sz="2000">
                <a:cs typeface="Times New Roman" panose="02020603050405020304" pitchFamily="18" charset="0"/>
              </a:rPr>
              <a:t>Procedure can be shown to be equivalent to multiply with (kind of) exponential covariance</a:t>
            </a:r>
            <a:endParaRPr lang="en-US" sz="2000"/>
          </a:p>
        </p:txBody>
      </p:sp>
      <p:sp>
        <p:nvSpPr>
          <p:cNvPr id="2" name="Rectangle 5">
            <a:extLst>
              <a:ext uri="{FF2B5EF4-FFF2-40B4-BE49-F238E27FC236}">
                <a16:creationId xmlns:a16="http://schemas.microsoft.com/office/drawing/2014/main" id="{02BC0920-A1C7-27CC-51F6-6793CC1C61BD}"/>
              </a:ext>
            </a:extLst>
          </p:cNvPr>
          <p:cNvSpPr txBox="1">
            <a:spLocks noChangeArrowheads="1"/>
          </p:cNvSpPr>
          <p:nvPr/>
        </p:nvSpPr>
        <p:spPr>
          <a:xfrm>
            <a:off x="0" y="-20241"/>
            <a:ext cx="9144000"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Bayesian MAP Estimation: ModEM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1756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5102</TotalTime>
  <Words>2648</Words>
  <Application>Microsoft Office PowerPoint</Application>
  <PresentationFormat>On-screen Show (16:9)</PresentationFormat>
  <Paragraphs>303</Paragraphs>
  <Slides>36</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Calibri Light</vt:lpstr>
      <vt:lpstr>Courier New</vt:lpstr>
      <vt:lpstr>Symbol</vt:lpstr>
      <vt:lpstr>Times New Roman</vt:lpstr>
      <vt:lpstr>-webkit-standard</vt:lpstr>
      <vt:lpstr>Wingdings</vt:lpstr>
      <vt:lpstr>Office Theme</vt:lpstr>
      <vt:lpstr>Equation</vt:lpstr>
      <vt:lpstr>PowerPoint Presentation</vt:lpstr>
      <vt:lpstr>PowerPoint Presentation</vt:lpstr>
      <vt:lpstr>Bayesian MAP Estimation: P- and D-Space</vt:lpstr>
      <vt:lpstr>Bayesian MAP Estimation: ModEM </vt:lpstr>
      <vt:lpstr>Bayesian MAP Estimation: ModEM </vt:lpstr>
      <vt:lpstr>Bayesian MAP Estimation: ModEM </vt:lpstr>
      <vt:lpstr>PowerPoint Presentation</vt:lpstr>
      <vt:lpstr>PowerPoint Presentation</vt:lpstr>
      <vt:lpstr>PowerPoint Presentation</vt:lpstr>
      <vt:lpstr>PowerPoint Presentation</vt:lpstr>
      <vt:lpstr>How to get Jacobians from ModEM </vt:lpstr>
      <vt:lpstr>How to get Jacobians from ModEM </vt:lpstr>
      <vt:lpstr>PowerPoint Presentation</vt:lpstr>
      <vt:lpstr>PowerPoint Presentation</vt:lpstr>
      <vt:lpstr>PowerPoint Presentation</vt:lpstr>
      <vt:lpstr>PowerPoint Presentation</vt:lpstr>
      <vt:lpstr>PowerPoint Presentation</vt:lpstr>
      <vt:lpstr>PowerPoint Presentation</vt:lpstr>
      <vt:lpstr>Sensitivity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Nullspace</vt:lpstr>
      <vt:lpstr>References Jacobian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duygu</dc:creator>
  <cp:lastModifiedBy>Volker Rath</cp:lastModifiedBy>
  <cp:revision>355</cp:revision>
  <dcterms:created xsi:type="dcterms:W3CDTF">2017-03-30T10:22:46Z</dcterms:created>
  <dcterms:modified xsi:type="dcterms:W3CDTF">2023-10-07T12:41:16Z</dcterms:modified>
</cp:coreProperties>
</file>