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8" r:id="rId2"/>
    <p:sldId id="284" r:id="rId3"/>
    <p:sldId id="292" r:id="rId4"/>
    <p:sldId id="291" r:id="rId5"/>
    <p:sldId id="307" r:id="rId6"/>
    <p:sldId id="294" r:id="rId7"/>
    <p:sldId id="295" r:id="rId8"/>
    <p:sldId id="304" r:id="rId9"/>
    <p:sldId id="296" r:id="rId10"/>
    <p:sldId id="305" r:id="rId11"/>
    <p:sldId id="306" r:id="rId12"/>
    <p:sldId id="309" r:id="rId13"/>
    <p:sldId id="308" r:id="rId14"/>
    <p:sldId id="312" r:id="rId15"/>
    <p:sldId id="316" r:id="rId16"/>
    <p:sldId id="314" r:id="rId17"/>
    <p:sldId id="315" r:id="rId18"/>
    <p:sldId id="317" r:id="rId19"/>
    <p:sldId id="290" r:id="rId20"/>
    <p:sldId id="31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0000"/>
    <a:srgbClr val="339966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>
        <p:scale>
          <a:sx n="148" d="100"/>
          <a:sy n="148" d="100"/>
        </p:scale>
        <p:origin x="-2220" y="-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6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926C-CDFE-4671-AF9E-E55C98503BD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F3A5-8F3A-4A98-91F9-F44B74BA9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4F3A5-8F3A-4A98-91F9-F44B74BA91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91D9-E30A-4EDE-BA3B-79266A5E93A9}" type="slidenum">
              <a:rPr lang="de-DE" altLang="en-US"/>
              <a:pPr/>
              <a:t>15</a:t>
            </a:fld>
            <a:endParaRPr lang="de-DE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9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042988" y="4839891"/>
            <a:ext cx="6265862" cy="303609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EHDRA Scientific Conference, Soultz-sous-For</a:t>
            </a:r>
            <a:r>
              <a:rPr lang="en-US" altLang="en-US">
                <a:cs typeface="Arial" pitchFamily="34" charset="0"/>
              </a:rPr>
              <a:t>ê</a:t>
            </a:r>
            <a:r>
              <a:rPr lang="de-DE" altLang="en-US"/>
              <a:t>ts, Sept. 24-25, 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41313" y="4832747"/>
            <a:ext cx="2133600" cy="270272"/>
          </a:xfrm>
        </p:spPr>
        <p:txBody>
          <a:bodyPr/>
          <a:lstStyle>
            <a:lvl1pPr>
              <a:defRPr/>
            </a:lvl1pPr>
          </a:lstStyle>
          <a:p>
            <a:fld id="{B1EFDA94-CDEB-4744-94DF-CA2CA93CDC8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8174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572D-1E09-4451-97C7-5D83F89E2794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9475-960C-40E4-8E6B-C14BDFDD3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715217"/>
            <a:ext cx="3208104" cy="2229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704" y="976248"/>
            <a:ext cx="4360312" cy="15234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6000"/>
                </a:schemeClr>
              </a:gs>
              <a:gs pos="6000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E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Randomized </a:t>
            </a:r>
            <a:r>
              <a:rPr lang="en-IE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Lineazr</a:t>
            </a:r>
            <a:r>
              <a:rPr lang="en-IE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Algebra for large-scale inverse problems   </a:t>
            </a:r>
            <a:endParaRPr lang="en-GB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74" y="3363838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>
                <a:latin typeface="Calibri" panose="020F0502020204030204" pitchFamily="34" charset="0"/>
              </a:rPr>
              <a:t>Volker Rath, </a:t>
            </a:r>
            <a:r>
              <a:rPr lang="en-GB" sz="2400" i="1" dirty="0" err="1" smtClean="0">
                <a:latin typeface="Calibri" panose="020F0502020204030204" pitchFamily="34" charset="0"/>
              </a:rPr>
              <a:t>Duygu</a:t>
            </a:r>
            <a:r>
              <a:rPr lang="en-GB" sz="2400" i="1" dirty="0" smtClean="0">
                <a:latin typeface="Calibri" panose="020F0502020204030204" pitchFamily="34" charset="0"/>
              </a:rPr>
              <a:t> </a:t>
            </a:r>
            <a:r>
              <a:rPr lang="en-GB" sz="2400" i="1" dirty="0" err="1" smtClean="0">
                <a:latin typeface="Calibri" panose="020F0502020204030204" pitchFamily="34" charset="0"/>
              </a:rPr>
              <a:t>Kiyan</a:t>
            </a:r>
            <a:r>
              <a:rPr lang="en-GB" sz="2400" i="1" dirty="0" smtClean="0">
                <a:latin typeface="Calibri" panose="020F0502020204030204" pitchFamily="34" charset="0"/>
              </a:rPr>
              <a:t>, Robert </a:t>
            </a:r>
            <a:r>
              <a:rPr lang="en-GB" sz="2400" i="1" dirty="0" err="1" smtClean="0">
                <a:latin typeface="Calibri" panose="020F0502020204030204" pitchFamily="34" charset="0"/>
              </a:rPr>
              <a:t>Delhaye</a:t>
            </a:r>
            <a:r>
              <a:rPr lang="en-GB" sz="2400" i="1" dirty="0" smtClean="0">
                <a:latin typeface="Calibri" panose="020F0502020204030204" pitchFamily="34" charset="0"/>
              </a:rPr>
              <a:t>, Gerard Muñoz</a:t>
            </a:r>
            <a:endParaRPr lang="en-GB" sz="2400" i="1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57424"/>
            <a:ext cx="187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929611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/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752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sparse can we make the Jacobian?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7584" y="3229692"/>
            <a:ext cx="431201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err="1" smtClean="0"/>
              <a:t>Rathlin</a:t>
            </a:r>
            <a:r>
              <a:rPr lang="en-GB" dirty="0" smtClean="0"/>
              <a:t> Basin (RB): 	</a:t>
            </a:r>
          </a:p>
          <a:p>
            <a:r>
              <a:rPr lang="en-GB" dirty="0" smtClean="0"/>
              <a:t>68</a:t>
            </a:r>
            <a:r>
              <a:rPr lang="en-GB" dirty="0" smtClean="0">
                <a:sym typeface="Symbol"/>
              </a:rPr>
              <a:t> </a:t>
            </a:r>
            <a:r>
              <a:rPr lang="en-GB" dirty="0">
                <a:sym typeface="Symbol"/>
              </a:rPr>
              <a:t> </a:t>
            </a:r>
            <a:r>
              <a:rPr lang="en-GB" dirty="0" smtClean="0"/>
              <a:t>59</a:t>
            </a:r>
            <a:r>
              <a:rPr lang="en-GB" dirty="0">
                <a:sym typeface="Symbol"/>
              </a:rPr>
              <a:t>  </a:t>
            </a:r>
            <a:r>
              <a:rPr lang="en-GB" dirty="0" smtClean="0"/>
              <a:t>82 = 328984 Cells, 15196 data</a:t>
            </a:r>
          </a:p>
          <a:p>
            <a:r>
              <a:rPr lang="en-GB" dirty="0" smtClean="0">
                <a:sym typeface="Symbol"/>
              </a:rPr>
              <a:t> 510</a:t>
            </a:r>
            <a:r>
              <a:rPr lang="en-GB" baseline="30000" dirty="0" smtClean="0">
                <a:sym typeface="Symbol"/>
              </a:rPr>
              <a:t>9  </a:t>
            </a:r>
            <a:r>
              <a:rPr lang="en-GB" dirty="0" smtClean="0">
                <a:sym typeface="Symbol"/>
              </a:rPr>
              <a:t>elements, 37 GB</a:t>
            </a:r>
            <a:r>
              <a:rPr lang="en-GB" dirty="0" smtClean="0"/>
              <a:t> </a:t>
            </a:r>
          </a:p>
          <a:p>
            <a:r>
              <a:rPr lang="en-GB" dirty="0" err="1"/>
              <a:t>Rathlin</a:t>
            </a:r>
            <a:r>
              <a:rPr lang="en-GB" dirty="0"/>
              <a:t> </a:t>
            </a:r>
            <a:r>
              <a:rPr lang="en-GB" dirty="0" smtClean="0"/>
              <a:t>Island (RI): 	</a:t>
            </a:r>
          </a:p>
          <a:p>
            <a:r>
              <a:rPr lang="en-GB" dirty="0" smtClean="0"/>
              <a:t>53</a:t>
            </a:r>
            <a:r>
              <a:rPr lang="en-GB" dirty="0" smtClean="0">
                <a:sym typeface="Symbol"/>
              </a:rPr>
              <a:t> </a:t>
            </a:r>
            <a:r>
              <a:rPr lang="en-GB" dirty="0">
                <a:sym typeface="Symbol"/>
              </a:rPr>
              <a:t> </a:t>
            </a:r>
            <a:r>
              <a:rPr lang="en-GB" dirty="0" smtClean="0">
                <a:sym typeface="Symbol"/>
              </a:rPr>
              <a:t>61 </a:t>
            </a:r>
            <a:r>
              <a:rPr lang="en-GB" dirty="0">
                <a:sym typeface="Symbol"/>
              </a:rPr>
              <a:t> </a:t>
            </a:r>
            <a:r>
              <a:rPr lang="en-GB" dirty="0" smtClean="0">
                <a:sym typeface="Symbol"/>
              </a:rPr>
              <a:t>7</a:t>
            </a:r>
            <a:r>
              <a:rPr lang="en-GB" dirty="0" smtClean="0"/>
              <a:t>2 = 232776 Cells, 1560 data        </a:t>
            </a:r>
          </a:p>
          <a:p>
            <a:r>
              <a:rPr lang="en-GB" dirty="0" smtClean="0">
                <a:sym typeface="Symbol"/>
              </a:rPr>
              <a:t> 410</a:t>
            </a:r>
            <a:r>
              <a:rPr lang="en-GB" baseline="30000" dirty="0" smtClean="0">
                <a:sym typeface="Symbol"/>
              </a:rPr>
              <a:t>6  </a:t>
            </a:r>
            <a:r>
              <a:rPr lang="en-GB" dirty="0" smtClean="0">
                <a:sym typeface="Symbol"/>
              </a:rPr>
              <a:t> elements, 2.6 GB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0025"/>
              </p:ext>
            </p:extLst>
          </p:nvPr>
        </p:nvGraphicFramePr>
        <p:xfrm>
          <a:off x="5248614" y="2886422"/>
          <a:ext cx="371587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92"/>
                <a:gridCol w="1184519"/>
                <a:gridCol w="1683263"/>
              </a:tblGrid>
              <a:tr h="3016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nnz</a:t>
                      </a:r>
                      <a:r>
                        <a:rPr lang="en-US" sz="1400" dirty="0" smtClean="0"/>
                        <a:t> RB (RI)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 RB (RI) 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&lt;1% (2%)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170 MB (0.13 MB)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14% (20%)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6.1 GB (12 MB)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45% (38%)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19.4</a:t>
                      </a:r>
                      <a:r>
                        <a:rPr lang="en-US" sz="1400" baseline="0" dirty="0" smtClean="0"/>
                        <a:t> GB </a:t>
                      </a:r>
                      <a:r>
                        <a:rPr lang="en-US" sz="1400" dirty="0" smtClean="0"/>
                        <a:t>(324 MB)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58%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25.1 GB (1 GB)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68%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29.2</a:t>
                      </a:r>
                      <a:r>
                        <a:rPr lang="en-US" sz="1400" baseline="0" dirty="0" smtClean="0"/>
                        <a:t> GB </a:t>
                      </a:r>
                      <a:r>
                        <a:rPr lang="en-US" sz="1400" dirty="0" smtClean="0"/>
                        <a:t>(1.4</a:t>
                      </a:r>
                      <a:r>
                        <a:rPr lang="en-US" sz="1400" baseline="0" dirty="0" smtClean="0"/>
                        <a:t> GB)</a:t>
                      </a:r>
                      <a:endParaRPr lang="en-GB" sz="1400" dirty="0"/>
                    </a:p>
                  </a:txBody>
                  <a:tcPr/>
                </a:tc>
              </a:tr>
              <a:tr h="282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1e-14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81%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34.8 GB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(1.8 GB)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3908" y="950406"/>
            <a:ext cx="4788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Jacobians are large, but have many “zeros”,  and structured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Should (and can!) be </a:t>
            </a:r>
            <a:r>
              <a:rPr lang="en-US" dirty="0" err="1" smtClean="0"/>
              <a:t>sparsified</a:t>
            </a:r>
            <a:r>
              <a:rPr lang="en-US" dirty="0" smtClean="0"/>
              <a:t> “on the fly”, i.e., column-wise within the modeling 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" y="551119"/>
            <a:ext cx="3390599" cy="26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/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35" y="586884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+mj-lt"/>
                <a:cs typeface="Courier New" panose="02070309020205020404" pitchFamily="49" charset="0"/>
              </a:rPr>
              <a:t>Accuracy  of rsvd results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34019"/>
              </p:ext>
            </p:extLst>
          </p:nvPr>
        </p:nvGraphicFramePr>
        <p:xfrm>
          <a:off x="7556500" y="4621213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803240" imgH="507960" progId="Equation.DSMT4">
                  <p:embed/>
                </p:oleObj>
              </mc:Choice>
              <mc:Fallback>
                <p:oleObj name="Equation" r:id="rId3" imgW="1803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0" y="4621213"/>
                        <a:ext cx="1803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6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/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508" y="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experiments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771550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s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parsity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3548" y="771550"/>
            <a:ext cx="24156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+mj-lt"/>
                <a:cs typeface="Courier New" panose="02070309020205020404" pitchFamily="49" charset="0"/>
              </a:rPr>
              <a:t>r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svd  vs  MATLAB svds</a:t>
            </a:r>
          </a:p>
          <a:p>
            <a:r>
              <a:rPr lang="fi-FI" sz="1600" i="1" dirty="0" smtClean="0">
                <a:latin typeface="+mj-lt"/>
                <a:cs typeface="Courier New" panose="02070309020205020404" pitchFamily="49" charset="0"/>
              </a:rPr>
              <a:t>(</a:t>
            </a:r>
            <a:r>
              <a:rPr lang="en-GB" sz="1600" i="1" dirty="0" err="1" smtClean="0"/>
              <a:t>Baglama</a:t>
            </a:r>
            <a:r>
              <a:rPr lang="en-GB" sz="1600" i="1" dirty="0" smtClean="0"/>
              <a:t> &amp; </a:t>
            </a:r>
            <a:r>
              <a:rPr lang="en-GB" sz="1600" i="1" dirty="0" err="1" smtClean="0"/>
              <a:t>Reichel</a:t>
            </a:r>
            <a:r>
              <a:rPr lang="en-GB" sz="1600" i="1" dirty="0" smtClean="0"/>
              <a:t>, 2005) 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860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/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519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Timing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131590"/>
            <a:ext cx="3496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rsvd  algorithm </a:t>
            </a:r>
            <a:br>
              <a:rPr lang="fi-FI" dirty="0" smtClean="0">
                <a:latin typeface="+mj-lt"/>
                <a:cs typeface="Courier New" panose="02070309020205020404" pitchFamily="49" charset="0"/>
              </a:rPr>
            </a:br>
            <a:r>
              <a:rPr lang="fi-FI" dirty="0" smtClean="0">
                <a:latin typeface="+mj-lt"/>
                <a:cs typeface="Courier New" panose="02070309020205020404" pitchFamily="49" charset="0"/>
              </a:rPr>
              <a:t>(after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Antoine Liutkus 2014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generate </a:t>
            </a:r>
            <a:r>
              <a:rPr lang="en-US" dirty="0">
                <a:cs typeface="Courier New" panose="02070309020205020404" pitchFamily="49" charset="0"/>
              </a:rPr>
              <a:t>matrix of </a:t>
            </a: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orthonormal random 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rans form M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 smtClean="0">
                <a:cs typeface="Courier New" panose="02070309020205020404" pitchFamily="49" charset="0"/>
              </a:rPr>
              <a:t>N matrix to M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alculate SVD of smaller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Truncate to </a:t>
            </a:r>
            <a:br>
              <a:rPr lang="en-US" dirty="0" smtClean="0"/>
            </a:br>
            <a:r>
              <a:rPr lang="en-US" dirty="0" smtClean="0"/>
              <a:t>standard  </a:t>
            </a:r>
            <a:r>
              <a:rPr lang="en-US" dirty="0" err="1" smtClean="0"/>
              <a:t>matlab</a:t>
            </a:r>
            <a:r>
              <a:rPr lang="en-US" dirty="0" smtClean="0"/>
              <a:t> “econ” form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5" y="843558"/>
            <a:ext cx="4361298" cy="3274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464496" cy="33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79321"/>
            <a:ext cx="76411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Calculate MAP model, Jacobian, and posterior Covariance  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Calculate truncated singular </a:t>
            </a:r>
            <a:r>
              <a:rPr lang="en-US" dirty="0"/>
              <a:t>value decomposition of </a:t>
            </a:r>
            <a:r>
              <a:rPr lang="en-US" dirty="0" smtClean="0"/>
              <a:t>the Jacobian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new random parameter vector </a:t>
            </a:r>
            <a:r>
              <a:rPr lang="en-US" dirty="0" smtClean="0"/>
              <a:t>using </a:t>
            </a:r>
            <a:r>
              <a:rPr lang="en-US" dirty="0"/>
              <a:t>the parameter covariance matrix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Project perturbation vector on the null-space of the Jacobian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New parameter vector </a:t>
            </a:r>
            <a:r>
              <a:rPr lang="en-US" dirty="0"/>
              <a:t>is then produced by adding </a:t>
            </a:r>
            <a:r>
              <a:rPr lang="en-US" dirty="0" smtClean="0"/>
              <a:t>to MAP model</a:t>
            </a:r>
          </a:p>
          <a:p>
            <a:pPr>
              <a:lnSpc>
                <a:spcPct val="150000"/>
              </a:lnSpc>
            </a:pPr>
            <a:r>
              <a:rPr lang="en-US" sz="1600" i="1" dirty="0" smtClean="0"/>
              <a:t>(Tonkin </a:t>
            </a:r>
            <a:r>
              <a:rPr lang="en-US" sz="1600" i="1" dirty="0"/>
              <a:t>and Doherty, </a:t>
            </a:r>
            <a:r>
              <a:rPr lang="en-US" sz="1600" i="1" dirty="0" smtClean="0"/>
              <a:t>2009)</a:t>
            </a:r>
            <a:endParaRPr lang="en-US" sz="1600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604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idea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94886"/>
              </p:ext>
            </p:extLst>
          </p:nvPr>
        </p:nvGraphicFramePr>
        <p:xfrm>
          <a:off x="6629164" y="1146212"/>
          <a:ext cx="1219200" cy="4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164" y="1146212"/>
                        <a:ext cx="1219200" cy="45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7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9" y="1059582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/>
              <a:t>Differentiate with respect to parameters and apply, e.g., Gauss-Newton method gives iteration formulae</a:t>
            </a:r>
            <a:endParaRPr lang="de-DE" altLang="en-US" sz="2000" dirty="0">
              <a:sym typeface="Symbol" pitchFamily="18" charset="2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0" y="-20241"/>
            <a:ext cx="9144000" cy="441722"/>
          </a:xfrm>
        </p:spPr>
        <p:txBody>
          <a:bodyPr>
            <a:normAutofit fontScale="90000"/>
          </a:bodyPr>
          <a:lstStyle/>
          <a:p>
            <a:pPr algn="l"/>
            <a:r>
              <a:rPr lang="de-D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</a:t>
            </a:r>
            <a:r>
              <a:rPr lang="de-DE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Estimation </a:t>
            </a:r>
            <a:endParaRPr lang="de-DE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1218"/>
              </p:ext>
            </p:extLst>
          </p:nvPr>
        </p:nvGraphicFramePr>
        <p:xfrm>
          <a:off x="6192180" y="1840755"/>
          <a:ext cx="2717800" cy="5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4" imgW="1587240" imgH="457200" progId="Equation.DSMT4">
                  <p:embed/>
                </p:oleObj>
              </mc:Choice>
              <mc:Fallback>
                <p:oleObj name="Equation" r:id="rId4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1840755"/>
                        <a:ext cx="2717800" cy="58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89316" y="2155492"/>
            <a:ext cx="172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>
                <a:solidFill>
                  <a:srgbClr val="FF0000"/>
                </a:solidFill>
              </a:rPr>
              <a:t>Jacobian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8789" y="2733676"/>
            <a:ext cx="7894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de-DE" altLang="en-US" sz="2000" dirty="0">
                <a:sym typeface="Symbol" pitchFamily="18" charset="2"/>
              </a:rPr>
              <a:t>Parameter covariance a posteriori and resolution matrices may be estimated near the optimum model by: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80350"/>
              </p:ext>
            </p:extLst>
          </p:nvPr>
        </p:nvGraphicFramePr>
        <p:xfrm>
          <a:off x="920166" y="1851670"/>
          <a:ext cx="516400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6" imgW="3187440" imgH="533160" progId="Equation.DSMT4">
                  <p:embed/>
                </p:oleObj>
              </mc:Choice>
              <mc:Fallback>
                <p:oleObj name="Equation" r:id="rId6" imgW="3187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166" y="1851670"/>
                        <a:ext cx="516400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9979"/>
              </p:ext>
            </p:extLst>
          </p:nvPr>
        </p:nvGraphicFramePr>
        <p:xfrm>
          <a:off x="935596" y="663538"/>
          <a:ext cx="5703034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8" imgW="3657600" imgH="253800" progId="Equation.DSMT4">
                  <p:embed/>
                </p:oleObj>
              </mc:Choice>
              <mc:Fallback>
                <p:oleObj name="Equation" r:id="rId8" imgW="3657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5596" y="663538"/>
                        <a:ext cx="5703034" cy="396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40918"/>
              </p:ext>
            </p:extLst>
          </p:nvPr>
        </p:nvGraphicFramePr>
        <p:xfrm>
          <a:off x="1031875" y="3527425"/>
          <a:ext cx="5372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0" imgW="3377880" imgH="304560" progId="Equation.DSMT4">
                  <p:embed/>
                </p:oleObj>
              </mc:Choice>
              <mc:Fallback>
                <p:oleObj name="Equation" r:id="rId10" imgW="3377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1875" y="3527425"/>
                        <a:ext cx="53721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19812"/>
              </p:ext>
            </p:extLst>
          </p:nvPr>
        </p:nvGraphicFramePr>
        <p:xfrm>
          <a:off x="935597" y="4263938"/>
          <a:ext cx="3852428" cy="4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2" imgW="2349360" imgH="253800" progId="Equation.DSMT4">
                  <p:embed/>
                </p:oleObj>
              </mc:Choice>
              <mc:Fallback>
                <p:oleObj name="Equation" r:id="rId12" imgW="234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5597" y="4263938"/>
                        <a:ext cx="3852428" cy="4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514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6036" y="4587974"/>
            <a:ext cx="3719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/>
              <a:t>(e.g. </a:t>
            </a:r>
            <a:r>
              <a:rPr lang="en-US" sz="1600" i="1" dirty="0" err="1" smtClean="0"/>
              <a:t>Flath</a:t>
            </a:r>
            <a:r>
              <a:rPr lang="en-US" sz="1600" i="1" dirty="0"/>
              <a:t> </a:t>
            </a:r>
            <a:r>
              <a:rPr lang="en-US" sz="1600" i="1" dirty="0" smtClean="0"/>
              <a:t>et al. 2011)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Posterior Covariance p-space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40647"/>
              </p:ext>
            </p:extLst>
          </p:nvPr>
        </p:nvGraphicFramePr>
        <p:xfrm>
          <a:off x="4824028" y="3183818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3183818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30439"/>
              </p:ext>
            </p:extLst>
          </p:nvPr>
        </p:nvGraphicFramePr>
        <p:xfrm>
          <a:off x="251520" y="699542"/>
          <a:ext cx="39544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5" imgW="2514600" imgH="634680" progId="Equation.DSMT4">
                  <p:embed/>
                </p:oleObj>
              </mc:Choice>
              <mc:Fallback>
                <p:oleObj name="Equation" r:id="rId5" imgW="251460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9542"/>
                        <a:ext cx="39544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87138"/>
              </p:ext>
            </p:extLst>
          </p:nvPr>
        </p:nvGraphicFramePr>
        <p:xfrm>
          <a:off x="323528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7" imgW="2577960" imgH="266400" progId="Equation.DSMT4">
                  <p:embed/>
                </p:oleObj>
              </mc:Choice>
              <mc:Fallback>
                <p:oleObj name="Equation" r:id="rId7" imgW="2577960" imgH="26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75433"/>
              </p:ext>
            </p:extLst>
          </p:nvPr>
        </p:nvGraphicFramePr>
        <p:xfrm>
          <a:off x="287524" y="2283718"/>
          <a:ext cx="24161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9" imgW="1536480" imgH="253800" progId="Equation.DSMT4">
                  <p:embed/>
                </p:oleObj>
              </mc:Choice>
              <mc:Fallback>
                <p:oleObj name="Equation" r:id="rId9" imgW="15364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2283718"/>
                        <a:ext cx="24161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4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918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Null-space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Posterior Covariance d-space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0258"/>
              </p:ext>
            </p:extLst>
          </p:nvPr>
        </p:nvGraphicFramePr>
        <p:xfrm>
          <a:off x="6372200" y="3795886"/>
          <a:ext cx="17986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1143000" imgH="482400" progId="Equation.DSMT4">
                  <p:embed/>
                </p:oleObj>
              </mc:Choice>
              <mc:Fallback>
                <p:oleObj name="Equation" r:id="rId3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795886"/>
                        <a:ext cx="17986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57432"/>
              </p:ext>
            </p:extLst>
          </p:nvPr>
        </p:nvGraphicFramePr>
        <p:xfrm>
          <a:off x="935596" y="879562"/>
          <a:ext cx="5232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3327120" imgH="533160" progId="Equation.DSMT4">
                  <p:embed/>
                </p:oleObj>
              </mc:Choice>
              <mc:Fallback>
                <p:oleObj name="Equation" r:id="rId5" imgW="33271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879562"/>
                        <a:ext cx="5232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90864"/>
              </p:ext>
            </p:extLst>
          </p:nvPr>
        </p:nvGraphicFramePr>
        <p:xfrm>
          <a:off x="949573" y="3903898"/>
          <a:ext cx="405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2577960" imgH="266400" progId="Equation.DSMT4">
                  <p:embed/>
                </p:oleObj>
              </mc:Choice>
              <mc:Fallback>
                <p:oleObj name="Equation" r:id="rId7" imgW="2577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573" y="3903898"/>
                        <a:ext cx="405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5465"/>
              </p:ext>
            </p:extLst>
          </p:nvPr>
        </p:nvGraphicFramePr>
        <p:xfrm>
          <a:off x="935596" y="2211388"/>
          <a:ext cx="2995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1904760" imgH="253800" progId="Equation.DSMT4">
                  <p:embed/>
                </p:oleObj>
              </mc:Choice>
              <mc:Fallback>
                <p:oleObj name="Equation" r:id="rId9" imgW="1904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211388"/>
                        <a:ext cx="29956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0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9" y="0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 </a:t>
            </a:r>
            <a:r>
              <a:rPr lang="en-US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71248"/>
              </p:ext>
            </p:extLst>
          </p:nvPr>
        </p:nvGraphicFramePr>
        <p:xfrm>
          <a:off x="5508104" y="698534"/>
          <a:ext cx="1988694" cy="100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714320" imgH="761760" progId="Equation.DSMT4">
                  <p:embed/>
                </p:oleObj>
              </mc:Choice>
              <mc:Fallback>
                <p:oleObj name="Equation" r:id="rId3" imgW="1714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98534"/>
                        <a:ext cx="1988694" cy="100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31463"/>
              </p:ext>
            </p:extLst>
          </p:nvPr>
        </p:nvGraphicFramePr>
        <p:xfrm>
          <a:off x="323528" y="3003798"/>
          <a:ext cx="339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215640" imgH="253800" progId="Equation.DSMT4">
                  <p:embed/>
                </p:oleObj>
              </mc:Choice>
              <mc:Fallback>
                <p:oleObj name="Equation" r:id="rId5" imgW="215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03798"/>
                        <a:ext cx="339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58432"/>
              </p:ext>
            </p:extLst>
          </p:nvPr>
        </p:nvGraphicFramePr>
        <p:xfrm>
          <a:off x="359532" y="1058242"/>
          <a:ext cx="339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1058242"/>
                        <a:ext cx="339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3608" y="87956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Nearly always assumed diagonal, i.e. extremely 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estimated from data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427734"/>
            <a:ext cx="3996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Symmetric Positive Definite (SPD)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Rarely diagonal, often spatial Exponential, Gaussian, Poisson,  </a:t>
            </a:r>
            <a:r>
              <a:rPr lang="en-US" dirty="0" err="1" smtClean="0"/>
              <a:t>Matérn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sparse, if not localized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Rarely estimated from data (some nice examples from </a:t>
            </a:r>
            <a:r>
              <a:rPr lang="en-US" dirty="0" err="1" smtClean="0"/>
              <a:t>geostatitical</a:t>
            </a:r>
            <a:r>
              <a:rPr lang="en-US" dirty="0" smtClean="0"/>
              <a:t> inversion)  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5115"/>
              </p:ext>
            </p:extLst>
          </p:nvPr>
        </p:nvGraphicFramePr>
        <p:xfrm>
          <a:off x="5148064" y="2175706"/>
          <a:ext cx="1620180" cy="150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587240" imgH="1295280" progId="Equation.DSMT4">
                  <p:embed/>
                </p:oleObj>
              </mc:Choice>
              <mc:Fallback>
                <p:oleObj name="Equation" r:id="rId9" imgW="1587240" imgH="1295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175706"/>
                        <a:ext cx="1620180" cy="1508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 smtClean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483518"/>
            <a:ext cx="85734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GB" sz="1200" dirty="0" err="1" smtClean="0"/>
              <a:t>Baglama</a:t>
            </a:r>
            <a:r>
              <a:rPr lang="en-GB" sz="1200" dirty="0" smtClean="0"/>
              <a:t> J </a:t>
            </a:r>
            <a:r>
              <a:rPr lang="en-GB" sz="1200" dirty="0"/>
              <a:t>&amp; </a:t>
            </a:r>
            <a:r>
              <a:rPr lang="en-GB" sz="1200" dirty="0" err="1"/>
              <a:t>Reichel</a:t>
            </a:r>
            <a:r>
              <a:rPr lang="en-GB" sz="1200" dirty="0"/>
              <a:t>, </a:t>
            </a:r>
            <a:r>
              <a:rPr lang="en-GB" sz="1200" dirty="0" smtClean="0"/>
              <a:t>L: Augmented </a:t>
            </a:r>
            <a:r>
              <a:rPr lang="en-GB" sz="1200" dirty="0"/>
              <a:t>Implicitly Restarted </a:t>
            </a:r>
            <a:r>
              <a:rPr lang="en-GB" sz="1200" dirty="0" err="1"/>
              <a:t>Lanczos</a:t>
            </a:r>
            <a:r>
              <a:rPr lang="en-GB" sz="1200" dirty="0"/>
              <a:t> </a:t>
            </a:r>
            <a:r>
              <a:rPr lang="en-GB" sz="1200" dirty="0" err="1"/>
              <a:t>Bidiagonalization</a:t>
            </a:r>
            <a:r>
              <a:rPr lang="en-GB" sz="1200" dirty="0"/>
              <a:t> </a:t>
            </a:r>
            <a:r>
              <a:rPr lang="en-GB" sz="1200" dirty="0" smtClean="0"/>
              <a:t>Methods,  </a:t>
            </a:r>
            <a:r>
              <a:rPr lang="en-GB" sz="1200" i="1" dirty="0" smtClean="0"/>
              <a:t>SIAM </a:t>
            </a:r>
            <a:r>
              <a:rPr lang="en-GB" sz="1200" i="1" dirty="0"/>
              <a:t>J. Sci. Comp., </a:t>
            </a:r>
            <a:r>
              <a:rPr lang="en-GB" sz="1200" b="1" dirty="0"/>
              <a:t>2005</a:t>
            </a:r>
            <a:r>
              <a:rPr lang="en-GB" sz="1200" i="1" dirty="0"/>
              <a:t>, 27</a:t>
            </a:r>
            <a:r>
              <a:rPr lang="en-GB" sz="1200" dirty="0"/>
              <a:t>, 19-42 </a:t>
            </a:r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Bui-Thanh T, </a:t>
            </a:r>
            <a:r>
              <a:rPr lang="en-US" sz="1200" dirty="0" err="1" smtClean="0"/>
              <a:t>Ghattas</a:t>
            </a:r>
            <a:r>
              <a:rPr lang="en-US" sz="1200" dirty="0" smtClean="0"/>
              <a:t> O, Martin J &amp; </a:t>
            </a:r>
            <a:r>
              <a:rPr lang="en-US" sz="1200" dirty="0" err="1" smtClean="0"/>
              <a:t>Stadler</a:t>
            </a:r>
            <a:r>
              <a:rPr lang="en-US" sz="1200" dirty="0" smtClean="0"/>
              <a:t> G</a:t>
            </a:r>
            <a:r>
              <a:rPr lang="en-US" sz="1200" dirty="0"/>
              <a:t>: A Computational Framework for Infinite-Dimensional Bayesian Inverse Problems Part </a:t>
            </a:r>
            <a:r>
              <a:rPr lang="en-US" sz="1200" dirty="0" smtClean="0"/>
              <a:t>I: </a:t>
            </a:r>
            <a:r>
              <a:rPr lang="en-US" sz="1200" dirty="0"/>
              <a:t>The Linearized Case, with Application to Global Seismic </a:t>
            </a:r>
            <a:r>
              <a:rPr lang="en-US" sz="1200" dirty="0" smtClean="0"/>
              <a:t>Inversion, </a:t>
            </a:r>
            <a:r>
              <a:rPr lang="en-US" sz="1200" i="1" dirty="0"/>
              <a:t>SIAM J. Sci. Comp.</a:t>
            </a:r>
            <a:r>
              <a:rPr lang="en-US" sz="1200" dirty="0"/>
              <a:t>, </a:t>
            </a:r>
            <a:r>
              <a:rPr lang="en-US" sz="1200" b="1" dirty="0" smtClean="0"/>
              <a:t>2013</a:t>
            </a:r>
            <a:r>
              <a:rPr lang="en-US" sz="1200" dirty="0"/>
              <a:t>, 35, </a:t>
            </a:r>
            <a:r>
              <a:rPr lang="en-US" sz="1200" dirty="0" smtClean="0"/>
              <a:t>A2494-A2523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Deal M </a:t>
            </a:r>
            <a:r>
              <a:rPr lang="en-US" sz="1200" dirty="0"/>
              <a:t>&amp; </a:t>
            </a:r>
            <a:r>
              <a:rPr lang="en-US" sz="1200" dirty="0" err="1" smtClean="0"/>
              <a:t>Nolet</a:t>
            </a:r>
            <a:r>
              <a:rPr lang="en-US" sz="1200" dirty="0" smtClean="0"/>
              <a:t> G: </a:t>
            </a:r>
            <a:r>
              <a:rPr lang="en-US" sz="1200" dirty="0" err="1" smtClean="0"/>
              <a:t>Nullspace</a:t>
            </a:r>
            <a:r>
              <a:rPr lang="en-US" sz="1200" dirty="0" smtClean="0"/>
              <a:t> shuttles, </a:t>
            </a:r>
            <a:r>
              <a:rPr lang="en-US" sz="1200" i="1" dirty="0" err="1" smtClean="0"/>
              <a:t>Geophys</a:t>
            </a:r>
            <a:r>
              <a:rPr lang="en-US" sz="1200" i="1" dirty="0"/>
              <a:t>. J. Int., </a:t>
            </a:r>
            <a:r>
              <a:rPr lang="en-US" sz="1200" b="1" dirty="0"/>
              <a:t>1996</a:t>
            </a:r>
            <a:r>
              <a:rPr lang="en-US" sz="1200" i="1" dirty="0"/>
              <a:t>, 124</a:t>
            </a:r>
            <a:r>
              <a:rPr lang="en-US" sz="1200" dirty="0"/>
              <a:t>, 372-380 </a:t>
            </a:r>
            <a:endParaRPr lang="en-US" sz="1200" dirty="0" smtClean="0"/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Doherty J: Calibration </a:t>
            </a:r>
            <a:r>
              <a:rPr lang="en-US" sz="1200" dirty="0"/>
              <a:t>and Uncertainty Analysis for Complex Environmental </a:t>
            </a:r>
            <a:r>
              <a:rPr lang="en-US" sz="1200" dirty="0" smtClean="0"/>
              <a:t>Models, </a:t>
            </a:r>
            <a:r>
              <a:rPr lang="en-US" sz="1200" i="1" dirty="0" smtClean="0"/>
              <a:t>Watermark</a:t>
            </a:r>
            <a:r>
              <a:rPr lang="en-US" sz="1200" i="1" dirty="0"/>
              <a:t>, </a:t>
            </a:r>
            <a:r>
              <a:rPr lang="en-US" sz="1200" b="1" dirty="0"/>
              <a:t>2015</a:t>
            </a:r>
            <a:r>
              <a:rPr lang="en-US" sz="1200" dirty="0"/>
              <a:t> </a:t>
            </a:r>
            <a:endParaRPr lang="en-US" sz="1200" dirty="0" smtClean="0"/>
          </a:p>
          <a:p>
            <a:pPr indent="-457200">
              <a:spcAft>
                <a:spcPts val="600"/>
              </a:spcAft>
            </a:pPr>
            <a:r>
              <a:rPr lang="en-US" sz="1200" dirty="0" err="1" smtClean="0"/>
              <a:t>Flath</a:t>
            </a:r>
            <a:r>
              <a:rPr lang="en-US" sz="1200" dirty="0" smtClean="0"/>
              <a:t> H, Wilcox L, </a:t>
            </a:r>
            <a:r>
              <a:rPr lang="en-US" sz="1200" dirty="0" err="1" smtClean="0"/>
              <a:t>Akcelik</a:t>
            </a:r>
            <a:r>
              <a:rPr lang="en-US" sz="1200" dirty="0" smtClean="0"/>
              <a:t> V, Hill J, van </a:t>
            </a:r>
            <a:r>
              <a:rPr lang="en-US" sz="1200" dirty="0" err="1"/>
              <a:t>Bloemen</a:t>
            </a:r>
            <a:r>
              <a:rPr lang="en-US" sz="1200" dirty="0"/>
              <a:t> </a:t>
            </a:r>
            <a:r>
              <a:rPr lang="en-US" sz="1200" dirty="0" err="1"/>
              <a:t>Waanders</a:t>
            </a:r>
            <a:r>
              <a:rPr lang="en-US" sz="1200" dirty="0"/>
              <a:t> </a:t>
            </a:r>
            <a:r>
              <a:rPr lang="en-US" sz="1200" dirty="0" smtClean="0"/>
              <a:t>B &amp; </a:t>
            </a:r>
            <a:r>
              <a:rPr lang="en-US" sz="1200" dirty="0" err="1" smtClean="0"/>
              <a:t>Ghattas</a:t>
            </a:r>
            <a:r>
              <a:rPr lang="en-US" sz="1200" dirty="0"/>
              <a:t> O, Fast Algorithms for Bayesian Uncertainty Quantification in Large-Scale Linear Inverse Problems Based on Low-Rank Partial Hessian </a:t>
            </a:r>
            <a:r>
              <a:rPr lang="en-US" sz="1200" dirty="0" smtClean="0"/>
              <a:t>Approximations</a:t>
            </a:r>
            <a:r>
              <a:rPr lang="en-US" sz="1200" dirty="0"/>
              <a:t>, </a:t>
            </a:r>
            <a:r>
              <a:rPr lang="en-US" sz="1200" i="1" dirty="0"/>
              <a:t>SIAM </a:t>
            </a:r>
            <a:r>
              <a:rPr lang="en-US" sz="1200" i="1" dirty="0" smtClean="0"/>
              <a:t>J. Sci. Comp.</a:t>
            </a:r>
            <a:r>
              <a:rPr lang="en-US" sz="1200" dirty="0" smtClean="0"/>
              <a:t>, </a:t>
            </a:r>
            <a:r>
              <a:rPr lang="en-US" sz="1200" b="1" dirty="0" smtClean="0"/>
              <a:t>2011</a:t>
            </a:r>
            <a:r>
              <a:rPr lang="en-US" sz="1200" dirty="0" smtClean="0"/>
              <a:t>, 33, 407-432</a:t>
            </a:r>
            <a:endParaRPr lang="en-GB" sz="1200" dirty="0" smtClean="0"/>
          </a:p>
          <a:p>
            <a:pPr indent="-457200">
              <a:spcAft>
                <a:spcPts val="600"/>
              </a:spcAft>
            </a:pPr>
            <a:r>
              <a:rPr lang="en-GB" sz="1200" dirty="0" err="1" smtClean="0"/>
              <a:t>Halko</a:t>
            </a:r>
            <a:r>
              <a:rPr lang="en-GB" sz="1200" dirty="0" smtClean="0"/>
              <a:t> N, Martinsson P G </a:t>
            </a:r>
            <a:r>
              <a:rPr lang="en-GB" sz="1200" dirty="0"/>
              <a:t>&amp; </a:t>
            </a:r>
            <a:r>
              <a:rPr lang="en-GB" sz="1200" dirty="0" err="1" smtClean="0"/>
              <a:t>Tropp</a:t>
            </a:r>
            <a:r>
              <a:rPr lang="en-GB" sz="1200" dirty="0" smtClean="0"/>
              <a:t> J A: Finding </a:t>
            </a:r>
            <a:r>
              <a:rPr lang="en-GB" sz="1200" dirty="0"/>
              <a:t>Structure with Randomness: Probabilistic Algorithms for Constructing Approximate Matrix </a:t>
            </a:r>
            <a:r>
              <a:rPr lang="en-GB" sz="1200" dirty="0" smtClean="0"/>
              <a:t>Decompositions, </a:t>
            </a:r>
            <a:r>
              <a:rPr lang="en-GB" sz="1200" i="1" dirty="0" smtClean="0"/>
              <a:t>SIAM </a:t>
            </a:r>
            <a:r>
              <a:rPr lang="en-GB" sz="1200" i="1" dirty="0"/>
              <a:t>Review, </a:t>
            </a:r>
            <a:r>
              <a:rPr lang="en-GB" sz="1200" b="1" dirty="0"/>
              <a:t>2011</a:t>
            </a:r>
            <a:r>
              <a:rPr lang="en-GB" sz="1200" i="1" dirty="0"/>
              <a:t>, 53</a:t>
            </a:r>
            <a:r>
              <a:rPr lang="en-GB" sz="1200" dirty="0"/>
              <a:t>, 217-288 </a:t>
            </a:r>
            <a:endParaRPr lang="en-US" sz="1200" dirty="0" smtClean="0"/>
          </a:p>
          <a:p>
            <a:pPr indent="-457200">
              <a:spcAft>
                <a:spcPts val="600"/>
              </a:spcAft>
            </a:pPr>
            <a:r>
              <a:rPr lang="en-GB" sz="1200" dirty="0" smtClean="0"/>
              <a:t>Kannan R </a:t>
            </a:r>
            <a:r>
              <a:rPr lang="en-GB" sz="1200" dirty="0"/>
              <a:t>&amp; </a:t>
            </a:r>
            <a:r>
              <a:rPr lang="en-GB" sz="1200" dirty="0" err="1" smtClean="0"/>
              <a:t>Vempala</a:t>
            </a:r>
            <a:r>
              <a:rPr lang="en-GB" sz="1200" dirty="0" smtClean="0"/>
              <a:t> S: Randomized </a:t>
            </a:r>
            <a:r>
              <a:rPr lang="en-GB" sz="1200" dirty="0"/>
              <a:t>algorithms in numerical </a:t>
            </a:r>
            <a:r>
              <a:rPr lang="en-GB" sz="1200" dirty="0" smtClean="0"/>
              <a:t> linear algebra,  </a:t>
            </a:r>
            <a:r>
              <a:rPr lang="en-GB" sz="1200" i="1" dirty="0" err="1" smtClean="0"/>
              <a:t>Acta</a:t>
            </a:r>
            <a:r>
              <a:rPr lang="en-GB" sz="1200" i="1" dirty="0"/>
              <a:t> </a:t>
            </a:r>
            <a:r>
              <a:rPr lang="en-GB" sz="1200" i="1" dirty="0" err="1" smtClean="0"/>
              <a:t>Numerica</a:t>
            </a:r>
            <a:r>
              <a:rPr lang="en-GB" sz="1200" i="1" dirty="0"/>
              <a:t>, </a:t>
            </a:r>
            <a:r>
              <a:rPr lang="en-GB" sz="1200" b="1" dirty="0" smtClean="0"/>
              <a:t>2017</a:t>
            </a:r>
            <a:r>
              <a:rPr lang="en-GB" sz="1200" i="1" dirty="0"/>
              <a:t>, 26</a:t>
            </a:r>
            <a:r>
              <a:rPr lang="en-GB" sz="1200" dirty="0"/>
              <a:t>, 95-135 </a:t>
            </a:r>
            <a:endParaRPr lang="en-GB" sz="1200" dirty="0" smtClean="0"/>
          </a:p>
          <a:p>
            <a:pPr indent="-457200">
              <a:spcAft>
                <a:spcPts val="600"/>
              </a:spcAft>
            </a:pPr>
            <a:r>
              <a:rPr lang="en-US" sz="1200" dirty="0" err="1" smtClean="0"/>
              <a:t>Kundu</a:t>
            </a:r>
            <a:r>
              <a:rPr lang="en-US" sz="1200" dirty="0" smtClean="0"/>
              <a:t>  A &amp; </a:t>
            </a:r>
            <a:r>
              <a:rPr lang="en-US" sz="1200" dirty="0" err="1" smtClean="0"/>
              <a:t>Drineas</a:t>
            </a:r>
            <a:r>
              <a:rPr lang="en-US" sz="1200" dirty="0" smtClean="0"/>
              <a:t>, P: </a:t>
            </a:r>
            <a:r>
              <a:rPr lang="en-US" sz="1200" dirty="0"/>
              <a:t>A Note on Randomized Element-wise Matrix </a:t>
            </a:r>
            <a:r>
              <a:rPr lang="en-US" sz="1200" dirty="0" err="1" smtClean="0"/>
              <a:t>Sparsification</a:t>
            </a:r>
            <a:r>
              <a:rPr lang="en-US" sz="1200" dirty="0" smtClean="0"/>
              <a:t>, </a:t>
            </a:r>
            <a:r>
              <a:rPr lang="en-US" sz="1200" b="1" dirty="0" smtClean="0"/>
              <a:t>2014</a:t>
            </a:r>
            <a:r>
              <a:rPr lang="en-US" sz="1200" dirty="0" smtClean="0"/>
              <a:t>, arXiv:1404.0320v1.</a:t>
            </a:r>
          </a:p>
          <a:p>
            <a:pPr indent="-457200">
              <a:spcAft>
                <a:spcPts val="600"/>
              </a:spcAft>
            </a:pPr>
            <a:r>
              <a:rPr lang="en-US" sz="1200" dirty="0" err="1" smtClean="0"/>
              <a:t>Lanczos</a:t>
            </a:r>
            <a:r>
              <a:rPr lang="en-US" sz="1200" dirty="0" smtClean="0"/>
              <a:t> C: Linear </a:t>
            </a:r>
            <a:r>
              <a:rPr lang="en-US" sz="1200" dirty="0"/>
              <a:t>Differential </a:t>
            </a:r>
            <a:r>
              <a:rPr lang="en-US" sz="1200" dirty="0" smtClean="0"/>
              <a:t>Operators, </a:t>
            </a:r>
            <a:r>
              <a:rPr lang="en-US" sz="1200" i="1" dirty="0" smtClean="0"/>
              <a:t>Van </a:t>
            </a:r>
            <a:r>
              <a:rPr lang="en-US" sz="1200" i="1" dirty="0" err="1"/>
              <a:t>Nostrand</a:t>
            </a:r>
            <a:r>
              <a:rPr lang="en-US" sz="1200" i="1" dirty="0"/>
              <a:t> </a:t>
            </a:r>
            <a:r>
              <a:rPr lang="en-US" sz="1200" i="1" dirty="0" smtClean="0"/>
              <a:t>, </a:t>
            </a:r>
            <a:r>
              <a:rPr lang="en-US" sz="1200" b="1" dirty="0"/>
              <a:t>1961</a:t>
            </a:r>
            <a:r>
              <a:rPr lang="en-US" sz="1200" dirty="0"/>
              <a:t> </a:t>
            </a:r>
            <a:endParaRPr lang="en-GB" sz="1200" dirty="0" smtClean="0"/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Isaac T, Petra N, </a:t>
            </a:r>
            <a:r>
              <a:rPr lang="en-US" sz="1200" dirty="0" err="1" smtClean="0"/>
              <a:t>Stadler</a:t>
            </a:r>
            <a:r>
              <a:rPr lang="en-US" sz="1200" dirty="0" smtClean="0"/>
              <a:t> G &amp; </a:t>
            </a:r>
            <a:r>
              <a:rPr lang="en-US" sz="1200" dirty="0" err="1" smtClean="0"/>
              <a:t>Ghattas</a:t>
            </a:r>
            <a:r>
              <a:rPr lang="en-US" sz="1200" dirty="0"/>
              <a:t> O: Scalable and efficient algorithms for the propagation of uncertainty from data through inference to prediction for large-scale problems, with application to flow of the Antarctic ice sheet, </a:t>
            </a:r>
            <a:r>
              <a:rPr lang="en-US" sz="1200" i="1" dirty="0" smtClean="0"/>
              <a:t>J. Comp. Phys.</a:t>
            </a:r>
            <a:r>
              <a:rPr lang="en-US" sz="1200" dirty="0" smtClean="0"/>
              <a:t>, </a:t>
            </a:r>
            <a:r>
              <a:rPr lang="en-US" sz="1200" b="1" dirty="0" smtClean="0"/>
              <a:t>2015</a:t>
            </a:r>
            <a:r>
              <a:rPr lang="en-US" sz="1200" dirty="0" smtClean="0"/>
              <a:t>, 296, 348-368 </a:t>
            </a:r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Muñoz G </a:t>
            </a:r>
            <a:r>
              <a:rPr lang="en-US" sz="1200" dirty="0"/>
              <a:t>&amp; </a:t>
            </a:r>
            <a:r>
              <a:rPr lang="en-US" sz="1200" dirty="0" smtClean="0"/>
              <a:t>Rath V: Beyond </a:t>
            </a:r>
            <a:r>
              <a:rPr lang="en-US" sz="1200" dirty="0"/>
              <a:t>smooth inversion: the use of </a:t>
            </a:r>
            <a:r>
              <a:rPr lang="en-US" sz="1200" dirty="0" err="1"/>
              <a:t>nullspace</a:t>
            </a:r>
            <a:r>
              <a:rPr lang="en-US" sz="1200" dirty="0"/>
              <a:t> projection for the exploration of non-uniqueness in </a:t>
            </a:r>
            <a:r>
              <a:rPr lang="en-US" sz="1200" dirty="0" smtClean="0"/>
              <a:t>MT, </a:t>
            </a:r>
            <a:r>
              <a:rPr lang="en-US" sz="1200" i="1" dirty="0" err="1" smtClean="0"/>
              <a:t>Geophys</a:t>
            </a:r>
            <a:r>
              <a:rPr lang="en-US" sz="1200" i="1" dirty="0" smtClean="0"/>
              <a:t>. J. Int., </a:t>
            </a:r>
            <a:r>
              <a:rPr lang="en-US" sz="1200" b="1" dirty="0"/>
              <a:t>2006</a:t>
            </a:r>
            <a:r>
              <a:rPr lang="en-US" sz="1200" i="1" dirty="0"/>
              <a:t>, 164</a:t>
            </a:r>
            <a:r>
              <a:rPr lang="en-US" sz="1200" dirty="0"/>
              <a:t>, 301-311 </a:t>
            </a:r>
            <a:endParaRPr lang="en-US" sz="1200" dirty="0" smtClean="0"/>
          </a:p>
          <a:p>
            <a:pPr indent="-457200">
              <a:spcAft>
                <a:spcPts val="600"/>
              </a:spcAft>
            </a:pPr>
            <a:r>
              <a:rPr lang="en-US" sz="1200" dirty="0" err="1" smtClean="0"/>
              <a:t>Rowbotham</a:t>
            </a:r>
            <a:r>
              <a:rPr lang="en-US" sz="1200" dirty="0" smtClean="0"/>
              <a:t> P S </a:t>
            </a:r>
            <a:r>
              <a:rPr lang="en-US" sz="1200" dirty="0"/>
              <a:t>&amp; </a:t>
            </a:r>
            <a:r>
              <a:rPr lang="en-US" sz="1200" dirty="0" smtClean="0"/>
              <a:t>Pratt R G: Improved </a:t>
            </a:r>
            <a:r>
              <a:rPr lang="en-US" sz="1200" dirty="0"/>
              <a:t>inversion through use of the null </a:t>
            </a:r>
            <a:r>
              <a:rPr lang="en-US" sz="1200" dirty="0" smtClean="0"/>
              <a:t>space, </a:t>
            </a:r>
            <a:r>
              <a:rPr lang="en-US" sz="1200" i="1" dirty="0" smtClean="0"/>
              <a:t>Geophysics, </a:t>
            </a:r>
            <a:r>
              <a:rPr lang="en-US" sz="1200" b="1" dirty="0"/>
              <a:t>1997</a:t>
            </a:r>
            <a:r>
              <a:rPr lang="en-US" sz="1200" i="1" dirty="0"/>
              <a:t>, 62</a:t>
            </a:r>
            <a:r>
              <a:rPr lang="en-US" sz="1200" dirty="0"/>
              <a:t>, 869-883 </a:t>
            </a:r>
            <a:endParaRPr lang="en-US" sz="1200" dirty="0" smtClean="0"/>
          </a:p>
          <a:p>
            <a:pPr indent="-457200">
              <a:spcAft>
                <a:spcPts val="600"/>
              </a:spcAft>
            </a:pPr>
            <a:r>
              <a:rPr lang="en-GB" sz="1200" dirty="0" err="1" smtClean="0"/>
              <a:t>Tavakoli</a:t>
            </a:r>
            <a:r>
              <a:rPr lang="en-GB" sz="1200" dirty="0" smtClean="0"/>
              <a:t> R, Yoon H, </a:t>
            </a:r>
            <a:r>
              <a:rPr lang="en-GB" sz="1200" dirty="0" err="1" smtClean="0"/>
              <a:t>Delshad</a:t>
            </a:r>
            <a:r>
              <a:rPr lang="en-GB" sz="1200" dirty="0" smtClean="0"/>
              <a:t> M, </a:t>
            </a:r>
            <a:r>
              <a:rPr lang="en-GB" sz="1200" dirty="0" err="1" smtClean="0"/>
              <a:t>ElSheikh</a:t>
            </a:r>
            <a:r>
              <a:rPr lang="en-GB" sz="1200" dirty="0" smtClean="0"/>
              <a:t> A H, Wheeler M F </a:t>
            </a:r>
            <a:r>
              <a:rPr lang="en-GB" sz="1200" dirty="0"/>
              <a:t>&amp; </a:t>
            </a:r>
            <a:r>
              <a:rPr lang="en-GB" sz="1200" dirty="0" smtClean="0"/>
              <a:t>Arnold B W: Comparison </a:t>
            </a:r>
            <a:r>
              <a:rPr lang="en-GB" sz="1200" dirty="0"/>
              <a:t>of ensemble filtering algorithms and null-space Monte Carlo for parameter estimation and uncertainty quantification using </a:t>
            </a:r>
            <a:r>
              <a:rPr lang="en-GB" sz="1200" dirty="0" smtClean="0"/>
              <a:t>CO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 </a:t>
            </a:r>
            <a:r>
              <a:rPr lang="en-GB" sz="1200" dirty="0"/>
              <a:t>sequestration </a:t>
            </a:r>
            <a:r>
              <a:rPr lang="en-GB" sz="1200" dirty="0" smtClean="0"/>
              <a:t>data, </a:t>
            </a:r>
            <a:r>
              <a:rPr lang="en-GB" sz="1200" i="1" dirty="0" smtClean="0"/>
              <a:t>Water </a:t>
            </a:r>
            <a:r>
              <a:rPr lang="en-GB" sz="1200" i="1" dirty="0" err="1" smtClean="0"/>
              <a:t>Resour</a:t>
            </a:r>
            <a:r>
              <a:rPr lang="en-GB" sz="1200" i="1" dirty="0"/>
              <a:t>.</a:t>
            </a:r>
            <a:r>
              <a:rPr lang="en-GB" sz="1200" i="1" dirty="0" smtClean="0"/>
              <a:t> Res., </a:t>
            </a:r>
            <a:r>
              <a:rPr lang="en-GB" sz="1200" b="1" dirty="0"/>
              <a:t>2013</a:t>
            </a:r>
            <a:r>
              <a:rPr lang="en-GB" sz="1200" i="1" dirty="0"/>
              <a:t>, 49</a:t>
            </a:r>
            <a:r>
              <a:rPr lang="en-GB" sz="1200" dirty="0"/>
              <a:t>, </a:t>
            </a:r>
            <a:r>
              <a:rPr lang="en-GB" sz="1200" dirty="0" smtClean="0"/>
              <a:t>8108-8127</a:t>
            </a:r>
          </a:p>
        </p:txBody>
      </p:sp>
    </p:spTree>
    <p:extLst>
      <p:ext uri="{BB962C8B-B14F-4D97-AF65-F5344CB8AC3E}">
        <p14:creationId xmlns:p14="http://schemas.microsoft.com/office/powerpoint/2010/main" val="37031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555526"/>
            <a:ext cx="67050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smtClean="0"/>
              <a:t>Motivation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smtClean="0"/>
              <a:t>Reminder: Singular Value Decomposition</a:t>
            </a:r>
            <a:r>
              <a:rPr lang="en-IE" sz="2800" dirty="0"/>
              <a:t> </a:t>
            </a:r>
            <a:r>
              <a:rPr lang="en-IE" sz="2800" dirty="0" smtClean="0"/>
              <a:t>(SVD)    </a:t>
            </a:r>
            <a:endParaRPr lang="en-IE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err="1" smtClean="0"/>
              <a:t>Nullspace</a:t>
            </a:r>
            <a:r>
              <a:rPr lang="en-IE" sz="2800" dirty="0" smtClean="0"/>
              <a:t> shuttle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smtClean="0"/>
              <a:t>Computational issues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 dirty="0" smtClean="0"/>
              <a:t>“Sparsity” of  the Jacobian in MT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E" sz="2800" dirty="0" smtClean="0"/>
              <a:t>Complexity of SVD – Randomized algorithms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800" dirty="0" smtClean="0"/>
              <a:t>Applications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1780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Roadmap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3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183" y="-162149"/>
            <a:ext cx="6048672" cy="859824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 II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058" y="555526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IE" dirty="0" smtClean="0"/>
          </a:p>
          <a:p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55049" y="516327"/>
            <a:ext cx="8573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1200" dirty="0" smtClean="0"/>
              <a:t>Tonkin </a:t>
            </a:r>
            <a:r>
              <a:rPr lang="en-US" sz="1200" dirty="0"/>
              <a:t>M &amp; Doherty J: Calibration-constrained Monte Carlo analysis of highly parameterized models using subspace techniques, </a:t>
            </a:r>
            <a:r>
              <a:rPr lang="en-US" sz="1200" i="1" dirty="0"/>
              <a:t>Water </a:t>
            </a:r>
            <a:r>
              <a:rPr lang="en-US" sz="1200" i="1" dirty="0" err="1" smtClean="0"/>
              <a:t>Resour</a:t>
            </a:r>
            <a:r>
              <a:rPr lang="en-US" sz="1200" i="1" dirty="0" smtClean="0"/>
              <a:t>. Res., </a:t>
            </a:r>
            <a:r>
              <a:rPr lang="en-US" sz="1200" b="1" dirty="0"/>
              <a:t>2009</a:t>
            </a:r>
            <a:r>
              <a:rPr lang="en-US" sz="1200" i="1" dirty="0"/>
              <a:t>, 45</a:t>
            </a:r>
            <a:r>
              <a:rPr lang="en-US" sz="1200" dirty="0"/>
              <a:t>, W00B10 </a:t>
            </a:r>
            <a:endParaRPr lang="en-GB" sz="1200" dirty="0"/>
          </a:p>
          <a:p>
            <a:pPr indent="-457200">
              <a:spcAft>
                <a:spcPts val="600"/>
              </a:spcAft>
            </a:pPr>
            <a:r>
              <a:rPr lang="en-US" sz="1200" dirty="0" smtClean="0"/>
              <a:t>Woodruff  </a:t>
            </a:r>
            <a:r>
              <a:rPr lang="en-US" sz="1200" dirty="0"/>
              <a:t>D P: Sketching as a Tool for Numerical Linear Algebra, </a:t>
            </a:r>
            <a:r>
              <a:rPr lang="en-US" sz="1200" i="1" dirty="0"/>
              <a:t>Foundations and Trends in Theoretical Computer Science, </a:t>
            </a:r>
            <a:r>
              <a:rPr lang="en-US" sz="1200" b="1" dirty="0"/>
              <a:t>2014</a:t>
            </a:r>
            <a:r>
              <a:rPr lang="en-US" sz="1200" i="1" dirty="0"/>
              <a:t>, 10</a:t>
            </a:r>
            <a:r>
              <a:rPr lang="en-US" sz="1200" dirty="0"/>
              <a:t>, 1-157 </a:t>
            </a:r>
          </a:p>
          <a:p>
            <a:pPr indent="-457200">
              <a:spcAft>
                <a:spcPts val="600"/>
              </a:spcAft>
            </a:pPr>
            <a:r>
              <a:rPr lang="en-US" sz="1200" dirty="0"/>
              <a:t>Xiang H &amp; Zou J : Regularization with randomized SVD for large-scale discrete inverse problems,  </a:t>
            </a:r>
            <a:r>
              <a:rPr lang="en-US" sz="1200" i="1" dirty="0"/>
              <a:t>Inverse Problems, </a:t>
            </a:r>
            <a:r>
              <a:rPr lang="en-US" sz="1200" b="1" dirty="0"/>
              <a:t>2013</a:t>
            </a:r>
            <a:r>
              <a:rPr lang="en-US" sz="1200" i="1" dirty="0"/>
              <a:t>, 29</a:t>
            </a:r>
            <a:r>
              <a:rPr lang="en-US" sz="1200" dirty="0"/>
              <a:t>, 085008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708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29" y="584775"/>
            <a:ext cx="535830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/>
              <a:t>e</a:t>
            </a:r>
            <a:r>
              <a:rPr lang="en-IE" sz="2400" dirty="0" smtClean="0"/>
              <a:t>arly work on </a:t>
            </a:r>
            <a:r>
              <a:rPr lang="en-IE" sz="2400" dirty="0" err="1" smtClean="0"/>
              <a:t>Nullspace</a:t>
            </a:r>
            <a:r>
              <a:rPr lang="en-IE" sz="2400" dirty="0" smtClean="0"/>
              <a:t> Shuttle in MT (Muñoz &amp; Rath, EMTF 2003)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 smtClean="0"/>
              <a:t>renewed interest of related methods in hydrogeology and seismology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 smtClean="0"/>
              <a:t>movement from 2-D to 3-D (data and </a:t>
            </a:r>
            <a:r>
              <a:rPr lang="en-IE" sz="2400" dirty="0" err="1" smtClean="0"/>
              <a:t>modeling</a:t>
            </a:r>
            <a:r>
              <a:rPr lang="en-IE" sz="2400" dirty="0" smtClean="0"/>
              <a:t>) has not improved the situation for </a:t>
            </a:r>
            <a:r>
              <a:rPr lang="en-IE" sz="2400" smtClean="0"/>
              <a:t>uncertainty studies</a:t>
            </a:r>
            <a:endParaRPr lang="en-IE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 smtClean="0"/>
              <a:t>approximate methods for uncertainty and resolution analysis even more necessary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sz="2400" dirty="0" smtClean="0"/>
              <a:t>“Big Data” :  emergence of randomized linear algebra (“matrix sketching”)  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317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Motivation: Why?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0" y="771550"/>
            <a:ext cx="312532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50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Basics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75454"/>
              </p:ext>
            </p:extLst>
          </p:nvPr>
        </p:nvGraphicFramePr>
        <p:xfrm>
          <a:off x="4788024" y="843558"/>
          <a:ext cx="2701387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843558"/>
                        <a:ext cx="2701387" cy="54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30532"/>
              </p:ext>
            </p:extLst>
          </p:nvPr>
        </p:nvGraphicFramePr>
        <p:xfrm>
          <a:off x="365125" y="914797"/>
          <a:ext cx="285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" y="914797"/>
                        <a:ext cx="28559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81797"/>
              </p:ext>
            </p:extLst>
          </p:nvPr>
        </p:nvGraphicFramePr>
        <p:xfrm>
          <a:off x="395536" y="1851670"/>
          <a:ext cx="24558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1269720" imgH="711000" progId="Equation.DSMT4">
                  <p:embed/>
                </p:oleObj>
              </mc:Choice>
              <mc:Fallback>
                <p:oleObj name="Equation" r:id="rId7" imgW="1269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1851670"/>
                        <a:ext cx="2455863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1880" y="1578573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Properties: </a:t>
            </a:r>
          </a:p>
          <a:p>
            <a:endParaRPr lang="en-US" sz="2400" dirty="0" smtClean="0"/>
          </a:p>
          <a:p>
            <a:r>
              <a:rPr lang="en-US" sz="2400" b="1" dirty="0">
                <a:latin typeface="Times New Roman"/>
                <a:cs typeface="Times New Roman"/>
              </a:rPr>
              <a:t>Σ </a:t>
            </a:r>
            <a:r>
              <a:rPr lang="en-US" sz="2400" dirty="0"/>
              <a:t>diagonal</a:t>
            </a:r>
            <a:endParaRPr lang="en-GB" sz="2400" b="1" dirty="0"/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/>
              <a:t>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400" dirty="0"/>
              <a:t>orthogonal</a:t>
            </a:r>
            <a:r>
              <a:rPr lang="en-US" sz="2400" dirty="0" smtClean="0"/>
              <a:t>(unitary)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23776"/>
              </p:ext>
            </p:extLst>
          </p:nvPr>
        </p:nvGraphicFramePr>
        <p:xfrm>
          <a:off x="3563888" y="3075559"/>
          <a:ext cx="4611147" cy="4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9" imgW="2438280" imgH="228600" progId="Equation.DSMT4">
                  <p:embed/>
                </p:oleObj>
              </mc:Choice>
              <mc:Fallback>
                <p:oleObj name="Equation" r:id="rId9" imgW="243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888" y="3075559"/>
                        <a:ext cx="4611147" cy="43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33640"/>
              </p:ext>
            </p:extLst>
          </p:nvPr>
        </p:nvGraphicFramePr>
        <p:xfrm>
          <a:off x="755576" y="3939902"/>
          <a:ext cx="736481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1" imgW="3340080" imgH="228600" progId="Equation.DSMT4">
                  <p:embed/>
                </p:oleObj>
              </mc:Choice>
              <mc:Fallback>
                <p:oleObj name="Equation" r:id="rId11" imgW="3340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3939902"/>
                        <a:ext cx="736481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7505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– Applications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771550"/>
            <a:ext cx="8316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General: Low –rank approximation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Truncated or damped SVD inversion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Principal Component Analysis (PCA/ICA)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Noise-Estimation / reduction (see Poster </a:t>
            </a:r>
            <a:r>
              <a:rPr lang="en-US" sz="2800" dirty="0" err="1" smtClean="0"/>
              <a:t>Kiyan</a:t>
            </a:r>
            <a:r>
              <a:rPr lang="en-US" sz="2800" dirty="0" smtClean="0"/>
              <a:t> et al.)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Model order reduction (MOR), e.g. </a:t>
            </a:r>
            <a:r>
              <a:rPr lang="en-US" sz="2800" dirty="0" err="1" smtClean="0"/>
              <a:t>Karhunen-Loeve</a:t>
            </a:r>
            <a:r>
              <a:rPr lang="en-US" sz="2800" dirty="0" smtClean="0"/>
              <a:t> Expansion (KLE)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Uncertainty/resolution estimation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Model-based Experimental design (OED)</a:t>
            </a:r>
          </a:p>
        </p:txBody>
      </p:sp>
    </p:spTree>
    <p:extLst>
      <p:ext uri="{BB962C8B-B14F-4D97-AF65-F5344CB8AC3E}">
        <p14:creationId xmlns:p14="http://schemas.microsoft.com/office/powerpoint/2010/main" val="17227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</a:t>
            </a:r>
            <a:r>
              <a:rPr lang="en-IE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Numerics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879" y="555526"/>
            <a:ext cx="835029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Traditional (e.g., LINPACK, LAPACK and </a:t>
            </a:r>
            <a:r>
              <a:rPr lang="en-US" dirty="0" err="1" smtClean="0"/>
              <a:t>derivates</a:t>
            </a:r>
            <a:r>
              <a:rPr lang="en-US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all  k = min(</a:t>
            </a:r>
            <a:r>
              <a:rPr lang="en-GB" dirty="0" err="1" smtClean="0"/>
              <a:t>m,n</a:t>
            </a:r>
            <a:r>
              <a:rPr lang="en-GB" dirty="0" smtClean="0"/>
              <a:t>) , </a:t>
            </a:r>
            <a:r>
              <a:rPr lang="en-GB" dirty="0"/>
              <a:t>but  </a:t>
            </a:r>
            <a:r>
              <a:rPr lang="en-GB" dirty="0" smtClean="0"/>
              <a:t>computational </a:t>
            </a:r>
            <a:r>
              <a:rPr lang="en-GB" dirty="0"/>
              <a:t>complexity   </a:t>
            </a:r>
            <a:r>
              <a:rPr lang="en-GB" dirty="0" smtClean="0">
                <a:sym typeface="Symbol"/>
              </a:rPr>
              <a:t></a:t>
            </a:r>
            <a:r>
              <a:rPr lang="en-GB" dirty="0" smtClean="0"/>
              <a:t>min{mn</a:t>
            </a:r>
            <a:r>
              <a:rPr lang="en-GB" baseline="30000" dirty="0" smtClean="0"/>
              <a:t>2</a:t>
            </a:r>
            <a:r>
              <a:rPr lang="en-GB" dirty="0"/>
              <a:t>, m</a:t>
            </a:r>
            <a:r>
              <a:rPr lang="en-GB" baseline="30000" dirty="0"/>
              <a:t>2</a:t>
            </a:r>
            <a:r>
              <a:rPr lang="en-GB" dirty="0"/>
              <a:t>n</a:t>
            </a:r>
            <a:r>
              <a:rPr lang="en-GB" dirty="0" smtClean="0"/>
              <a:t>}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 smtClean="0"/>
              <a:t>Iterative methods (e.g., EISPACK, ARPACK , PROPACK)</a:t>
            </a:r>
          </a:p>
          <a:p>
            <a:pPr lvl="1"/>
            <a:r>
              <a:rPr lang="en-GB" dirty="0" smtClean="0"/>
              <a:t>only  k largest values are needed (TSVD)</a:t>
            </a:r>
          </a:p>
          <a:p>
            <a:pPr lvl="1"/>
            <a:r>
              <a:rPr lang="en-GB" dirty="0" smtClean="0"/>
              <a:t>SVD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/>
              <a:t> can be calculated by any method for </a:t>
            </a:r>
            <a:r>
              <a:rPr lang="en-GB" dirty="0" err="1" smtClean="0"/>
              <a:t>eigendecomposition</a:t>
            </a:r>
            <a:r>
              <a:rPr lang="en-GB" dirty="0" smtClean="0"/>
              <a:t> of:</a:t>
            </a:r>
            <a:br>
              <a:rPr lang="en-GB" dirty="0" smtClean="0"/>
            </a:br>
            <a:r>
              <a:rPr lang="en-GB" dirty="0" smtClean="0"/>
              <a:t>well adapted for sparse matrices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 smtClean="0"/>
              <a:t>Randomized SVD.  Only k largest values  </a:t>
            </a:r>
            <a:br>
              <a:rPr lang="en-GB" dirty="0" smtClean="0"/>
            </a:br>
            <a:r>
              <a:rPr lang="en-GB" dirty="0" smtClean="0"/>
              <a:t>Implemented in several machine learning libraries, e.g. </a:t>
            </a:r>
            <a:r>
              <a:rPr lang="en-GB" dirty="0" err="1" smtClean="0"/>
              <a:t>scikits.learn</a:t>
            </a:r>
            <a:r>
              <a:rPr lang="en-GB" dirty="0" smtClean="0"/>
              <a:t> (Python, R) </a:t>
            </a:r>
            <a:br>
              <a:rPr lang="en-GB" dirty="0" smtClean="0"/>
            </a:br>
            <a:r>
              <a:rPr lang="en-GB" dirty="0" smtClean="0"/>
              <a:t>Very active area of research (”Big Data”) 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First numerical  experiments with simple implementation give speedups of </a:t>
            </a:r>
            <a:br>
              <a:rPr lang="en-US" sz="2000" dirty="0" smtClean="0"/>
            </a:br>
            <a:r>
              <a:rPr lang="en-US" sz="2000" dirty="0" smtClean="0"/>
              <a:t>more than 2 orders of magnitude for “large”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Parallelism needs to be further investigated  </a:t>
            </a:r>
            <a:endParaRPr lang="en-GB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44762"/>
              </p:ext>
            </p:extLst>
          </p:nvPr>
        </p:nvGraphicFramePr>
        <p:xfrm>
          <a:off x="7560332" y="1527634"/>
          <a:ext cx="1306146" cy="66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901440" imgH="457200" progId="Equation.DSMT4">
                  <p:embed/>
                </p:oleObj>
              </mc:Choice>
              <mc:Fallback>
                <p:oleObj name="Equation" r:id="rId3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0332" y="1527634"/>
                        <a:ext cx="1306146" cy="662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294" y="915566"/>
            <a:ext cx="7641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/>
            </a:r>
            <a:br>
              <a:rPr lang="en-IE" sz="2400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735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 - randomized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55630"/>
            <a:ext cx="468052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[M,N] = size(A); </a:t>
            </a:r>
          </a:p>
          <a:p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min(2*K,N);</a:t>
            </a:r>
          </a:p>
          <a:p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(N,P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);W1 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orth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A*X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 = W1'*A;</a:t>
            </a:r>
          </a:p>
          <a:p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W2,S,V]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B,'econ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W1*W2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K=min(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K,size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(U,2));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 = U(:,1:K);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 = S(1:K,1:K);</a:t>
            </a:r>
          </a:p>
          <a:p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 = V(:,1:K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4083918"/>
            <a:ext cx="36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 direct 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rsvd algorithm </a:t>
            </a:r>
            <a:br>
              <a:rPr lang="fi-FI" dirty="0" smtClean="0">
                <a:latin typeface="+mj-lt"/>
                <a:cs typeface="Courier New" panose="02070309020205020404" pitchFamily="49" charset="0"/>
              </a:rPr>
            </a:br>
            <a:r>
              <a:rPr lang="fi-FI" dirty="0" smtClean="0">
                <a:latin typeface="+mj-lt"/>
                <a:cs typeface="Courier New" panose="02070309020205020404" pitchFamily="49" charset="0"/>
              </a:rPr>
              <a:t>(after </a:t>
            </a:r>
            <a:r>
              <a:rPr lang="fi-FI" dirty="0">
                <a:latin typeface="+mj-lt"/>
                <a:cs typeface="Courier New" panose="02070309020205020404" pitchFamily="49" charset="0"/>
              </a:rPr>
              <a:t>Antoine Liutkus 2014</a:t>
            </a:r>
            <a:r>
              <a:rPr lang="fi-FI" dirty="0" smtClean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3" y="1059582"/>
            <a:ext cx="3627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generate </a:t>
            </a:r>
            <a:r>
              <a:rPr lang="en-US" dirty="0">
                <a:cs typeface="Courier New" panose="02070309020205020404" pitchFamily="49" charset="0"/>
              </a:rPr>
              <a:t>matrix of </a:t>
            </a: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orthonormal random 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transform M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</a:t>
            </a:r>
            <a:r>
              <a:rPr lang="en-US" dirty="0" smtClean="0">
                <a:cs typeface="Courier New" panose="02070309020205020404" pitchFamily="49" charset="0"/>
              </a:rPr>
              <a:t>N matrix to M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2K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Courier New" panose="02070309020205020404" pitchFamily="49" charset="0"/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SVD of smaller matrix B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Truncate to </a:t>
            </a:r>
            <a:br>
              <a:rPr lang="en-US" dirty="0" smtClean="0"/>
            </a:br>
            <a:r>
              <a:rPr lang="en-US" dirty="0" smtClean="0"/>
              <a:t>standard  </a:t>
            </a:r>
            <a:r>
              <a:rPr lang="en-US" dirty="0" err="1" smtClean="0"/>
              <a:t>matlab</a:t>
            </a:r>
            <a:r>
              <a:rPr lang="en-US" dirty="0" smtClean="0"/>
              <a:t> “econ”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771550"/>
            <a:ext cx="764116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 smtClean="0"/>
              <a:t>Jacobian </a:t>
            </a: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E" dirty="0" smtClean="0"/>
              <a:t>: expand nonlinear model at </a:t>
            </a: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E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Calculate Singular Value Decomposition (SVD)</a:t>
            </a:r>
            <a:br>
              <a:rPr lang="en-IE" dirty="0" smtClean="0"/>
            </a:br>
            <a:r>
              <a:rPr lang="en-IE" dirty="0" smtClean="0"/>
              <a:t>Numerical bottleneck!</a:t>
            </a:r>
            <a:br>
              <a:rPr lang="en-IE" dirty="0" smtClean="0"/>
            </a:br>
            <a:r>
              <a:rPr lang="en-IE" dirty="0" smtClean="0"/>
              <a:t>Truncate SVD, choose </a:t>
            </a:r>
            <a:r>
              <a:rPr lang="en-IE" dirty="0" err="1" smtClean="0"/>
              <a:t>nullspace</a:t>
            </a:r>
            <a:r>
              <a:rPr lang="en-IE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Construct </a:t>
            </a:r>
            <a:r>
              <a:rPr lang="en-IE" dirty="0" err="1" smtClean="0"/>
              <a:t>Nullspace</a:t>
            </a:r>
            <a:r>
              <a:rPr lang="en-IE" dirty="0" smtClean="0"/>
              <a:t> Projector </a:t>
            </a: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b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 smtClean="0">
                <a:cs typeface="Times New Roman" panose="02020603050405020304" pitchFamily="18" charset="0"/>
              </a:rPr>
              <a:t>Note </a:t>
            </a: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E" dirty="0" smtClean="0"/>
              <a:t>is called Resolution Matrix</a:t>
            </a:r>
            <a:endParaRPr lang="en-IE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Perturb/deform model </a:t>
            </a:r>
            <a:br>
              <a:rPr lang="en-IE" dirty="0" smtClean="0"/>
            </a:br>
            <a:r>
              <a:rPr lang="en-IE" dirty="0" smtClean="0"/>
              <a:t>(e.g. smoothen, sharpen, and random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Project to </a:t>
            </a:r>
            <a:r>
              <a:rPr lang="en-IE" dirty="0" err="1" smtClean="0"/>
              <a:t>Nullspace</a:t>
            </a:r>
            <a:r>
              <a:rPr lang="en-IE" dirty="0" smtClean="0"/>
              <a:t>:</a:t>
            </a:r>
            <a:br>
              <a:rPr lang="en-IE" dirty="0" smtClean="0"/>
            </a:b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I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E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 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d(m</a:t>
            </a:r>
            <a:r>
              <a:rPr lang="en-I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858" y="0"/>
            <a:ext cx="509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– basic idea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83060"/>
              </p:ext>
            </p:extLst>
          </p:nvPr>
        </p:nvGraphicFramePr>
        <p:xfrm>
          <a:off x="5474915" y="915988"/>
          <a:ext cx="3057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3" imgW="1942920" imgH="228600" progId="Equation.DSMT4">
                  <p:embed/>
                </p:oleObj>
              </mc:Choice>
              <mc:Fallback>
                <p:oleObj name="Equation" r:id="rId3" imgW="1942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4915" y="915988"/>
                        <a:ext cx="305752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9549"/>
              </p:ext>
            </p:extLst>
          </p:nvPr>
        </p:nvGraphicFramePr>
        <p:xfrm>
          <a:off x="5472100" y="1779662"/>
          <a:ext cx="2718460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5" imgW="1663560" imgH="253800" progId="Equation.DSMT4">
                  <p:embed/>
                </p:oleObj>
              </mc:Choice>
              <mc:Fallback>
                <p:oleObj name="Equation" r:id="rId5" imgW="1663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2100" y="1779662"/>
                        <a:ext cx="2718460" cy="41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41182"/>
              </p:ext>
            </p:extLst>
          </p:nvPr>
        </p:nvGraphicFramePr>
        <p:xfrm>
          <a:off x="5472100" y="2715766"/>
          <a:ext cx="3067597" cy="3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7" imgW="2108160" imgH="253800" progId="Equation.DSMT4">
                  <p:embed/>
                </p:oleObj>
              </mc:Choice>
              <mc:Fallback>
                <p:oleObj name="Equation" r:id="rId7" imgW="2108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2100" y="2715766"/>
                        <a:ext cx="3067597" cy="36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94728"/>
              </p:ext>
            </p:extLst>
          </p:nvPr>
        </p:nvGraphicFramePr>
        <p:xfrm>
          <a:off x="5472100" y="3471850"/>
          <a:ext cx="3456384" cy="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9" imgW="2133360" imgH="241200" progId="Equation.DSMT4">
                  <p:embed/>
                </p:oleObj>
              </mc:Choice>
              <mc:Fallback>
                <p:oleObj name="Equation" r:id="rId9" imgW="213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2100" y="3471850"/>
                        <a:ext cx="3456384" cy="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82001"/>
              </p:ext>
            </p:extLst>
          </p:nvPr>
        </p:nvGraphicFramePr>
        <p:xfrm>
          <a:off x="5465390" y="4119922"/>
          <a:ext cx="3067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1" imgW="1866600" imgH="482400" progId="Equation.DSMT4">
                  <p:embed/>
                </p:oleObj>
              </mc:Choice>
              <mc:Fallback>
                <p:oleObj name="Equation" r:id="rId11" imgW="1866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390" y="4119922"/>
                        <a:ext cx="30670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58" y="0"/>
            <a:ext cx="4890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Nullspace</a:t>
            </a:r>
            <a:r>
              <a:rPr lang="en-IE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shuttle  - remarks </a:t>
            </a:r>
            <a:endParaRPr lang="en-IE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320" y="519522"/>
            <a:ext cx="3901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NSP replaces the forward model by 2 matrix-vector products, once SVD is given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/>
              <a:t>Inverse problems are ill-posed  -  need to be regularized to be unique! In NSP we relax the regularization as we need to know what changes the data “tolerate”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E" dirty="0" smtClean="0">
                <a:cs typeface="Times New Roman" panose="02020603050405020304" pitchFamily="18" charset="0"/>
              </a:rPr>
              <a:t>Open questions: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err="1" smtClean="0">
                <a:cs typeface="Times New Roman" panose="02020603050405020304" pitchFamily="18" charset="0"/>
              </a:rPr>
              <a:t>Numerics</a:t>
            </a:r>
            <a:r>
              <a:rPr lang="en-IE" dirty="0" smtClean="0">
                <a:cs typeface="Times New Roman" panose="02020603050405020304" pitchFamily="18" charset="0"/>
              </a:rPr>
              <a:t>: Full SVD prohibitive </a:t>
            </a:r>
            <a:r>
              <a:rPr lang="en-IE" dirty="0" smtClean="0">
                <a:cs typeface="Times New Roman" panose="02020603050405020304" pitchFamily="18" charset="0"/>
                <a:sym typeface="Symbol"/>
              </a:rPr>
              <a:t>Randomized SVD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smtClean="0">
                <a:cs typeface="Times New Roman" panose="02020603050405020304" pitchFamily="18" charset="0"/>
                <a:sym typeface="Symbol"/>
              </a:rPr>
              <a:t>How many singular values?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smtClean="0">
                <a:cs typeface="Times New Roman" panose="02020603050405020304" pitchFamily="18" charset="0"/>
                <a:sym typeface="Symbol"/>
              </a:rPr>
              <a:t>Which domain of validity (linear approximation)</a:t>
            </a:r>
            <a:r>
              <a:rPr lang="en-IE" dirty="0" smtClean="0"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E" dirty="0" smtClean="0">
                <a:cs typeface="Times New Roman" panose="02020603050405020304" pitchFamily="18" charset="0"/>
              </a:rPr>
              <a:t>Which perturbations or deformations?</a:t>
            </a:r>
            <a:endParaRPr lang="en-I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591530"/>
            <a:ext cx="4788532" cy="4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1187</Words>
  <Application>Microsoft Office PowerPoint</Application>
  <PresentationFormat>On-screen Show (16:9)</PresentationFormat>
  <Paragraphs>168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MAP Estimation </vt:lpstr>
      <vt:lpstr>PowerPoint Presentation</vt:lpstr>
      <vt:lpstr>PowerPoint Presentation</vt:lpstr>
      <vt:lpstr>PowerPoint Presentation</vt:lpstr>
      <vt:lpstr>References I</vt:lpstr>
      <vt:lpstr>References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</dc:creator>
  <cp:lastModifiedBy>vrath</cp:lastModifiedBy>
  <cp:revision>336</cp:revision>
  <dcterms:created xsi:type="dcterms:W3CDTF">2017-03-30T10:22:46Z</dcterms:created>
  <dcterms:modified xsi:type="dcterms:W3CDTF">2017-11-19T16:28:15Z</dcterms:modified>
</cp:coreProperties>
</file>