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8" r:id="rId2"/>
    <p:sldId id="284" r:id="rId3"/>
    <p:sldId id="316" r:id="rId4"/>
    <p:sldId id="319" r:id="rId5"/>
    <p:sldId id="318" r:id="rId6"/>
    <p:sldId id="305" r:id="rId7"/>
    <p:sldId id="292" r:id="rId8"/>
    <p:sldId id="308" r:id="rId9"/>
    <p:sldId id="291" r:id="rId10"/>
    <p:sldId id="307" r:id="rId11"/>
    <p:sldId id="294" r:id="rId12"/>
    <p:sldId id="295" r:id="rId13"/>
    <p:sldId id="304" r:id="rId14"/>
    <p:sldId id="296" r:id="rId15"/>
    <p:sldId id="306" r:id="rId16"/>
    <p:sldId id="309" r:id="rId17"/>
    <p:sldId id="312" r:id="rId18"/>
    <p:sldId id="314" r:id="rId19"/>
    <p:sldId id="315" r:id="rId20"/>
    <p:sldId id="317" r:id="rId21"/>
    <p:sldId id="290" r:id="rId22"/>
    <p:sldId id="31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990000"/>
    <a:srgbClr val="339966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849" autoAdjust="0"/>
  </p:normalViewPr>
  <p:slideViewPr>
    <p:cSldViewPr>
      <p:cViewPr varScale="1">
        <p:scale>
          <a:sx n="183" d="100"/>
          <a:sy n="183" d="100"/>
        </p:scale>
        <p:origin x="113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926C-CDFE-4671-AF9E-E55C98503BDF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F3A5-8F3A-4A98-91F9-F44B74BA9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91D9-E30A-4EDE-BA3B-79266A5E93A9}" type="slidenum">
              <a:rPr lang="de-DE" altLang="en-US"/>
              <a:pPr/>
              <a:t>3</a:t>
            </a:fld>
            <a:endParaRPr lang="de-DE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91D9-E30A-4EDE-BA3B-79266A5E93A9}" type="slidenum">
              <a:rPr lang="de-DE" altLang="en-US"/>
              <a:pPr/>
              <a:t>4</a:t>
            </a:fld>
            <a:endParaRPr lang="de-DE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7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4F3A5-8F3A-4A98-91F9-F44B74BA91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5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9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042988" y="4839891"/>
            <a:ext cx="6265862" cy="303609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EHDRA Scientific Conference, Soultz-sous-For</a:t>
            </a:r>
            <a:r>
              <a:rPr lang="en-US" altLang="en-US">
                <a:cs typeface="Arial" pitchFamily="34" charset="0"/>
              </a:rPr>
              <a:t>ê</a:t>
            </a:r>
            <a:r>
              <a:rPr lang="de-DE" altLang="en-US"/>
              <a:t>ts, Sept. 24-25, 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41313" y="4832747"/>
            <a:ext cx="2133600" cy="270272"/>
          </a:xfrm>
        </p:spPr>
        <p:txBody>
          <a:bodyPr/>
          <a:lstStyle>
            <a:lvl1pPr>
              <a:defRPr/>
            </a:lvl1pPr>
          </a:lstStyle>
          <a:p>
            <a:fld id="{B1EFDA94-CDEB-4744-94DF-CA2CA93CDC8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08174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572D-1E09-4451-97C7-5D83F89E2794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6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715217"/>
            <a:ext cx="3208104" cy="2229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704" y="976248"/>
            <a:ext cx="4360312" cy="152349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6000"/>
                </a:schemeClr>
              </a:gs>
              <a:gs pos="6000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E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Jacobians in </a:t>
            </a:r>
          </a:p>
          <a:p>
            <a:r>
              <a:rPr lang="en-IE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large-scale </a:t>
            </a:r>
            <a:r>
              <a:rPr lang="en-IE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inverse problems   </a:t>
            </a:r>
            <a:endParaRPr lang="en-GB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74" y="3363838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>
                <a:latin typeface="Calibri" panose="020F0502020204030204" pitchFamily="34" charset="0"/>
              </a:rPr>
              <a:t>Volker Rath</a:t>
            </a:r>
            <a:endParaRPr lang="en-GB" sz="2400" i="1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57424"/>
            <a:ext cx="187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7505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771550"/>
            <a:ext cx="83169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General: Low –rank approximation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Truncated or damped SVD inversion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Principal Component Analysis (PCA/ICA)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Noise-Estimation / reduction (see Poster </a:t>
            </a:r>
            <a:r>
              <a:rPr lang="en-US" sz="2800" dirty="0" err="1"/>
              <a:t>Kiyan</a:t>
            </a:r>
            <a:r>
              <a:rPr lang="en-US" sz="2800" dirty="0"/>
              <a:t> et al.)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Model order reduction (MOR), e.g. </a:t>
            </a:r>
            <a:r>
              <a:rPr lang="en-US" sz="2800" dirty="0" err="1"/>
              <a:t>Karhunen-Loeve</a:t>
            </a:r>
            <a:r>
              <a:rPr lang="en-US" sz="2800" dirty="0"/>
              <a:t> Expansion (KLE)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Uncertainty/resolution estimation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Model-based Experimental design (OED)</a:t>
            </a:r>
          </a:p>
        </p:txBody>
      </p:sp>
    </p:spTree>
    <p:extLst>
      <p:ext uri="{BB962C8B-B14F-4D97-AF65-F5344CB8AC3E}">
        <p14:creationId xmlns:p14="http://schemas.microsoft.com/office/powerpoint/2010/main" val="172277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</a:t>
            </a:r>
            <a:r>
              <a:rPr lang="en-IE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879" y="555526"/>
            <a:ext cx="835029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Traditional (e.g., LINPACK, LAPACK and </a:t>
            </a:r>
            <a:r>
              <a:rPr lang="en-US" dirty="0" err="1"/>
              <a:t>derivates</a:t>
            </a:r>
            <a:r>
              <a:rPr lang="en-US" dirty="0"/>
              <a:t>)</a:t>
            </a:r>
            <a:br>
              <a:rPr lang="en-GB" dirty="0"/>
            </a:br>
            <a:r>
              <a:rPr lang="en-GB" dirty="0"/>
              <a:t>all  k = min(</a:t>
            </a:r>
            <a:r>
              <a:rPr lang="en-GB" dirty="0" err="1"/>
              <a:t>m,n</a:t>
            </a:r>
            <a:r>
              <a:rPr lang="en-GB" dirty="0"/>
              <a:t>) , but  computational complexity   </a:t>
            </a:r>
            <a:r>
              <a:rPr lang="en-GB" dirty="0">
                <a:sym typeface="Symbol"/>
              </a:rPr>
              <a:t></a:t>
            </a:r>
            <a:r>
              <a:rPr lang="en-GB" dirty="0"/>
              <a:t>min{mn</a:t>
            </a:r>
            <a:r>
              <a:rPr lang="en-GB" baseline="30000" dirty="0"/>
              <a:t>2</a:t>
            </a:r>
            <a:r>
              <a:rPr lang="en-GB" dirty="0"/>
              <a:t>, m</a:t>
            </a:r>
            <a:r>
              <a:rPr lang="en-GB" baseline="30000" dirty="0"/>
              <a:t>2</a:t>
            </a:r>
            <a:r>
              <a:rPr lang="en-GB" dirty="0"/>
              <a:t>n}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Iterative methods (e.g., EISPACK, ARPACK , PROPACK)</a:t>
            </a:r>
          </a:p>
          <a:p>
            <a:pPr lvl="1"/>
            <a:r>
              <a:rPr lang="en-GB" dirty="0"/>
              <a:t>only  k largest values are needed (TSVD)</a:t>
            </a:r>
          </a:p>
          <a:p>
            <a:pPr lvl="1"/>
            <a:r>
              <a:rPr lang="en-GB" dirty="0"/>
              <a:t>SVD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/>
              <a:t> can be calculated by any method for </a:t>
            </a:r>
            <a:r>
              <a:rPr lang="en-GB" dirty="0" err="1"/>
              <a:t>eigendecomposition</a:t>
            </a:r>
            <a:r>
              <a:rPr lang="en-GB" dirty="0"/>
              <a:t> of:</a:t>
            </a:r>
            <a:br>
              <a:rPr lang="en-GB" dirty="0"/>
            </a:br>
            <a:r>
              <a:rPr lang="en-GB" dirty="0"/>
              <a:t>well adapted for sparse matrices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Randomized SVD.  Only k largest values  </a:t>
            </a:r>
            <a:br>
              <a:rPr lang="en-GB" dirty="0"/>
            </a:br>
            <a:r>
              <a:rPr lang="en-GB" dirty="0"/>
              <a:t>Implemented in several machine learning libraries, e.g. </a:t>
            </a:r>
            <a:r>
              <a:rPr lang="en-GB" dirty="0" err="1"/>
              <a:t>scikits.learn</a:t>
            </a:r>
            <a:r>
              <a:rPr lang="en-GB" dirty="0"/>
              <a:t> (Python, R) </a:t>
            </a:r>
            <a:br>
              <a:rPr lang="en-GB" dirty="0"/>
            </a:br>
            <a:r>
              <a:rPr lang="en-GB" dirty="0"/>
              <a:t>Very active area of research (”Big Data”)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First numerical  experiments with simple implementation give speedups of </a:t>
            </a:r>
            <a:br>
              <a:rPr lang="en-US" sz="2000" dirty="0"/>
            </a:br>
            <a:r>
              <a:rPr lang="en-US" sz="2000" dirty="0"/>
              <a:t>more than 2 orders of magnitude for “large”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Parallelism needs to be further investigated  </a:t>
            </a:r>
            <a:endParaRPr lang="en-GB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44762"/>
              </p:ext>
            </p:extLst>
          </p:nvPr>
        </p:nvGraphicFramePr>
        <p:xfrm>
          <a:off x="7560332" y="1527634"/>
          <a:ext cx="1306146" cy="66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57200" progId="Equation.DSMT4">
                  <p:embed/>
                </p:oleObj>
              </mc:Choice>
              <mc:Fallback>
                <p:oleObj name="Equation" r:id="rId2" imgW="90144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0332" y="1527634"/>
                        <a:ext cx="1306146" cy="662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735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randomized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55630"/>
            <a:ext cx="468052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[M,N] = size(A); 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 = min(2*K,N);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(N,P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);W1 =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(A*X);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 = W1'*A;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[W2,S,V] =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B,'econ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 = W1*W2;</a:t>
            </a:r>
          </a:p>
          <a:p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K=min(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K,size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(U,2));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 = U(:,1:K);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 = S(1:K,1:K);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 = V(:,1:K);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4083918"/>
            <a:ext cx="362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 direct </a:t>
            </a:r>
            <a:r>
              <a:rPr lang="fi-FI" dirty="0">
                <a:latin typeface="+mj-lt"/>
                <a:cs typeface="Courier New" panose="02070309020205020404" pitchFamily="49" charset="0"/>
              </a:rPr>
              <a:t>rsvd algorithm </a:t>
            </a:r>
            <a:br>
              <a:rPr lang="fi-FI" dirty="0">
                <a:latin typeface="+mj-lt"/>
                <a:cs typeface="Courier New" panose="02070309020205020404" pitchFamily="49" charset="0"/>
              </a:rPr>
            </a:br>
            <a:r>
              <a:rPr lang="fi-FI" dirty="0">
                <a:latin typeface="+mj-lt"/>
                <a:cs typeface="Courier New" panose="02070309020205020404" pitchFamily="49" charset="0"/>
              </a:rPr>
              <a:t>(after Antoine Liutkus 2014)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3" y="1059582"/>
            <a:ext cx="3627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generate matrix of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orthonormal random 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transform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</a:t>
            </a:r>
            <a:r>
              <a:rPr lang="en-US" dirty="0">
                <a:cs typeface="Courier New" panose="02070309020205020404" pitchFamily="49" charset="0"/>
              </a:rPr>
              <a:t>N matrix to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SVD of smaller matrix 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 to </a:t>
            </a:r>
            <a:br>
              <a:rPr lang="en-US" dirty="0"/>
            </a:br>
            <a:r>
              <a:rPr lang="en-US" dirty="0"/>
              <a:t>standard  </a:t>
            </a:r>
            <a:r>
              <a:rPr lang="en-US" dirty="0" err="1"/>
              <a:t>matlab</a:t>
            </a:r>
            <a:r>
              <a:rPr lang="en-US" dirty="0"/>
              <a:t> “econ”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771550"/>
            <a:ext cx="764116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dirty="0"/>
              <a:t>Jacobian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E" dirty="0"/>
              <a:t>: expand nonlinear model at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E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Calculate Singular Value Decomposition (SVD)</a:t>
            </a:r>
            <a:br>
              <a:rPr lang="en-IE" dirty="0"/>
            </a:br>
            <a:r>
              <a:rPr lang="en-IE" dirty="0"/>
              <a:t>Numerical bottleneck!</a:t>
            </a:r>
            <a:br>
              <a:rPr lang="en-IE" dirty="0"/>
            </a:br>
            <a:r>
              <a:rPr lang="en-IE" dirty="0"/>
              <a:t>Truncate SVD, choose </a:t>
            </a:r>
            <a:r>
              <a:rPr lang="en-IE" dirty="0" err="1"/>
              <a:t>nullspace</a:t>
            </a:r>
            <a:r>
              <a:rPr lang="en-IE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Construct </a:t>
            </a:r>
            <a:r>
              <a:rPr lang="en-IE" dirty="0" err="1"/>
              <a:t>Nullspace</a:t>
            </a:r>
            <a:r>
              <a:rPr lang="en-IE" dirty="0"/>
              <a:t> Projector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b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cs typeface="Times New Roman" panose="02020603050405020304" pitchFamily="18" charset="0"/>
              </a:rPr>
              <a:t>Note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E" dirty="0"/>
              <a:t>is called Resolution Matrix</a:t>
            </a:r>
            <a:endParaRPr lang="en-IE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Perturb/deform model </a:t>
            </a:r>
            <a:br>
              <a:rPr lang="en-IE" dirty="0"/>
            </a:br>
            <a:r>
              <a:rPr lang="en-IE" dirty="0"/>
              <a:t>(e.g. smoothen, sharpen, and random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Project to </a:t>
            </a:r>
            <a:r>
              <a:rPr lang="en-IE" dirty="0" err="1"/>
              <a:t>Nullspace</a:t>
            </a:r>
            <a:r>
              <a:rPr lang="en-IE" dirty="0"/>
              <a:t>:</a:t>
            </a:r>
            <a:br>
              <a:rPr lang="en-IE" dirty="0"/>
            </a:b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I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E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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d(m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E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509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Nullspace</a:t>
            </a:r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shuttle – basic idea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83060"/>
              </p:ext>
            </p:extLst>
          </p:nvPr>
        </p:nvGraphicFramePr>
        <p:xfrm>
          <a:off x="5474915" y="915988"/>
          <a:ext cx="3057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228600" progId="Equation.DSMT4">
                  <p:embed/>
                </p:oleObj>
              </mc:Choice>
              <mc:Fallback>
                <p:oleObj name="Equation" r:id="rId2" imgW="194292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4915" y="915988"/>
                        <a:ext cx="305752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9549"/>
              </p:ext>
            </p:extLst>
          </p:nvPr>
        </p:nvGraphicFramePr>
        <p:xfrm>
          <a:off x="5472100" y="1779662"/>
          <a:ext cx="2718460" cy="4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53800" progId="Equation.DSMT4">
                  <p:embed/>
                </p:oleObj>
              </mc:Choice>
              <mc:Fallback>
                <p:oleObj name="Equation" r:id="rId4" imgW="166356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2100" y="1779662"/>
                        <a:ext cx="2718460" cy="41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41182"/>
              </p:ext>
            </p:extLst>
          </p:nvPr>
        </p:nvGraphicFramePr>
        <p:xfrm>
          <a:off x="5472100" y="2715766"/>
          <a:ext cx="3067597" cy="36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53800" progId="Equation.DSMT4">
                  <p:embed/>
                </p:oleObj>
              </mc:Choice>
              <mc:Fallback>
                <p:oleObj name="Equation" r:id="rId6" imgW="210816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2100" y="2715766"/>
                        <a:ext cx="3067597" cy="36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94728"/>
              </p:ext>
            </p:extLst>
          </p:nvPr>
        </p:nvGraphicFramePr>
        <p:xfrm>
          <a:off x="5472100" y="3471850"/>
          <a:ext cx="3456384" cy="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241200" progId="Equation.DSMT4">
                  <p:embed/>
                </p:oleObj>
              </mc:Choice>
              <mc:Fallback>
                <p:oleObj name="Equation" r:id="rId8" imgW="213336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2100" y="3471850"/>
                        <a:ext cx="3456384" cy="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82001"/>
              </p:ext>
            </p:extLst>
          </p:nvPr>
        </p:nvGraphicFramePr>
        <p:xfrm>
          <a:off x="5465390" y="4119922"/>
          <a:ext cx="3067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600" imgH="482400" progId="Equation.DSMT4">
                  <p:embed/>
                </p:oleObj>
              </mc:Choice>
              <mc:Fallback>
                <p:oleObj name="Equation" r:id="rId10" imgW="186660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5390" y="4119922"/>
                        <a:ext cx="30670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2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4890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Nullspace</a:t>
            </a:r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shuttle  - remarks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20" y="519522"/>
            <a:ext cx="3901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NSP replaces the forward model by 2 matrix-vector products, once SVD is given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/>
              <a:t>Inverse problems are ill-posed  -  need to be regularized to be unique! In NSP we relax the regularization as we need to know what changes the data “tolerate”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>
                <a:cs typeface="Times New Roman" panose="02020603050405020304" pitchFamily="18" charset="0"/>
              </a:rPr>
              <a:t>Open questions: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 err="1">
                <a:cs typeface="Times New Roman" panose="02020603050405020304" pitchFamily="18" charset="0"/>
              </a:rPr>
              <a:t>Numerics</a:t>
            </a:r>
            <a:r>
              <a:rPr lang="en-IE" dirty="0">
                <a:cs typeface="Times New Roman" panose="02020603050405020304" pitchFamily="18" charset="0"/>
              </a:rPr>
              <a:t>: Full SVD prohibitive </a:t>
            </a:r>
            <a:r>
              <a:rPr lang="en-IE" dirty="0">
                <a:cs typeface="Times New Roman" panose="02020603050405020304" pitchFamily="18" charset="0"/>
                <a:sym typeface="Symbol"/>
              </a:rPr>
              <a:t>Randomized SVD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>
                <a:cs typeface="Times New Roman" panose="02020603050405020304" pitchFamily="18" charset="0"/>
                <a:sym typeface="Symbol"/>
              </a:rPr>
              <a:t>How many singular values?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>
                <a:cs typeface="Times New Roman" panose="02020603050405020304" pitchFamily="18" charset="0"/>
                <a:sym typeface="Symbol"/>
              </a:rPr>
              <a:t>Which domain of validity (linear approximation)</a:t>
            </a:r>
            <a:r>
              <a:rPr lang="en-IE" dirty="0"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>
                <a:cs typeface="Times New Roman" panose="02020603050405020304" pitchFamily="18" charset="0"/>
              </a:rPr>
              <a:t>Which perturbations or deformations?</a:t>
            </a:r>
            <a:endParaRPr lang="en-I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591530"/>
            <a:ext cx="4788532" cy="41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508" y="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35" y="586884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Accuracy  of rsvd results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21497"/>
              </p:ext>
            </p:extLst>
          </p:nvPr>
        </p:nvGraphicFramePr>
        <p:xfrm>
          <a:off x="4103948" y="1887674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507960" progId="Equation.DSMT4">
                  <p:embed/>
                </p:oleObj>
              </mc:Choice>
              <mc:Fallback>
                <p:oleObj name="Equation" r:id="rId2" imgW="1803240" imgH="507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3948" y="1887674"/>
                        <a:ext cx="1803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65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508" y="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771550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sparsity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3548" y="771550"/>
            <a:ext cx="24156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rsvd  vs  MATLAB svds</a:t>
            </a:r>
          </a:p>
          <a:p>
            <a:r>
              <a:rPr lang="fi-FI" sz="1600" i="1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GB" sz="1600" i="1" dirty="0" err="1"/>
              <a:t>Baglama</a:t>
            </a:r>
            <a:r>
              <a:rPr lang="en-GB" sz="1600" i="1" dirty="0"/>
              <a:t> &amp; </a:t>
            </a:r>
            <a:r>
              <a:rPr lang="en-GB" sz="1600" i="1" dirty="0" err="1"/>
              <a:t>Reichel</a:t>
            </a:r>
            <a:r>
              <a:rPr lang="en-GB" sz="1600" i="1" dirty="0"/>
              <a:t>, 2005) </a:t>
            </a:r>
          </a:p>
        </p:txBody>
      </p:sp>
    </p:spTree>
    <p:extLst>
      <p:ext uri="{BB962C8B-B14F-4D97-AF65-F5344CB8AC3E}">
        <p14:creationId xmlns:p14="http://schemas.microsoft.com/office/powerpoint/2010/main" val="86021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79321"/>
            <a:ext cx="76411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MAP model, Jacobian, and posterior Covariance 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truncated singular value decomposition of the Jacobian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Generate a new random parameter vector using the parameter covariance matrix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Project perturbation vector on the null-space of the Jacobian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New parameter vector is then produced by adding to MAP model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(Tonkin and Doherty, 2009)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04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Monte Carlo - </a:t>
            </a:r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idea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94886"/>
              </p:ext>
            </p:extLst>
          </p:nvPr>
        </p:nvGraphicFramePr>
        <p:xfrm>
          <a:off x="6629164" y="1146212"/>
          <a:ext cx="1219200" cy="4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53800" progId="Equation.DSMT4">
                  <p:embed/>
                </p:oleObj>
              </mc:Choice>
              <mc:Fallback>
                <p:oleObj name="Equation" r:id="rId2" imgW="774360" imgH="253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164" y="1146212"/>
                        <a:ext cx="1219200" cy="45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79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6036" y="4587974"/>
            <a:ext cx="3719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(e.g. </a:t>
            </a:r>
            <a:r>
              <a:rPr lang="en-US" sz="1600" i="1" dirty="0" err="1"/>
              <a:t>Flath</a:t>
            </a:r>
            <a:r>
              <a:rPr lang="en-US" sz="1600" i="1" dirty="0"/>
              <a:t> et al. 2011)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29" y="0"/>
            <a:ext cx="918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Monte Carlo - Posterior Covariance p-space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40647"/>
              </p:ext>
            </p:extLst>
          </p:nvPr>
        </p:nvGraphicFramePr>
        <p:xfrm>
          <a:off x="4824028" y="3183818"/>
          <a:ext cx="17986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82400" progId="Equation.DSMT4">
                  <p:embed/>
                </p:oleObj>
              </mc:Choice>
              <mc:Fallback>
                <p:oleObj name="Equation" r:id="rId2" imgW="1143000" imgH="4824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3183818"/>
                        <a:ext cx="17986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30439"/>
              </p:ext>
            </p:extLst>
          </p:nvPr>
        </p:nvGraphicFramePr>
        <p:xfrm>
          <a:off x="251520" y="699542"/>
          <a:ext cx="39544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634680" progId="Equation.DSMT4">
                  <p:embed/>
                </p:oleObj>
              </mc:Choice>
              <mc:Fallback>
                <p:oleObj name="Equation" r:id="rId4" imgW="2514600" imgH="6346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9542"/>
                        <a:ext cx="39544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87138"/>
              </p:ext>
            </p:extLst>
          </p:nvPr>
        </p:nvGraphicFramePr>
        <p:xfrm>
          <a:off x="323528" y="3903898"/>
          <a:ext cx="405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266400" progId="Equation.DSMT4">
                  <p:embed/>
                </p:oleObj>
              </mc:Choice>
              <mc:Fallback>
                <p:oleObj name="Equation" r:id="rId6" imgW="2577960" imgH="266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03898"/>
                        <a:ext cx="405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75433"/>
              </p:ext>
            </p:extLst>
          </p:nvPr>
        </p:nvGraphicFramePr>
        <p:xfrm>
          <a:off x="287524" y="2283718"/>
          <a:ext cx="24161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253800" progId="Equation.DSMT4">
                  <p:embed/>
                </p:oleObj>
              </mc:Choice>
              <mc:Fallback>
                <p:oleObj name="Equation" r:id="rId8" imgW="1536480" imgH="253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2283718"/>
                        <a:ext cx="24161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44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9" y="0"/>
            <a:ext cx="918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Monte Carlo - Posterior Covariance d-space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80258"/>
              </p:ext>
            </p:extLst>
          </p:nvPr>
        </p:nvGraphicFramePr>
        <p:xfrm>
          <a:off x="6372200" y="3795886"/>
          <a:ext cx="17986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82400" progId="Equation.DSMT4">
                  <p:embed/>
                </p:oleObj>
              </mc:Choice>
              <mc:Fallback>
                <p:oleObj name="Equation" r:id="rId2" imgW="1143000" imgH="4824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795886"/>
                        <a:ext cx="17986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57432"/>
              </p:ext>
            </p:extLst>
          </p:nvPr>
        </p:nvGraphicFramePr>
        <p:xfrm>
          <a:off x="935596" y="879562"/>
          <a:ext cx="5232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533160" progId="Equation.DSMT4">
                  <p:embed/>
                </p:oleObj>
              </mc:Choice>
              <mc:Fallback>
                <p:oleObj name="Equation" r:id="rId4" imgW="3327120" imgH="53316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879562"/>
                        <a:ext cx="52324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90864"/>
              </p:ext>
            </p:extLst>
          </p:nvPr>
        </p:nvGraphicFramePr>
        <p:xfrm>
          <a:off x="949573" y="3903898"/>
          <a:ext cx="405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266400" progId="Equation.DSMT4">
                  <p:embed/>
                </p:oleObj>
              </mc:Choice>
              <mc:Fallback>
                <p:oleObj name="Equation" r:id="rId6" imgW="2577960" imgH="266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573" y="3903898"/>
                        <a:ext cx="405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5465"/>
              </p:ext>
            </p:extLst>
          </p:nvPr>
        </p:nvGraphicFramePr>
        <p:xfrm>
          <a:off x="935596" y="2211388"/>
          <a:ext cx="29956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253800" progId="Equation.DSMT4">
                  <p:embed/>
                </p:oleObj>
              </mc:Choice>
              <mc:Fallback>
                <p:oleObj name="Equation" r:id="rId8" imgW="1904760" imgH="253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211388"/>
                        <a:ext cx="29956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0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676" y="1455626"/>
            <a:ext cx="67050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/>
              <a:t>Motivation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Sensitivities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How to get them from ModEM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Nullspace shuttle</a:t>
            </a:r>
            <a:endParaRPr lang="en-IE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1780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8983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9" y="0"/>
            <a:ext cx="307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71248"/>
              </p:ext>
            </p:extLst>
          </p:nvPr>
        </p:nvGraphicFramePr>
        <p:xfrm>
          <a:off x="5508104" y="698534"/>
          <a:ext cx="1988694" cy="100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761760" progId="Equation.DSMT4">
                  <p:embed/>
                </p:oleObj>
              </mc:Choice>
              <mc:Fallback>
                <p:oleObj name="Equation" r:id="rId2" imgW="1714320" imgH="7617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98534"/>
                        <a:ext cx="1988694" cy="1008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31463"/>
              </p:ext>
            </p:extLst>
          </p:nvPr>
        </p:nvGraphicFramePr>
        <p:xfrm>
          <a:off x="323528" y="3003798"/>
          <a:ext cx="339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53800" progId="Equation.DSMT4">
                  <p:embed/>
                </p:oleObj>
              </mc:Choice>
              <mc:Fallback>
                <p:oleObj name="Equation" r:id="rId4" imgW="21564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03798"/>
                        <a:ext cx="339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58432"/>
              </p:ext>
            </p:extLst>
          </p:nvPr>
        </p:nvGraphicFramePr>
        <p:xfrm>
          <a:off x="359532" y="1058242"/>
          <a:ext cx="339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DSMT4">
                  <p:embed/>
                </p:oleObj>
              </mc:Choice>
              <mc:Fallback>
                <p:oleObj name="Equation" r:id="rId6" imgW="215640" imgH="241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1058242"/>
                        <a:ext cx="339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3608" y="879562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Positive Definite (SPD)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Nearly always assumed diagonal, i.e. extremely 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estimated from data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427734"/>
            <a:ext cx="3996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Positive Definite (SPD)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Rarely diagonal, often spatial Exponential, Gaussian, Poisson,  </a:t>
            </a:r>
            <a:r>
              <a:rPr lang="en-US" dirty="0" err="1"/>
              <a:t>Matérn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sparse, if not 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Rarely estimated from data (some nice examples from </a:t>
            </a:r>
            <a:r>
              <a:rPr lang="en-US" dirty="0" err="1"/>
              <a:t>geostatitical</a:t>
            </a:r>
            <a:r>
              <a:rPr lang="en-US" dirty="0"/>
              <a:t> inversion)  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240789"/>
              </p:ext>
            </p:extLst>
          </p:nvPr>
        </p:nvGraphicFramePr>
        <p:xfrm>
          <a:off x="5518530" y="2391730"/>
          <a:ext cx="2079758" cy="193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1295280" progId="Equation.DSMT4">
                  <p:embed/>
                </p:oleObj>
              </mc:Choice>
              <mc:Fallback>
                <p:oleObj name="Equation" r:id="rId8" imgW="1587240" imgH="12952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530" y="2391730"/>
                        <a:ext cx="2079758" cy="1936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20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183" y="-162149"/>
            <a:ext cx="6048672" cy="859824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058" y="555526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IE" dirty="0"/>
          </a:p>
          <a:p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55049" y="483518"/>
            <a:ext cx="85734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GB" sz="1200" dirty="0" err="1"/>
              <a:t>Baglama</a:t>
            </a:r>
            <a:r>
              <a:rPr lang="en-GB" sz="1200" dirty="0"/>
              <a:t> J &amp; </a:t>
            </a:r>
            <a:r>
              <a:rPr lang="en-GB" sz="1200" dirty="0" err="1"/>
              <a:t>Reichel</a:t>
            </a:r>
            <a:r>
              <a:rPr lang="en-GB" sz="1200" dirty="0"/>
              <a:t>, L: Augmented Implicitly Restarted </a:t>
            </a:r>
            <a:r>
              <a:rPr lang="en-GB" sz="1200" dirty="0" err="1"/>
              <a:t>Lanczos</a:t>
            </a:r>
            <a:r>
              <a:rPr lang="en-GB" sz="1200" dirty="0"/>
              <a:t> </a:t>
            </a:r>
            <a:r>
              <a:rPr lang="en-GB" sz="1200" dirty="0" err="1"/>
              <a:t>Bidiagonalization</a:t>
            </a:r>
            <a:r>
              <a:rPr lang="en-GB" sz="1200" dirty="0"/>
              <a:t> Methods,  </a:t>
            </a:r>
            <a:r>
              <a:rPr lang="en-GB" sz="1200" i="1" dirty="0"/>
              <a:t>SIAM J. Sci. Comp., </a:t>
            </a:r>
            <a:r>
              <a:rPr lang="en-GB" sz="1200" b="1" dirty="0"/>
              <a:t>2005</a:t>
            </a:r>
            <a:r>
              <a:rPr lang="en-GB" sz="1200" i="1" dirty="0"/>
              <a:t>, 27</a:t>
            </a:r>
            <a:r>
              <a:rPr lang="en-GB" sz="1200" dirty="0"/>
              <a:t>, 19-42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Bui-Thanh T, </a:t>
            </a:r>
            <a:r>
              <a:rPr lang="en-US" sz="1200" dirty="0" err="1"/>
              <a:t>Ghattas</a:t>
            </a:r>
            <a:r>
              <a:rPr lang="en-US" sz="1200" dirty="0"/>
              <a:t> O, Martin J &amp; </a:t>
            </a:r>
            <a:r>
              <a:rPr lang="en-US" sz="1200" dirty="0" err="1"/>
              <a:t>Stadler</a:t>
            </a:r>
            <a:r>
              <a:rPr lang="en-US" sz="1200" dirty="0"/>
              <a:t> G: A Computational Framework for Infinite-Dimensional Bayesian Inverse Problems Part I: The Linearized Case, with Application to Global Seismic Inversion, </a:t>
            </a:r>
            <a:r>
              <a:rPr lang="en-US" sz="1200" i="1" dirty="0"/>
              <a:t>SIAM J. Sci. Comp.</a:t>
            </a:r>
            <a:r>
              <a:rPr lang="en-US" sz="1200" dirty="0"/>
              <a:t>, </a:t>
            </a:r>
            <a:r>
              <a:rPr lang="en-US" sz="1200" b="1" dirty="0"/>
              <a:t>2013</a:t>
            </a:r>
            <a:r>
              <a:rPr lang="en-US" sz="1200" dirty="0"/>
              <a:t>, 35, A2494-A2523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/>
              <a:t>Deal M &amp; </a:t>
            </a:r>
            <a:r>
              <a:rPr lang="en-US" sz="1200" dirty="0" err="1"/>
              <a:t>Nolet</a:t>
            </a:r>
            <a:r>
              <a:rPr lang="en-US" sz="1200" dirty="0"/>
              <a:t> G: </a:t>
            </a:r>
            <a:r>
              <a:rPr lang="en-US" sz="1200" dirty="0" err="1"/>
              <a:t>Nullspace</a:t>
            </a:r>
            <a:r>
              <a:rPr lang="en-US" sz="1200" dirty="0"/>
              <a:t> shuttles, </a:t>
            </a:r>
            <a:r>
              <a:rPr lang="en-US" sz="1200" i="1" dirty="0" err="1"/>
              <a:t>Geophys</a:t>
            </a:r>
            <a:r>
              <a:rPr lang="en-US" sz="1200" i="1" dirty="0"/>
              <a:t>. J. Int., </a:t>
            </a:r>
            <a:r>
              <a:rPr lang="en-US" sz="1200" b="1" dirty="0"/>
              <a:t>1996</a:t>
            </a:r>
            <a:r>
              <a:rPr lang="en-US" sz="1200" i="1" dirty="0"/>
              <a:t>, 124</a:t>
            </a:r>
            <a:r>
              <a:rPr lang="en-US" sz="1200" dirty="0"/>
              <a:t>, 372-380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Doherty J: Calibration and Uncertainty Analysis for Complex Environmental Models, </a:t>
            </a:r>
            <a:r>
              <a:rPr lang="en-US" sz="1200" i="1" dirty="0"/>
              <a:t>Watermark, </a:t>
            </a:r>
            <a:r>
              <a:rPr lang="en-US" sz="1200" b="1" dirty="0"/>
              <a:t>2015</a:t>
            </a:r>
            <a:r>
              <a:rPr lang="en-US" sz="1200" dirty="0"/>
              <a:t> 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Flath</a:t>
            </a:r>
            <a:r>
              <a:rPr lang="en-US" sz="1200" dirty="0"/>
              <a:t> H, Wilcox L, </a:t>
            </a:r>
            <a:r>
              <a:rPr lang="en-US" sz="1200" dirty="0" err="1"/>
              <a:t>Akcelik</a:t>
            </a:r>
            <a:r>
              <a:rPr lang="en-US" sz="1200" dirty="0"/>
              <a:t> V, Hill J, van </a:t>
            </a:r>
            <a:r>
              <a:rPr lang="en-US" sz="1200" dirty="0" err="1"/>
              <a:t>Bloemen</a:t>
            </a:r>
            <a:r>
              <a:rPr lang="en-US" sz="1200" dirty="0"/>
              <a:t> </a:t>
            </a:r>
            <a:r>
              <a:rPr lang="en-US" sz="1200" dirty="0" err="1"/>
              <a:t>Waanders</a:t>
            </a:r>
            <a:r>
              <a:rPr lang="en-US" sz="1200" dirty="0"/>
              <a:t> B &amp; </a:t>
            </a:r>
            <a:r>
              <a:rPr lang="en-US" sz="1200" dirty="0" err="1"/>
              <a:t>Ghattas</a:t>
            </a:r>
            <a:r>
              <a:rPr lang="en-US" sz="1200" dirty="0"/>
              <a:t> O, Fast Algorithms for Bayesian Uncertainty Quantification in Large-Scale Linear Inverse Problems Based on Low-Rank Partial Hessian Approximations, </a:t>
            </a:r>
            <a:r>
              <a:rPr lang="en-US" sz="1200" i="1" dirty="0"/>
              <a:t>SIAM J. Sci. Comp.</a:t>
            </a:r>
            <a:r>
              <a:rPr lang="en-US" sz="1200" dirty="0"/>
              <a:t>, </a:t>
            </a:r>
            <a:r>
              <a:rPr lang="en-US" sz="1200" b="1" dirty="0"/>
              <a:t>2011</a:t>
            </a:r>
            <a:r>
              <a:rPr lang="en-US" sz="1200" dirty="0"/>
              <a:t>, 33, 407-432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GB" sz="1200" dirty="0" err="1"/>
              <a:t>Halko</a:t>
            </a:r>
            <a:r>
              <a:rPr lang="en-GB" sz="1200" dirty="0"/>
              <a:t> N, Martinsson P G &amp; </a:t>
            </a:r>
            <a:r>
              <a:rPr lang="en-GB" sz="1200" dirty="0" err="1"/>
              <a:t>Tropp</a:t>
            </a:r>
            <a:r>
              <a:rPr lang="en-GB" sz="1200" dirty="0"/>
              <a:t> J A: Finding Structure with Randomness: Probabilistic Algorithms for Constructing Approximate Matrix Decompositions, </a:t>
            </a:r>
            <a:r>
              <a:rPr lang="en-GB" sz="1200" i="1" dirty="0"/>
              <a:t>SIAM Review, </a:t>
            </a:r>
            <a:r>
              <a:rPr lang="en-GB" sz="1200" b="1" dirty="0"/>
              <a:t>2011</a:t>
            </a:r>
            <a:r>
              <a:rPr lang="en-GB" sz="1200" i="1" dirty="0"/>
              <a:t>, 53</a:t>
            </a:r>
            <a:r>
              <a:rPr lang="en-GB" sz="1200" dirty="0"/>
              <a:t>, 217-288 </a:t>
            </a:r>
            <a:endParaRPr lang="en-US" sz="1200" dirty="0"/>
          </a:p>
          <a:p>
            <a:pPr indent="-457200">
              <a:spcAft>
                <a:spcPts val="600"/>
              </a:spcAft>
            </a:pPr>
            <a:r>
              <a:rPr lang="en-GB" sz="1200" dirty="0"/>
              <a:t>Kannan R &amp; </a:t>
            </a:r>
            <a:r>
              <a:rPr lang="en-GB" sz="1200" dirty="0" err="1"/>
              <a:t>Vempala</a:t>
            </a:r>
            <a:r>
              <a:rPr lang="en-GB" sz="1200" dirty="0"/>
              <a:t> S: Randomized algorithms in numerical  linear algebra,  </a:t>
            </a:r>
            <a:r>
              <a:rPr lang="en-GB" sz="1200" i="1" dirty="0" err="1"/>
              <a:t>Acta</a:t>
            </a:r>
            <a:r>
              <a:rPr lang="en-GB" sz="1200" i="1" dirty="0"/>
              <a:t> </a:t>
            </a:r>
            <a:r>
              <a:rPr lang="en-GB" sz="1200" i="1" dirty="0" err="1"/>
              <a:t>Numerica</a:t>
            </a:r>
            <a:r>
              <a:rPr lang="en-GB" sz="1200" i="1" dirty="0"/>
              <a:t>, </a:t>
            </a:r>
            <a:r>
              <a:rPr lang="en-GB" sz="1200" b="1" dirty="0"/>
              <a:t>2017</a:t>
            </a:r>
            <a:r>
              <a:rPr lang="en-GB" sz="1200" i="1" dirty="0"/>
              <a:t>, 26</a:t>
            </a:r>
            <a:r>
              <a:rPr lang="en-GB" sz="1200" dirty="0"/>
              <a:t>, 95-135 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Kundu</a:t>
            </a:r>
            <a:r>
              <a:rPr lang="en-US" sz="1200" dirty="0"/>
              <a:t>  A &amp; </a:t>
            </a:r>
            <a:r>
              <a:rPr lang="en-US" sz="1200" dirty="0" err="1"/>
              <a:t>Drineas</a:t>
            </a:r>
            <a:r>
              <a:rPr lang="en-US" sz="1200" dirty="0"/>
              <a:t>, P: A Note on Randomized Element-wise Matrix </a:t>
            </a:r>
            <a:r>
              <a:rPr lang="en-US" sz="1200" dirty="0" err="1"/>
              <a:t>Sparsification</a:t>
            </a:r>
            <a:r>
              <a:rPr lang="en-US" sz="1200" dirty="0"/>
              <a:t>, </a:t>
            </a:r>
            <a:r>
              <a:rPr lang="en-US" sz="1200" b="1" dirty="0"/>
              <a:t>2014</a:t>
            </a:r>
            <a:r>
              <a:rPr lang="en-US" sz="1200" dirty="0"/>
              <a:t>, arXiv:1404.0320v1.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Lanczos</a:t>
            </a:r>
            <a:r>
              <a:rPr lang="en-US" sz="1200" dirty="0"/>
              <a:t> C: Linear Differential Operators, </a:t>
            </a:r>
            <a:r>
              <a:rPr lang="en-US" sz="1200" i="1" dirty="0"/>
              <a:t>Van </a:t>
            </a:r>
            <a:r>
              <a:rPr lang="en-US" sz="1200" i="1" dirty="0" err="1"/>
              <a:t>Nostrand</a:t>
            </a:r>
            <a:r>
              <a:rPr lang="en-US" sz="1200" i="1" dirty="0"/>
              <a:t> , </a:t>
            </a:r>
            <a:r>
              <a:rPr lang="en-US" sz="1200" b="1" dirty="0"/>
              <a:t>1961</a:t>
            </a:r>
            <a:r>
              <a:rPr lang="en-US" sz="1200" dirty="0"/>
              <a:t> 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/>
              <a:t>Isaac T, Petra N, </a:t>
            </a:r>
            <a:r>
              <a:rPr lang="en-US" sz="1200" dirty="0" err="1"/>
              <a:t>Stadler</a:t>
            </a:r>
            <a:r>
              <a:rPr lang="en-US" sz="1200" dirty="0"/>
              <a:t> G &amp; </a:t>
            </a:r>
            <a:r>
              <a:rPr lang="en-US" sz="1200" dirty="0" err="1"/>
              <a:t>Ghattas</a:t>
            </a:r>
            <a:r>
              <a:rPr lang="en-US" sz="1200" dirty="0"/>
              <a:t> O: Scalable and efficient algorithms for the propagation of uncertainty from data through inference to prediction for large-scale problems, with application to flow of the Antarctic ice sheet, </a:t>
            </a:r>
            <a:r>
              <a:rPr lang="en-US" sz="1200" i="1" dirty="0"/>
              <a:t>J. Comp. Phys.</a:t>
            </a:r>
            <a:r>
              <a:rPr lang="en-US" sz="1200" dirty="0"/>
              <a:t>, </a:t>
            </a:r>
            <a:r>
              <a:rPr lang="en-US" sz="1200" b="1" dirty="0"/>
              <a:t>2015</a:t>
            </a:r>
            <a:r>
              <a:rPr lang="en-US" sz="1200" dirty="0"/>
              <a:t>, 296, 348-368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Muñoz G &amp; Rath V: Beyond smooth inversion: the use of </a:t>
            </a:r>
            <a:r>
              <a:rPr lang="en-US" sz="1200" dirty="0" err="1"/>
              <a:t>nullspace</a:t>
            </a:r>
            <a:r>
              <a:rPr lang="en-US" sz="1200" dirty="0"/>
              <a:t> projection for the exploration of non-uniqueness in MT, </a:t>
            </a:r>
            <a:r>
              <a:rPr lang="en-US" sz="1200" i="1" dirty="0" err="1"/>
              <a:t>Geophys</a:t>
            </a:r>
            <a:r>
              <a:rPr lang="en-US" sz="1200" i="1" dirty="0"/>
              <a:t>. J. Int., </a:t>
            </a:r>
            <a:r>
              <a:rPr lang="en-US" sz="1200" b="1" dirty="0"/>
              <a:t>2006</a:t>
            </a:r>
            <a:r>
              <a:rPr lang="en-US" sz="1200" i="1" dirty="0"/>
              <a:t>, 164</a:t>
            </a:r>
            <a:r>
              <a:rPr lang="en-US" sz="1200" dirty="0"/>
              <a:t>, 301-311 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/>
              <a:t>Rowbotham</a:t>
            </a:r>
            <a:r>
              <a:rPr lang="en-US" sz="1200" dirty="0"/>
              <a:t> P S &amp; Pratt R G: Improved inversion through use of the null space, </a:t>
            </a:r>
            <a:r>
              <a:rPr lang="en-US" sz="1200" i="1" dirty="0"/>
              <a:t>Geophysics, </a:t>
            </a:r>
            <a:r>
              <a:rPr lang="en-US" sz="1200" b="1" dirty="0"/>
              <a:t>1997</a:t>
            </a:r>
            <a:r>
              <a:rPr lang="en-US" sz="1200" i="1" dirty="0"/>
              <a:t>, 62</a:t>
            </a:r>
            <a:r>
              <a:rPr lang="en-US" sz="1200" dirty="0"/>
              <a:t>, 869-883 </a:t>
            </a:r>
          </a:p>
          <a:p>
            <a:pPr indent="-457200">
              <a:spcAft>
                <a:spcPts val="600"/>
              </a:spcAft>
            </a:pPr>
            <a:r>
              <a:rPr lang="en-GB" sz="1200" dirty="0" err="1"/>
              <a:t>Tavakoli</a:t>
            </a:r>
            <a:r>
              <a:rPr lang="en-GB" sz="1200" dirty="0"/>
              <a:t> R, Yoon H, </a:t>
            </a:r>
            <a:r>
              <a:rPr lang="en-GB" sz="1200" dirty="0" err="1"/>
              <a:t>Delshad</a:t>
            </a:r>
            <a:r>
              <a:rPr lang="en-GB" sz="1200" dirty="0"/>
              <a:t> M, </a:t>
            </a:r>
            <a:r>
              <a:rPr lang="en-GB" sz="1200" dirty="0" err="1"/>
              <a:t>ElSheikh</a:t>
            </a:r>
            <a:r>
              <a:rPr lang="en-GB" sz="1200" dirty="0"/>
              <a:t> A H, Wheeler M F &amp; Arnold B W: Comparison of ensemble filtering algorithms and null-space Monte Carlo for parameter estimation and uncertainty quantification using CO</a:t>
            </a:r>
            <a:r>
              <a:rPr lang="en-GB" sz="1200" baseline="-25000" dirty="0"/>
              <a:t>2</a:t>
            </a:r>
            <a:r>
              <a:rPr lang="en-GB" sz="1200" dirty="0"/>
              <a:t> sequestration data, </a:t>
            </a:r>
            <a:r>
              <a:rPr lang="en-GB" sz="1200" i="1" dirty="0"/>
              <a:t>Water </a:t>
            </a:r>
            <a:r>
              <a:rPr lang="en-GB" sz="1200" i="1" dirty="0" err="1"/>
              <a:t>Resour</a:t>
            </a:r>
            <a:r>
              <a:rPr lang="en-GB" sz="1200" i="1" dirty="0"/>
              <a:t>. Res., </a:t>
            </a:r>
            <a:r>
              <a:rPr lang="en-GB" sz="1200" b="1" dirty="0"/>
              <a:t>2013</a:t>
            </a:r>
            <a:r>
              <a:rPr lang="en-GB" sz="1200" i="1" dirty="0"/>
              <a:t>, 49</a:t>
            </a:r>
            <a:r>
              <a:rPr lang="en-GB" sz="1200" dirty="0"/>
              <a:t>, 8108-8127</a:t>
            </a:r>
          </a:p>
        </p:txBody>
      </p:sp>
    </p:spTree>
    <p:extLst>
      <p:ext uri="{BB962C8B-B14F-4D97-AF65-F5344CB8AC3E}">
        <p14:creationId xmlns:p14="http://schemas.microsoft.com/office/powerpoint/2010/main" val="370313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183" y="-162149"/>
            <a:ext cx="6048672" cy="859824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 II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058" y="555526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IE" dirty="0"/>
          </a:p>
          <a:p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55049" y="516327"/>
            <a:ext cx="8573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1200" dirty="0"/>
              <a:t>Tonkin M &amp; Doherty J: Calibration-constrained Monte Carlo analysis of highly parameterized models using subspace techniques, </a:t>
            </a:r>
            <a:r>
              <a:rPr lang="en-US" sz="1200" i="1" dirty="0"/>
              <a:t>Water </a:t>
            </a:r>
            <a:r>
              <a:rPr lang="en-US" sz="1200" i="1" dirty="0" err="1"/>
              <a:t>Resour</a:t>
            </a:r>
            <a:r>
              <a:rPr lang="en-US" sz="1200" i="1" dirty="0"/>
              <a:t>. Res., </a:t>
            </a:r>
            <a:r>
              <a:rPr lang="en-US" sz="1200" b="1" dirty="0"/>
              <a:t>2009</a:t>
            </a:r>
            <a:r>
              <a:rPr lang="en-US" sz="1200" i="1" dirty="0"/>
              <a:t>, 45</a:t>
            </a:r>
            <a:r>
              <a:rPr lang="en-US" sz="1200" dirty="0"/>
              <a:t>, W00B10 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/>
              <a:t>Woodruff  D P: Sketching as a Tool for Numerical Linear Algebra, </a:t>
            </a:r>
            <a:r>
              <a:rPr lang="en-US" sz="1200" i="1" dirty="0"/>
              <a:t>Foundations and Trends in Theoretical Computer Science, </a:t>
            </a:r>
            <a:r>
              <a:rPr lang="en-US" sz="1200" b="1" dirty="0"/>
              <a:t>2014</a:t>
            </a:r>
            <a:r>
              <a:rPr lang="en-US" sz="1200" i="1" dirty="0"/>
              <a:t>, 10</a:t>
            </a:r>
            <a:r>
              <a:rPr lang="en-US" sz="1200" dirty="0"/>
              <a:t>, 1-157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Xiang H &amp; Zou J : Regularization with randomized SVD for large-scale discrete inverse problems,  </a:t>
            </a:r>
            <a:r>
              <a:rPr lang="en-US" sz="1200" i="1" dirty="0"/>
              <a:t>Inverse Problems, </a:t>
            </a:r>
            <a:r>
              <a:rPr lang="en-US" sz="1200" b="1" dirty="0"/>
              <a:t>2013</a:t>
            </a:r>
            <a:r>
              <a:rPr lang="en-US" sz="1200" i="1" dirty="0"/>
              <a:t>, 29</a:t>
            </a:r>
            <a:r>
              <a:rPr lang="en-US" sz="1200" dirty="0"/>
              <a:t>, 085008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7088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9" y="1059582"/>
            <a:ext cx="835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/>
              <a:t>Differentiate with respect to parameters and apply, e.g., Gauss-Newton method gives iteration formulae</a:t>
            </a:r>
            <a:endParaRPr lang="de-DE" altLang="en-US" sz="2000" dirty="0">
              <a:sym typeface="Symbol" pitchFamily="18" charset="2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0" y="-20241"/>
            <a:ext cx="9144000" cy="441722"/>
          </a:xfrm>
        </p:spPr>
        <p:txBody>
          <a:bodyPr>
            <a:normAutofit fontScale="90000"/>
          </a:bodyPr>
          <a:lstStyle/>
          <a:p>
            <a:pPr algn="l"/>
            <a:r>
              <a:rPr lang="de-D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MAP Estimation 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1218"/>
              </p:ext>
            </p:extLst>
          </p:nvPr>
        </p:nvGraphicFramePr>
        <p:xfrm>
          <a:off x="6192180" y="1840755"/>
          <a:ext cx="2717800" cy="58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80" y="1840755"/>
                        <a:ext cx="2717800" cy="58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89316" y="2155492"/>
            <a:ext cx="172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>
                <a:solidFill>
                  <a:srgbClr val="FF0000"/>
                </a:solidFill>
              </a:rPr>
              <a:t>Jacobian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8789" y="2733676"/>
            <a:ext cx="7894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de-DE" altLang="en-US" sz="2000" dirty="0">
                <a:sym typeface="Symbol" pitchFamily="18" charset="2"/>
              </a:rPr>
              <a:t>Parameter covariance a posteriori and resolution matrices may be estimated near the optimum model by: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80350"/>
              </p:ext>
            </p:extLst>
          </p:nvPr>
        </p:nvGraphicFramePr>
        <p:xfrm>
          <a:off x="920166" y="1851670"/>
          <a:ext cx="516400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440" imgH="533160" progId="Equation.DSMT4">
                  <p:embed/>
                </p:oleObj>
              </mc:Choice>
              <mc:Fallback>
                <p:oleObj name="Equation" r:id="rId5" imgW="3187440" imgH="5331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166" y="1851670"/>
                        <a:ext cx="516400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9979"/>
              </p:ext>
            </p:extLst>
          </p:nvPr>
        </p:nvGraphicFramePr>
        <p:xfrm>
          <a:off x="935596" y="663538"/>
          <a:ext cx="5703034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57600" imgH="253800" progId="Equation.DSMT4">
                  <p:embed/>
                </p:oleObj>
              </mc:Choice>
              <mc:Fallback>
                <p:oleObj name="Equation" r:id="rId7" imgW="365760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596" y="663538"/>
                        <a:ext cx="5703034" cy="396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40918"/>
              </p:ext>
            </p:extLst>
          </p:nvPr>
        </p:nvGraphicFramePr>
        <p:xfrm>
          <a:off x="1031875" y="3527425"/>
          <a:ext cx="5372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77880" imgH="304560" progId="Equation.DSMT4">
                  <p:embed/>
                </p:oleObj>
              </mc:Choice>
              <mc:Fallback>
                <p:oleObj name="Equation" r:id="rId9" imgW="3377880" imgH="3045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1875" y="3527425"/>
                        <a:ext cx="53721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19812"/>
              </p:ext>
            </p:extLst>
          </p:nvPr>
        </p:nvGraphicFramePr>
        <p:xfrm>
          <a:off x="935597" y="4263938"/>
          <a:ext cx="3852428" cy="4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49360" imgH="253800" progId="Equation.DSMT4">
                  <p:embed/>
                </p:oleObj>
              </mc:Choice>
              <mc:Fallback>
                <p:oleObj name="Equation" r:id="rId11" imgW="234936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597" y="4263938"/>
                        <a:ext cx="3852428" cy="4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514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9" y="1059582"/>
            <a:ext cx="835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/>
              <a:t>Differentiate with respect to parameters and apply, e.g., Gauss-Newton method gives iteration formulae</a:t>
            </a:r>
            <a:endParaRPr lang="de-DE" altLang="en-US" sz="2000" dirty="0">
              <a:sym typeface="Symbol" pitchFamily="18" charset="2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0" y="-20241"/>
            <a:ext cx="9144000" cy="441722"/>
          </a:xfrm>
        </p:spPr>
        <p:txBody>
          <a:bodyPr>
            <a:normAutofit fontScale="90000"/>
          </a:bodyPr>
          <a:lstStyle/>
          <a:p>
            <a:pPr algn="l"/>
            <a:r>
              <a:rPr lang="de-D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MAP Estimation 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192180" y="1840755"/>
          <a:ext cx="2717800" cy="58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80" y="1840755"/>
                        <a:ext cx="2717800" cy="58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89316" y="2155492"/>
            <a:ext cx="172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>
                <a:solidFill>
                  <a:srgbClr val="FF0000"/>
                </a:solidFill>
              </a:rPr>
              <a:t>Jacobian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8789" y="2733676"/>
            <a:ext cx="7894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de-DE" altLang="en-US" sz="2000" dirty="0">
                <a:sym typeface="Symbol" pitchFamily="18" charset="2"/>
              </a:rPr>
              <a:t>Parameter covariance a posteriori and resolution matrices may be estimated near the optimum model by: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20166" y="1851670"/>
          <a:ext cx="516400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440" imgH="533160" progId="Equation.DSMT4">
                  <p:embed/>
                </p:oleObj>
              </mc:Choice>
              <mc:Fallback>
                <p:oleObj name="Equation" r:id="rId5" imgW="3187440" imgH="5331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166" y="1851670"/>
                        <a:ext cx="516400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35596" y="663538"/>
          <a:ext cx="5703034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57600" imgH="253800" progId="Equation.DSMT4">
                  <p:embed/>
                </p:oleObj>
              </mc:Choice>
              <mc:Fallback>
                <p:oleObj name="Equation" r:id="rId7" imgW="365760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596" y="663538"/>
                        <a:ext cx="5703034" cy="396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31875" y="3527425"/>
          <a:ext cx="5372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77880" imgH="304560" progId="Equation.DSMT4">
                  <p:embed/>
                </p:oleObj>
              </mc:Choice>
              <mc:Fallback>
                <p:oleObj name="Equation" r:id="rId9" imgW="3377880" imgH="3045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1875" y="3527425"/>
                        <a:ext cx="53721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5597" y="4263938"/>
          <a:ext cx="3852428" cy="4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49360" imgH="253800" progId="Equation.DSMT4">
                  <p:embed/>
                </p:oleObj>
              </mc:Choice>
              <mc:Fallback>
                <p:oleObj name="Equation" r:id="rId11" imgW="234936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597" y="4263938"/>
                        <a:ext cx="3852428" cy="4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1652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555526"/>
            <a:ext cx="670505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Python (3.11)</a:t>
            </a:r>
            <a:endParaRPr lang="en-IE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Very few packages: </a:t>
            </a:r>
            <a:br>
              <a:rPr lang="en-IE" sz="2800"/>
            </a:br>
            <a:r>
              <a:rPr lang="en-IE" sz="2800"/>
              <a:t>numpy, scipy, matplotlib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Problem: Huge Jacobians, currenty written as a dense matrix frm ModEM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Computational issues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E" sz="2800"/>
              <a:t>“Sparsity” of  the Jacobian in MT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E" sz="2800"/>
              <a:t>Structured Matrices           Randomized algorithms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Reminder</a:t>
            </a:r>
            <a:r>
              <a:rPr lang="en-IE" sz="2800" dirty="0"/>
              <a:t>: Singular Value Decomposition (SVD)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err="1"/>
              <a:t>Nullspace</a:t>
            </a:r>
            <a:r>
              <a:rPr lang="en-IE" sz="2800" dirty="0"/>
              <a:t> shuttle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/>
              <a:t>Applications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1753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JacoPyAn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6E81F5-34BF-5433-E682-8E668C7F9576}"/>
              </a:ext>
            </a:extLst>
          </p:cNvPr>
          <p:cNvSpPr/>
          <p:nvPr/>
        </p:nvSpPr>
        <p:spPr>
          <a:xfrm>
            <a:off x="4968044" y="3723878"/>
            <a:ext cx="720080" cy="2520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04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929611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752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sparse can we make the Jacobian?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11315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27584" y="3229692"/>
            <a:ext cx="4312014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 err="1"/>
              <a:t>Rathlin</a:t>
            </a:r>
            <a:r>
              <a:rPr lang="en-GB" dirty="0"/>
              <a:t> Basin (RB): 	</a:t>
            </a:r>
          </a:p>
          <a:p>
            <a:r>
              <a:rPr lang="en-GB" dirty="0"/>
              <a:t>68</a:t>
            </a:r>
            <a:r>
              <a:rPr lang="en-GB" dirty="0">
                <a:sym typeface="Symbol"/>
              </a:rPr>
              <a:t>  </a:t>
            </a:r>
            <a:r>
              <a:rPr lang="en-GB" dirty="0"/>
              <a:t>59</a:t>
            </a:r>
            <a:r>
              <a:rPr lang="en-GB" dirty="0">
                <a:sym typeface="Symbol"/>
              </a:rPr>
              <a:t>  </a:t>
            </a:r>
            <a:r>
              <a:rPr lang="en-GB" dirty="0"/>
              <a:t>82 = 328984 Cells, 15196 data</a:t>
            </a:r>
          </a:p>
          <a:p>
            <a:r>
              <a:rPr lang="en-GB" dirty="0">
                <a:sym typeface="Symbol"/>
              </a:rPr>
              <a:t> 510</a:t>
            </a:r>
            <a:r>
              <a:rPr lang="en-GB" baseline="30000" dirty="0">
                <a:sym typeface="Symbol"/>
              </a:rPr>
              <a:t>9  </a:t>
            </a:r>
            <a:r>
              <a:rPr lang="en-GB" dirty="0">
                <a:sym typeface="Symbol"/>
              </a:rPr>
              <a:t>elements, 37 GB</a:t>
            </a:r>
            <a:r>
              <a:rPr lang="en-GB" dirty="0"/>
              <a:t> </a:t>
            </a:r>
          </a:p>
          <a:p>
            <a:r>
              <a:rPr lang="en-GB" dirty="0" err="1"/>
              <a:t>Rathlin</a:t>
            </a:r>
            <a:r>
              <a:rPr lang="en-GB" dirty="0"/>
              <a:t> Island (RI): 	</a:t>
            </a:r>
          </a:p>
          <a:p>
            <a:r>
              <a:rPr lang="en-GB" dirty="0"/>
              <a:t>53</a:t>
            </a:r>
            <a:r>
              <a:rPr lang="en-GB" dirty="0">
                <a:sym typeface="Symbol"/>
              </a:rPr>
              <a:t>  61  7</a:t>
            </a:r>
            <a:r>
              <a:rPr lang="en-GB" dirty="0"/>
              <a:t>2 = 232776 Cells, 1560 data        </a:t>
            </a:r>
          </a:p>
          <a:p>
            <a:r>
              <a:rPr lang="en-GB" dirty="0">
                <a:sym typeface="Symbol"/>
              </a:rPr>
              <a:t> 410</a:t>
            </a:r>
            <a:r>
              <a:rPr lang="en-GB" baseline="30000" dirty="0">
                <a:sym typeface="Symbol"/>
              </a:rPr>
              <a:t>6  </a:t>
            </a:r>
            <a:r>
              <a:rPr lang="en-GB" dirty="0">
                <a:sym typeface="Symbol"/>
              </a:rPr>
              <a:t> elements, 2.6 GB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60025"/>
              </p:ext>
            </p:extLst>
          </p:nvPr>
        </p:nvGraphicFramePr>
        <p:xfrm>
          <a:off x="5248614" y="2886422"/>
          <a:ext cx="371587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42">
                <a:tc>
                  <a:txBody>
                    <a:bodyPr/>
                    <a:lstStyle/>
                    <a:p>
                      <a:r>
                        <a:rPr lang="en-US" sz="1400" dirty="0"/>
                        <a:t>Thresh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nnz</a:t>
                      </a:r>
                      <a:r>
                        <a:rPr lang="en-US" sz="1400" dirty="0"/>
                        <a:t> RB (RI)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 RB (RI)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&lt;1% (2%)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170 MB (0.13 MB)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14% (20%)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6.1 GB (12 MB)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45% (38%)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</a:t>
                      </a:r>
                      <a:r>
                        <a:rPr lang="en-US" sz="1400" baseline="0" dirty="0"/>
                        <a:t> GB </a:t>
                      </a:r>
                      <a:r>
                        <a:rPr lang="en-US" sz="1400" dirty="0"/>
                        <a:t>(324 MB)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58%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25.1 GB (1 GB)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68%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29.2</a:t>
                      </a:r>
                      <a:r>
                        <a:rPr lang="en-US" sz="1400" baseline="0" dirty="0"/>
                        <a:t> GB </a:t>
                      </a:r>
                      <a:r>
                        <a:rPr lang="en-US" sz="1400" dirty="0"/>
                        <a:t>(1.4</a:t>
                      </a:r>
                      <a:r>
                        <a:rPr lang="en-US" sz="1400" baseline="0" dirty="0"/>
                        <a:t> GB)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/>
                        <a:t>1e-14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81% 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34.8 GB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(1.8 GB)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3908" y="950406"/>
            <a:ext cx="4788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Jacobians are large, but have many “zeros”,  and structured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Should (and can!) be </a:t>
            </a:r>
            <a:r>
              <a:rPr lang="en-US" dirty="0" err="1"/>
              <a:t>sparsified</a:t>
            </a:r>
            <a:r>
              <a:rPr lang="en-US" dirty="0"/>
              <a:t> “on the fly”, i.e., column-wise within the modeling code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0" y="551119"/>
            <a:ext cx="3390599" cy="26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29" y="584775"/>
            <a:ext cx="5358307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early work on </a:t>
            </a:r>
            <a:r>
              <a:rPr lang="en-IE" sz="2400" dirty="0" err="1"/>
              <a:t>Nullspace</a:t>
            </a:r>
            <a:r>
              <a:rPr lang="en-IE" sz="2400" dirty="0"/>
              <a:t> Shuttle in MT (Muñoz &amp; Rath, EMTF 2003)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renewed interest of related methods in hydrogeology and seismology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movement from 2-D to 3-D (data and </a:t>
            </a:r>
            <a:r>
              <a:rPr lang="en-IE" sz="2400" dirty="0" err="1"/>
              <a:t>modeling</a:t>
            </a:r>
            <a:r>
              <a:rPr lang="en-IE" sz="2400" dirty="0"/>
              <a:t>) has not improved the situation for </a:t>
            </a:r>
            <a:r>
              <a:rPr lang="en-IE" sz="2400"/>
              <a:t>uncertainty studies</a:t>
            </a:r>
            <a:endParaRPr lang="en-IE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approximate methods for uncertainty and resolution analysis even more necessary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“Big Data” :  emergence of randomized linear algebra (“matrix sketching”)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317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Motivation: Why?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0" y="771550"/>
            <a:ext cx="312532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E" sz="2400" dirty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519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Timing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1131590"/>
            <a:ext cx="3496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fi-FI" dirty="0">
                <a:latin typeface="+mj-lt"/>
                <a:cs typeface="Courier New" panose="02070309020205020404" pitchFamily="49" charset="0"/>
              </a:rPr>
              <a:t>rsvd  algorithm </a:t>
            </a:r>
            <a:br>
              <a:rPr lang="fi-FI" dirty="0">
                <a:latin typeface="+mj-lt"/>
                <a:cs typeface="Courier New" panose="02070309020205020404" pitchFamily="49" charset="0"/>
              </a:rPr>
            </a:br>
            <a:r>
              <a:rPr lang="fi-FI" dirty="0">
                <a:latin typeface="+mj-lt"/>
                <a:cs typeface="Courier New" panose="02070309020205020404" pitchFamily="49" charset="0"/>
              </a:rPr>
              <a:t>(after Antoine Liutkus 2014)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generate matrix of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orthonormal random 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trans form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</a:t>
            </a:r>
            <a:r>
              <a:rPr lang="en-US" dirty="0">
                <a:cs typeface="Courier New" panose="02070309020205020404" pitchFamily="49" charset="0"/>
              </a:rPr>
              <a:t>N matrix to M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2K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SVD of smaller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 to </a:t>
            </a:r>
            <a:br>
              <a:rPr lang="en-US" dirty="0"/>
            </a:br>
            <a:r>
              <a:rPr lang="en-US" dirty="0"/>
              <a:t>standard  </a:t>
            </a:r>
            <a:r>
              <a:rPr lang="en-US" dirty="0" err="1"/>
              <a:t>matlab</a:t>
            </a:r>
            <a:r>
              <a:rPr lang="en-US" dirty="0"/>
              <a:t> “econ” form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35" y="843558"/>
            <a:ext cx="4361298" cy="3274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464496" cy="33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650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Basics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75454"/>
              </p:ext>
            </p:extLst>
          </p:nvPr>
        </p:nvGraphicFramePr>
        <p:xfrm>
          <a:off x="4788024" y="843558"/>
          <a:ext cx="2701387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28600" progId="Equation.DSMT4">
                  <p:embed/>
                </p:oleObj>
              </mc:Choice>
              <mc:Fallback>
                <p:oleObj name="Equation" r:id="rId2" imgW="11300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8024" y="843558"/>
                        <a:ext cx="2701387" cy="54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30532"/>
              </p:ext>
            </p:extLst>
          </p:nvPr>
        </p:nvGraphicFramePr>
        <p:xfrm>
          <a:off x="365125" y="914797"/>
          <a:ext cx="285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28600" progId="Equation.DSMT4">
                  <p:embed/>
                </p:oleObj>
              </mc:Choice>
              <mc:Fallback>
                <p:oleObj name="Equation" r:id="rId4" imgW="12952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125" y="914797"/>
                        <a:ext cx="285591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81797"/>
              </p:ext>
            </p:extLst>
          </p:nvPr>
        </p:nvGraphicFramePr>
        <p:xfrm>
          <a:off x="395536" y="1851670"/>
          <a:ext cx="245586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711000" progId="Equation.DSMT4">
                  <p:embed/>
                </p:oleObj>
              </mc:Choice>
              <mc:Fallback>
                <p:oleObj name="Equation" r:id="rId6" imgW="1269720" imgH="711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36" y="1851670"/>
                        <a:ext cx="2455863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1880" y="1578573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Properties: 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/>
                <a:cs typeface="Times New Roman"/>
              </a:rPr>
              <a:t>Σ </a:t>
            </a:r>
            <a:r>
              <a:rPr lang="en-US" sz="2400" dirty="0"/>
              <a:t>diagonal</a:t>
            </a:r>
            <a:endParaRPr lang="en-GB" sz="2400" b="1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/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dirty="0"/>
              <a:t>orthogonal(unitary)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23776"/>
              </p:ext>
            </p:extLst>
          </p:nvPr>
        </p:nvGraphicFramePr>
        <p:xfrm>
          <a:off x="3563888" y="3075559"/>
          <a:ext cx="4611147" cy="43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228600" progId="Equation.DSMT4">
                  <p:embed/>
                </p:oleObj>
              </mc:Choice>
              <mc:Fallback>
                <p:oleObj name="Equation" r:id="rId8" imgW="243828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3888" y="3075559"/>
                        <a:ext cx="4611147" cy="43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933640"/>
              </p:ext>
            </p:extLst>
          </p:nvPr>
        </p:nvGraphicFramePr>
        <p:xfrm>
          <a:off x="755576" y="3939902"/>
          <a:ext cx="736481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40080" imgH="228600" progId="Equation.DSMT4">
                  <p:embed/>
                </p:oleObj>
              </mc:Choice>
              <mc:Fallback>
                <p:oleObj name="Equation" r:id="rId10" imgW="334008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576" y="3939902"/>
                        <a:ext cx="736481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9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1624</Words>
  <Application>Microsoft Office PowerPoint</Application>
  <PresentationFormat>On-screen Show (16:9)</PresentationFormat>
  <Paragraphs>181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Bayesian MAP Estimation </vt:lpstr>
      <vt:lpstr>Bayesian MAP Estimation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I</vt:lpstr>
      <vt:lpstr>References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duygu</dc:creator>
  <cp:lastModifiedBy>Volker Rath</cp:lastModifiedBy>
  <cp:revision>341</cp:revision>
  <dcterms:created xsi:type="dcterms:W3CDTF">2017-03-30T10:22:46Z</dcterms:created>
  <dcterms:modified xsi:type="dcterms:W3CDTF">2023-10-02T19:32:45Z</dcterms:modified>
</cp:coreProperties>
</file>