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8"/>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29" r:id="rId18"/>
    <p:sldId id="528" r:id="rId19"/>
    <p:sldId id="510" r:id="rId20"/>
    <p:sldId id="428" r:id="rId21"/>
    <p:sldId id="427" r:id="rId22"/>
    <p:sldId id="530" r:id="rId23"/>
    <p:sldId id="531" r:id="rId24"/>
    <p:sldId id="511" r:id="rId25"/>
    <p:sldId id="512" r:id="rId26"/>
    <p:sldId id="513" r:id="rId27"/>
    <p:sldId id="514" r:id="rId28"/>
    <p:sldId id="515" r:id="rId29"/>
    <p:sldId id="516" r:id="rId30"/>
    <p:sldId id="518" r:id="rId31"/>
    <p:sldId id="521" r:id="rId32"/>
    <p:sldId id="430" r:id="rId33"/>
    <p:sldId id="429" r:id="rId34"/>
    <p:sldId id="503" r:id="rId35"/>
    <p:sldId id="431" r:id="rId36"/>
    <p:sldId id="467" r:id="rId37"/>
    <p:sldId id="433" r:id="rId38"/>
    <p:sldId id="469" r:id="rId39"/>
    <p:sldId id="470" r:id="rId40"/>
    <p:sldId id="471" r:id="rId41"/>
    <p:sldId id="481" r:id="rId42"/>
    <p:sldId id="479" r:id="rId43"/>
    <p:sldId id="480" r:id="rId44"/>
    <p:sldId id="483" r:id="rId45"/>
    <p:sldId id="486" r:id="rId46"/>
    <p:sldId id="487" r:id="rId47"/>
    <p:sldId id="504" r:id="rId48"/>
    <p:sldId id="438" r:id="rId49"/>
    <p:sldId id="506" r:id="rId50"/>
    <p:sldId id="439" r:id="rId51"/>
    <p:sldId id="440" r:id="rId52"/>
    <p:sldId id="442" r:id="rId53"/>
    <p:sldId id="485" r:id="rId54"/>
    <p:sldId id="484" r:id="rId55"/>
    <p:sldId id="507" r:id="rId56"/>
    <p:sldId id="443" r:id="rId57"/>
    <p:sldId id="444" r:id="rId58"/>
    <p:sldId id="445" r:id="rId59"/>
    <p:sldId id="496" r:id="rId60"/>
    <p:sldId id="446" r:id="rId61"/>
    <p:sldId id="450" r:id="rId62"/>
    <p:sldId id="454" r:id="rId63"/>
    <p:sldId id="494" r:id="rId64"/>
    <p:sldId id="453" r:id="rId65"/>
    <p:sldId id="455" r:id="rId66"/>
    <p:sldId id="488" r:id="rId67"/>
    <p:sldId id="457" r:id="rId68"/>
    <p:sldId id="489" r:id="rId69"/>
    <p:sldId id="456" r:id="rId70"/>
    <p:sldId id="490" r:id="rId71"/>
    <p:sldId id="491" r:id="rId72"/>
    <p:sldId id="495" r:id="rId73"/>
    <p:sldId id="523" r:id="rId74"/>
    <p:sldId id="522" r:id="rId75"/>
    <p:sldId id="524" r:id="rId76"/>
    <p:sldId id="525" r:id="rId77"/>
    <p:sldId id="526" r:id="rId78"/>
    <p:sldId id="497" r:id="rId79"/>
    <p:sldId id="473" r:id="rId80"/>
    <p:sldId id="474" r:id="rId81"/>
    <p:sldId id="475" r:id="rId82"/>
    <p:sldId id="476" r:id="rId83"/>
    <p:sldId id="477" r:id="rId84"/>
    <p:sldId id="478" r:id="rId85"/>
    <p:sldId id="492" r:id="rId86"/>
    <p:sldId id="493" r:id="rId8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29"/>
            <p14:sldId id="528"/>
            <p14:sldId id="510"/>
            <p14:sldId id="428"/>
            <p14:sldId id="427"/>
            <p14:sldId id="530"/>
            <p14:sldId id="531"/>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504"/>
            <p14:sldId id="438"/>
            <p14:sldId id="506"/>
            <p14:sldId id="439"/>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63488" autoAdjust="0"/>
  </p:normalViewPr>
  <p:slideViewPr>
    <p:cSldViewPr>
      <p:cViewPr varScale="1">
        <p:scale>
          <a:sx n="55" d="100"/>
          <a:sy n="55" d="100"/>
        </p:scale>
        <p:origin x="1546" y="53"/>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15.04.2021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38899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93828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1949848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84293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a:t>
            </a:r>
            <a:r>
              <a:rPr lang="ru-RU" sz="1200" b="0" i="0" u="none" strike="noStrike" kern="1200" dirty="0" smtClean="0">
                <a:solidFill>
                  <a:schemeClr val="tx1"/>
                </a:solidFill>
                <a:effectLst/>
                <a:latin typeface="+mn-lt"/>
                <a:ea typeface="+mn-ea"/>
                <a:cs typeface="+mn-cs"/>
              </a:rPr>
              <a:t>расширена </a:t>
            </a:r>
            <a:r>
              <a:rPr lang="ru-RU" sz="1200" b="0" i="0" u="none" strike="noStrike" kern="1200" dirty="0">
                <a:solidFill>
                  <a:schemeClr val="tx1"/>
                </a:solidFill>
                <a:effectLst/>
                <a:latin typeface="+mn-lt"/>
                <a:ea typeface="+mn-ea"/>
                <a:cs typeface="+mn-cs"/>
              </a:rPr>
              <a:t>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r>
              <a:rPr lang="ru-RU" baseline="0" dirty="0" smtClean="0"/>
              <a:t>.</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r>
              <a:rPr lang="ru-RU" dirty="0"/>
              <a:t/>
            </a:r>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66</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69</a:t>
            </a:fld>
            <a:endParaRPr lang="ru-RU"/>
          </a:p>
        </p:txBody>
      </p:sp>
    </p:spTree>
    <p:extLst>
      <p:ext uri="{BB962C8B-B14F-4D97-AF65-F5344CB8AC3E}">
        <p14:creationId xmlns:p14="http://schemas.microsoft.com/office/powerpoint/2010/main" val="723719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75</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76</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a:t>
            </a:r>
            <a:r>
              <a:rPr lang="en-US" baseline="0" dirty="0" smtClean="0"/>
              <a:t>github.com/kontur-web-courses/db/blob/solved/Game/Domain/MongoUserRepositoty.cs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84</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a:t/>
            </a:r>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smtClean="0"/>
              <a:t>сейчас переводят не как </a:t>
            </a:r>
            <a:r>
              <a:rPr lang="ru-RU" baseline="0" dirty="0"/>
              <a:t>«Не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web-courses/d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habr.com/ru/company/infopulse/blog/330708/"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github.com/kontur-web-courses/db/blob/main/README.md"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github.com/kontur-web-courses/db</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smtClean="0"/>
              <a:t>Документные</a:t>
            </a:r>
            <a:r>
              <a:rPr lang="en-US" dirty="0" smtClean="0"/>
              <a:t>: MongoDB)</a:t>
            </a:r>
            <a:endParaRPr lang="ru-RU" dirty="0"/>
          </a:p>
          <a:p>
            <a:pPr marL="1200095" lvl="1" indent="-457200"/>
            <a:r>
              <a:rPr lang="ru-RU" dirty="0" smtClean="0"/>
              <a:t>Колоночные</a:t>
            </a:r>
            <a:r>
              <a:rPr lang="en-US" dirty="0" smtClean="0"/>
              <a:t>: </a:t>
            </a:r>
            <a:r>
              <a:rPr lang="en-US" dirty="0" err="1" smtClean="0"/>
              <a:t>HBase</a:t>
            </a:r>
            <a:r>
              <a:rPr lang="en-US" dirty="0" smtClean="0"/>
              <a:t>, Cassandra</a:t>
            </a:r>
            <a:endParaRPr lang="ru-RU" dirty="0"/>
          </a:p>
          <a:p>
            <a:pPr marL="1200095" lvl="1" indent="-457200"/>
            <a:r>
              <a:rPr lang="ru-RU" dirty="0" smtClean="0"/>
              <a:t>Ключ-значение</a:t>
            </a:r>
            <a:r>
              <a:rPr lang="en-US" dirty="0" smtClean="0"/>
              <a:t>: </a:t>
            </a:r>
            <a:r>
              <a:rPr lang="en-US" dirty="0" smtClean="0"/>
              <a:t>Amazon </a:t>
            </a:r>
            <a:r>
              <a:rPr lang="en-US" dirty="0" err="1" smtClean="0"/>
              <a:t>DynamoDB</a:t>
            </a:r>
            <a:r>
              <a:rPr lang="en-US" dirty="0" smtClean="0"/>
              <a:t>)</a:t>
            </a:r>
            <a:endParaRPr lang="ru-RU" dirty="0"/>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r>
              <a:rPr lang="ru-RU" dirty="0" smtClean="0"/>
              <a:t>:</a:t>
            </a:r>
          </a:p>
          <a:p>
            <a:pPr fontAlgn="base"/>
            <a:r>
              <a:rPr lang="ru-RU" dirty="0" smtClean="0"/>
              <a:t>— </a:t>
            </a:r>
            <a:r>
              <a:rPr lang="ru-RU" dirty="0"/>
              <a:t>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r>
              <a:rPr lang="en-US" dirty="0" smtClean="0">
                <a:solidFill>
                  <a:srgbClr val="027E17"/>
                </a:solidFill>
              </a:rPr>
              <a:t>$</a:t>
            </a:r>
            <a:endParaRPr lang="ru-RU" dirty="0" smtClean="0">
              <a:solidFill>
                <a:srgbClr val="027E17"/>
              </a:solidFill>
            </a:endParaRPr>
          </a:p>
          <a:p>
            <a:pPr fontAlgn="base"/>
            <a:r>
              <a:rPr lang="en-US" dirty="0" smtClean="0"/>
              <a:t>—</a:t>
            </a:r>
            <a:r>
              <a:rPr lang="ru-RU" dirty="0" smtClean="0"/>
              <a:t> </a:t>
            </a:r>
            <a:r>
              <a:rPr lang="ru-RU" dirty="0"/>
              <a:t>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Autofit/>
          </a:bodyPr>
          <a:lstStyle/>
          <a:p>
            <a:r>
              <a:rPr lang="ru-RU" sz="2800" dirty="0"/>
              <a:t>Параллельно выполняемые запросы не должны оказывать влияние на результат</a:t>
            </a:r>
          </a:p>
          <a:p>
            <a:endParaRPr lang="ru-RU" sz="2800"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smtClean="0"/>
              <a:t>B</a:t>
            </a:r>
            <a:endParaRPr lang="en-US" sz="2800" dirty="0"/>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sz="2800" b="1" dirty="0" smtClean="0"/>
              <a:t>Запрос 1</a:t>
            </a:r>
            <a:r>
              <a:rPr lang="en-US" sz="2800" b="1" dirty="0" smtClean="0"/>
              <a:t>: </a:t>
            </a:r>
            <a:r>
              <a:rPr lang="ru-RU" sz="2800" b="1" dirty="0" smtClean="0"/>
              <a:t>Распределение матпомощи </a:t>
            </a:r>
            <a:r>
              <a:rPr lang="en-US" sz="2800" b="1" dirty="0" smtClean="0"/>
              <a:t>X </a:t>
            </a:r>
            <a:r>
              <a:rPr lang="ru-RU" sz="2800" b="1" dirty="0" smtClean="0"/>
              <a:t>для группе</a:t>
            </a:r>
            <a:r>
              <a:rPr lang="en-US" sz="2800" b="1" dirty="0" smtClean="0"/>
              <a:t> A</a:t>
            </a:r>
            <a:r>
              <a:rPr lang="ru-RU" sz="2800" b="1" dirty="0" smtClean="0"/>
              <a:t> </a:t>
            </a:r>
            <a:endParaRPr lang="en-US" sz="2800" b="1" dirty="0"/>
          </a:p>
          <a:p>
            <a:r>
              <a:rPr lang="en-US" sz="2400" dirty="0" err="1">
                <a:latin typeface="Consolas" panose="020B0609020204030204" pitchFamily="49" charset="0"/>
              </a:rPr>
              <a:t>var</a:t>
            </a:r>
            <a:r>
              <a:rPr lang="en-US" sz="2400" dirty="0">
                <a:latin typeface="Consolas" panose="020B0609020204030204" pitchFamily="49" charset="0"/>
              </a:rPr>
              <a:t> count = </a:t>
            </a:r>
            <a:r>
              <a:rPr lang="en-US" sz="2400" dirty="0" err="1">
                <a:latin typeface="Consolas" panose="020B0609020204030204" pitchFamily="49" charset="0"/>
              </a:rPr>
              <a:t>students.</a:t>
            </a:r>
            <a:r>
              <a:rPr lang="en-US" sz="2400" b="1" dirty="0" err="1">
                <a:solidFill>
                  <a:schemeClr val="accent1"/>
                </a:solidFill>
                <a:latin typeface="Consolas" panose="020B0609020204030204" pitchFamily="49" charset="0"/>
              </a:rPr>
              <a:t>Count</a:t>
            </a:r>
            <a:r>
              <a:rPr lang="en-US" sz="2400" dirty="0">
                <a:latin typeface="Consolas" panose="020B0609020204030204" pitchFamily="49" charset="0"/>
              </a:rPr>
              <a:t>(s =&gt; </a:t>
            </a:r>
            <a:r>
              <a:rPr lang="en-US" sz="2400" dirty="0" err="1">
                <a:latin typeface="Consolas" panose="020B0609020204030204" pitchFamily="49" charset="0"/>
              </a:rPr>
              <a:t>s.Group</a:t>
            </a:r>
            <a:r>
              <a:rPr lang="en-US" sz="2400" dirty="0">
                <a:latin typeface="Consolas" panose="020B0609020204030204" pitchFamily="49" charset="0"/>
              </a:rPr>
              <a:t> == "A");</a:t>
            </a:r>
          </a:p>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sumPerStudent</a:t>
            </a:r>
            <a:r>
              <a:rPr lang="en-US" sz="2400" dirty="0">
                <a:latin typeface="Consolas" panose="020B0609020204030204" pitchFamily="49" charset="0"/>
              </a:rPr>
              <a:t> = X / count;</a:t>
            </a:r>
          </a:p>
          <a:p>
            <a:r>
              <a:rPr lang="en-US" sz="2400" dirty="0" err="1">
                <a:latin typeface="Consolas" panose="020B0609020204030204" pitchFamily="49" charset="0"/>
              </a:rPr>
              <a:t>foreach</a:t>
            </a:r>
            <a:r>
              <a:rPr lang="en-US" sz="2400" dirty="0">
                <a:latin typeface="Consolas" panose="020B0609020204030204" pitchFamily="49" charset="0"/>
              </a:rPr>
              <a:t> (</a:t>
            </a:r>
            <a:r>
              <a:rPr lang="en-US" sz="2400" dirty="0" err="1">
                <a:latin typeface="Consolas" panose="020B0609020204030204" pitchFamily="49" charset="0"/>
              </a:rPr>
              <a:t>var</a:t>
            </a:r>
            <a:r>
              <a:rPr lang="en-US" sz="2400" dirty="0">
                <a:latin typeface="Consolas" panose="020B0609020204030204" pitchFamily="49" charset="0"/>
              </a:rPr>
              <a:t> s in </a:t>
            </a:r>
            <a:r>
              <a:rPr lang="en-US" sz="2400" dirty="0" err="1">
                <a:latin typeface="Consolas" panose="020B0609020204030204" pitchFamily="49" charset="0"/>
              </a:rPr>
              <a:t>students.</a:t>
            </a:r>
            <a:r>
              <a:rPr lang="en-US" sz="2400" b="1" dirty="0" err="1">
                <a:solidFill>
                  <a:schemeClr val="accent1"/>
                </a:solidFill>
                <a:latin typeface="Consolas" panose="020B0609020204030204" pitchFamily="49" charset="0"/>
              </a:rPr>
              <a:t>Where</a:t>
            </a:r>
            <a:r>
              <a:rPr lang="en-US" sz="2400" dirty="0">
                <a:latin typeface="Consolas" panose="020B0609020204030204" pitchFamily="49" charset="0"/>
              </a:rPr>
              <a:t>(s =&gt; </a:t>
            </a:r>
            <a:r>
              <a:rPr lang="en-US" sz="2400" dirty="0" err="1">
                <a:latin typeface="Consolas" panose="020B0609020204030204" pitchFamily="49" charset="0"/>
              </a:rPr>
              <a:t>s.Group</a:t>
            </a:r>
            <a:r>
              <a:rPr lang="en-US" sz="2400" dirty="0">
                <a:latin typeface="Consolas" panose="020B0609020204030204" pitchFamily="49" charset="0"/>
              </a:rPr>
              <a:t> == "A"))</a:t>
            </a:r>
          </a:p>
          <a:p>
            <a:r>
              <a:rPr lang="en-US" sz="2400" dirty="0">
                <a:latin typeface="Consolas" panose="020B0609020204030204" pitchFamily="49" charset="0"/>
              </a:rPr>
              <a:t>    </a:t>
            </a:r>
            <a:r>
              <a:rPr lang="en-US" sz="2400" dirty="0" err="1">
                <a:latin typeface="Consolas" panose="020B0609020204030204" pitchFamily="49" charset="0"/>
              </a:rPr>
              <a:t>s.Money</a:t>
            </a:r>
            <a:r>
              <a:rPr lang="en-US" sz="2400" dirty="0">
                <a:latin typeface="Consolas" panose="020B0609020204030204" pitchFamily="49" charset="0"/>
              </a:rPr>
              <a:t> </a:t>
            </a:r>
            <a:r>
              <a:rPr lang="en-US" sz="2400" b="1" dirty="0">
                <a:solidFill>
                  <a:schemeClr val="accent1"/>
                </a:solidFill>
                <a:latin typeface="Consolas" panose="020B0609020204030204" pitchFamily="49" charset="0"/>
              </a:rPr>
              <a:t>+=</a:t>
            </a:r>
            <a:r>
              <a:rPr lang="ru-RU" sz="2400" dirty="0">
                <a:latin typeface="Consolas" panose="020B0609020204030204" pitchFamily="49" charset="0"/>
              </a:rPr>
              <a:t> </a:t>
            </a:r>
            <a:r>
              <a:rPr lang="en-US" sz="2400" dirty="0" err="1">
                <a:latin typeface="Consolas" panose="020B0609020204030204" pitchFamily="49" charset="0"/>
              </a:rPr>
              <a:t>sumPerStudent</a:t>
            </a:r>
            <a:r>
              <a:rPr lang="en-US" sz="2400" dirty="0">
                <a:latin typeface="Consolas" panose="020B0609020204030204" pitchFamily="49" charset="0"/>
              </a:rPr>
              <a:t>;</a:t>
            </a:r>
          </a:p>
          <a:p>
            <a:endParaRPr lang="en-US" sz="2800" dirty="0"/>
          </a:p>
          <a:p>
            <a:r>
              <a:rPr lang="ru-RU" sz="2800" b="1" dirty="0"/>
              <a:t>Запрос </a:t>
            </a:r>
            <a:r>
              <a:rPr lang="ru-RU" sz="2800" b="1" dirty="0" smtClean="0"/>
              <a:t>2</a:t>
            </a:r>
            <a:r>
              <a:rPr lang="en-US" sz="2800" b="1" dirty="0" smtClean="0"/>
              <a:t>: </a:t>
            </a:r>
            <a:r>
              <a:rPr lang="ru-RU" sz="2800" b="1" dirty="0" smtClean="0"/>
              <a:t>Перевод студента в группу </a:t>
            </a:r>
            <a:r>
              <a:rPr lang="en-US" sz="2800" b="1" dirty="0" smtClean="0"/>
              <a:t>B</a:t>
            </a:r>
            <a:r>
              <a:rPr lang="ru-RU" sz="2800" b="1" dirty="0" smtClean="0"/>
              <a:t> из группы </a:t>
            </a:r>
            <a:r>
              <a:rPr lang="en-US" sz="2800" b="1" dirty="0" smtClean="0"/>
              <a:t>A</a:t>
            </a:r>
            <a:endParaRPr lang="en-US" sz="2800" b="1" dirty="0"/>
          </a:p>
          <a:p>
            <a:r>
              <a:rPr lang="en-US" sz="2400" dirty="0" err="1">
                <a:latin typeface="Consolas" panose="020B0609020204030204" pitchFamily="49" charset="0"/>
              </a:rPr>
              <a:t>students.SingleOrDefault</a:t>
            </a:r>
            <a:r>
              <a:rPr lang="en-US" sz="2400" dirty="0">
                <a:latin typeface="Consolas" panose="020B0609020204030204" pitchFamily="49" charset="0"/>
              </a:rPr>
              <a:t>(s =&gt; </a:t>
            </a:r>
            <a:r>
              <a:rPr lang="en-US" sz="2400" dirty="0" err="1">
                <a:latin typeface="Consolas" panose="020B0609020204030204" pitchFamily="49" charset="0"/>
              </a:rPr>
              <a:t>s.Id</a:t>
            </a:r>
            <a:r>
              <a:rPr lang="en-US" sz="2400" dirty="0">
                <a:latin typeface="Consolas" panose="020B0609020204030204" pitchFamily="49" charset="0"/>
              </a:rPr>
              <a:t> == Id)?.Group = "B";</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2965014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Autofit/>
          </a:bodyPr>
          <a:lstStyle/>
          <a:p>
            <a:r>
              <a:rPr lang="ru-RU" sz="2800" dirty="0"/>
              <a:t>Параллельно выполняемые запросы не должны оказывать влияние на результат</a:t>
            </a:r>
          </a:p>
          <a:p>
            <a:endParaRPr lang="ru-RU" sz="2800"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a:t>B</a:t>
            </a:r>
          </a:p>
          <a:p>
            <a:endParaRPr lang="en-US" sz="2800" dirty="0"/>
          </a:p>
          <a:p>
            <a:r>
              <a:rPr lang="ru-RU" sz="2800"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231333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cxnSp>
        <p:nvCxnSpPr>
          <p:cNvPr id="10" name="Прямая соединительная линия 9"/>
          <p:cNvCxnSpPr>
            <a:stCxn id="4" idx="3"/>
            <a:endCxn id="5" idx="0"/>
          </p:cNvCxnSpPr>
          <p:nvPr/>
        </p:nvCxnSpPr>
        <p:spPr>
          <a:xfrm flipH="1">
            <a:off x="4907868"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6" name="Прямая соединительная линия 15"/>
          <p:cNvCxnSpPr>
            <a:stCxn id="5" idx="4"/>
            <a:endCxn id="6" idx="1"/>
          </p:cNvCxnSpPr>
          <p:nvPr/>
        </p:nvCxnSpPr>
        <p:spPr>
          <a:xfrm>
            <a:off x="4907868"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5" name="Прямая соединительная линия 24"/>
          <p:cNvCxnSpPr>
            <a:stCxn id="7" idx="1"/>
            <a:endCxn id="4" idx="6"/>
          </p:cNvCxnSpPr>
          <p:nvPr/>
        </p:nvCxnSpPr>
        <p:spPr>
          <a:xfrm flipH="1" flipV="1">
            <a:off x="6168008" y="3392996"/>
            <a:ext cx="937913" cy="44861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9" name="Прямая соединительная линия 28"/>
          <p:cNvCxnSpPr>
            <a:stCxn id="7" idx="4"/>
            <a:endCxn id="8" idx="0"/>
          </p:cNvCxnSpPr>
          <p:nvPr/>
        </p:nvCxnSpPr>
        <p:spPr>
          <a:xfrm>
            <a:off x="7284132" y="4271848"/>
            <a:ext cx="0" cy="60664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2" name="Прямая соединительная линия 31"/>
          <p:cNvCxnSpPr>
            <a:endCxn id="6" idx="6"/>
          </p:cNvCxnSpPr>
          <p:nvPr/>
        </p:nvCxnSpPr>
        <p:spPr>
          <a:xfrm flipH="1">
            <a:off x="6168008" y="5269702"/>
            <a:ext cx="864096" cy="45907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9" name="Прямая соединительная линия 38"/>
          <p:cNvCxnSpPr>
            <a:stCxn id="7" idx="3"/>
            <a:endCxn id="6" idx="7"/>
          </p:cNvCxnSpPr>
          <p:nvPr/>
        </p:nvCxnSpPr>
        <p:spPr>
          <a:xfrm flipH="1">
            <a:off x="6094191" y="4198031"/>
            <a:ext cx="1011730" cy="135253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2" name="Прямая соединительная линия 41"/>
          <p:cNvCxnSpPr>
            <a:stCxn id="4" idx="5"/>
            <a:endCxn id="8" idx="1"/>
          </p:cNvCxnSpPr>
          <p:nvPr/>
        </p:nvCxnSpPr>
        <p:spPr>
          <a:xfrm>
            <a:off x="6094191" y="3571207"/>
            <a:ext cx="1011730" cy="1381102"/>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5" name="Прямая соединительная линия 44"/>
          <p:cNvCxnSpPr>
            <a:stCxn id="4" idx="4"/>
            <a:endCxn id="6" idx="0"/>
          </p:cNvCxnSpPr>
          <p:nvPr/>
        </p:nvCxnSpPr>
        <p:spPr>
          <a:xfrm>
            <a:off x="5915980"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 name="Овал 3"/>
          <p:cNvSpPr/>
          <p:nvPr/>
        </p:nvSpPr>
        <p:spPr>
          <a:xfrm>
            <a:off x="5663952"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 name="Овал 4"/>
          <p:cNvSpPr/>
          <p:nvPr/>
        </p:nvSpPr>
        <p:spPr>
          <a:xfrm>
            <a:off x="4655840"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 name="Овал 5"/>
          <p:cNvSpPr/>
          <p:nvPr/>
        </p:nvSpPr>
        <p:spPr>
          <a:xfrm>
            <a:off x="5663952"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 name="Овал 6"/>
          <p:cNvSpPr/>
          <p:nvPr/>
        </p:nvSpPr>
        <p:spPr>
          <a:xfrm>
            <a:off x="7032104" y="3767792"/>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 name="Овал 7"/>
          <p:cNvSpPr/>
          <p:nvPr/>
        </p:nvSpPr>
        <p:spPr>
          <a:xfrm>
            <a:off x="7032104" y="4878492"/>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19" name="Прямая соединительная линия 18"/>
          <p:cNvCxnSpPr>
            <a:stCxn id="7" idx="2"/>
            <a:endCxn id="5" idx="7"/>
          </p:cNvCxnSpPr>
          <p:nvPr/>
        </p:nvCxnSpPr>
        <p:spPr>
          <a:xfrm flipH="1">
            <a:off x="5086079" y="4019820"/>
            <a:ext cx="1946025" cy="32584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2" name="Прямая соединительная линия 21"/>
          <p:cNvCxnSpPr>
            <a:stCxn id="8" idx="2"/>
            <a:endCxn id="5" idx="5"/>
          </p:cNvCxnSpPr>
          <p:nvPr/>
        </p:nvCxnSpPr>
        <p:spPr>
          <a:xfrm flipH="1" flipV="1">
            <a:off x="5086079" y="4702087"/>
            <a:ext cx="1946025" cy="42843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9" name="Стрелка вправо 48"/>
          <p:cNvSpPr/>
          <p:nvPr/>
        </p:nvSpPr>
        <p:spPr>
          <a:xfrm>
            <a:off x="3101549" y="4019820"/>
            <a:ext cx="1080120" cy="9846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85980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cxnSp>
        <p:nvCxnSpPr>
          <p:cNvPr id="21" name="Прямая соединительная линия 20"/>
          <p:cNvCxnSpPr>
            <a:stCxn id="33" idx="3"/>
            <a:endCxn id="34" idx="0"/>
          </p:cNvCxnSpPr>
          <p:nvPr/>
        </p:nvCxnSpPr>
        <p:spPr>
          <a:xfrm flipH="1">
            <a:off x="4907868"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3" name="Прямая соединительная линия 22"/>
          <p:cNvCxnSpPr>
            <a:stCxn id="34" idx="4"/>
            <a:endCxn id="35" idx="1"/>
          </p:cNvCxnSpPr>
          <p:nvPr/>
        </p:nvCxnSpPr>
        <p:spPr>
          <a:xfrm>
            <a:off x="4907868"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6" name="Прямая соединительная линия 25"/>
          <p:cNvCxnSpPr>
            <a:stCxn id="36" idx="4"/>
            <a:endCxn id="37" idx="0"/>
          </p:cNvCxnSpPr>
          <p:nvPr/>
        </p:nvCxnSpPr>
        <p:spPr>
          <a:xfrm>
            <a:off x="7284132" y="4271848"/>
            <a:ext cx="0" cy="606644"/>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31" name="Прямая соединительная линия 30"/>
          <p:cNvCxnSpPr>
            <a:stCxn id="33" idx="4"/>
            <a:endCxn id="35" idx="0"/>
          </p:cNvCxnSpPr>
          <p:nvPr/>
        </p:nvCxnSpPr>
        <p:spPr>
          <a:xfrm>
            <a:off x="5915980"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33" name="Овал 32"/>
          <p:cNvSpPr/>
          <p:nvPr/>
        </p:nvSpPr>
        <p:spPr>
          <a:xfrm>
            <a:off x="5663952"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4" name="Овал 33"/>
          <p:cNvSpPr/>
          <p:nvPr/>
        </p:nvSpPr>
        <p:spPr>
          <a:xfrm>
            <a:off x="4655840"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5" name="Овал 34"/>
          <p:cNvSpPr/>
          <p:nvPr/>
        </p:nvSpPr>
        <p:spPr>
          <a:xfrm>
            <a:off x="5663952"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6" name="Овал 35"/>
          <p:cNvSpPr/>
          <p:nvPr/>
        </p:nvSpPr>
        <p:spPr>
          <a:xfrm>
            <a:off x="7032104" y="37677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7" name="Овал 36"/>
          <p:cNvSpPr/>
          <p:nvPr/>
        </p:nvSpPr>
        <p:spPr>
          <a:xfrm>
            <a:off x="7032104" y="48784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1" name="Стрелка вправо 40"/>
          <p:cNvSpPr/>
          <p:nvPr/>
        </p:nvSpPr>
        <p:spPr>
          <a:xfrm>
            <a:off x="3101549" y="4019820"/>
            <a:ext cx="1080120" cy="9846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3" name="Стрелка вправо 42"/>
          <p:cNvSpPr/>
          <p:nvPr/>
        </p:nvSpPr>
        <p:spPr>
          <a:xfrm rot="10800000">
            <a:off x="8040216" y="4019820"/>
            <a:ext cx="1080120" cy="9846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86228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cxnSp>
        <p:nvCxnSpPr>
          <p:cNvPr id="10" name="Прямая соединительная линия 9"/>
          <p:cNvCxnSpPr>
            <a:stCxn id="4" idx="3"/>
            <a:endCxn id="5" idx="0"/>
          </p:cNvCxnSpPr>
          <p:nvPr/>
        </p:nvCxnSpPr>
        <p:spPr>
          <a:xfrm flipH="1">
            <a:off x="4907868" y="3571207"/>
            <a:ext cx="829901" cy="700641"/>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16" name="Прямая соединительная линия 15"/>
          <p:cNvCxnSpPr>
            <a:stCxn id="5" idx="4"/>
            <a:endCxn id="6" idx="1"/>
          </p:cNvCxnSpPr>
          <p:nvPr/>
        </p:nvCxnSpPr>
        <p:spPr>
          <a:xfrm>
            <a:off x="4907868" y="4775904"/>
            <a:ext cx="829901" cy="77466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5" name="Прямая соединительная линия 24"/>
          <p:cNvCxnSpPr>
            <a:stCxn id="7" idx="1"/>
            <a:endCxn id="4" idx="6"/>
          </p:cNvCxnSpPr>
          <p:nvPr/>
        </p:nvCxnSpPr>
        <p:spPr>
          <a:xfrm flipH="1" flipV="1">
            <a:off x="6168008" y="3392996"/>
            <a:ext cx="937913" cy="44861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9" name="Прямая соединительная линия 28"/>
          <p:cNvCxnSpPr>
            <a:stCxn id="7" idx="4"/>
            <a:endCxn id="8" idx="0"/>
          </p:cNvCxnSpPr>
          <p:nvPr/>
        </p:nvCxnSpPr>
        <p:spPr>
          <a:xfrm>
            <a:off x="7284132" y="4271848"/>
            <a:ext cx="0" cy="606644"/>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2" name="Прямая соединительная линия 31"/>
          <p:cNvCxnSpPr>
            <a:endCxn id="6" idx="6"/>
          </p:cNvCxnSpPr>
          <p:nvPr/>
        </p:nvCxnSpPr>
        <p:spPr>
          <a:xfrm flipH="1">
            <a:off x="6168008" y="5269702"/>
            <a:ext cx="864096" cy="45907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39" name="Прямая соединительная линия 38"/>
          <p:cNvCxnSpPr>
            <a:stCxn id="7" idx="3"/>
            <a:endCxn id="6" idx="7"/>
          </p:cNvCxnSpPr>
          <p:nvPr/>
        </p:nvCxnSpPr>
        <p:spPr>
          <a:xfrm flipH="1">
            <a:off x="6094191" y="4198031"/>
            <a:ext cx="1011730" cy="135253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2" name="Прямая соединительная линия 41"/>
          <p:cNvCxnSpPr>
            <a:stCxn id="4" idx="5"/>
            <a:endCxn id="8" idx="1"/>
          </p:cNvCxnSpPr>
          <p:nvPr/>
        </p:nvCxnSpPr>
        <p:spPr>
          <a:xfrm>
            <a:off x="6094191" y="3571207"/>
            <a:ext cx="1011730" cy="1381102"/>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45" name="Прямая соединительная линия 44"/>
          <p:cNvCxnSpPr>
            <a:stCxn id="4" idx="4"/>
            <a:endCxn id="6" idx="0"/>
          </p:cNvCxnSpPr>
          <p:nvPr/>
        </p:nvCxnSpPr>
        <p:spPr>
          <a:xfrm>
            <a:off x="5915980" y="3645024"/>
            <a:ext cx="0" cy="1831727"/>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 name="Овал 3"/>
          <p:cNvSpPr/>
          <p:nvPr/>
        </p:nvSpPr>
        <p:spPr>
          <a:xfrm>
            <a:off x="5663952" y="314096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 name="Овал 4"/>
          <p:cNvSpPr/>
          <p:nvPr/>
        </p:nvSpPr>
        <p:spPr>
          <a:xfrm>
            <a:off x="4655840" y="4271848"/>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 name="Овал 5"/>
          <p:cNvSpPr/>
          <p:nvPr/>
        </p:nvSpPr>
        <p:spPr>
          <a:xfrm>
            <a:off x="5663952" y="5476751"/>
            <a:ext cx="504056"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 name="Овал 6"/>
          <p:cNvSpPr/>
          <p:nvPr/>
        </p:nvSpPr>
        <p:spPr>
          <a:xfrm>
            <a:off x="7032104" y="37677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8" name="Овал 7"/>
          <p:cNvSpPr/>
          <p:nvPr/>
        </p:nvSpPr>
        <p:spPr>
          <a:xfrm>
            <a:off x="7032104" y="4878492"/>
            <a:ext cx="504056" cy="5040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19" name="Прямая соединительная линия 18"/>
          <p:cNvCxnSpPr>
            <a:stCxn id="7" idx="2"/>
            <a:endCxn id="5" idx="7"/>
          </p:cNvCxnSpPr>
          <p:nvPr/>
        </p:nvCxnSpPr>
        <p:spPr>
          <a:xfrm flipH="1">
            <a:off x="5086079" y="4019820"/>
            <a:ext cx="1946025" cy="325845"/>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cxnSp>
        <p:nvCxnSpPr>
          <p:cNvPr id="22" name="Прямая соединительная линия 21"/>
          <p:cNvCxnSpPr>
            <a:stCxn id="8" idx="2"/>
            <a:endCxn id="5" idx="5"/>
          </p:cNvCxnSpPr>
          <p:nvPr/>
        </p:nvCxnSpPr>
        <p:spPr>
          <a:xfrm flipH="1" flipV="1">
            <a:off x="5086079" y="4702087"/>
            <a:ext cx="1946025" cy="428433"/>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1158998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sz="2800" dirty="0"/>
              <a:t>Обычно, самое важное:</a:t>
            </a:r>
          </a:p>
          <a:p>
            <a:pPr marL="514350" indent="-514350" fontAlgn="base">
              <a:buFont typeface="+mj-lt"/>
              <a:buAutoNum type="arabicPeriod"/>
            </a:pPr>
            <a:r>
              <a:rPr lang="ru-RU" sz="2800" dirty="0"/>
              <a:t>Данные не должны </a:t>
            </a:r>
            <a:r>
              <a:rPr lang="ru-RU" sz="2800" dirty="0" smtClean="0"/>
              <a:t>теряться</a:t>
            </a:r>
            <a:r>
              <a:rPr lang="en-US" sz="2800" dirty="0" smtClean="0"/>
              <a:t> (</a:t>
            </a:r>
            <a:r>
              <a:rPr lang="en-US" sz="2800" u="sng" dirty="0" smtClean="0"/>
              <a:t>A</a:t>
            </a:r>
            <a:r>
              <a:rPr lang="en-US" sz="2800" dirty="0" smtClean="0"/>
              <a:t>CI</a:t>
            </a:r>
            <a:r>
              <a:rPr lang="en-US" sz="2800" u="sng" dirty="0" smtClean="0"/>
              <a:t>D</a:t>
            </a:r>
            <a:r>
              <a:rPr lang="en-US" sz="2800" dirty="0" smtClean="0"/>
              <a:t>)</a:t>
            </a:r>
            <a:endParaRPr lang="ru-RU" sz="2800" b="1" dirty="0"/>
          </a:p>
          <a:p>
            <a:pPr marL="514350" indent="-514350" fontAlgn="base">
              <a:buFont typeface="+mj-lt"/>
              <a:buAutoNum type="arabicPeriod"/>
            </a:pPr>
            <a:r>
              <a:rPr lang="ru-RU" sz="2800" dirty="0"/>
              <a:t>Данные должны быть </a:t>
            </a:r>
            <a:r>
              <a:rPr lang="ru-RU" sz="2800" dirty="0" smtClean="0"/>
              <a:t>согласованы</a:t>
            </a:r>
            <a:r>
              <a:rPr lang="en-US" sz="2800" dirty="0" smtClean="0"/>
              <a:t> (A</a:t>
            </a:r>
            <a:r>
              <a:rPr lang="en-US" sz="2800" u="sng" dirty="0" smtClean="0"/>
              <a:t>C</a:t>
            </a:r>
            <a:r>
              <a:rPr lang="en-US" sz="2800" dirty="0" smtClean="0"/>
              <a:t>ID, </a:t>
            </a:r>
            <a:r>
              <a:rPr lang="en-US" sz="2800" u="sng" dirty="0" smtClean="0"/>
              <a:t>C</a:t>
            </a:r>
            <a:r>
              <a:rPr lang="en-US" sz="2800" dirty="0" smtClean="0"/>
              <a:t>AP, BAS</a:t>
            </a:r>
            <a:r>
              <a:rPr lang="en-US" sz="2800" u="sng" dirty="0" smtClean="0"/>
              <a:t>E</a:t>
            </a:r>
            <a:r>
              <a:rPr lang="en-US" sz="2800" dirty="0" smtClean="0"/>
              <a:t>)</a:t>
            </a:r>
            <a:endParaRPr lang="ru-RU" sz="2800" dirty="0"/>
          </a:p>
          <a:p>
            <a:pPr marL="514350" indent="-514350" fontAlgn="base">
              <a:buFont typeface="+mj-lt"/>
              <a:buAutoNum type="arabicPeriod"/>
            </a:pPr>
            <a:r>
              <a:rPr lang="ru-RU" sz="2800" dirty="0"/>
              <a:t>Устойчива к </a:t>
            </a:r>
            <a:r>
              <a:rPr lang="ru-RU" sz="2800" dirty="0" err="1" smtClean="0"/>
              <a:t>brain-split</a:t>
            </a:r>
            <a:r>
              <a:rPr lang="en-US" sz="2800" dirty="0" smtClean="0"/>
              <a:t> (CA</a:t>
            </a:r>
            <a:r>
              <a:rPr lang="en-US" sz="2800" u="sng" dirty="0" smtClean="0"/>
              <a:t>P</a:t>
            </a:r>
            <a:r>
              <a:rPr lang="en-US" sz="2800" dirty="0" smtClean="0"/>
              <a:t>)</a:t>
            </a:r>
            <a:endParaRPr lang="ru-RU" sz="2800" dirty="0"/>
          </a:p>
          <a:p>
            <a:pPr fontAlgn="base"/>
            <a:endParaRPr lang="ru-RU" sz="2800" dirty="0"/>
          </a:p>
          <a:p>
            <a:pPr fontAlgn="base"/>
            <a:r>
              <a:rPr lang="ru-RU" sz="2800" dirty="0"/>
              <a:t>Как это достигается </a:t>
            </a:r>
            <a:r>
              <a:rPr lang="en-US" sz="2800" dirty="0"/>
              <a:t>—</a:t>
            </a:r>
            <a:r>
              <a:rPr lang="ru-RU" sz="2800"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endParaRPr lang="ru-RU" dirty="0" smtClean="0"/>
          </a:p>
          <a:p>
            <a:r>
              <a:rPr lang="en-US" dirty="0" smtClean="0"/>
              <a:t>Login </a:t>
            </a:r>
            <a:r>
              <a:rPr lang="en-US" dirty="0"/>
              <a:t>→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r>
              <a:rPr lang="ru-RU" dirty="0"/>
              <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ru-RU" dirty="0"/>
              <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sz="2800" dirty="0"/>
              <a:t>Понимать специфику своих потребностей</a:t>
            </a:r>
          </a:p>
          <a:p>
            <a:pPr marL="457200" indent="-457200">
              <a:buFont typeface="Arial" panose="020B0604020202020204" pitchFamily="34" charset="0"/>
              <a:buChar char="•"/>
            </a:pPr>
            <a:r>
              <a:rPr lang="ru-RU" sz="2800" dirty="0"/>
              <a:t>Понимать ограничения и сильные стороны разных СУБД</a:t>
            </a:r>
          </a:p>
          <a:p>
            <a:pPr marL="457200" indent="-457200">
              <a:buFont typeface="Arial" panose="020B0604020202020204" pitchFamily="34" charset="0"/>
              <a:buChar char="•"/>
            </a:pPr>
            <a:r>
              <a:rPr lang="ru-RU" sz="2800" dirty="0"/>
              <a:t>Возможно, даже использовать несколько СУБД в одном проекте</a:t>
            </a:r>
          </a:p>
          <a:p>
            <a:pPr marL="457200" indent="-457200">
              <a:buFont typeface="Arial" panose="020B0604020202020204" pitchFamily="34" charset="0"/>
              <a:buChar char="•"/>
            </a:pPr>
            <a:r>
              <a:rPr lang="ru-RU" sz="2800" dirty="0"/>
              <a:t>Это умение приходит с опытом и </a:t>
            </a:r>
            <a:r>
              <a:rPr lang="ru-RU" sz="2800" dirty="0" smtClean="0"/>
              <a:t>кругозором</a:t>
            </a:r>
          </a:p>
          <a:p>
            <a:endParaRPr lang="ru-RU" sz="2800" dirty="0" smtClean="0"/>
          </a:p>
          <a:p>
            <a:pPr marL="457200" indent="-457200">
              <a:buFont typeface="Arial" panose="020B0604020202020204" pitchFamily="34" charset="0"/>
              <a:buChar char="•"/>
            </a:pPr>
            <a:r>
              <a:rPr lang="ru-RU" sz="2800" i="1" dirty="0" smtClean="0"/>
              <a:t>Не поддавайтесь </a:t>
            </a:r>
            <a:r>
              <a:rPr lang="ru-RU" sz="2800" i="1" dirty="0" err="1" smtClean="0"/>
              <a:t>хайпу</a:t>
            </a:r>
            <a:endParaRPr lang="ru-RU" sz="2800" i="1" dirty="0" smtClean="0"/>
          </a:p>
          <a:p>
            <a:pPr marL="457200" indent="-457200">
              <a:buFont typeface="Arial" panose="020B0604020202020204" pitchFamily="34" charset="0"/>
              <a:buChar char="•"/>
            </a:pPr>
            <a:r>
              <a:rPr lang="ru-RU" sz="2800" i="1" dirty="0" smtClean="0">
                <a:hlinkClick r:id="rId3"/>
              </a:rPr>
              <a:t>Вы не </a:t>
            </a:r>
            <a:r>
              <a:rPr lang="en-US" sz="2800" i="1" dirty="0" smtClean="0">
                <a:hlinkClick r:id="rId3"/>
              </a:rPr>
              <a:t>Google</a:t>
            </a:r>
            <a:endParaRPr lang="ru-RU" sz="2800" i="1" dirty="0"/>
          </a:p>
          <a:p>
            <a:pPr marL="514350" indent="-514350">
              <a:buFont typeface="+mj-lt"/>
              <a:buAutoNum type="arabicPeriod"/>
            </a:pPr>
            <a:endParaRPr lang="ru-RU" sz="2800"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smtClean="0">
                <a:solidFill>
                  <a:srgbClr val="2B91AF"/>
                </a:solidFill>
                <a:latin typeface="Consolas" panose="020B0609020204030204" pitchFamily="49" charset="0"/>
              </a:rPr>
              <a:t>GetRoomSchedule</a:t>
            </a:r>
            <a:r>
              <a:rPr lang="en-US" sz="1800" dirty="0" smtClean="0">
                <a:latin typeface="Consolas" panose="020B0609020204030204" pitchFamily="49" charset="0"/>
              </a:rPr>
              <a:t>(</a:t>
            </a:r>
            <a:r>
              <a:rPr lang="ru-RU" sz="1800" dirty="0" smtClean="0">
                <a:latin typeface="Consolas" panose="020B0609020204030204" pitchFamily="49" charset="0"/>
              </a:rPr>
              <a:t/>
            </a:r>
            <a:br>
              <a:rPr lang="ru-RU" sz="1800" dirty="0" smtClean="0">
                <a:latin typeface="Consolas" panose="020B0609020204030204" pitchFamily="49" charset="0"/>
              </a:rPr>
            </a:br>
            <a:r>
              <a:rPr lang="ru-RU"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a:t>
            </a:r>
            <a:r>
              <a:rPr lang="ru-RU" dirty="0" smtClean="0"/>
              <a:t>комнаты, ведь комната может быть закрыта на ремонт</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Можно ли </a:t>
            </a:r>
            <a:r>
              <a:rPr lang="ru-RU" dirty="0" smtClean="0"/>
              <a:t>одновременно искать</a:t>
            </a:r>
            <a:r>
              <a:rPr lang="en-US" dirty="0" smtClean="0"/>
              <a:t> </a:t>
            </a:r>
            <a:r>
              <a:rPr lang="ru-RU" dirty="0" smtClean="0"/>
              <a:t>с условиями на </a:t>
            </a:r>
            <a:r>
              <a:rPr lang="en-US" dirty="0" smtClean="0"/>
              <a:t>From </a:t>
            </a:r>
            <a:r>
              <a:rPr lang="ru-RU" dirty="0" smtClean="0"/>
              <a:t>и на </a:t>
            </a:r>
            <a:r>
              <a:rPr lang="en-US" dirty="0" smtClean="0"/>
              <a:t>To?</a:t>
            </a:r>
            <a:endParaRPr lang="ru-RU" dirty="0"/>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a:t>
            </a:r>
            <a:r>
              <a:rPr lang="ru-RU" dirty="0" smtClean="0"/>
              <a:t>сможет</a:t>
            </a:r>
            <a:r>
              <a:rPr lang="en-US" dirty="0" smtClean="0"/>
              <a:t>. </a:t>
            </a:r>
            <a:r>
              <a:rPr lang="ru-RU" dirty="0" smtClean="0"/>
              <a:t>Например, </a:t>
            </a:r>
            <a:r>
              <a:rPr lang="en-US" dirty="0" smtClean="0"/>
              <a:t>K-d</a:t>
            </a:r>
            <a:r>
              <a:rPr lang="ru-RU" dirty="0"/>
              <a:t> </a:t>
            </a:r>
            <a:r>
              <a:rPr lang="ru-RU" dirty="0" smtClean="0"/>
              <a:t>дерево, </a:t>
            </a:r>
            <a:r>
              <a:rPr lang="en-US" dirty="0" smtClean="0"/>
              <a:t>R-</a:t>
            </a:r>
            <a:r>
              <a:rPr lang="ru-RU" dirty="0" smtClean="0"/>
              <a:t>дерево, </a:t>
            </a:r>
            <a:r>
              <a:rPr lang="ru-RU" dirty="0" err="1" smtClean="0"/>
              <a:t>квадродерево</a:t>
            </a:r>
            <a:r>
              <a:rPr lang="ru-RU" dirty="0" smtClean="0"/>
              <a:t>.</a:t>
            </a:r>
            <a:endParaRPr lang="ru-RU" dirty="0"/>
          </a:p>
          <a:p>
            <a:r>
              <a:rPr lang="ru-RU" dirty="0"/>
              <a:t>Только, скорее всего, в СУБД она не </a:t>
            </a:r>
            <a:r>
              <a:rPr lang="ru-RU" dirty="0" smtClean="0"/>
              <a:t>реализована</a:t>
            </a:r>
            <a:endParaRPr lang="ru-RU" dirty="0"/>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sz="3000" dirty="0" err="1" smtClean="0"/>
              <a:t>HotelId</a:t>
            </a:r>
            <a:r>
              <a:rPr lang="en-US" sz="3000" dirty="0" smtClean="0"/>
              <a:t>, </a:t>
            </a:r>
            <a:r>
              <a:rPr lang="en-US" sz="3000" dirty="0" err="1" smtClean="0"/>
              <a:t>RoomId</a:t>
            </a:r>
            <a:r>
              <a:rPr lang="en-US" sz="3000" dirty="0" smtClean="0"/>
              <a:t>, To</a:t>
            </a:r>
          </a:p>
          <a:p>
            <a:r>
              <a:rPr lang="en-US" sz="3000" dirty="0" smtClean="0">
                <a:solidFill>
                  <a:schemeClr val="tx2"/>
                </a:solidFill>
              </a:rPr>
              <a:t>1, 100, 2019-01-10</a:t>
            </a:r>
          </a:p>
          <a:p>
            <a:r>
              <a:rPr lang="en-US" sz="3000" dirty="0" smtClean="0">
                <a:solidFill>
                  <a:schemeClr val="tx2"/>
                </a:solidFill>
              </a:rPr>
              <a:t>2, 200, 2019-01-02</a:t>
            </a:r>
          </a:p>
          <a:p>
            <a:r>
              <a:rPr lang="en-US" sz="3000" b="1" dirty="0" smtClean="0">
                <a:solidFill>
                  <a:schemeClr val="tx2"/>
                </a:solidFill>
              </a:rPr>
              <a:t>2, 200, 2019-01-05</a:t>
            </a:r>
          </a:p>
          <a:p>
            <a:r>
              <a:rPr lang="en-US" sz="3000" dirty="0" smtClean="0">
                <a:solidFill>
                  <a:schemeClr val="tx2"/>
                </a:solidFill>
              </a:rPr>
              <a:t>2, 201, 2019-01-03</a:t>
            </a:r>
          </a:p>
          <a:p>
            <a:r>
              <a:rPr lang="en-US" sz="3000" dirty="0" smtClean="0">
                <a:solidFill>
                  <a:schemeClr val="tx2"/>
                </a:solidFill>
              </a:rPr>
              <a:t>…</a:t>
            </a:r>
          </a:p>
          <a:p>
            <a:r>
              <a:rPr lang="en-US" sz="3000" b="1" dirty="0" smtClean="0">
                <a:solidFill>
                  <a:schemeClr val="tx2"/>
                </a:solidFill>
              </a:rPr>
              <a:t>2, 299, 2019-01-10</a:t>
            </a:r>
          </a:p>
          <a:p>
            <a:r>
              <a:rPr lang="en-US" sz="3000" dirty="0" smtClean="0">
                <a:solidFill>
                  <a:schemeClr val="tx2"/>
                </a:solidFill>
              </a:rPr>
              <a:t>3, 300, 2019-01-01</a:t>
            </a:r>
            <a:endParaRPr lang="en-US" sz="3000" dirty="0"/>
          </a:p>
        </p:txBody>
      </p:sp>
      <p:sp>
        <p:nvSpPr>
          <p:cNvPr id="3" name="Заголовок 2"/>
          <p:cNvSpPr>
            <a:spLocks noGrp="1"/>
          </p:cNvSpPr>
          <p:nvPr>
            <p:ph type="title"/>
          </p:nvPr>
        </p:nvSpPr>
        <p:spPr/>
        <p:txBody>
          <a:bodyPr/>
          <a:lstStyle/>
          <a:p>
            <a:r>
              <a:rPr lang="ru-RU" dirty="0" smtClean="0"/>
              <a:t>Нужны оба составных!</a:t>
            </a:r>
            <a:endParaRPr lang="en-US" dirty="0"/>
          </a:p>
        </p:txBody>
      </p:sp>
      <p:sp>
        <p:nvSpPr>
          <p:cNvPr id="4" name="TextBox 3"/>
          <p:cNvSpPr txBox="1"/>
          <p:nvPr/>
        </p:nvSpPr>
        <p:spPr>
          <a:xfrm>
            <a:off x="5952243" y="1651168"/>
            <a:ext cx="4325223"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заменит</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endParaRPr lang="ru-RU" sz="2800" dirty="0">
              <a:latin typeface="Consolas" panose="020B0609020204030204" pitchFamily="49" charset="0"/>
            </a:endParaRPr>
          </a:p>
        </p:txBody>
      </p:sp>
      <p:sp>
        <p:nvSpPr>
          <p:cNvPr id="5" name="TextBox 4"/>
          <p:cNvSpPr txBox="1"/>
          <p:nvPr/>
        </p:nvSpPr>
        <p:spPr>
          <a:xfrm>
            <a:off x="5952243" y="2892615"/>
            <a:ext cx="4916731"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НЕ заменит</a:t>
            </a:r>
            <a:r>
              <a:rPr lang="en-US" sz="2800" dirty="0" smtClean="0">
                <a:latin typeface="Consolas" panose="020B0609020204030204" pitchFamily="49" charset="0"/>
              </a:rPr>
              <a:t> (</a:t>
            </a:r>
            <a:r>
              <a:rPr lang="en-US" sz="2800" dirty="0" err="1" smtClean="0">
                <a:latin typeface="Consolas" panose="020B0609020204030204" pitchFamily="49" charset="0"/>
              </a:rPr>
              <a:t>HotelId</a:t>
            </a:r>
            <a:r>
              <a:rPr lang="en-US" sz="2800" dirty="0" smtClean="0">
                <a:latin typeface="Consolas" panose="020B0609020204030204" pitchFamily="49" charset="0"/>
              </a:rPr>
              <a:t>, To)</a:t>
            </a:r>
            <a:endParaRPr lang="ru-RU" sz="2800" dirty="0">
              <a:latin typeface="Consolas" panose="020B0609020204030204" pitchFamily="49" charset="0"/>
            </a:endParaRPr>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r>
              <a:rPr lang="en-US" dirty="0"/>
              <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r>
              <a:rPr lang="en-US" dirty="0"/>
              <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r>
              <a:rPr lang="en-US" dirty="0"/>
              <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smtClean="0"/>
              <a:t>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a:t>
            </a:r>
            <a:r>
              <a:rPr lang="ru-RU" dirty="0" smtClean="0"/>
              <a:t>приложения</a:t>
            </a:r>
            <a:endParaRPr lang="ru-RU" dirty="0"/>
          </a:p>
        </p:txBody>
      </p:sp>
      <p:sp>
        <p:nvSpPr>
          <p:cNvPr id="3" name="Заголовок 2"/>
          <p:cNvSpPr>
            <a:spLocks noGrp="1"/>
          </p:cNvSpPr>
          <p:nvPr>
            <p:ph type="title"/>
          </p:nvPr>
        </p:nvSpPr>
        <p:spPr/>
        <p:txBody>
          <a:bodyPr/>
          <a:lstStyle/>
          <a:p>
            <a:r>
              <a:rPr lang="en-US" dirty="0"/>
              <a:t>Demo </a:t>
            </a:r>
            <a:r>
              <a:rPr lang="en-US" dirty="0" smtClean="0"/>
              <a:t>game</a:t>
            </a:r>
            <a:endParaRPr lang="en-US" dirty="0"/>
          </a:p>
        </p:txBody>
      </p:sp>
    </p:spTree>
    <p:extLst>
      <p:ext uri="{BB962C8B-B14F-4D97-AF65-F5344CB8AC3E}">
        <p14:creationId xmlns:p14="http://schemas.microsoft.com/office/powerpoint/2010/main" val="16322596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400" dirty="0" smtClean="0">
                <a:hlinkClick r:id="rId2"/>
              </a:rPr>
              <a:t>https://github.com/kontur-web-courses/db/blob/main/README.md</a:t>
            </a:r>
            <a:endParaRPr lang="en-US" sz="2400" b="1" dirty="0"/>
          </a:p>
          <a:p>
            <a:endParaRPr lang="en-US" sz="2800"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24228</TotalTime>
  <Words>5947</Words>
  <Application>Microsoft Office PowerPoint</Application>
  <PresentationFormat>Широкоэкранный</PresentationFormat>
  <Paragraphs>645</Paragraphs>
  <Slides>85</Slides>
  <Notes>55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85</vt:i4>
      </vt:variant>
    </vt:vector>
  </HeadingPairs>
  <TitlesOfParts>
    <vt:vector size="92"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Isolation</vt:lpstr>
      <vt:lpstr>Isolation</vt:lpstr>
      <vt:lpstr>ACID</vt:lpstr>
      <vt:lpstr>availability</vt:lpstr>
      <vt:lpstr>Partition tolerance</vt:lpstr>
      <vt:lpstr>Partition tolerance</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Нужны оба составных!</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game</vt:lpstr>
      <vt:lpstr>Сценарии</vt:lpstr>
      <vt:lpstr>Сущности</vt:lpstr>
      <vt:lpstr>Demo 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Домашних Иван Алексеевич</cp:lastModifiedBy>
  <cp:revision>804</cp:revision>
  <dcterms:created xsi:type="dcterms:W3CDTF">2013-06-28T10:07:11Z</dcterms:created>
  <dcterms:modified xsi:type="dcterms:W3CDTF">2021-04-15T12:16:38Z</dcterms:modified>
</cp:coreProperties>
</file>