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3"/>
  </p:notesMasterIdLst>
  <p:sldIdLst>
    <p:sldId id="256" r:id="rId2"/>
    <p:sldId id="258" r:id="rId3"/>
    <p:sldId id="262" r:id="rId4"/>
    <p:sldId id="599" r:id="rId5"/>
    <p:sldId id="693" r:id="rId6"/>
    <p:sldId id="691" r:id="rId7"/>
    <p:sldId id="692" r:id="rId8"/>
    <p:sldId id="696" r:id="rId9"/>
    <p:sldId id="698" r:id="rId10"/>
    <p:sldId id="700" r:id="rId11"/>
    <p:sldId id="701" r:id="rId12"/>
    <p:sldId id="699" r:id="rId13"/>
    <p:sldId id="697" r:id="rId14"/>
    <p:sldId id="694" r:id="rId15"/>
    <p:sldId id="722" r:id="rId16"/>
    <p:sldId id="723" r:id="rId17"/>
    <p:sldId id="727" r:id="rId18"/>
    <p:sldId id="724" r:id="rId19"/>
    <p:sldId id="726" r:id="rId20"/>
    <p:sldId id="725" r:id="rId21"/>
    <p:sldId id="695" r:id="rId22"/>
    <p:sldId id="728" r:id="rId23"/>
    <p:sldId id="737" r:id="rId24"/>
    <p:sldId id="729" r:id="rId25"/>
    <p:sldId id="751" r:id="rId26"/>
    <p:sldId id="738" r:id="rId27"/>
    <p:sldId id="746" r:id="rId28"/>
    <p:sldId id="739" r:id="rId29"/>
    <p:sldId id="740" r:id="rId30"/>
    <p:sldId id="743" r:id="rId31"/>
    <p:sldId id="744" r:id="rId32"/>
    <p:sldId id="745" r:id="rId33"/>
    <p:sldId id="704" r:id="rId34"/>
    <p:sldId id="750" r:id="rId35"/>
    <p:sldId id="709" r:id="rId36"/>
    <p:sldId id="710" r:id="rId37"/>
    <p:sldId id="711" r:id="rId38"/>
    <p:sldId id="748" r:id="rId39"/>
    <p:sldId id="712" r:id="rId40"/>
    <p:sldId id="714" r:id="rId41"/>
    <p:sldId id="749" r:id="rId42"/>
    <p:sldId id="747" r:id="rId43"/>
    <p:sldId id="752" r:id="rId44"/>
    <p:sldId id="756" r:id="rId45"/>
    <p:sldId id="753" r:id="rId46"/>
    <p:sldId id="757" r:id="rId47"/>
    <p:sldId id="754" r:id="rId48"/>
    <p:sldId id="755" r:id="rId49"/>
    <p:sldId id="763" r:id="rId50"/>
    <p:sldId id="764" r:id="rId51"/>
    <p:sldId id="759" r:id="rId52"/>
    <p:sldId id="765" r:id="rId53"/>
    <p:sldId id="760" r:id="rId54"/>
    <p:sldId id="761" r:id="rId55"/>
    <p:sldId id="766" r:id="rId56"/>
    <p:sldId id="767" r:id="rId57"/>
    <p:sldId id="768" r:id="rId58"/>
    <p:sldId id="773" r:id="rId59"/>
    <p:sldId id="774" r:id="rId60"/>
    <p:sldId id="794" r:id="rId61"/>
    <p:sldId id="795" r:id="rId62"/>
    <p:sldId id="797" r:id="rId63"/>
    <p:sldId id="775" r:id="rId64"/>
    <p:sldId id="798" r:id="rId65"/>
    <p:sldId id="800" r:id="rId66"/>
    <p:sldId id="796" r:id="rId67"/>
    <p:sldId id="783" r:id="rId68"/>
    <p:sldId id="799" r:id="rId69"/>
    <p:sldId id="801" r:id="rId70"/>
    <p:sldId id="782" r:id="rId71"/>
    <p:sldId id="78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8361" autoAdjust="0"/>
  </p:normalViewPr>
  <p:slideViewPr>
    <p:cSldViewPr snapToGrid="0" snapToObjects="1">
      <p:cViewPr>
        <p:scale>
          <a:sx n="121" d="100"/>
          <a:sy n="121" d="100"/>
        </p:scale>
        <p:origin x="-1344" y="-36"/>
      </p:cViewPr>
      <p:guideLst>
        <p:guide orient="horz" pos="2160"/>
        <p:guide pos="2880"/>
      </p:guideLst>
    </p:cSldViewPr>
  </p:slideViewPr>
  <p:outlineViewPr>
    <p:cViewPr>
      <p:scale>
        <a:sx n="33" d="100"/>
        <a:sy n="33" d="100"/>
      </p:scale>
      <p:origin x="0" y="3632"/>
    </p:cViewPr>
  </p:outlineViewPr>
  <p:notesTextViewPr>
    <p:cViewPr>
      <p:scale>
        <a:sx n="100" d="100"/>
        <a:sy n="100" d="100"/>
      </p:scale>
      <p:origin x="0" y="0"/>
    </p:cViewPr>
  </p:notesTextViewPr>
  <p:notesViewPr>
    <p:cSldViewPr snapToGrid="0" snapToObjects="1">
      <p:cViewPr varScale="1">
        <p:scale>
          <a:sx n="69" d="100"/>
          <a:sy n="69" d="100"/>
        </p:scale>
        <p:origin x="-356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901C2-7A73-DF4D-B7C7-FD970AEAFE25}" type="datetimeFigureOut">
              <a:rPr kumimoji="1" lang="zh-CN" altLang="en-US" smtClean="0"/>
              <a:t>2019/4/8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1C215D-83C7-3E40-BCC9-18F33954F16B}" type="slidenum">
              <a:rPr kumimoji="1" lang="zh-CN" altLang="en-US" smtClean="0"/>
              <a:t>‹#›</a:t>
            </a:fld>
            <a:endParaRPr kumimoji="1" lang="zh-CN" altLang="en-US"/>
          </a:p>
        </p:txBody>
      </p:sp>
    </p:spTree>
    <p:extLst>
      <p:ext uri="{BB962C8B-B14F-4D97-AF65-F5344CB8AC3E}">
        <p14:creationId xmlns:p14="http://schemas.microsoft.com/office/powerpoint/2010/main" val="13650897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16</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58083" name="Rectangle 3"/>
          <p:cNvSpPr>
            <a:spLocks noGrp="1" noChangeArrowheads="1"/>
          </p:cNvSpPr>
          <p:nvPr>
            <p:ph type="body" idx="1"/>
          </p:nvPr>
        </p:nvSpPr>
        <p:spPr>
          <a:xfrm>
            <a:off x="913361" y="3734543"/>
            <a:ext cx="5031278" cy="4722914"/>
          </a:xfrm>
        </p:spPr>
        <p:txBody>
          <a:bodyPr lIns="91430" tIns="45715" rIns="91430" bIns="45715"/>
          <a:lstStyle/>
          <a:p>
            <a:pPr>
              <a:lnSpc>
                <a:spcPct val="95000"/>
              </a:lnSpc>
            </a:pPr>
            <a:r>
              <a:rPr lang="en-US" altLang="zh-CN" b="1">
                <a:solidFill>
                  <a:srgbClr val="000000"/>
                </a:solidFill>
                <a:cs typeface="宋体" charset="0"/>
              </a:rPr>
              <a:t>Purpose:</a:t>
            </a:r>
            <a:r>
              <a:rPr lang="en-US" altLang="zh-CN">
                <a:solidFill>
                  <a:srgbClr val="000000"/>
                </a:solidFill>
                <a:cs typeface="宋体" charset="0"/>
              </a:rPr>
              <a:t> This figure explains what is contained in an IP datagram.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Discuss the format of the IP datagram.</a:t>
            </a:r>
          </a:p>
          <a:p>
            <a:pPr>
              <a:lnSpc>
                <a:spcPct val="96000"/>
              </a:lnSpc>
              <a:spcAft>
                <a:spcPts val="590"/>
              </a:spcAft>
            </a:pPr>
            <a:r>
              <a:rPr lang="en-US" altLang="zh-CN">
                <a:solidFill>
                  <a:srgbClr val="000000"/>
                </a:solidFill>
                <a:cs typeface="宋体" charset="0"/>
              </a:rPr>
              <a:t>The current generation of IP is version 4. We need the Header Length (HLEN) and the Total Length in this example because the IP Options field allows a variable length. </a:t>
            </a:r>
          </a:p>
          <a:p>
            <a:pPr>
              <a:lnSpc>
                <a:spcPct val="96000"/>
              </a:lnSpc>
              <a:spcAft>
                <a:spcPts val="590"/>
              </a:spcAft>
            </a:pPr>
            <a:r>
              <a:rPr lang="en-US" altLang="zh-CN">
                <a:solidFill>
                  <a:srgbClr val="000000"/>
                </a:solidFill>
                <a:cs typeface="宋体" charset="0"/>
              </a:rPr>
              <a:t>Time-To-Live (TTL) is a countdown field. Every station must decrement this number by one or by the number of seconds it holds onto the packet. When the counter reaches zero, the time to live expires and the packet is dropped. TTL keeps packets from endlessly wandering the internet in search of nonexistent destinations.</a:t>
            </a:r>
          </a:p>
          <a:p>
            <a:r>
              <a:rPr lang="en-US" altLang="zh-CN">
                <a:solidFill>
                  <a:srgbClr val="000000"/>
                </a:solidFill>
                <a:cs typeface="宋体" charset="0"/>
              </a:rPr>
              <a:t>The next generation of IP (called IPng) is IP version 6. It is covered in RFC 1752.	</a:t>
            </a:r>
            <a:endParaRPr lang="en-US" altLang="zh-CN">
              <a:cs typeface="宋体" charset="0"/>
            </a:endParaRPr>
          </a:p>
          <a:p>
            <a:r>
              <a:rPr lang="en-US" altLang="zh-CN">
                <a:solidFill>
                  <a:srgbClr val="000000"/>
                </a:solidFill>
                <a:cs typeface="宋体" charset="0"/>
              </a:rPr>
              <a:t>Good references for this topic are Douglas Comer’s books on TCP/IP.	</a:t>
            </a:r>
            <a:endParaRPr lang="en-US" altLang="zh-CN">
              <a:cs typeface="宋体" charset="0"/>
            </a:endParaRPr>
          </a:p>
        </p:txBody>
      </p:sp>
    </p:spTree>
    <p:extLst>
      <p:ext uri="{BB962C8B-B14F-4D97-AF65-F5344CB8AC3E}">
        <p14:creationId xmlns:p14="http://schemas.microsoft.com/office/powerpoint/2010/main" val="1310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58083" name="Rectangle 3"/>
          <p:cNvSpPr>
            <a:spLocks noGrp="1" noChangeArrowheads="1"/>
          </p:cNvSpPr>
          <p:nvPr>
            <p:ph type="body" idx="1"/>
          </p:nvPr>
        </p:nvSpPr>
        <p:spPr>
          <a:xfrm>
            <a:off x="913361" y="3734543"/>
            <a:ext cx="5031278" cy="4722914"/>
          </a:xfrm>
        </p:spPr>
        <p:txBody>
          <a:bodyPr lIns="91430" tIns="45715" rIns="91430" bIns="45715"/>
          <a:lstStyle/>
          <a:p>
            <a:pPr>
              <a:lnSpc>
                <a:spcPct val="95000"/>
              </a:lnSpc>
            </a:pPr>
            <a:r>
              <a:rPr lang="en-US" altLang="zh-CN" b="1">
                <a:solidFill>
                  <a:srgbClr val="000000"/>
                </a:solidFill>
                <a:cs typeface="宋体" charset="0"/>
              </a:rPr>
              <a:t>Purpose:</a:t>
            </a:r>
            <a:r>
              <a:rPr lang="en-US" altLang="zh-CN">
                <a:solidFill>
                  <a:srgbClr val="000000"/>
                </a:solidFill>
                <a:cs typeface="宋体" charset="0"/>
              </a:rPr>
              <a:t> This figure explains what is contained in an IP datagram.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Discuss the format of the IP datagram.</a:t>
            </a:r>
          </a:p>
          <a:p>
            <a:pPr>
              <a:lnSpc>
                <a:spcPct val="96000"/>
              </a:lnSpc>
              <a:spcAft>
                <a:spcPts val="590"/>
              </a:spcAft>
            </a:pPr>
            <a:r>
              <a:rPr lang="en-US" altLang="zh-CN">
                <a:solidFill>
                  <a:srgbClr val="000000"/>
                </a:solidFill>
                <a:cs typeface="宋体" charset="0"/>
              </a:rPr>
              <a:t>The current generation of IP is version 4. We need the Header Length (HLEN) and the Total Length in this example because the IP Options field allows a variable length. </a:t>
            </a:r>
          </a:p>
          <a:p>
            <a:pPr>
              <a:lnSpc>
                <a:spcPct val="96000"/>
              </a:lnSpc>
              <a:spcAft>
                <a:spcPts val="590"/>
              </a:spcAft>
            </a:pPr>
            <a:r>
              <a:rPr lang="en-US" altLang="zh-CN">
                <a:solidFill>
                  <a:srgbClr val="000000"/>
                </a:solidFill>
                <a:cs typeface="宋体" charset="0"/>
              </a:rPr>
              <a:t>Time-To-Live (TTL) is a countdown field. Every station must decrement this number by one or by the number of seconds it holds onto the packet. When the counter reaches zero, the time to live expires and the packet is dropped. TTL keeps packets from endlessly wandering the internet in search of nonexistent destinations.</a:t>
            </a:r>
          </a:p>
          <a:p>
            <a:r>
              <a:rPr lang="en-US" altLang="zh-CN">
                <a:solidFill>
                  <a:srgbClr val="000000"/>
                </a:solidFill>
                <a:cs typeface="宋体" charset="0"/>
              </a:rPr>
              <a:t>The next generation of IP (called IPng) is IP version 6. It is covered in RFC 1752.	</a:t>
            </a:r>
            <a:endParaRPr lang="en-US" altLang="zh-CN">
              <a:cs typeface="宋体" charset="0"/>
            </a:endParaRPr>
          </a:p>
          <a:p>
            <a:r>
              <a:rPr lang="en-US" altLang="zh-CN">
                <a:solidFill>
                  <a:srgbClr val="000000"/>
                </a:solidFill>
                <a:cs typeface="宋体" charset="0"/>
              </a:rPr>
              <a:t>Good references for this topic are Douglas Comer’s books on TCP/IP.	</a:t>
            </a:r>
            <a:endParaRPr lang="en-US" altLang="zh-CN">
              <a:cs typeface="宋体" charset="0"/>
            </a:endParaRPr>
          </a:p>
        </p:txBody>
      </p:sp>
    </p:spTree>
    <p:extLst>
      <p:ext uri="{BB962C8B-B14F-4D97-AF65-F5344CB8AC3E}">
        <p14:creationId xmlns:p14="http://schemas.microsoft.com/office/powerpoint/2010/main" val="140080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58083" name="Rectangle 3"/>
          <p:cNvSpPr>
            <a:spLocks noGrp="1" noChangeArrowheads="1"/>
          </p:cNvSpPr>
          <p:nvPr>
            <p:ph type="body" idx="1"/>
          </p:nvPr>
        </p:nvSpPr>
        <p:spPr>
          <a:xfrm>
            <a:off x="913361" y="3734543"/>
            <a:ext cx="5031278" cy="4722914"/>
          </a:xfrm>
        </p:spPr>
        <p:txBody>
          <a:bodyPr lIns="91430" tIns="45715" rIns="91430" bIns="45715"/>
          <a:lstStyle/>
          <a:p>
            <a:pPr>
              <a:lnSpc>
                <a:spcPct val="95000"/>
              </a:lnSpc>
            </a:pPr>
            <a:r>
              <a:rPr lang="en-US" altLang="zh-CN" b="1">
                <a:solidFill>
                  <a:srgbClr val="000000"/>
                </a:solidFill>
                <a:cs typeface="宋体" charset="0"/>
              </a:rPr>
              <a:t>Purpose:</a:t>
            </a:r>
            <a:r>
              <a:rPr lang="en-US" altLang="zh-CN">
                <a:solidFill>
                  <a:srgbClr val="000000"/>
                </a:solidFill>
                <a:cs typeface="宋体" charset="0"/>
              </a:rPr>
              <a:t> This figure explains what is contained in an IP datagram.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Discuss the format of the IP datagram.</a:t>
            </a:r>
          </a:p>
          <a:p>
            <a:pPr>
              <a:lnSpc>
                <a:spcPct val="96000"/>
              </a:lnSpc>
              <a:spcAft>
                <a:spcPts val="590"/>
              </a:spcAft>
            </a:pPr>
            <a:r>
              <a:rPr lang="en-US" altLang="zh-CN">
                <a:solidFill>
                  <a:srgbClr val="000000"/>
                </a:solidFill>
                <a:cs typeface="宋体" charset="0"/>
              </a:rPr>
              <a:t>The current generation of IP is version 4. We need the Header Length (HLEN) and the Total Length in this example because the IP Options field allows a variable length. </a:t>
            </a:r>
          </a:p>
          <a:p>
            <a:pPr>
              <a:lnSpc>
                <a:spcPct val="96000"/>
              </a:lnSpc>
              <a:spcAft>
                <a:spcPts val="590"/>
              </a:spcAft>
            </a:pPr>
            <a:r>
              <a:rPr lang="en-US" altLang="zh-CN">
                <a:solidFill>
                  <a:srgbClr val="000000"/>
                </a:solidFill>
                <a:cs typeface="宋体" charset="0"/>
              </a:rPr>
              <a:t>Time-To-Live (TTL) is a countdown field. Every station must decrement this number by one or by the number of seconds it holds onto the packet. When the counter reaches zero, the time to live expires and the packet is dropped. TTL keeps packets from endlessly wandering the internet in search of nonexistent destinations.</a:t>
            </a:r>
          </a:p>
          <a:p>
            <a:r>
              <a:rPr lang="en-US" altLang="zh-CN">
                <a:solidFill>
                  <a:srgbClr val="000000"/>
                </a:solidFill>
                <a:cs typeface="宋体" charset="0"/>
              </a:rPr>
              <a:t>The next generation of IP (called IPng) is IP version 6. It is covered in RFC 1752.	</a:t>
            </a:r>
            <a:endParaRPr lang="en-US" altLang="zh-CN">
              <a:cs typeface="宋体" charset="0"/>
            </a:endParaRPr>
          </a:p>
          <a:p>
            <a:r>
              <a:rPr lang="en-US" altLang="zh-CN">
                <a:solidFill>
                  <a:srgbClr val="000000"/>
                </a:solidFill>
                <a:cs typeface="宋体" charset="0"/>
              </a:rPr>
              <a:t>Good references for this topic are Douglas Comer’s books on TCP/IP.	</a:t>
            </a:r>
            <a:endParaRPr lang="en-US" altLang="zh-CN">
              <a:cs typeface="宋体" charset="0"/>
            </a:endParaRPr>
          </a:p>
        </p:txBody>
      </p:sp>
    </p:spTree>
    <p:extLst>
      <p:ext uri="{BB962C8B-B14F-4D97-AF65-F5344CB8AC3E}">
        <p14:creationId xmlns:p14="http://schemas.microsoft.com/office/powerpoint/2010/main" val="54769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58083" name="Rectangle 3"/>
          <p:cNvSpPr>
            <a:spLocks noGrp="1" noChangeArrowheads="1"/>
          </p:cNvSpPr>
          <p:nvPr>
            <p:ph type="body" idx="1"/>
          </p:nvPr>
        </p:nvSpPr>
        <p:spPr>
          <a:xfrm>
            <a:off x="913361" y="3734543"/>
            <a:ext cx="5031278" cy="4722914"/>
          </a:xfrm>
        </p:spPr>
        <p:txBody>
          <a:bodyPr lIns="91430" tIns="45715" rIns="91430" bIns="45715"/>
          <a:lstStyle/>
          <a:p>
            <a:pPr>
              <a:lnSpc>
                <a:spcPct val="95000"/>
              </a:lnSpc>
            </a:pPr>
            <a:r>
              <a:rPr lang="en-US" altLang="zh-CN" b="1">
                <a:solidFill>
                  <a:srgbClr val="000000"/>
                </a:solidFill>
                <a:cs typeface="宋体" charset="0"/>
              </a:rPr>
              <a:t>Purpose:</a:t>
            </a:r>
            <a:r>
              <a:rPr lang="en-US" altLang="zh-CN">
                <a:solidFill>
                  <a:srgbClr val="000000"/>
                </a:solidFill>
                <a:cs typeface="宋体" charset="0"/>
              </a:rPr>
              <a:t> This figure explains what is contained in an IP datagram.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Discuss the format of the IP datagram.</a:t>
            </a:r>
          </a:p>
          <a:p>
            <a:pPr>
              <a:lnSpc>
                <a:spcPct val="96000"/>
              </a:lnSpc>
              <a:spcAft>
                <a:spcPts val="590"/>
              </a:spcAft>
            </a:pPr>
            <a:r>
              <a:rPr lang="en-US" altLang="zh-CN">
                <a:solidFill>
                  <a:srgbClr val="000000"/>
                </a:solidFill>
                <a:cs typeface="宋体" charset="0"/>
              </a:rPr>
              <a:t>The current generation of IP is version 4. We need the Header Length (HLEN) and the Total Length in this example because the IP Options field allows a variable length. </a:t>
            </a:r>
          </a:p>
          <a:p>
            <a:pPr>
              <a:lnSpc>
                <a:spcPct val="96000"/>
              </a:lnSpc>
              <a:spcAft>
                <a:spcPts val="590"/>
              </a:spcAft>
            </a:pPr>
            <a:r>
              <a:rPr lang="en-US" altLang="zh-CN">
                <a:solidFill>
                  <a:srgbClr val="000000"/>
                </a:solidFill>
                <a:cs typeface="宋体" charset="0"/>
              </a:rPr>
              <a:t>Time-To-Live (TTL) is a countdown field. Every station must decrement this number by one or by the number of seconds it holds onto the packet. When the counter reaches zero, the time to live expires and the packet is dropped. TTL keeps packets from endlessly wandering the internet in search of nonexistent destinations.</a:t>
            </a:r>
          </a:p>
          <a:p>
            <a:r>
              <a:rPr lang="en-US" altLang="zh-CN">
                <a:solidFill>
                  <a:srgbClr val="000000"/>
                </a:solidFill>
                <a:cs typeface="宋体" charset="0"/>
              </a:rPr>
              <a:t>The next generation of IP (called IPng) is IP version 6. It is covered in RFC 1752.	</a:t>
            </a:r>
            <a:endParaRPr lang="en-US" altLang="zh-CN">
              <a:cs typeface="宋体" charset="0"/>
            </a:endParaRPr>
          </a:p>
          <a:p>
            <a:r>
              <a:rPr lang="en-US" altLang="zh-CN">
                <a:solidFill>
                  <a:srgbClr val="000000"/>
                </a:solidFill>
                <a:cs typeface="宋体" charset="0"/>
              </a:rPr>
              <a:t>Good references for this topic are Douglas Comer’s books on TCP/IP.	</a:t>
            </a:r>
            <a:endParaRPr lang="en-US" altLang="zh-CN">
              <a:cs typeface="宋体" charset="0"/>
            </a:endParaRPr>
          </a:p>
        </p:txBody>
      </p:sp>
    </p:spTree>
    <p:extLst>
      <p:ext uri="{BB962C8B-B14F-4D97-AF65-F5344CB8AC3E}">
        <p14:creationId xmlns:p14="http://schemas.microsoft.com/office/powerpoint/2010/main" val="294801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62179"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Purpose:</a:t>
            </a:r>
            <a:r>
              <a:rPr lang="en-US" altLang="zh-CN">
                <a:solidFill>
                  <a:srgbClr val="000000"/>
                </a:solidFill>
                <a:cs typeface="宋体" charset="0"/>
              </a:rPr>
              <a:t> This figure explains the use of the protocol field.	</a:t>
            </a:r>
            <a:endParaRPr lang="en-US" altLang="zh-CN">
              <a:cs typeface="宋体" charset="0"/>
            </a:endParaRPr>
          </a:p>
          <a:p>
            <a:r>
              <a:rPr lang="en-US" altLang="zh-CN" b="1">
                <a:solidFill>
                  <a:srgbClr val="000000"/>
                </a:solidFill>
                <a:cs typeface="宋体" charset="0"/>
              </a:rPr>
              <a:t>Emphasize:</a:t>
            </a:r>
            <a:r>
              <a:rPr lang="en-US" altLang="zh-CN">
                <a:solidFill>
                  <a:srgbClr val="000000"/>
                </a:solidFill>
                <a:cs typeface="宋体" charset="0"/>
              </a:rPr>
              <a:t> Protocol numbers connect, or multiplex, IP to the transport layer. These numbers are standardized in RFC 1700. Cisco uses these numbers in filtering with extended access lists.	</a:t>
            </a:r>
            <a:endParaRPr lang="en-US" altLang="zh-CN">
              <a:cs typeface="宋体" charset="0"/>
            </a:endParaRPr>
          </a:p>
          <a:p>
            <a:endParaRPr lang="zh-CN" altLang="en-US">
              <a:cs typeface="宋体" charset="0"/>
            </a:endParaRPr>
          </a:p>
        </p:txBody>
      </p:sp>
    </p:spTree>
    <p:extLst>
      <p:ext uri="{BB962C8B-B14F-4D97-AF65-F5344CB8AC3E}">
        <p14:creationId xmlns:p14="http://schemas.microsoft.com/office/powerpoint/2010/main" val="191846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62179"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Purpose:</a:t>
            </a:r>
            <a:r>
              <a:rPr lang="en-US" altLang="zh-CN">
                <a:solidFill>
                  <a:srgbClr val="000000"/>
                </a:solidFill>
                <a:cs typeface="宋体" charset="0"/>
              </a:rPr>
              <a:t> This figure explains the use of the protocol field.	</a:t>
            </a:r>
            <a:endParaRPr lang="en-US" altLang="zh-CN">
              <a:cs typeface="宋体" charset="0"/>
            </a:endParaRPr>
          </a:p>
          <a:p>
            <a:r>
              <a:rPr lang="en-US" altLang="zh-CN" b="1">
                <a:solidFill>
                  <a:srgbClr val="000000"/>
                </a:solidFill>
                <a:cs typeface="宋体" charset="0"/>
              </a:rPr>
              <a:t>Emphasize:</a:t>
            </a:r>
            <a:r>
              <a:rPr lang="en-US" altLang="zh-CN">
                <a:solidFill>
                  <a:srgbClr val="000000"/>
                </a:solidFill>
                <a:cs typeface="宋体" charset="0"/>
              </a:rPr>
              <a:t> Protocol numbers connect, or multiplex, IP to the transport layer. These numbers are standardized in RFC 1700. Cisco uses these numbers in filtering with extended access lists.	</a:t>
            </a:r>
            <a:endParaRPr lang="en-US" altLang="zh-CN">
              <a:cs typeface="宋体" charset="0"/>
            </a:endParaRPr>
          </a:p>
          <a:p>
            <a:endParaRPr lang="zh-CN" altLang="en-US">
              <a:cs typeface="宋体" charset="0"/>
            </a:endParaRPr>
          </a:p>
        </p:txBody>
      </p:sp>
    </p:spTree>
    <p:extLst>
      <p:ext uri="{BB962C8B-B14F-4D97-AF65-F5344CB8AC3E}">
        <p14:creationId xmlns:p14="http://schemas.microsoft.com/office/powerpoint/2010/main" val="3714985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08931"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Purpose:</a:t>
            </a:r>
            <a:r>
              <a:rPr lang="en-US" altLang="zh-CN">
                <a:solidFill>
                  <a:srgbClr val="000000"/>
                </a:solidFill>
                <a:cs typeface="宋体" charset="0"/>
              </a:rPr>
              <a:t> This figure explains how TCP uses port numbers to connect applications.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These port numbers were standardized in RFC 1340. This RFC has been obsoleted by RFC 1700. However, many of the port numbers outlined in RFC 1340 are still being used as standards. </a:t>
            </a:r>
          </a:p>
          <a:p>
            <a:pPr>
              <a:lnSpc>
                <a:spcPct val="96000"/>
              </a:lnSpc>
              <a:spcAft>
                <a:spcPts val="590"/>
              </a:spcAft>
            </a:pPr>
            <a:r>
              <a:rPr lang="en-US" altLang="zh-CN">
                <a:solidFill>
                  <a:srgbClr val="000000"/>
                </a:solidFill>
                <a:cs typeface="宋体" charset="0"/>
              </a:rPr>
              <a:t>It is possible to filter on TCP port numbers.</a:t>
            </a:r>
          </a:p>
          <a:p>
            <a:r>
              <a:rPr lang="en-US" altLang="zh-CN">
                <a:solidFill>
                  <a:srgbClr val="000000"/>
                </a:solidFill>
                <a:cs typeface="宋体" charset="0"/>
              </a:rPr>
              <a:t>The TCP port number, combined with other information, is what UNIX C language developers call a socket. However, work sockets have different meanings in XNS and Novell, where they are service access point abstractions or programming interfaces rather than service access point identifiers.	</a:t>
            </a:r>
            <a:endParaRPr lang="en-US" altLang="zh-CN">
              <a:cs typeface="宋体" charset="0"/>
            </a:endParaRPr>
          </a:p>
          <a:p>
            <a:endParaRPr lang="en-US" altLang="zh-CN">
              <a:cs typeface="宋体" charset="0"/>
            </a:endParaRPr>
          </a:p>
        </p:txBody>
      </p:sp>
    </p:spTree>
    <p:extLst>
      <p:ext uri="{BB962C8B-B14F-4D97-AF65-F5344CB8AC3E}">
        <p14:creationId xmlns:p14="http://schemas.microsoft.com/office/powerpoint/2010/main" val="4210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10979"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Purpose:</a:t>
            </a:r>
            <a:r>
              <a:rPr lang="en-US" altLang="zh-CN">
                <a:solidFill>
                  <a:srgbClr val="000000"/>
                </a:solidFill>
                <a:cs typeface="宋体" charset="0"/>
              </a:rPr>
              <a:t> This figure continues to explain how TCP uses port numbers.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In most cases the TCP port number on one side of a conversation is the same on the other side. For example, when a file transfer takes place, the software on one host is communicating with a peer application on another host.</a:t>
            </a:r>
          </a:p>
          <a:p>
            <a:pPr>
              <a:lnSpc>
                <a:spcPct val="96000"/>
              </a:lnSpc>
              <a:spcAft>
                <a:spcPts val="590"/>
              </a:spcAft>
            </a:pPr>
            <a:r>
              <a:rPr lang="en-US" altLang="zh-CN">
                <a:solidFill>
                  <a:srgbClr val="000000"/>
                </a:solidFill>
                <a:cs typeface="宋体" charset="0"/>
              </a:rPr>
              <a:t>In this example we see a Telnet (TCP port 23) session. It is possible to have multiple Telnet sessions running simultaneously on a host or router. Telnet selects an unused port number above 1023 to represent the source port for each independent session. Notice that the destination port is still 23. </a:t>
            </a:r>
          </a:p>
          <a:p>
            <a:r>
              <a:rPr lang="en-US" altLang="zh-CN">
                <a:solidFill>
                  <a:srgbClr val="000000"/>
                </a:solidFill>
                <a:cs typeface="宋体" charset="0"/>
              </a:rPr>
              <a:t>Port numbering is important to understand in order to configure IP extended access lists. The lack of symmetry in port number use is a critical factor in establishing effective security.	</a:t>
            </a:r>
            <a:endParaRPr lang="en-US" altLang="zh-CN">
              <a:cs typeface="宋体" charset="0"/>
            </a:endParaRPr>
          </a:p>
          <a:p>
            <a:endParaRPr lang="en-US" altLang="zh-CN">
              <a:cs typeface="宋体" charset="0"/>
            </a:endParaRPr>
          </a:p>
        </p:txBody>
      </p:sp>
    </p:spTree>
    <p:extLst>
      <p:ext uri="{BB962C8B-B14F-4D97-AF65-F5344CB8AC3E}">
        <p14:creationId xmlns:p14="http://schemas.microsoft.com/office/powerpoint/2010/main" val="286992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19171"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Layer 3 of 3:</a:t>
            </a:r>
          </a:p>
          <a:p>
            <a:r>
              <a:rPr lang="en-US" altLang="zh-CN">
                <a:solidFill>
                  <a:srgbClr val="000000"/>
                </a:solidFill>
                <a:cs typeface="宋体" charset="0"/>
              </a:rPr>
              <a:t>In the next segment, host A sends some data.  Note that the sequence number of the segment in step 3 is the same as as the ACK in step 2.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This sequence is like two people talking. The first person wants to talk to the second, so she says, “I would like to talk with you.” (SYN.) The second person responds, “Good. I want to talk with you.” (SYN, ACK.) The first person then says, “Fine—let us talk. Here is what I have to say.” (SYN, ACK, DATA.)</a:t>
            </a:r>
          </a:p>
          <a:p>
            <a:r>
              <a:rPr lang="en-US" altLang="zh-CN">
                <a:solidFill>
                  <a:srgbClr val="000000"/>
                </a:solidFill>
                <a:cs typeface="宋体" charset="0"/>
              </a:rPr>
              <a:t>At this point either side can begin communicating and either side can break the connection. TCP is a peer-to-peer (balanced) communication method (no primary/secondary). </a:t>
            </a:r>
          </a:p>
          <a:p>
            <a:r>
              <a:rPr lang="en-US" altLang="zh-CN" b="1">
                <a:cs typeface="宋体" charset="0"/>
              </a:rPr>
              <a:t>Note:</a:t>
            </a:r>
            <a:r>
              <a:rPr lang="en-US" altLang="zh-CN">
                <a:cs typeface="宋体" charset="0"/>
              </a:rPr>
              <a:t> This figure explains TCP connection establishment. For more information regarding the three-way handshake in establishing a TCP connection, refer to RFC 793.</a:t>
            </a:r>
            <a:r>
              <a:rPr lang="en-US" altLang="zh-CN">
                <a:solidFill>
                  <a:srgbClr val="000000"/>
                </a:solidFill>
                <a:cs typeface="宋体" charset="0"/>
              </a:rPr>
              <a:t>	</a:t>
            </a:r>
            <a:endParaRPr lang="en-US" altLang="zh-CN">
              <a:cs typeface="宋体" charset="0"/>
            </a:endParaRPr>
          </a:p>
          <a:p>
            <a:endParaRPr lang="zh-CN" altLang="en-US">
              <a:cs typeface="宋体" charset="0"/>
            </a:endParaRPr>
          </a:p>
        </p:txBody>
      </p:sp>
    </p:spTree>
    <p:extLst>
      <p:ext uri="{BB962C8B-B14F-4D97-AF65-F5344CB8AC3E}">
        <p14:creationId xmlns:p14="http://schemas.microsoft.com/office/powerpoint/2010/main" val="198585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19171"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Layer 3 of 3:</a:t>
            </a:r>
          </a:p>
          <a:p>
            <a:r>
              <a:rPr lang="en-US" altLang="zh-CN">
                <a:solidFill>
                  <a:srgbClr val="000000"/>
                </a:solidFill>
                <a:cs typeface="宋体" charset="0"/>
              </a:rPr>
              <a:t>In the next segment, host A sends some data.  Note that the sequence number of the segment in step 3 is the same as as the ACK in step 2.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This sequence is like two people talking. The first person wants to talk to the second, so she says, “I would like to talk with you.” (SYN.) The second person responds, “Good. I want to talk with you.” (SYN, ACK.) The first person then says, “Fine—let us talk. Here is what I have to say.” (SYN, ACK, DATA.)</a:t>
            </a:r>
          </a:p>
          <a:p>
            <a:r>
              <a:rPr lang="en-US" altLang="zh-CN">
                <a:solidFill>
                  <a:srgbClr val="000000"/>
                </a:solidFill>
                <a:cs typeface="宋体" charset="0"/>
              </a:rPr>
              <a:t>At this point either side can begin communicating and either side can break the connection. TCP is a peer-to-peer (balanced) communication method (no primary/secondary). </a:t>
            </a:r>
          </a:p>
          <a:p>
            <a:r>
              <a:rPr lang="en-US" altLang="zh-CN" b="1">
                <a:cs typeface="宋体" charset="0"/>
              </a:rPr>
              <a:t>Note:</a:t>
            </a:r>
            <a:r>
              <a:rPr lang="en-US" altLang="zh-CN">
                <a:cs typeface="宋体" charset="0"/>
              </a:rPr>
              <a:t> This figure explains TCP connection establishment. For more information regarding the three-way handshake in establishing a TCP connection, refer to RFC 793.</a:t>
            </a:r>
            <a:r>
              <a:rPr lang="en-US" altLang="zh-CN">
                <a:solidFill>
                  <a:srgbClr val="000000"/>
                </a:solidFill>
                <a:cs typeface="宋体" charset="0"/>
              </a:rPr>
              <a:t>	</a:t>
            </a:r>
            <a:endParaRPr lang="en-US" altLang="zh-CN">
              <a:cs typeface="宋体" charset="0"/>
            </a:endParaRPr>
          </a:p>
          <a:p>
            <a:endParaRPr lang="zh-CN" altLang="en-US">
              <a:cs typeface="宋体" charset="0"/>
            </a:endParaRPr>
          </a:p>
        </p:txBody>
      </p:sp>
    </p:spTree>
    <p:extLst>
      <p:ext uri="{BB962C8B-B14F-4D97-AF65-F5344CB8AC3E}">
        <p14:creationId xmlns:p14="http://schemas.microsoft.com/office/powerpoint/2010/main" val="284093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56035"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solidFill>
                  <a:srgbClr val="000000"/>
                </a:solidFill>
                <a:cs typeface="宋体" charset="0"/>
              </a:rPr>
              <a:t>Purpose:</a:t>
            </a:r>
            <a:r>
              <a:rPr lang="en-US" altLang="zh-CN">
                <a:solidFill>
                  <a:srgbClr val="000000"/>
                </a:solidFill>
                <a:cs typeface="宋体" charset="0"/>
              </a:rPr>
              <a:t> This figure presents a list of the protocols operating at the Internet layer.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Review the protocols briefly. They are covered in detail on the coming pages.</a:t>
            </a:r>
          </a:p>
          <a:p>
            <a:pPr>
              <a:lnSpc>
                <a:spcPct val="96000"/>
              </a:lnSpc>
              <a:spcAft>
                <a:spcPts val="590"/>
              </a:spcAft>
            </a:pPr>
            <a:r>
              <a:rPr lang="en-US" altLang="zh-CN">
                <a:solidFill>
                  <a:srgbClr val="000000"/>
                </a:solidFill>
                <a:cs typeface="宋体" charset="0"/>
              </a:rPr>
              <a:t>Routing protocols are usually considered layer-management protocols that support the network layer. 	</a:t>
            </a:r>
            <a:endParaRPr lang="en-US" altLang="zh-CN">
              <a:cs typeface="宋体" charset="0"/>
            </a:endParaRPr>
          </a:p>
          <a:p>
            <a:endParaRPr lang="en-US" altLang="zh-CN">
              <a:cs typeface="宋体" charset="0"/>
            </a:endParaRPr>
          </a:p>
        </p:txBody>
      </p:sp>
    </p:spTree>
    <p:extLst>
      <p:ext uri="{BB962C8B-B14F-4D97-AF65-F5344CB8AC3E}">
        <p14:creationId xmlns:p14="http://schemas.microsoft.com/office/powerpoint/2010/main" val="411933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31459"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cs typeface="宋体" charset="0"/>
              </a:rPr>
              <a:t>Layer 6 of 7:</a:t>
            </a:r>
            <a:endParaRPr lang="en-US" altLang="zh-CN">
              <a:cs typeface="宋体" charset="0"/>
            </a:endParaRPr>
          </a:p>
          <a:p>
            <a:pPr>
              <a:lnSpc>
                <a:spcPct val="96000"/>
              </a:lnSpc>
              <a:spcAft>
                <a:spcPts val="590"/>
              </a:spcAft>
            </a:pPr>
            <a:r>
              <a:rPr lang="en-US" altLang="zh-CN">
                <a:solidFill>
                  <a:srgbClr val="000000"/>
                </a:solidFill>
                <a:cs typeface="宋体" charset="0"/>
              </a:rPr>
              <a:t>Send 3, Receive 3.</a:t>
            </a:r>
          </a:p>
          <a:p>
            <a:endParaRPr lang="zh-CN" altLang="en-US">
              <a:cs typeface="宋体" charset="0"/>
            </a:endParaRPr>
          </a:p>
        </p:txBody>
      </p:sp>
    </p:spTree>
    <p:extLst>
      <p:ext uri="{BB962C8B-B14F-4D97-AF65-F5344CB8AC3E}">
        <p14:creationId xmlns:p14="http://schemas.microsoft.com/office/powerpoint/2010/main" val="2510736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49891" name="Rectangle 3"/>
          <p:cNvSpPr>
            <a:spLocks noGrp="1" noChangeArrowheads="1"/>
          </p:cNvSpPr>
          <p:nvPr>
            <p:ph type="body" idx="1"/>
          </p:nvPr>
        </p:nvSpPr>
        <p:spPr>
          <a:xfrm>
            <a:off x="913361" y="3734543"/>
            <a:ext cx="5031278" cy="4722914"/>
          </a:xfrm>
        </p:spPr>
        <p:txBody>
          <a:bodyPr lIns="91430" tIns="45715" rIns="91430" bIns="45715"/>
          <a:lstStyle/>
          <a:p>
            <a:r>
              <a:rPr lang="en-US" altLang="zh-CN" b="1">
                <a:cs typeface="宋体" charset="0"/>
              </a:rPr>
              <a:t>Layer 4 of 4:</a:t>
            </a:r>
            <a:endParaRPr lang="en-US" altLang="zh-CN">
              <a:cs typeface="宋体" charset="0"/>
            </a:endParaRPr>
          </a:p>
          <a:p>
            <a:r>
              <a:rPr lang="en-US" altLang="zh-CN">
                <a:solidFill>
                  <a:srgbClr val="000000"/>
                </a:solidFill>
                <a:cs typeface="宋体" charset="0"/>
              </a:rPr>
              <a:t>Layer 4 shows the acknowledgment number is 12. 	</a:t>
            </a:r>
            <a:endParaRPr lang="en-US" altLang="zh-CN">
              <a:cs typeface="宋体" charset="0"/>
            </a:endParaRPr>
          </a:p>
          <a:p>
            <a:r>
              <a:rPr lang="en-US" altLang="zh-CN" b="1">
                <a:solidFill>
                  <a:srgbClr val="000000"/>
                </a:solidFill>
                <a:cs typeface="宋体" charset="0"/>
              </a:rPr>
              <a:t>Emphasize:</a:t>
            </a:r>
            <a:r>
              <a:rPr lang="en-US" altLang="zh-CN">
                <a:solidFill>
                  <a:srgbClr val="000000"/>
                </a:solidFill>
                <a:cs typeface="宋体" charset="0"/>
              </a:rPr>
              <a:t> The Sequence and Acknowledgment numbers are directional. The slide highlights the communication going in one direction. The sequence and acknowledgments take place with the sender on the right. TCP provides full-duplex communication.	</a:t>
            </a:r>
            <a:endParaRPr lang="en-US" altLang="zh-CN">
              <a:cs typeface="宋体" charset="0"/>
            </a:endParaRPr>
          </a:p>
          <a:p>
            <a:pPr>
              <a:lnSpc>
                <a:spcPct val="96000"/>
              </a:lnSpc>
              <a:spcAft>
                <a:spcPts val="590"/>
              </a:spcAft>
            </a:pPr>
            <a:r>
              <a:rPr lang="en-US" altLang="zh-CN">
                <a:solidFill>
                  <a:srgbClr val="000000"/>
                </a:solidFill>
                <a:cs typeface="宋体" charset="0"/>
              </a:rPr>
              <a:t>	</a:t>
            </a:r>
            <a:endParaRPr lang="en-US" altLang="zh-CN">
              <a:cs typeface="宋体" charset="0"/>
            </a:endParaRPr>
          </a:p>
          <a:p>
            <a:endParaRPr lang="en-US" altLang="zh-CN">
              <a:cs typeface="宋体" charset="0"/>
            </a:endParaRPr>
          </a:p>
        </p:txBody>
      </p:sp>
    </p:spTree>
    <p:extLst>
      <p:ext uri="{BB962C8B-B14F-4D97-AF65-F5344CB8AC3E}">
        <p14:creationId xmlns:p14="http://schemas.microsoft.com/office/powerpoint/2010/main" val="305065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17575" y="744538"/>
            <a:ext cx="4962525" cy="3722687"/>
          </a:xfrm>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1285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17575" y="744538"/>
            <a:ext cx="4962525" cy="3722687"/>
          </a:xfrm>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9055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17575" y="744538"/>
            <a:ext cx="4962525" cy="3722687"/>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99553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917575" y="744538"/>
            <a:ext cx="4962525" cy="3722687"/>
          </a:xfrm>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865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18</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20</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22</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23</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24</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1C215D-83C7-3E40-BCC9-18F33954F16B}" type="slidenum">
              <a:rPr kumimoji="1" lang="zh-CN" altLang="en-US" smtClean="0"/>
              <a:t>25</a:t>
            </a:fld>
            <a:endParaRPr kumimoji="1" lang="zh-CN" altLang="en-US"/>
          </a:p>
        </p:txBody>
      </p:sp>
    </p:spTree>
    <p:extLst>
      <p:ext uri="{BB962C8B-B14F-4D97-AF65-F5344CB8AC3E}">
        <p14:creationId xmlns:p14="http://schemas.microsoft.com/office/powerpoint/2010/main" val="212273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Rot="1" noChangeAspect="1" noChangeArrowheads="1" noTextEdit="1"/>
          </p:cNvSpPr>
          <p:nvPr>
            <p:ph type="sldImg"/>
          </p:nvPr>
        </p:nvSpPr>
        <p:spPr>
          <a:xfrm>
            <a:off x="1368425" y="457200"/>
            <a:ext cx="4064000" cy="3048000"/>
          </a:xfrm>
          <a:ln/>
          <a:extLst>
            <a:ext uri="{FAA26D3D-D897-4be2-8F04-BA451C77F1D7}">
              <ma14:placeholderFlag xmlns:ma14="http://schemas.microsoft.com/office/mac/drawingml/2011/main" xmlns="" val="1"/>
            </a:ext>
          </a:extLst>
        </p:spPr>
      </p:sp>
      <p:sp>
        <p:nvSpPr>
          <p:cNvPr id="558083" name="Rectangle 3"/>
          <p:cNvSpPr>
            <a:spLocks noGrp="1" noChangeArrowheads="1"/>
          </p:cNvSpPr>
          <p:nvPr>
            <p:ph type="body" idx="1"/>
          </p:nvPr>
        </p:nvSpPr>
        <p:spPr>
          <a:xfrm>
            <a:off x="913361" y="3734543"/>
            <a:ext cx="5031278" cy="4722914"/>
          </a:xfrm>
        </p:spPr>
        <p:txBody>
          <a:bodyPr lIns="91430" tIns="45715" rIns="91430" bIns="45715"/>
          <a:lstStyle/>
          <a:p>
            <a:pPr>
              <a:lnSpc>
                <a:spcPct val="95000"/>
              </a:lnSpc>
            </a:pPr>
            <a:r>
              <a:rPr lang="en-US" altLang="zh-CN" b="1">
                <a:solidFill>
                  <a:srgbClr val="000000"/>
                </a:solidFill>
                <a:cs typeface="宋体" charset="0"/>
              </a:rPr>
              <a:t>Purpose:</a:t>
            </a:r>
            <a:r>
              <a:rPr lang="en-US" altLang="zh-CN">
                <a:solidFill>
                  <a:srgbClr val="000000"/>
                </a:solidFill>
                <a:cs typeface="宋体" charset="0"/>
              </a:rPr>
              <a:t> This figure explains what is contained in an IP datagram. 	</a:t>
            </a:r>
            <a:endParaRPr lang="en-US" altLang="zh-CN">
              <a:cs typeface="宋体" charset="0"/>
            </a:endParaRPr>
          </a:p>
          <a:p>
            <a:pPr>
              <a:lnSpc>
                <a:spcPct val="96000"/>
              </a:lnSpc>
              <a:spcAft>
                <a:spcPts val="590"/>
              </a:spcAft>
            </a:pPr>
            <a:r>
              <a:rPr lang="en-US" altLang="zh-CN" b="1">
                <a:solidFill>
                  <a:srgbClr val="000000"/>
                </a:solidFill>
                <a:cs typeface="宋体" charset="0"/>
              </a:rPr>
              <a:t>Emphasize:</a:t>
            </a:r>
            <a:r>
              <a:rPr lang="en-US" altLang="zh-CN">
                <a:solidFill>
                  <a:srgbClr val="000000"/>
                </a:solidFill>
                <a:cs typeface="宋体" charset="0"/>
              </a:rPr>
              <a:t> Discuss the format of the IP datagram.</a:t>
            </a:r>
          </a:p>
          <a:p>
            <a:pPr>
              <a:lnSpc>
                <a:spcPct val="96000"/>
              </a:lnSpc>
              <a:spcAft>
                <a:spcPts val="590"/>
              </a:spcAft>
            </a:pPr>
            <a:r>
              <a:rPr lang="en-US" altLang="zh-CN">
                <a:solidFill>
                  <a:srgbClr val="000000"/>
                </a:solidFill>
                <a:cs typeface="宋体" charset="0"/>
              </a:rPr>
              <a:t>The current generation of IP is version 4. We need the Header Length (HLEN) and the Total Length in this example because the IP Options field allows a variable length. </a:t>
            </a:r>
          </a:p>
          <a:p>
            <a:pPr>
              <a:lnSpc>
                <a:spcPct val="96000"/>
              </a:lnSpc>
              <a:spcAft>
                <a:spcPts val="590"/>
              </a:spcAft>
            </a:pPr>
            <a:r>
              <a:rPr lang="en-US" altLang="zh-CN">
                <a:solidFill>
                  <a:srgbClr val="000000"/>
                </a:solidFill>
                <a:cs typeface="宋体" charset="0"/>
              </a:rPr>
              <a:t>Time-To-Live (TTL) is a countdown field. Every station must decrement this number by one or by the number of seconds it holds onto the packet. When the counter reaches zero, the time to live expires and the packet is dropped. TTL keeps packets from endlessly wandering the internet in search of nonexistent destinations.</a:t>
            </a:r>
          </a:p>
          <a:p>
            <a:r>
              <a:rPr lang="en-US" altLang="zh-CN">
                <a:solidFill>
                  <a:srgbClr val="000000"/>
                </a:solidFill>
                <a:cs typeface="宋体" charset="0"/>
              </a:rPr>
              <a:t>The next generation of IP (called IPng) is IP version 6. It is covered in RFC 1752.	</a:t>
            </a:r>
            <a:endParaRPr lang="en-US" altLang="zh-CN">
              <a:cs typeface="宋体" charset="0"/>
            </a:endParaRPr>
          </a:p>
          <a:p>
            <a:r>
              <a:rPr lang="en-US" altLang="zh-CN">
                <a:solidFill>
                  <a:srgbClr val="000000"/>
                </a:solidFill>
                <a:cs typeface="宋体" charset="0"/>
              </a:rPr>
              <a:t>Good references for this topic are Douglas Comer’s books on TCP/IP.	</a:t>
            </a:r>
            <a:endParaRPr lang="en-US" altLang="zh-CN">
              <a:cs typeface="宋体" charset="0"/>
            </a:endParaRPr>
          </a:p>
        </p:txBody>
      </p:sp>
    </p:spTree>
    <p:extLst>
      <p:ext uri="{BB962C8B-B14F-4D97-AF65-F5344CB8AC3E}">
        <p14:creationId xmlns:p14="http://schemas.microsoft.com/office/powerpoint/2010/main" val="319582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8, 2019</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8,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8,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766763" y="236538"/>
            <a:ext cx="7623175"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8788" y="1590675"/>
            <a:ext cx="8221662" cy="2019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8788" y="3762375"/>
            <a:ext cx="8221662" cy="2019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13856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203200"/>
            <a:ext cx="8064500" cy="561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2300" y="1600200"/>
            <a:ext cx="8064500" cy="4525963"/>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r>
              <a:rPr lang="zh-CN" altLang="en-US"/>
              <a:t> </a:t>
            </a:r>
            <a:r>
              <a:rPr lang="en-US" altLang="zh-CN"/>
              <a:t>Page 2</a:t>
            </a:r>
            <a:endParaRPr lang="en-GB" altLang="zh-CN"/>
          </a:p>
        </p:txBody>
      </p:sp>
    </p:spTree>
    <p:extLst>
      <p:ext uri="{BB962C8B-B14F-4D97-AF65-F5344CB8AC3E}">
        <p14:creationId xmlns:p14="http://schemas.microsoft.com/office/powerpoint/2010/main" val="15441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8,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April 8,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8,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8,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8, 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8,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April 8, 2019</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April 8, 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8, 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aike.baidu.com/view/170106.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view/170106.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view/170106.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baike.baidu.com/view/170106.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aike.baidu.com/view/170106.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47.xml.rels><?xml version="1.0" encoding="UTF-8" standalone="yes"?>
<Relationships xmlns="http://schemas.openxmlformats.org/package/2006/relationships"><Relationship Id="rId2" Type="http://schemas.openxmlformats.org/officeDocument/2006/relationships/hyperlink" Target="http://baike.baidu.com/view/170106.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baike.baidu.com/view/170106.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33365" y="2371898"/>
            <a:ext cx="3313355" cy="1702160"/>
          </a:xfrm>
        </p:spPr>
        <p:txBody>
          <a:bodyPr>
            <a:normAutofit/>
          </a:bodyPr>
          <a:lstStyle/>
          <a:p>
            <a:r>
              <a:rPr kumimoji="1" lang="zh-CN" altLang="en-US" sz="4000" dirty="0" smtClean="0"/>
              <a:t>信息安全概论</a:t>
            </a:r>
            <a:endParaRPr kumimoji="1" lang="zh-CN" altLang="en-US" sz="4000" dirty="0"/>
          </a:p>
        </p:txBody>
      </p:sp>
      <p:sp>
        <p:nvSpPr>
          <p:cNvPr id="3" name="副标题 2"/>
          <p:cNvSpPr>
            <a:spLocks noGrp="1"/>
          </p:cNvSpPr>
          <p:nvPr>
            <p:ph type="subTitle" idx="1"/>
          </p:nvPr>
        </p:nvSpPr>
        <p:spPr/>
        <p:txBody>
          <a:bodyPr>
            <a:normAutofit/>
          </a:bodyPr>
          <a:lstStyle/>
          <a:p>
            <a:pPr algn="ctr"/>
            <a:r>
              <a:rPr kumimoji="1" lang="zh-CN" altLang="en-US" sz="2000" dirty="0" smtClean="0"/>
              <a:t>数学与统计学学院</a:t>
            </a:r>
            <a:endParaRPr kumimoji="1" lang="en-US" altLang="zh-CN" sz="2000" dirty="0" smtClean="0"/>
          </a:p>
          <a:p>
            <a:pPr algn="ctr"/>
            <a:r>
              <a:rPr kumimoji="1" lang="zh-CN" altLang="en-US" sz="2000" dirty="0" smtClean="0"/>
              <a:t>贾小英</a:t>
            </a:r>
            <a:endParaRPr kumimoji="1" lang="zh-CN" altLang="en-US" sz="2000" dirty="0"/>
          </a:p>
        </p:txBody>
      </p:sp>
    </p:spTree>
    <p:extLst>
      <p:ext uri="{BB962C8B-B14F-4D97-AF65-F5344CB8AC3E}">
        <p14:creationId xmlns:p14="http://schemas.microsoft.com/office/powerpoint/2010/main" val="3351931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 name="文本框 1"/>
          <p:cNvSpPr txBox="1"/>
          <p:nvPr/>
        </p:nvSpPr>
        <p:spPr>
          <a:xfrm>
            <a:off x="980981" y="1006141"/>
            <a:ext cx="6826908" cy="523220"/>
          </a:xfrm>
          <a:prstGeom prst="rect">
            <a:avLst/>
          </a:prstGeom>
          <a:noFill/>
        </p:spPr>
        <p:txBody>
          <a:bodyPr wrap="square" rtlCol="0">
            <a:spAutoFit/>
          </a:bodyPr>
          <a:lstStyle/>
          <a:p>
            <a:pPr>
              <a:lnSpc>
                <a:spcPct val="120000"/>
              </a:lnSpc>
            </a:pPr>
            <a:r>
              <a:rPr kumimoji="1" lang="zh-CN" altLang="en-US" sz="2400" dirty="0" smtClean="0">
                <a:solidFill>
                  <a:srgbClr val="0000FF"/>
                </a:solidFill>
                <a:latin typeface="+mn-ea"/>
              </a:rPr>
              <a:t>邮政通信实例</a:t>
            </a:r>
          </a:p>
        </p:txBody>
      </p:sp>
      <p:pic>
        <p:nvPicPr>
          <p:cNvPr id="11" name="图片 10" descr="邮局.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8800" y="1447184"/>
            <a:ext cx="8026400" cy="4800600"/>
          </a:xfrm>
          <a:prstGeom prst="rect">
            <a:avLst/>
          </a:prstGeom>
        </p:spPr>
      </p:pic>
    </p:spTree>
    <p:extLst>
      <p:ext uri="{BB962C8B-B14F-4D97-AF65-F5344CB8AC3E}">
        <p14:creationId xmlns:p14="http://schemas.microsoft.com/office/powerpoint/2010/main" val="3723611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 name="文本框 1"/>
          <p:cNvSpPr txBox="1"/>
          <p:nvPr/>
        </p:nvSpPr>
        <p:spPr>
          <a:xfrm>
            <a:off x="980981" y="1006141"/>
            <a:ext cx="6826908" cy="523220"/>
          </a:xfrm>
          <a:prstGeom prst="rect">
            <a:avLst/>
          </a:prstGeom>
          <a:noFill/>
        </p:spPr>
        <p:txBody>
          <a:bodyPr wrap="square" rtlCol="0">
            <a:spAutoFit/>
          </a:bodyPr>
          <a:lstStyle/>
          <a:p>
            <a:pPr>
              <a:lnSpc>
                <a:spcPct val="120000"/>
              </a:lnSpc>
            </a:pPr>
            <a:r>
              <a:rPr kumimoji="1" lang="zh-CN" altLang="en-US" sz="2400" dirty="0" smtClean="0">
                <a:solidFill>
                  <a:srgbClr val="0000FF"/>
                </a:solidFill>
                <a:latin typeface="+mn-ea"/>
              </a:rPr>
              <a:t>邮政通信实例</a:t>
            </a:r>
          </a:p>
        </p:txBody>
      </p:sp>
      <p:sp>
        <p:nvSpPr>
          <p:cNvPr id="3" name="文本框 2"/>
          <p:cNvSpPr txBox="1"/>
          <p:nvPr/>
        </p:nvSpPr>
        <p:spPr>
          <a:xfrm>
            <a:off x="1443125" y="1890369"/>
            <a:ext cx="5931827" cy="2298065"/>
          </a:xfrm>
          <a:prstGeom prst="rect">
            <a:avLst/>
          </a:prstGeom>
          <a:noFill/>
        </p:spPr>
        <p:txBody>
          <a:bodyPr wrap="square" rtlCol="0">
            <a:spAutoFit/>
          </a:bodyPr>
          <a:lstStyle/>
          <a:p>
            <a:pPr marL="342900" lvl="1" indent="-342900">
              <a:lnSpc>
                <a:spcPct val="120000"/>
              </a:lnSpc>
              <a:buFont typeface="Arial"/>
              <a:buChar char="•"/>
            </a:pPr>
            <a:r>
              <a:rPr kumimoji="1" lang="zh-CN" altLang="en-US" sz="2000" dirty="0" smtClean="0"/>
              <a:t>下层为上层提供服务</a:t>
            </a:r>
            <a:endParaRPr kumimoji="1" lang="en-US" altLang="zh-CN" sz="2000" dirty="0" smtClean="0"/>
          </a:p>
          <a:p>
            <a:pPr marL="800100" lvl="1" indent="-342900">
              <a:lnSpc>
                <a:spcPct val="120000"/>
              </a:lnSpc>
              <a:buFont typeface="Symbol" charset="2"/>
              <a:buChar char="-"/>
            </a:pPr>
            <a:r>
              <a:rPr kumimoji="1" lang="zh-CN" altLang="en-US" sz="2000" dirty="0" smtClean="0"/>
              <a:t>邮局对于写信人来说是下层</a:t>
            </a:r>
            <a:endParaRPr kumimoji="1" lang="en-US" altLang="zh-CN" sz="2000" dirty="0" smtClean="0"/>
          </a:p>
          <a:p>
            <a:pPr marL="800100" lvl="1" indent="-342900">
              <a:lnSpc>
                <a:spcPct val="120000"/>
              </a:lnSpc>
              <a:buFont typeface="Symbol" charset="2"/>
              <a:buChar char="-"/>
            </a:pPr>
            <a:r>
              <a:rPr kumimoji="1" lang="zh-CN" altLang="en-US" sz="2000" dirty="0" smtClean="0"/>
              <a:t>运输部门是邮局的下层</a:t>
            </a:r>
            <a:endParaRPr kumimoji="1" lang="en-US" altLang="zh-CN" sz="2000" dirty="0" smtClean="0"/>
          </a:p>
          <a:p>
            <a:pPr marL="342900" indent="-342900">
              <a:lnSpc>
                <a:spcPct val="120000"/>
              </a:lnSpc>
              <a:buFont typeface="Arial"/>
              <a:buChar char="•"/>
            </a:pPr>
            <a:r>
              <a:rPr kumimoji="1" lang="zh-CN" altLang="en-US" sz="2000" dirty="0"/>
              <a:t>同层次之间使用</a:t>
            </a:r>
            <a:r>
              <a:rPr kumimoji="1" lang="zh-CN" altLang="en-US" sz="2000" dirty="0" smtClean="0"/>
              <a:t>相同的协议</a:t>
            </a:r>
            <a:endParaRPr kumimoji="1" lang="en-US" altLang="zh-CN" sz="2000" dirty="0" smtClean="0"/>
          </a:p>
          <a:p>
            <a:pPr marL="800100" lvl="1" indent="-342900">
              <a:lnSpc>
                <a:spcPct val="120000"/>
              </a:lnSpc>
              <a:buFont typeface="Symbol" charset="2"/>
              <a:buChar char="-"/>
            </a:pPr>
            <a:r>
              <a:rPr kumimoji="1" lang="zh-CN" altLang="en-US" sz="2000" dirty="0" smtClean="0"/>
              <a:t>写信人与收信人之间使用相同的语言</a:t>
            </a:r>
            <a:endParaRPr kumimoji="1" lang="en-US" altLang="zh-CN" sz="2000" dirty="0" smtClean="0"/>
          </a:p>
          <a:p>
            <a:pPr marL="800100" lvl="1" indent="-342900">
              <a:lnSpc>
                <a:spcPct val="120000"/>
              </a:lnSpc>
              <a:buFont typeface="Symbol" charset="2"/>
              <a:buChar char="-"/>
            </a:pPr>
            <a:r>
              <a:rPr kumimoji="1" lang="zh-CN" altLang="en-US" sz="2000" dirty="0" smtClean="0"/>
              <a:t>邮局之间处理邮件的约定</a:t>
            </a:r>
            <a:endParaRPr kumimoji="1" lang="zh-CN" altLang="en-US" sz="2000" dirty="0"/>
          </a:p>
        </p:txBody>
      </p:sp>
    </p:spTree>
    <p:extLst>
      <p:ext uri="{BB962C8B-B14F-4D97-AF65-F5344CB8AC3E}">
        <p14:creationId xmlns:p14="http://schemas.microsoft.com/office/powerpoint/2010/main" val="3746851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二</a:t>
            </a:r>
            <a:r>
              <a:rPr kumimoji="1" lang="zh-CN" altLang="zh-CN" sz="3600" dirty="0" smtClean="0"/>
              <a:t>、</a:t>
            </a:r>
            <a:r>
              <a:rPr kumimoji="1" lang="en-US" altLang="zh-CN" sz="3600" dirty="0" smtClean="0"/>
              <a:t>TCP/IP</a:t>
            </a:r>
            <a:r>
              <a:rPr kumimoji="1" lang="zh-CN" altLang="en-US" sz="3600" dirty="0" smtClean="0"/>
              <a:t>分层及工作原理</a:t>
            </a:r>
            <a:endParaRPr kumimoji="1" lang="en-US" altLang="zh-CN" sz="3600" dirty="0" smtClean="0"/>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 name="文本框 1"/>
          <p:cNvSpPr txBox="1"/>
          <p:nvPr/>
        </p:nvSpPr>
        <p:spPr>
          <a:xfrm>
            <a:off x="980981" y="1874075"/>
            <a:ext cx="6826908" cy="3775393"/>
          </a:xfrm>
          <a:prstGeom prst="rect">
            <a:avLst/>
          </a:prstGeom>
          <a:noFill/>
        </p:spPr>
        <p:txBody>
          <a:bodyPr wrap="square" rtlCol="0">
            <a:spAutoFit/>
          </a:bodyPr>
          <a:lstStyle/>
          <a:p>
            <a:pPr marL="342900" indent="-342900">
              <a:lnSpc>
                <a:spcPct val="120000"/>
              </a:lnSpc>
              <a:buFont typeface="Arial"/>
              <a:buChar char="•"/>
            </a:pPr>
            <a:r>
              <a:rPr kumimoji="1" lang="en-US" altLang="zh-CN" sz="2000" dirty="0" smtClean="0">
                <a:latin typeface="+mn-ea"/>
              </a:rPr>
              <a:t>OSI</a:t>
            </a:r>
            <a:r>
              <a:rPr kumimoji="1" lang="zh-CN" altLang="en-US" sz="2000" dirty="0" smtClean="0">
                <a:latin typeface="+mn-ea"/>
              </a:rPr>
              <a:t>模型（</a:t>
            </a:r>
            <a:r>
              <a:rPr kumimoji="1" lang="en-US" altLang="zh-CN" sz="2000" dirty="0" smtClean="0">
                <a:latin typeface="+mn-ea"/>
              </a:rPr>
              <a:t>Open System Internetwork</a:t>
            </a:r>
            <a:r>
              <a:rPr kumimoji="1" lang="zh-CN" altLang="en-US" sz="2000" dirty="0" smtClean="0">
                <a:latin typeface="+mn-ea"/>
              </a:rPr>
              <a:t>）</a:t>
            </a:r>
            <a:endParaRPr kumimoji="1" lang="en-US" altLang="zh-CN" sz="2000" dirty="0" smtClean="0">
              <a:latin typeface="+mn-ea"/>
            </a:endParaRPr>
          </a:p>
          <a:p>
            <a:pPr marL="800100" lvl="1" indent="-342900">
              <a:lnSpc>
                <a:spcPct val="120000"/>
              </a:lnSpc>
              <a:buFont typeface="Symbol" charset="2"/>
              <a:buChar char="-"/>
            </a:pPr>
            <a:r>
              <a:rPr lang="zh-CN" altLang="en-US" sz="2000" dirty="0" smtClean="0">
                <a:latin typeface="+mn-ea"/>
              </a:rPr>
              <a:t>由国际标准化组织（</a:t>
            </a:r>
            <a:r>
              <a:rPr lang="en-US" altLang="zh-CN" sz="2000" dirty="0" smtClean="0">
                <a:latin typeface="+mn-ea"/>
              </a:rPr>
              <a:t>ISO</a:t>
            </a:r>
            <a:r>
              <a:rPr lang="zh-CN" altLang="en-US" sz="2000" dirty="0" smtClean="0">
                <a:latin typeface="+mn-ea"/>
              </a:rPr>
              <a:t>）创立的开放式系统互联模型，是网络协议和分布式应用的标准</a:t>
            </a:r>
            <a:r>
              <a:rPr lang="zh-CN" altLang="en-US" sz="2000" dirty="0">
                <a:latin typeface="+mn-ea"/>
              </a:rPr>
              <a:t>模型</a:t>
            </a:r>
            <a:r>
              <a:rPr lang="zh-CN" altLang="en-US" sz="2000" dirty="0" smtClean="0">
                <a:latin typeface="+mn-ea"/>
              </a:rPr>
              <a:t>。</a:t>
            </a:r>
            <a:endParaRPr lang="en-US" altLang="zh-CN" sz="2000" dirty="0" smtClean="0">
              <a:latin typeface="+mn-ea"/>
            </a:endParaRPr>
          </a:p>
          <a:p>
            <a:pPr marL="800100" lvl="1" indent="-342900">
              <a:lnSpc>
                <a:spcPct val="120000"/>
              </a:lnSpc>
              <a:buFont typeface="Symbol" charset="2"/>
              <a:buChar char="-"/>
            </a:pPr>
            <a:r>
              <a:rPr lang="zh-CN" altLang="en-US" sz="2000" dirty="0" smtClean="0">
                <a:latin typeface="+mn-ea"/>
              </a:rPr>
              <a:t>它定义了七个网络层</a:t>
            </a:r>
            <a:r>
              <a:rPr lang="zh-CN" altLang="en-US" sz="2000" dirty="0">
                <a:latin typeface="+mn-ea"/>
              </a:rPr>
              <a:t>次</a:t>
            </a:r>
            <a:r>
              <a:rPr lang="zh-CN" altLang="en-US" sz="2000" dirty="0" smtClean="0">
                <a:latin typeface="+mn-ea"/>
              </a:rPr>
              <a:t>。</a:t>
            </a:r>
            <a:endParaRPr lang="en-US" altLang="zh-CN" sz="2000" dirty="0" smtClean="0">
              <a:latin typeface="+mn-ea"/>
            </a:endParaRPr>
          </a:p>
          <a:p>
            <a:pPr marL="800100" lvl="1" indent="-342900">
              <a:lnSpc>
                <a:spcPct val="120000"/>
              </a:lnSpc>
              <a:buFont typeface="Symbol" charset="2"/>
              <a:buChar char="-"/>
            </a:pPr>
            <a:r>
              <a:rPr lang="zh-CN" altLang="en-US" sz="2000" dirty="0" smtClean="0">
                <a:latin typeface="+mn-ea"/>
              </a:rPr>
              <a:t>由于</a:t>
            </a:r>
            <a:r>
              <a:rPr lang="en-US" altLang="zh-CN" sz="2000" dirty="0" smtClean="0">
                <a:latin typeface="+mn-ea"/>
              </a:rPr>
              <a:t>OSI</a:t>
            </a:r>
            <a:r>
              <a:rPr lang="zh-CN" altLang="en-US" sz="2000" dirty="0" smtClean="0">
                <a:latin typeface="+mn-ea"/>
              </a:rPr>
              <a:t>模型太过宽泛，制定过程中总是着眼于一次制定达</a:t>
            </a:r>
            <a:r>
              <a:rPr lang="zh-CN" altLang="en-US" sz="2000" dirty="0">
                <a:latin typeface="+mn-ea"/>
              </a:rPr>
              <a:t>到完美</a:t>
            </a:r>
            <a:r>
              <a:rPr lang="zh-CN" altLang="en-US" sz="2000" dirty="0" smtClean="0">
                <a:latin typeface="+mn-ea"/>
              </a:rPr>
              <a:t>，但却忽略了异构网络通信的重要性，</a:t>
            </a:r>
            <a:r>
              <a:rPr lang="zh-CN" altLang="en-US" sz="2000" dirty="0">
                <a:latin typeface="+mn-ea"/>
              </a:rPr>
              <a:t>无连接服务一开始也不在考虑之列</a:t>
            </a:r>
            <a:r>
              <a:rPr lang="zh-CN" altLang="en-US" sz="2000" dirty="0" smtClean="0">
                <a:latin typeface="+mn-ea"/>
              </a:rPr>
              <a:t>，网络管理功能也过度复杂，</a:t>
            </a:r>
            <a:r>
              <a:rPr lang="zh-CN" altLang="en-US" sz="2000" dirty="0">
                <a:latin typeface="+mn-ea"/>
              </a:rPr>
              <a:t>造成了</a:t>
            </a:r>
            <a:r>
              <a:rPr lang="en-US" altLang="zh-CN" sz="2000" dirty="0">
                <a:latin typeface="+mn-ea"/>
              </a:rPr>
              <a:t>OSI</a:t>
            </a:r>
            <a:r>
              <a:rPr lang="zh-CN" altLang="en-US" sz="2000" dirty="0">
                <a:latin typeface="+mn-ea"/>
              </a:rPr>
              <a:t>迟迟没有</a:t>
            </a:r>
            <a:r>
              <a:rPr lang="zh-CN" altLang="en-US" sz="2000" dirty="0" smtClean="0">
                <a:latin typeface="+mn-ea"/>
              </a:rPr>
              <a:t>成熟的产品推出，这个曾经有望成为国际通用标准的模型如今主要被用来作为分层网络协议的教学模板。</a:t>
            </a:r>
            <a:endParaRPr kumimoji="1" lang="zh-CN" altLang="en-US" sz="2000" dirty="0" smtClean="0">
              <a:latin typeface="+mn-ea"/>
            </a:endParaRPr>
          </a:p>
        </p:txBody>
      </p:sp>
    </p:spTree>
    <p:extLst>
      <p:ext uri="{BB962C8B-B14F-4D97-AF65-F5344CB8AC3E}">
        <p14:creationId xmlns:p14="http://schemas.microsoft.com/office/powerpoint/2010/main" val="20712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二</a:t>
            </a:r>
            <a:r>
              <a:rPr kumimoji="1" lang="zh-CN" altLang="zh-CN" sz="3600" dirty="0" smtClean="0"/>
              <a:t>、</a:t>
            </a:r>
            <a:r>
              <a:rPr kumimoji="1" lang="en-US" altLang="zh-CN" sz="3600" dirty="0" smtClean="0"/>
              <a:t>TCP/IP</a:t>
            </a:r>
            <a:r>
              <a:rPr kumimoji="1" lang="zh-CN" altLang="en-US" sz="3600" dirty="0" smtClean="0"/>
              <a:t>分层及工作原理</a:t>
            </a:r>
            <a:endParaRPr kumimoji="1" lang="en-US" altLang="zh-CN" sz="3600" dirty="0" smtClean="0"/>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 name="矩形 1"/>
          <p:cNvSpPr/>
          <p:nvPr/>
        </p:nvSpPr>
        <p:spPr>
          <a:xfrm>
            <a:off x="837013" y="2129780"/>
            <a:ext cx="7186761" cy="2298065"/>
          </a:xfrm>
          <a:prstGeom prst="rect">
            <a:avLst/>
          </a:prstGeom>
        </p:spPr>
        <p:txBody>
          <a:bodyPr wrap="square">
            <a:spAutoFit/>
          </a:bodyPr>
          <a:lstStyle/>
          <a:p>
            <a:pPr marL="342900" indent="-342900">
              <a:lnSpc>
                <a:spcPct val="120000"/>
              </a:lnSpc>
              <a:buFont typeface="Arial"/>
              <a:buChar char="•"/>
            </a:pPr>
            <a:r>
              <a:rPr lang="en-US" altLang="zh-CN" sz="2000" dirty="0" smtClean="0">
                <a:latin typeface="+mn-ea"/>
              </a:rPr>
              <a:t>TCP/IP</a:t>
            </a:r>
            <a:r>
              <a:rPr lang="zh-CN" altLang="en-US" sz="2000" dirty="0" smtClean="0">
                <a:latin typeface="+mn-ea"/>
              </a:rPr>
              <a:t>模型</a:t>
            </a:r>
            <a:endParaRPr lang="en-US" altLang="zh-CN" sz="2000" dirty="0" smtClean="0">
              <a:latin typeface="+mn-ea"/>
            </a:endParaRPr>
          </a:p>
          <a:p>
            <a:pPr marL="800100" lvl="1" indent="-342900">
              <a:lnSpc>
                <a:spcPct val="120000"/>
              </a:lnSpc>
              <a:buFont typeface="Symbol" charset="2"/>
              <a:buChar char="-"/>
            </a:pPr>
            <a:r>
              <a:rPr lang="en-US" altLang="zh-CN" sz="2000" dirty="0">
                <a:latin typeface="+mn-ea"/>
              </a:rPr>
              <a:t>TCP/IP</a:t>
            </a:r>
            <a:r>
              <a:rPr lang="zh-CN" altLang="en-US" sz="2000" dirty="0">
                <a:latin typeface="+mn-ea"/>
              </a:rPr>
              <a:t>一开始就考虑到多种异构网的互联问题</a:t>
            </a:r>
            <a:r>
              <a:rPr lang="zh-CN" altLang="en-US" sz="2000" dirty="0" smtClean="0">
                <a:latin typeface="+mn-ea"/>
              </a:rPr>
              <a:t>，将网际协议</a:t>
            </a:r>
            <a:r>
              <a:rPr lang="en-US" altLang="zh-CN" sz="2000" dirty="0" smtClean="0">
                <a:latin typeface="+mn-ea"/>
              </a:rPr>
              <a:t>IP</a:t>
            </a:r>
            <a:r>
              <a:rPr lang="zh-CN" altLang="en-US" sz="2000" dirty="0" smtClean="0">
                <a:latin typeface="+mn-ea"/>
              </a:rPr>
              <a:t>协议作为重要组成部分，面向连接和无连接的服务并重</a:t>
            </a:r>
            <a:r>
              <a:rPr lang="zh-CN" altLang="zh-CN" sz="2000" dirty="0" smtClean="0">
                <a:latin typeface="+mn-ea"/>
              </a:rPr>
              <a:t>，</a:t>
            </a:r>
            <a:r>
              <a:rPr lang="zh-CN" altLang="en-US" sz="2000" dirty="0" smtClean="0">
                <a:latin typeface="+mn-ea"/>
              </a:rPr>
              <a:t>并具有较</a:t>
            </a:r>
            <a:r>
              <a:rPr lang="zh-CN" altLang="en-US" sz="2000" dirty="0">
                <a:latin typeface="+mn-ea"/>
              </a:rPr>
              <a:t>好的网络管理功</a:t>
            </a:r>
            <a:r>
              <a:rPr lang="zh-CN" altLang="en-US" sz="2000" dirty="0" smtClean="0">
                <a:latin typeface="+mn-ea"/>
              </a:rPr>
              <a:t>能</a:t>
            </a:r>
            <a:endParaRPr lang="en-US" altLang="zh-CN" sz="2000" dirty="0">
              <a:latin typeface="+mn-ea"/>
            </a:endParaRPr>
          </a:p>
          <a:p>
            <a:pPr marL="800100" lvl="1" indent="-342900">
              <a:lnSpc>
                <a:spcPct val="120000"/>
              </a:lnSpc>
              <a:buFont typeface="Symbol" charset="2"/>
              <a:buChar char="-"/>
            </a:pPr>
            <a:r>
              <a:rPr lang="en-US" altLang="zh-CN" sz="2000" dirty="0" smtClean="0">
                <a:latin typeface="+mn-ea"/>
              </a:rPr>
              <a:t>TCP</a:t>
            </a:r>
            <a:r>
              <a:rPr lang="en-US" altLang="zh-CN" sz="2000" dirty="0">
                <a:latin typeface="+mn-ea"/>
              </a:rPr>
              <a:t>/</a:t>
            </a:r>
            <a:r>
              <a:rPr lang="en-US" altLang="zh-CN" sz="2000" dirty="0" smtClean="0">
                <a:latin typeface="+mn-ea"/>
              </a:rPr>
              <a:t>IP</a:t>
            </a:r>
            <a:r>
              <a:rPr lang="zh-CN" altLang="en-US" sz="2000" dirty="0" smtClean="0">
                <a:latin typeface="+mn-ea"/>
              </a:rPr>
              <a:t>通过实践</a:t>
            </a:r>
            <a:r>
              <a:rPr lang="zh-CN" altLang="en-US" sz="2000" dirty="0">
                <a:latin typeface="+mn-ea"/>
              </a:rPr>
              <a:t>得到到不断的完善，也得到了大厂商的支持，</a:t>
            </a:r>
            <a:r>
              <a:rPr lang="zh-CN" altLang="en-US" sz="2000" dirty="0" smtClean="0">
                <a:latin typeface="+mn-ea"/>
              </a:rPr>
              <a:t>所以</a:t>
            </a:r>
            <a:r>
              <a:rPr lang="en-US" altLang="zh-CN" sz="2000" dirty="0" smtClean="0">
                <a:latin typeface="+mn-ea"/>
              </a:rPr>
              <a:t>TCP</a:t>
            </a:r>
            <a:r>
              <a:rPr lang="en-US" altLang="zh-CN" sz="2000" dirty="0">
                <a:latin typeface="+mn-ea"/>
              </a:rPr>
              <a:t>/</a:t>
            </a:r>
            <a:r>
              <a:rPr lang="en-US" altLang="zh-CN" sz="2000" dirty="0" smtClean="0">
                <a:latin typeface="+mn-ea"/>
              </a:rPr>
              <a:t>IP</a:t>
            </a:r>
            <a:r>
              <a:rPr lang="zh-CN" altLang="en-US" sz="2000" dirty="0" smtClean="0">
                <a:latin typeface="+mn-ea"/>
              </a:rPr>
              <a:t>参考模型成为事实上的网络通信标准。</a:t>
            </a:r>
            <a:endParaRPr lang="zh-CN" altLang="en-US" sz="2000" dirty="0">
              <a:latin typeface="+mn-ea"/>
            </a:endParaRPr>
          </a:p>
        </p:txBody>
      </p:sp>
    </p:spTree>
    <p:extLst>
      <p:ext uri="{BB962C8B-B14F-4D97-AF65-F5344CB8AC3E}">
        <p14:creationId xmlns:p14="http://schemas.microsoft.com/office/powerpoint/2010/main" val="941248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二</a:t>
            </a:r>
            <a:r>
              <a:rPr kumimoji="1" lang="zh-CN" altLang="zh-CN" sz="3600" dirty="0" smtClean="0"/>
              <a:t>、</a:t>
            </a:r>
            <a:r>
              <a:rPr kumimoji="1" lang="en-US" altLang="zh-CN" sz="3600" dirty="0" smtClean="0"/>
              <a:t>TCP/IP</a:t>
            </a:r>
            <a:r>
              <a:rPr kumimoji="1" lang="zh-CN" altLang="en-US" sz="3600" dirty="0" smtClean="0"/>
              <a:t>分层及工作原理</a:t>
            </a:r>
            <a:endParaRPr kumimoji="1" lang="en-US" altLang="zh-CN" sz="3600" dirty="0" smtClean="0"/>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5" name="Rectangle 51"/>
          <p:cNvSpPr>
            <a:spLocks noChangeArrowheads="1"/>
          </p:cNvSpPr>
          <p:nvPr/>
        </p:nvSpPr>
        <p:spPr bwMode="auto">
          <a:xfrm>
            <a:off x="1714500" y="2101850"/>
            <a:ext cx="1992313" cy="3722688"/>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7" name="Freeform 3"/>
          <p:cNvSpPr>
            <a:spLocks/>
          </p:cNvSpPr>
          <p:nvPr/>
        </p:nvSpPr>
        <p:spPr bwMode="auto">
          <a:xfrm>
            <a:off x="3721100" y="1946275"/>
            <a:ext cx="155575" cy="3878263"/>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8" name="Freeform 5"/>
          <p:cNvSpPr>
            <a:spLocks/>
          </p:cNvSpPr>
          <p:nvPr/>
        </p:nvSpPr>
        <p:spPr bwMode="auto">
          <a:xfrm>
            <a:off x="1708150" y="1939925"/>
            <a:ext cx="2168525" cy="16192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9" name="Freeform 6"/>
          <p:cNvSpPr>
            <a:spLocks/>
          </p:cNvSpPr>
          <p:nvPr/>
        </p:nvSpPr>
        <p:spPr bwMode="auto">
          <a:xfrm>
            <a:off x="1714500" y="3565525"/>
            <a:ext cx="2162175"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0" name="Freeform 7"/>
          <p:cNvSpPr>
            <a:spLocks/>
          </p:cNvSpPr>
          <p:nvPr/>
        </p:nvSpPr>
        <p:spPr bwMode="auto">
          <a:xfrm>
            <a:off x="1714500" y="2486025"/>
            <a:ext cx="2162175"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1" name="Freeform 8"/>
          <p:cNvSpPr>
            <a:spLocks/>
          </p:cNvSpPr>
          <p:nvPr/>
        </p:nvSpPr>
        <p:spPr bwMode="auto">
          <a:xfrm>
            <a:off x="1714500" y="3027363"/>
            <a:ext cx="2162175" cy="153987"/>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2" name="Freeform 9"/>
          <p:cNvSpPr>
            <a:spLocks/>
          </p:cNvSpPr>
          <p:nvPr/>
        </p:nvSpPr>
        <p:spPr bwMode="auto">
          <a:xfrm>
            <a:off x="1714500" y="4105275"/>
            <a:ext cx="2162175"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3" name="Freeform 10"/>
          <p:cNvSpPr>
            <a:spLocks/>
          </p:cNvSpPr>
          <p:nvPr/>
        </p:nvSpPr>
        <p:spPr bwMode="auto">
          <a:xfrm>
            <a:off x="1714500" y="4646613"/>
            <a:ext cx="2162175"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4" name="Freeform 11"/>
          <p:cNvSpPr>
            <a:spLocks/>
          </p:cNvSpPr>
          <p:nvPr/>
        </p:nvSpPr>
        <p:spPr bwMode="auto">
          <a:xfrm>
            <a:off x="1714500" y="5186363"/>
            <a:ext cx="2162175"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5" name="Freeform 18"/>
          <p:cNvSpPr>
            <a:spLocks/>
          </p:cNvSpPr>
          <p:nvPr/>
        </p:nvSpPr>
        <p:spPr bwMode="auto">
          <a:xfrm>
            <a:off x="7235825" y="1946275"/>
            <a:ext cx="155575" cy="3937000"/>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6" name="Rectangle 19"/>
          <p:cNvSpPr>
            <a:spLocks noChangeArrowheads="1"/>
          </p:cNvSpPr>
          <p:nvPr/>
        </p:nvSpPr>
        <p:spPr bwMode="auto">
          <a:xfrm>
            <a:off x="5207000" y="2106613"/>
            <a:ext cx="2020888" cy="3767137"/>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7" name="Freeform 20"/>
          <p:cNvSpPr>
            <a:spLocks/>
          </p:cNvSpPr>
          <p:nvPr/>
        </p:nvSpPr>
        <p:spPr bwMode="auto">
          <a:xfrm>
            <a:off x="5227638" y="1946275"/>
            <a:ext cx="2163762"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8" name="Freeform 21"/>
          <p:cNvSpPr>
            <a:spLocks/>
          </p:cNvSpPr>
          <p:nvPr/>
        </p:nvSpPr>
        <p:spPr bwMode="auto">
          <a:xfrm>
            <a:off x="5227638" y="3565525"/>
            <a:ext cx="2163762"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19" name="Freeform 22"/>
          <p:cNvSpPr>
            <a:spLocks/>
          </p:cNvSpPr>
          <p:nvPr/>
        </p:nvSpPr>
        <p:spPr bwMode="auto">
          <a:xfrm>
            <a:off x="5227638" y="4105275"/>
            <a:ext cx="2163762"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20" name="Freeform 23"/>
          <p:cNvSpPr>
            <a:spLocks/>
          </p:cNvSpPr>
          <p:nvPr/>
        </p:nvSpPr>
        <p:spPr bwMode="auto">
          <a:xfrm>
            <a:off x="5227638" y="4646613"/>
            <a:ext cx="2163762"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21" name="Line 29"/>
          <p:cNvSpPr>
            <a:spLocks noChangeShapeType="1"/>
          </p:cNvSpPr>
          <p:nvPr/>
        </p:nvSpPr>
        <p:spPr bwMode="auto">
          <a:xfrm>
            <a:off x="3768725" y="3957638"/>
            <a:ext cx="1457325" cy="0"/>
          </a:xfrm>
          <a:prstGeom prst="line">
            <a:avLst/>
          </a:prstGeom>
          <a:noFill/>
          <a:ln w="28575" cmpd="sng">
            <a:solidFill>
              <a:srgbClr val="0000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22" name="Line 30"/>
          <p:cNvSpPr>
            <a:spLocks noChangeShapeType="1"/>
          </p:cNvSpPr>
          <p:nvPr/>
        </p:nvSpPr>
        <p:spPr bwMode="auto">
          <a:xfrm>
            <a:off x="3768725" y="4471988"/>
            <a:ext cx="1457325" cy="0"/>
          </a:xfrm>
          <a:prstGeom prst="line">
            <a:avLst/>
          </a:prstGeom>
          <a:noFill/>
          <a:ln w="25400">
            <a:solidFill>
              <a:srgbClr val="0000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24" name="Line 32"/>
          <p:cNvSpPr>
            <a:spLocks noChangeShapeType="1"/>
          </p:cNvSpPr>
          <p:nvPr/>
        </p:nvSpPr>
        <p:spPr bwMode="auto">
          <a:xfrm>
            <a:off x="4146884" y="5186363"/>
            <a:ext cx="1080754" cy="17827"/>
          </a:xfrm>
          <a:prstGeom prst="line">
            <a:avLst/>
          </a:prstGeom>
          <a:noFill/>
          <a:ln w="25400">
            <a:solidFill>
              <a:srgbClr val="0000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568675" tIns="784322" rIns="1568675" bIns="784322">
            <a:spAutoFit/>
          </a:bodyPr>
          <a:lstStyle/>
          <a:p>
            <a:endParaRPr lang="zh-CN" altLang="en-US"/>
          </a:p>
        </p:txBody>
      </p:sp>
      <p:sp>
        <p:nvSpPr>
          <p:cNvPr id="25" name="Text Box 34"/>
          <p:cNvSpPr txBox="1">
            <a:spLocks noChangeArrowheads="1"/>
          </p:cNvSpPr>
          <p:nvPr/>
        </p:nvSpPr>
        <p:spPr bwMode="auto">
          <a:xfrm>
            <a:off x="1905000" y="22098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应用层</a:t>
            </a:r>
            <a:endParaRPr lang="en-US" altLang="zh-CN" sz="2000" b="1" dirty="0">
              <a:latin typeface="Helvetica" charset="0"/>
            </a:endParaRPr>
          </a:p>
        </p:txBody>
      </p:sp>
      <p:sp>
        <p:nvSpPr>
          <p:cNvPr id="26" name="Text Box 35"/>
          <p:cNvSpPr txBox="1">
            <a:spLocks noChangeArrowheads="1"/>
          </p:cNvSpPr>
          <p:nvPr/>
        </p:nvSpPr>
        <p:spPr bwMode="auto">
          <a:xfrm>
            <a:off x="1905000" y="28194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表示层</a:t>
            </a:r>
            <a:endParaRPr lang="en-US" altLang="zh-CN" sz="2000" b="1" dirty="0">
              <a:latin typeface="Helvetica" charset="0"/>
            </a:endParaRPr>
          </a:p>
        </p:txBody>
      </p:sp>
      <p:sp>
        <p:nvSpPr>
          <p:cNvPr id="27" name="Text Box 36"/>
          <p:cNvSpPr txBox="1">
            <a:spLocks noChangeArrowheads="1"/>
          </p:cNvSpPr>
          <p:nvPr/>
        </p:nvSpPr>
        <p:spPr bwMode="auto">
          <a:xfrm>
            <a:off x="1905000" y="32766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会话层</a:t>
            </a:r>
            <a:endParaRPr lang="en-US" altLang="zh-CN" sz="2000" b="1" dirty="0">
              <a:latin typeface="Helvetica" charset="0"/>
            </a:endParaRPr>
          </a:p>
        </p:txBody>
      </p:sp>
      <p:sp>
        <p:nvSpPr>
          <p:cNvPr id="28" name="Text Box 37"/>
          <p:cNvSpPr txBox="1">
            <a:spLocks noChangeArrowheads="1"/>
          </p:cNvSpPr>
          <p:nvPr/>
        </p:nvSpPr>
        <p:spPr bwMode="auto">
          <a:xfrm>
            <a:off x="1905000" y="38862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传输层</a:t>
            </a:r>
            <a:endParaRPr lang="en-US" altLang="zh-CN" sz="2000" b="1" dirty="0">
              <a:latin typeface="Helvetica" charset="0"/>
            </a:endParaRPr>
          </a:p>
        </p:txBody>
      </p:sp>
      <p:sp>
        <p:nvSpPr>
          <p:cNvPr id="29" name="Text Box 38"/>
          <p:cNvSpPr txBox="1">
            <a:spLocks noChangeArrowheads="1"/>
          </p:cNvSpPr>
          <p:nvPr/>
        </p:nvSpPr>
        <p:spPr bwMode="auto">
          <a:xfrm>
            <a:off x="1905000" y="44196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网络层</a:t>
            </a:r>
            <a:endParaRPr lang="en-US" altLang="zh-CN" sz="2000" b="1" dirty="0">
              <a:latin typeface="Helvetica" charset="0"/>
            </a:endParaRPr>
          </a:p>
        </p:txBody>
      </p:sp>
      <p:sp>
        <p:nvSpPr>
          <p:cNvPr id="30" name="Text Box 39"/>
          <p:cNvSpPr txBox="1">
            <a:spLocks noChangeArrowheads="1"/>
          </p:cNvSpPr>
          <p:nvPr/>
        </p:nvSpPr>
        <p:spPr bwMode="auto">
          <a:xfrm>
            <a:off x="1905000" y="49530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数据链路层</a:t>
            </a:r>
            <a:endParaRPr lang="en-US" altLang="zh-CN" sz="2000" b="1" dirty="0">
              <a:latin typeface="Helvetica" charset="0"/>
            </a:endParaRPr>
          </a:p>
        </p:txBody>
      </p:sp>
      <p:sp>
        <p:nvSpPr>
          <p:cNvPr id="31" name="Text Box 40"/>
          <p:cNvSpPr txBox="1">
            <a:spLocks noChangeArrowheads="1"/>
          </p:cNvSpPr>
          <p:nvPr/>
        </p:nvSpPr>
        <p:spPr bwMode="auto">
          <a:xfrm>
            <a:off x="1905000" y="545754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物理层</a:t>
            </a:r>
            <a:endParaRPr lang="en-US" altLang="zh-CN" sz="2000" b="1" dirty="0">
              <a:latin typeface="Helvetica" charset="0"/>
            </a:endParaRPr>
          </a:p>
        </p:txBody>
      </p:sp>
      <p:sp>
        <p:nvSpPr>
          <p:cNvPr id="32" name="Text Box 42"/>
          <p:cNvSpPr txBox="1">
            <a:spLocks noChangeArrowheads="1"/>
          </p:cNvSpPr>
          <p:nvPr/>
        </p:nvSpPr>
        <p:spPr bwMode="auto">
          <a:xfrm>
            <a:off x="5410200" y="2760206"/>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应用层</a:t>
            </a:r>
            <a:endParaRPr lang="en-US" altLang="zh-CN" sz="2000" b="1" dirty="0">
              <a:latin typeface="Helvetica" charset="0"/>
            </a:endParaRPr>
          </a:p>
        </p:txBody>
      </p:sp>
      <p:sp>
        <p:nvSpPr>
          <p:cNvPr id="33" name="Text Box 43"/>
          <p:cNvSpPr txBox="1">
            <a:spLocks noChangeArrowheads="1"/>
          </p:cNvSpPr>
          <p:nvPr/>
        </p:nvSpPr>
        <p:spPr bwMode="auto">
          <a:xfrm>
            <a:off x="5410200" y="38100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传输层</a:t>
            </a:r>
            <a:endParaRPr lang="en-US" altLang="zh-CN" sz="2000" b="1" dirty="0">
              <a:latin typeface="Helvetica" charset="0"/>
            </a:endParaRPr>
          </a:p>
        </p:txBody>
      </p:sp>
      <p:sp>
        <p:nvSpPr>
          <p:cNvPr id="34" name="Text Box 44"/>
          <p:cNvSpPr txBox="1">
            <a:spLocks noChangeArrowheads="1"/>
          </p:cNvSpPr>
          <p:nvPr/>
        </p:nvSpPr>
        <p:spPr bwMode="auto">
          <a:xfrm>
            <a:off x="5410200" y="4343400"/>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网络层</a:t>
            </a:r>
            <a:endParaRPr lang="en-US" altLang="zh-CN" sz="2000" b="1" dirty="0">
              <a:latin typeface="Helvetica" charset="0"/>
            </a:endParaRPr>
          </a:p>
        </p:txBody>
      </p:sp>
      <p:sp>
        <p:nvSpPr>
          <p:cNvPr id="35" name="Text Box 45"/>
          <p:cNvSpPr txBox="1">
            <a:spLocks noChangeArrowheads="1"/>
          </p:cNvSpPr>
          <p:nvPr/>
        </p:nvSpPr>
        <p:spPr bwMode="auto">
          <a:xfrm>
            <a:off x="5410200" y="5111588"/>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spAutoFit/>
          </a:bodyPr>
          <a:lstStyle/>
          <a:p>
            <a:pPr algn="ctr">
              <a:spcBef>
                <a:spcPct val="50000"/>
              </a:spcBef>
            </a:pPr>
            <a:r>
              <a:rPr lang="zh-CN" altLang="en-US" sz="2000" b="1" dirty="0" smtClean="0">
                <a:latin typeface="Helvetica" charset="0"/>
              </a:rPr>
              <a:t>数据链路层</a:t>
            </a:r>
            <a:endParaRPr lang="en-US" altLang="zh-CN" sz="2000" b="1" dirty="0">
              <a:latin typeface="Helvetica" charset="0"/>
            </a:endParaRPr>
          </a:p>
        </p:txBody>
      </p:sp>
      <p:sp>
        <p:nvSpPr>
          <p:cNvPr id="38" name="Text Box 52"/>
          <p:cNvSpPr txBox="1">
            <a:spLocks noChangeArrowheads="1"/>
          </p:cNvSpPr>
          <p:nvPr/>
        </p:nvSpPr>
        <p:spPr bwMode="auto">
          <a:xfrm>
            <a:off x="2300295" y="5978009"/>
            <a:ext cx="10439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spAutoFit/>
          </a:bodyPr>
          <a:lstStyle/>
          <a:p>
            <a:r>
              <a:rPr lang="en-US" altLang="zh-CN" sz="1800" b="1" dirty="0" smtClean="0">
                <a:latin typeface="Helvetica" charset="0"/>
              </a:rPr>
              <a:t>OSI</a:t>
            </a:r>
            <a:r>
              <a:rPr lang="zh-CN" altLang="en-US" sz="1800" b="1" dirty="0" smtClean="0">
                <a:latin typeface="Helvetica" charset="0"/>
              </a:rPr>
              <a:t>模型</a:t>
            </a:r>
            <a:endParaRPr lang="en-US" altLang="zh-CN" sz="1800" b="1" dirty="0">
              <a:latin typeface="Helvetica" charset="0"/>
            </a:endParaRPr>
          </a:p>
        </p:txBody>
      </p:sp>
      <p:sp>
        <p:nvSpPr>
          <p:cNvPr id="39" name="Text Box 53"/>
          <p:cNvSpPr txBox="1">
            <a:spLocks noChangeArrowheads="1"/>
          </p:cNvSpPr>
          <p:nvPr/>
        </p:nvSpPr>
        <p:spPr bwMode="auto">
          <a:xfrm>
            <a:off x="5776769" y="5995058"/>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spAutoFit/>
          </a:bodyPr>
          <a:lstStyle/>
          <a:p>
            <a:r>
              <a:rPr lang="en-US" altLang="zh-CN" sz="1800" b="1" dirty="0">
                <a:latin typeface="Helvetica" charset="0"/>
              </a:rPr>
              <a:t>TCP/IP</a:t>
            </a:r>
          </a:p>
        </p:txBody>
      </p:sp>
      <p:sp>
        <p:nvSpPr>
          <p:cNvPr id="2" name="右大括号 1"/>
          <p:cNvSpPr/>
          <p:nvPr/>
        </p:nvSpPr>
        <p:spPr>
          <a:xfrm>
            <a:off x="3876674" y="1946275"/>
            <a:ext cx="265093" cy="1619250"/>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1" name="Line 29"/>
          <p:cNvSpPr>
            <a:spLocks noChangeShapeType="1"/>
          </p:cNvSpPr>
          <p:nvPr/>
        </p:nvSpPr>
        <p:spPr bwMode="auto">
          <a:xfrm>
            <a:off x="4141767" y="2756031"/>
            <a:ext cx="1080000" cy="0"/>
          </a:xfrm>
          <a:prstGeom prst="line">
            <a:avLst/>
          </a:prstGeom>
          <a:noFill/>
          <a:ln w="28575" cmpd="sng">
            <a:solidFill>
              <a:srgbClr val="0000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568675" tIns="784322" rIns="1568675" bIns="784322">
            <a:spAutoFit/>
          </a:bodyPr>
          <a:lstStyle/>
          <a:p>
            <a:endParaRPr lang="zh-CN" altLang="en-US"/>
          </a:p>
        </p:txBody>
      </p:sp>
      <p:sp>
        <p:nvSpPr>
          <p:cNvPr id="42" name="右大括号 41"/>
          <p:cNvSpPr/>
          <p:nvPr/>
        </p:nvSpPr>
        <p:spPr>
          <a:xfrm>
            <a:off x="3876675" y="4646613"/>
            <a:ext cx="270210" cy="1024495"/>
          </a:xfrm>
          <a:prstGeom prst="rightBrace">
            <a:avLst>
              <a:gd name="adj1" fmla="val 8333"/>
              <a:gd name="adj2" fmla="val 51468"/>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776794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dirty="0" smtClean="0">
                <a:solidFill>
                  <a:srgbClr val="0000FF"/>
                </a:solidFill>
              </a:rPr>
              <a:t>数据链路层</a:t>
            </a:r>
            <a:endParaRPr kumimoji="1" lang="en-US" altLang="zh-CN" dirty="0" smtClean="0">
              <a:solidFill>
                <a:srgbClr val="0000FF"/>
              </a:solidFill>
            </a:endParaRPr>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grpSp>
        <p:nvGrpSpPr>
          <p:cNvPr id="8" name="组 7"/>
          <p:cNvGrpSpPr/>
          <p:nvPr/>
        </p:nvGrpSpPr>
        <p:grpSpPr>
          <a:xfrm>
            <a:off x="1053276" y="1930882"/>
            <a:ext cx="2163763" cy="3443115"/>
            <a:chOff x="1603375" y="2314575"/>
            <a:chExt cx="2163763" cy="3443115"/>
          </a:xfrm>
        </p:grpSpPr>
        <p:sp>
          <p:nvSpPr>
            <p:cNvPr id="9" name="Freeform 5"/>
            <p:cNvSpPr>
              <a:spLocks/>
            </p:cNvSpPr>
            <p:nvPr/>
          </p:nvSpPr>
          <p:spPr bwMode="auto">
            <a:xfrm>
              <a:off x="3605213" y="2314575"/>
              <a:ext cx="161925" cy="3443115"/>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endParaRPr lang="zh-CN" altLang="en-US"/>
            </a:p>
          </p:txBody>
        </p:sp>
        <p:sp>
          <p:nvSpPr>
            <p:cNvPr id="10" name="Rectangle 6"/>
            <p:cNvSpPr>
              <a:spLocks noChangeArrowheads="1"/>
            </p:cNvSpPr>
            <p:nvPr/>
          </p:nvSpPr>
          <p:spPr bwMode="auto">
            <a:xfrm>
              <a:off x="1611313" y="2474913"/>
              <a:ext cx="1993900" cy="327600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dirty="0"/>
            </a:p>
          </p:txBody>
        </p:sp>
        <p:sp>
          <p:nvSpPr>
            <p:cNvPr id="11" name="Rectangle 7"/>
            <p:cNvSpPr>
              <a:spLocks noChangeArrowheads="1"/>
            </p:cNvSpPr>
            <p:nvPr/>
          </p:nvSpPr>
          <p:spPr bwMode="auto">
            <a:xfrm>
              <a:off x="1858963" y="3098800"/>
              <a:ext cx="1498600" cy="44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sz="2000" b="1" dirty="0" smtClean="0">
                  <a:solidFill>
                    <a:schemeClr val="tx2"/>
                  </a:solidFill>
                  <a:latin typeface="Helvetica" charset="0"/>
                </a:rPr>
                <a:t>应用层</a:t>
              </a:r>
              <a:endParaRPr lang="en-US" altLang="zh-CN" sz="2000" b="1" dirty="0">
                <a:solidFill>
                  <a:schemeClr val="tx2"/>
                </a:solidFill>
                <a:latin typeface="Helvetica" charset="0"/>
              </a:endParaRPr>
            </a:p>
          </p:txBody>
        </p:sp>
        <p:sp>
          <p:nvSpPr>
            <p:cNvPr id="12" name="Rectangle 8"/>
            <p:cNvSpPr>
              <a:spLocks noChangeArrowheads="1"/>
            </p:cNvSpPr>
            <p:nvPr/>
          </p:nvSpPr>
          <p:spPr bwMode="auto">
            <a:xfrm>
              <a:off x="1960563" y="4203700"/>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传输层</a:t>
              </a:r>
              <a:endParaRPr lang="en-US" altLang="zh-CN" b="1" dirty="0">
                <a:solidFill>
                  <a:schemeClr val="tx2"/>
                </a:solidFill>
                <a:latin typeface="Helvetica" charset="0"/>
              </a:endParaRPr>
            </a:p>
          </p:txBody>
        </p:sp>
        <p:sp>
          <p:nvSpPr>
            <p:cNvPr id="13" name="Rectangle 9"/>
            <p:cNvSpPr>
              <a:spLocks noChangeArrowheads="1"/>
            </p:cNvSpPr>
            <p:nvPr/>
          </p:nvSpPr>
          <p:spPr bwMode="auto">
            <a:xfrm>
              <a:off x="1960563" y="4745038"/>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网络层</a:t>
              </a:r>
              <a:endParaRPr lang="en-US" altLang="zh-CN" b="1" dirty="0">
                <a:solidFill>
                  <a:schemeClr val="tx2"/>
                </a:solidFill>
                <a:latin typeface="Helvetica" charset="0"/>
              </a:endParaRPr>
            </a:p>
          </p:txBody>
        </p:sp>
        <p:sp>
          <p:nvSpPr>
            <p:cNvPr id="14" name="Rectangle 10"/>
            <p:cNvSpPr>
              <a:spLocks noChangeArrowheads="1"/>
            </p:cNvSpPr>
            <p:nvPr/>
          </p:nvSpPr>
          <p:spPr bwMode="auto">
            <a:xfrm>
              <a:off x="1858963" y="5271213"/>
              <a:ext cx="149860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数据链路层</a:t>
              </a:r>
              <a:endParaRPr lang="en-US" altLang="zh-CN" b="1" dirty="0">
                <a:solidFill>
                  <a:schemeClr val="tx2"/>
                </a:solidFill>
                <a:latin typeface="Helvetica" charset="0"/>
              </a:endParaRPr>
            </a:p>
          </p:txBody>
        </p:sp>
        <p:sp>
          <p:nvSpPr>
            <p:cNvPr id="15" name="Freeform 12"/>
            <p:cNvSpPr>
              <a:spLocks/>
            </p:cNvSpPr>
            <p:nvPr/>
          </p:nvSpPr>
          <p:spPr bwMode="auto">
            <a:xfrm>
              <a:off x="1603375" y="2314575"/>
              <a:ext cx="2163763"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6" name="Freeform 13"/>
            <p:cNvSpPr>
              <a:spLocks/>
            </p:cNvSpPr>
            <p:nvPr/>
          </p:nvSpPr>
          <p:spPr bwMode="auto">
            <a:xfrm>
              <a:off x="1603375" y="3935413"/>
              <a:ext cx="2163763"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7" name="Freeform 14"/>
            <p:cNvSpPr>
              <a:spLocks/>
            </p:cNvSpPr>
            <p:nvPr/>
          </p:nvSpPr>
          <p:spPr bwMode="auto">
            <a:xfrm>
              <a:off x="1603375" y="4473575"/>
              <a:ext cx="2163763"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8" name="Freeform 15"/>
            <p:cNvSpPr>
              <a:spLocks/>
            </p:cNvSpPr>
            <p:nvPr/>
          </p:nvSpPr>
          <p:spPr bwMode="auto">
            <a:xfrm>
              <a:off x="1603375" y="5014913"/>
              <a:ext cx="2163763"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grpSp>
      <p:sp>
        <p:nvSpPr>
          <p:cNvPr id="2" name="矩形 1"/>
          <p:cNvSpPr/>
          <p:nvPr/>
        </p:nvSpPr>
        <p:spPr>
          <a:xfrm>
            <a:off x="3931162" y="2317337"/>
            <a:ext cx="3918509" cy="3074689"/>
          </a:xfrm>
          <a:prstGeom prst="rect">
            <a:avLst/>
          </a:prstGeom>
        </p:spPr>
        <p:txBody>
          <a:bodyPr wrap="square">
            <a:spAutoFit/>
          </a:bodyPr>
          <a:lstStyle/>
          <a:p>
            <a:pPr>
              <a:lnSpc>
                <a:spcPct val="120000"/>
              </a:lnSpc>
              <a:spcBef>
                <a:spcPct val="50000"/>
              </a:spcBef>
            </a:pPr>
            <a:r>
              <a:rPr lang="zh-CN" altLang="en-US" b="1" dirty="0" smtClean="0">
                <a:latin typeface="+mn-ea"/>
              </a:rPr>
              <a:t>数据链路又称网络接口层</a:t>
            </a:r>
            <a:r>
              <a:rPr lang="zh-CN" altLang="en-US" b="1" dirty="0">
                <a:latin typeface="+mn-ea"/>
              </a:rPr>
              <a:t>，它主要负责建立、维持和释放一个网络内的数据链路的连接，负责信息从源传向宿，</a:t>
            </a:r>
            <a:r>
              <a:rPr lang="zh-CN" altLang="en-US" b="1" dirty="0" smtClean="0">
                <a:latin typeface="+mn-ea"/>
              </a:rPr>
              <a:t>并无差错地</a:t>
            </a:r>
            <a:r>
              <a:rPr lang="zh-CN" altLang="en-US" b="1" dirty="0">
                <a:latin typeface="+mn-ea"/>
              </a:rPr>
              <a:t>、</a:t>
            </a:r>
            <a:r>
              <a:rPr lang="zh-CN" altLang="en-US" b="1" dirty="0" smtClean="0">
                <a:latin typeface="+mn-ea"/>
              </a:rPr>
              <a:t>以</a:t>
            </a:r>
            <a:r>
              <a:rPr lang="zh-CN" altLang="en-US" b="1" dirty="0" smtClean="0">
                <a:solidFill>
                  <a:srgbClr val="0000FF"/>
                </a:solidFill>
                <a:latin typeface="+mn-ea"/>
              </a:rPr>
              <a:t>帧</a:t>
            </a:r>
            <a:r>
              <a:rPr lang="zh-CN" altLang="en-US" b="1" dirty="0" smtClean="0">
                <a:latin typeface="+mn-ea"/>
              </a:rPr>
              <a:t>为单位地传送服务</a:t>
            </a:r>
            <a:r>
              <a:rPr lang="zh-CN" altLang="en-US" b="1" dirty="0">
                <a:latin typeface="+mn-ea"/>
              </a:rPr>
              <a:t>，它支持的数据连接技术很多：如各种速度的以太网、</a:t>
            </a:r>
            <a:r>
              <a:rPr lang="en-US" altLang="zh-CN" b="1" dirty="0">
                <a:latin typeface="+mn-ea"/>
              </a:rPr>
              <a:t>ATM</a:t>
            </a:r>
            <a:r>
              <a:rPr lang="zh-CN" altLang="en-US" b="1" dirty="0">
                <a:latin typeface="+mn-ea"/>
              </a:rPr>
              <a:t>网、令牌环网、光缆分布数据接口</a:t>
            </a:r>
            <a:r>
              <a:rPr lang="en-US" altLang="zh-CN" b="1" dirty="0">
                <a:latin typeface="+mn-ea"/>
              </a:rPr>
              <a:t>、</a:t>
            </a:r>
            <a:r>
              <a:rPr lang="zh-CN" altLang="en-US" b="1" dirty="0">
                <a:latin typeface="+mn-ea"/>
              </a:rPr>
              <a:t>帧中继等。它的最大优点就是它</a:t>
            </a:r>
            <a:r>
              <a:rPr lang="zh-CN" altLang="en-US" b="1" dirty="0">
                <a:solidFill>
                  <a:srgbClr val="0000FF"/>
                </a:solidFill>
                <a:latin typeface="+mn-ea"/>
              </a:rPr>
              <a:t>可以在任何一种物理网络</a:t>
            </a:r>
            <a:r>
              <a:rPr lang="zh-CN" altLang="en-US" b="1" dirty="0">
                <a:latin typeface="+mn-ea"/>
              </a:rPr>
              <a:t>上运行。</a:t>
            </a:r>
          </a:p>
        </p:txBody>
      </p:sp>
      <p:sp>
        <p:nvSpPr>
          <p:cNvPr id="19" name="圆角矩形标注 18"/>
          <p:cNvSpPr/>
          <p:nvPr/>
        </p:nvSpPr>
        <p:spPr>
          <a:xfrm>
            <a:off x="3824277" y="2250471"/>
            <a:ext cx="4213925" cy="3230264"/>
          </a:xfrm>
          <a:prstGeom prst="wedgeRoundRectCallout">
            <a:avLst>
              <a:gd name="adj1" fmla="val -65500"/>
              <a:gd name="adj2" fmla="val 37921"/>
              <a:gd name="adj3" fmla="val 16667"/>
            </a:avLst>
          </a:prstGeom>
          <a:noFill/>
        </p:spPr>
        <p:style>
          <a:lnRef idx="2">
            <a:schemeClr val="accent3"/>
          </a:lnRef>
          <a:fillRef idx="1">
            <a:schemeClr val="lt1"/>
          </a:fillRef>
          <a:effectRef idx="0">
            <a:schemeClr val="accent3"/>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Tree>
    <p:extLst>
      <p:ext uri="{BB962C8B-B14F-4D97-AF65-F5344CB8AC3E}">
        <p14:creationId xmlns:p14="http://schemas.microsoft.com/office/powerpoint/2010/main" val="3337780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dirty="0" smtClean="0">
                <a:solidFill>
                  <a:srgbClr val="0000FF"/>
                </a:solidFill>
              </a:rPr>
              <a:t>网络层</a:t>
            </a:r>
            <a:endParaRPr kumimoji="1" lang="en-US" altLang="zh-CN" dirty="0" smtClean="0">
              <a:solidFill>
                <a:srgbClr val="0000FF"/>
              </a:solidFill>
            </a:endParaRPr>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grpSp>
        <p:nvGrpSpPr>
          <p:cNvPr id="8" name="组 7"/>
          <p:cNvGrpSpPr/>
          <p:nvPr/>
        </p:nvGrpSpPr>
        <p:grpSpPr>
          <a:xfrm>
            <a:off x="1053276" y="1930882"/>
            <a:ext cx="2163763" cy="3443115"/>
            <a:chOff x="1603375" y="2314575"/>
            <a:chExt cx="2163763" cy="3443115"/>
          </a:xfrm>
        </p:grpSpPr>
        <p:sp>
          <p:nvSpPr>
            <p:cNvPr id="9" name="Freeform 5"/>
            <p:cNvSpPr>
              <a:spLocks/>
            </p:cNvSpPr>
            <p:nvPr/>
          </p:nvSpPr>
          <p:spPr bwMode="auto">
            <a:xfrm>
              <a:off x="3605213" y="2314575"/>
              <a:ext cx="161925" cy="3443115"/>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endParaRPr lang="zh-CN" altLang="en-US"/>
            </a:p>
          </p:txBody>
        </p:sp>
        <p:sp>
          <p:nvSpPr>
            <p:cNvPr id="10" name="Rectangle 6"/>
            <p:cNvSpPr>
              <a:spLocks noChangeArrowheads="1"/>
            </p:cNvSpPr>
            <p:nvPr/>
          </p:nvSpPr>
          <p:spPr bwMode="auto">
            <a:xfrm>
              <a:off x="1611313" y="2474913"/>
              <a:ext cx="1993900" cy="327600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dirty="0"/>
            </a:p>
          </p:txBody>
        </p:sp>
        <p:sp>
          <p:nvSpPr>
            <p:cNvPr id="11" name="Rectangle 7"/>
            <p:cNvSpPr>
              <a:spLocks noChangeArrowheads="1"/>
            </p:cNvSpPr>
            <p:nvPr/>
          </p:nvSpPr>
          <p:spPr bwMode="auto">
            <a:xfrm>
              <a:off x="1858963" y="3098800"/>
              <a:ext cx="1498600" cy="44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sz="2000" b="1" dirty="0" smtClean="0">
                  <a:solidFill>
                    <a:schemeClr val="tx2"/>
                  </a:solidFill>
                  <a:latin typeface="Helvetica" charset="0"/>
                </a:rPr>
                <a:t>应用层</a:t>
              </a:r>
              <a:endParaRPr lang="en-US" altLang="zh-CN" sz="2000" b="1" dirty="0">
                <a:solidFill>
                  <a:schemeClr val="tx2"/>
                </a:solidFill>
                <a:latin typeface="Helvetica" charset="0"/>
              </a:endParaRPr>
            </a:p>
          </p:txBody>
        </p:sp>
        <p:sp>
          <p:nvSpPr>
            <p:cNvPr id="12" name="Rectangle 8"/>
            <p:cNvSpPr>
              <a:spLocks noChangeArrowheads="1"/>
            </p:cNvSpPr>
            <p:nvPr/>
          </p:nvSpPr>
          <p:spPr bwMode="auto">
            <a:xfrm>
              <a:off x="1960563" y="4203700"/>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传输层</a:t>
              </a:r>
              <a:endParaRPr lang="en-US" altLang="zh-CN" b="1" dirty="0">
                <a:solidFill>
                  <a:schemeClr val="tx2"/>
                </a:solidFill>
                <a:latin typeface="Helvetica" charset="0"/>
              </a:endParaRPr>
            </a:p>
          </p:txBody>
        </p:sp>
        <p:sp>
          <p:nvSpPr>
            <p:cNvPr id="13" name="Rectangle 9"/>
            <p:cNvSpPr>
              <a:spLocks noChangeArrowheads="1"/>
            </p:cNvSpPr>
            <p:nvPr/>
          </p:nvSpPr>
          <p:spPr bwMode="auto">
            <a:xfrm>
              <a:off x="1960563" y="4745038"/>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网络层</a:t>
              </a:r>
              <a:endParaRPr lang="en-US" altLang="zh-CN" b="1" dirty="0">
                <a:solidFill>
                  <a:schemeClr val="tx2"/>
                </a:solidFill>
                <a:latin typeface="Helvetica" charset="0"/>
              </a:endParaRPr>
            </a:p>
          </p:txBody>
        </p:sp>
        <p:sp>
          <p:nvSpPr>
            <p:cNvPr id="14" name="Rectangle 10"/>
            <p:cNvSpPr>
              <a:spLocks noChangeArrowheads="1"/>
            </p:cNvSpPr>
            <p:nvPr/>
          </p:nvSpPr>
          <p:spPr bwMode="auto">
            <a:xfrm>
              <a:off x="1858963" y="5271213"/>
              <a:ext cx="149860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数据链路层</a:t>
              </a:r>
              <a:endParaRPr lang="en-US" altLang="zh-CN" b="1" dirty="0">
                <a:solidFill>
                  <a:schemeClr val="tx2"/>
                </a:solidFill>
                <a:latin typeface="Helvetica" charset="0"/>
              </a:endParaRPr>
            </a:p>
          </p:txBody>
        </p:sp>
        <p:sp>
          <p:nvSpPr>
            <p:cNvPr id="15" name="Freeform 12"/>
            <p:cNvSpPr>
              <a:spLocks/>
            </p:cNvSpPr>
            <p:nvPr/>
          </p:nvSpPr>
          <p:spPr bwMode="auto">
            <a:xfrm>
              <a:off x="1603375" y="2314575"/>
              <a:ext cx="2163763"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6" name="Freeform 13"/>
            <p:cNvSpPr>
              <a:spLocks/>
            </p:cNvSpPr>
            <p:nvPr/>
          </p:nvSpPr>
          <p:spPr bwMode="auto">
            <a:xfrm>
              <a:off x="1603375" y="3935413"/>
              <a:ext cx="2163763"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7" name="Freeform 14"/>
            <p:cNvSpPr>
              <a:spLocks/>
            </p:cNvSpPr>
            <p:nvPr/>
          </p:nvSpPr>
          <p:spPr bwMode="auto">
            <a:xfrm>
              <a:off x="1603375" y="4473575"/>
              <a:ext cx="2163763"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8" name="Freeform 15"/>
            <p:cNvSpPr>
              <a:spLocks/>
            </p:cNvSpPr>
            <p:nvPr/>
          </p:nvSpPr>
          <p:spPr bwMode="auto">
            <a:xfrm>
              <a:off x="1603375" y="5014913"/>
              <a:ext cx="2163763"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grpSp>
      <p:sp>
        <p:nvSpPr>
          <p:cNvPr id="2" name="矩形 1"/>
          <p:cNvSpPr/>
          <p:nvPr/>
        </p:nvSpPr>
        <p:spPr>
          <a:xfrm>
            <a:off x="3902301" y="2679173"/>
            <a:ext cx="3905588" cy="1928733"/>
          </a:xfrm>
          <a:prstGeom prst="rect">
            <a:avLst/>
          </a:prstGeom>
        </p:spPr>
        <p:txBody>
          <a:bodyPr wrap="square">
            <a:spAutoFit/>
          </a:bodyPr>
          <a:lstStyle/>
          <a:p>
            <a:pPr>
              <a:lnSpc>
                <a:spcPct val="120000"/>
              </a:lnSpc>
              <a:spcBef>
                <a:spcPct val="50000"/>
              </a:spcBef>
            </a:pPr>
            <a:r>
              <a:rPr lang="en-US" altLang="zh-CN" sz="2000" b="1" dirty="0">
                <a:latin typeface="Tahoma" charset="0"/>
              </a:rPr>
              <a:t>IP</a:t>
            </a:r>
            <a:r>
              <a:rPr lang="zh-CN" altLang="en-US" sz="2000" b="1" dirty="0" smtClean="0">
                <a:latin typeface="Tahoma" charset="0"/>
              </a:rPr>
              <a:t>层又称网际层</a:t>
            </a:r>
            <a:r>
              <a:rPr lang="zh-CN" altLang="en-US" sz="2000" b="1" dirty="0">
                <a:latin typeface="Tahoma" charset="0"/>
              </a:rPr>
              <a:t>，它主要负责完善数据分组（即形成数据报），为源站点和目标站点间的数据传输服务，使在数据传送的过程中能够选择合适的路由和节点。</a:t>
            </a:r>
            <a:endParaRPr lang="zh-CN" altLang="en-US" sz="2000" b="1" dirty="0">
              <a:latin typeface="+mn-ea"/>
            </a:endParaRPr>
          </a:p>
        </p:txBody>
      </p:sp>
      <p:sp>
        <p:nvSpPr>
          <p:cNvPr id="19" name="圆角矩形标注 18"/>
          <p:cNvSpPr/>
          <p:nvPr/>
        </p:nvSpPr>
        <p:spPr>
          <a:xfrm>
            <a:off x="3753636" y="2470632"/>
            <a:ext cx="4054253" cy="2316163"/>
          </a:xfrm>
          <a:prstGeom prst="wedgeRoundRectCallout">
            <a:avLst>
              <a:gd name="adj1" fmla="val -63445"/>
              <a:gd name="adj2" fmla="val 32007"/>
              <a:gd name="adj3" fmla="val 16667"/>
            </a:avLst>
          </a:prstGeom>
          <a:noFill/>
        </p:spPr>
        <p:style>
          <a:lnRef idx="2">
            <a:schemeClr val="accent3"/>
          </a:lnRef>
          <a:fillRef idx="1">
            <a:schemeClr val="lt1"/>
          </a:fillRef>
          <a:effectRef idx="0">
            <a:schemeClr val="accent3"/>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3"/>
            </a:endParaRPr>
          </a:p>
        </p:txBody>
      </p:sp>
    </p:spTree>
    <p:extLst>
      <p:ext uri="{BB962C8B-B14F-4D97-AF65-F5344CB8AC3E}">
        <p14:creationId xmlns:p14="http://schemas.microsoft.com/office/powerpoint/2010/main" val="1477157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noFill/>
          <a:ln/>
        </p:spPr>
        <p:txBody>
          <a:bodyPr lIns="82153" tIns="41076" rIns="82153" bIns="41076" anchorCtr="0">
            <a:normAutofit/>
          </a:bodyPr>
          <a:lstStyle/>
          <a:p>
            <a:r>
              <a:rPr lang="zh-CN" altLang="en-US" sz="2400" dirty="0" smtClean="0">
                <a:solidFill>
                  <a:srgbClr val="0000FF"/>
                </a:solidFill>
                <a:cs typeface="宋体" charset="0"/>
              </a:rPr>
              <a:t>网络层主要协议</a:t>
            </a:r>
            <a:endParaRPr lang="en-US" altLang="zh-CN" sz="2400" dirty="0">
              <a:solidFill>
                <a:srgbClr val="0000FF"/>
              </a:solidFill>
              <a:cs typeface="宋体" charset="0"/>
            </a:endParaRPr>
          </a:p>
        </p:txBody>
      </p:sp>
      <p:grpSp>
        <p:nvGrpSpPr>
          <p:cNvPr id="3" name="组 2"/>
          <p:cNvGrpSpPr/>
          <p:nvPr/>
        </p:nvGrpSpPr>
        <p:grpSpPr>
          <a:xfrm>
            <a:off x="2952750" y="2896110"/>
            <a:ext cx="4860925" cy="2935288"/>
            <a:chOff x="2952750" y="2232330"/>
            <a:chExt cx="4860925" cy="2935288"/>
          </a:xfrm>
        </p:grpSpPr>
        <p:sp>
          <p:nvSpPr>
            <p:cNvPr id="555013" name="Freeform 5"/>
            <p:cNvSpPr>
              <a:spLocks/>
            </p:cNvSpPr>
            <p:nvPr/>
          </p:nvSpPr>
          <p:spPr bwMode="auto">
            <a:xfrm>
              <a:off x="2952750" y="2232330"/>
              <a:ext cx="1619250" cy="2935288"/>
            </a:xfrm>
            <a:custGeom>
              <a:avLst/>
              <a:gdLst>
                <a:gd name="T0" fmla="*/ 0 w 1020"/>
                <a:gd name="T1" fmla="*/ 900 h 1849"/>
                <a:gd name="T2" fmla="*/ 1016 w 1020"/>
                <a:gd name="T3" fmla="*/ 0 h 1849"/>
                <a:gd name="T4" fmla="*/ 1020 w 1020"/>
                <a:gd name="T5" fmla="*/ 1849 h 1849"/>
                <a:gd name="T6" fmla="*/ 102 w 1020"/>
                <a:gd name="T7" fmla="*/ 1038 h 1849"/>
              </a:gdLst>
              <a:ahLst/>
              <a:cxnLst>
                <a:cxn ang="0">
                  <a:pos x="T0" y="T1"/>
                </a:cxn>
                <a:cxn ang="0">
                  <a:pos x="T2" y="T3"/>
                </a:cxn>
                <a:cxn ang="0">
                  <a:pos x="T4" y="T5"/>
                </a:cxn>
                <a:cxn ang="0">
                  <a:pos x="T6" y="T7"/>
                </a:cxn>
              </a:cxnLst>
              <a:rect l="0" t="0" r="r" b="b"/>
              <a:pathLst>
                <a:path w="1020" h="1849">
                  <a:moveTo>
                    <a:pt x="0" y="900"/>
                  </a:moveTo>
                  <a:lnTo>
                    <a:pt x="1016" y="0"/>
                  </a:lnTo>
                  <a:lnTo>
                    <a:pt x="1020" y="1849"/>
                  </a:lnTo>
                  <a:lnTo>
                    <a:pt x="102" y="1038"/>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555014" name="Rectangle 6"/>
            <p:cNvSpPr>
              <a:spLocks noChangeArrowheads="1"/>
            </p:cNvSpPr>
            <p:nvPr/>
          </p:nvSpPr>
          <p:spPr bwMode="auto">
            <a:xfrm>
              <a:off x="4570413" y="2232330"/>
              <a:ext cx="3243262" cy="2927350"/>
            </a:xfrm>
            <a:prstGeom prst="rect">
              <a:avLst/>
            </a:prstGeom>
            <a:solidFill>
              <a:schemeClr val="folHlink"/>
            </a:solidFill>
            <a:ln w="12700">
              <a:solidFill>
                <a:schemeClr val="tx1"/>
              </a:solidFill>
              <a:miter lim="800000"/>
              <a:headEnd/>
              <a:tailEnd/>
            </a:ln>
            <a:effectLst>
              <a:outerShdw blurRad="63500" dist="38099" dir="2700000" algn="ctr" rotWithShape="0">
                <a:schemeClr val="tx1">
                  <a:alpha val="74998"/>
                </a:schemeClr>
              </a:outerShdw>
            </a:effectLst>
          </p:spPr>
          <p:txBody>
            <a:bodyPr wrap="none" lIns="186662" tIns="93332" rIns="186662" bIns="93332" anchor="ctr"/>
            <a:lstStyle/>
            <a:p>
              <a:pPr algn="l" defTabSz="1028700">
                <a:lnSpc>
                  <a:spcPts val="2138"/>
                </a:lnSpc>
              </a:pPr>
              <a:r>
                <a:rPr lang="en-US" altLang="zh-CN" sz="1800" b="1" dirty="0" smtClean="0">
                  <a:solidFill>
                    <a:srgbClr val="000000"/>
                  </a:solidFill>
                  <a:latin typeface="Helvetica" charset="0"/>
                </a:rPr>
                <a:t>IP</a:t>
              </a:r>
              <a:r>
                <a:rPr lang="zh-CN" altLang="en-US" sz="1800" b="1" dirty="0" smtClean="0">
                  <a:solidFill>
                    <a:srgbClr val="000000"/>
                  </a:solidFill>
                  <a:latin typeface="Helvetica" charset="0"/>
                </a:rPr>
                <a:t>协议</a:t>
              </a:r>
              <a:r>
                <a:rPr lang="en-US" altLang="zh-CN" sz="1800" b="1" dirty="0" smtClean="0">
                  <a:solidFill>
                    <a:srgbClr val="000000"/>
                  </a:solidFill>
                  <a:latin typeface="Helvetica" charset="0"/>
                </a:rPr>
                <a:t>(</a:t>
              </a:r>
              <a:r>
                <a:rPr lang="en-US" altLang="zh-CN" sz="1800" b="1" dirty="0">
                  <a:solidFill>
                    <a:srgbClr val="000000"/>
                  </a:solidFill>
                  <a:latin typeface="Helvetica" charset="0"/>
                </a:rPr>
                <a:t>IP)</a:t>
              </a:r>
            </a:p>
            <a:p>
              <a:pPr algn="l" defTabSz="1028700">
                <a:lnSpc>
                  <a:spcPts val="2138"/>
                </a:lnSpc>
              </a:pPr>
              <a:endParaRPr lang="en-US" altLang="zh-CN" sz="1800" b="1" dirty="0">
                <a:solidFill>
                  <a:srgbClr val="000000"/>
                </a:solidFill>
                <a:latin typeface="Helvetica" charset="0"/>
              </a:endParaRPr>
            </a:p>
            <a:p>
              <a:pPr algn="l" defTabSz="1028700">
                <a:lnSpc>
                  <a:spcPts val="2138"/>
                </a:lnSpc>
              </a:pPr>
              <a:r>
                <a:rPr lang="en-US" altLang="zh-CN" sz="1800" b="1" dirty="0" smtClean="0">
                  <a:solidFill>
                    <a:srgbClr val="000000"/>
                  </a:solidFill>
                  <a:latin typeface="Helvetica" charset="0"/>
                </a:rPr>
                <a:t>ICMP</a:t>
              </a:r>
              <a:r>
                <a:rPr lang="zh-CN" altLang="en-US" sz="1800" b="1" dirty="0" smtClean="0">
                  <a:solidFill>
                    <a:srgbClr val="000000"/>
                  </a:solidFill>
                  <a:latin typeface="Helvetica" charset="0"/>
                </a:rPr>
                <a:t>协议</a:t>
              </a:r>
              <a:r>
                <a:rPr lang="en-US" altLang="zh-CN" sz="1800" b="1" dirty="0" smtClean="0">
                  <a:solidFill>
                    <a:srgbClr val="000000"/>
                  </a:solidFill>
                  <a:latin typeface="Helvetica" charset="0"/>
                </a:rPr>
                <a:t>(</a:t>
              </a:r>
              <a:r>
                <a:rPr lang="en-US" altLang="zh-CN" sz="1800" b="1" dirty="0">
                  <a:solidFill>
                    <a:srgbClr val="000000"/>
                  </a:solidFill>
                  <a:latin typeface="Helvetica" charset="0"/>
                </a:rPr>
                <a:t>ICMP</a:t>
              </a:r>
              <a:r>
                <a:rPr lang="en-US" altLang="zh-CN" sz="1800" b="1" dirty="0" smtClean="0">
                  <a:solidFill>
                    <a:srgbClr val="000000"/>
                  </a:solidFill>
                  <a:latin typeface="Helvetica" charset="0"/>
                </a:rPr>
                <a:t>)</a:t>
              </a:r>
            </a:p>
            <a:p>
              <a:pPr algn="l" defTabSz="1028700">
                <a:lnSpc>
                  <a:spcPts val="2138"/>
                </a:lnSpc>
              </a:pPr>
              <a:endParaRPr lang="en-US" altLang="zh-CN" sz="1800" b="1" dirty="0">
                <a:solidFill>
                  <a:srgbClr val="000000"/>
                </a:solidFill>
                <a:latin typeface="Helvetica" charset="0"/>
              </a:endParaRPr>
            </a:p>
            <a:p>
              <a:pPr algn="l" defTabSz="1028700">
                <a:lnSpc>
                  <a:spcPts val="2138"/>
                </a:lnSpc>
              </a:pPr>
              <a:r>
                <a:rPr lang="zh-CN" altLang="en-US" sz="1800" b="1" dirty="0" smtClean="0">
                  <a:solidFill>
                    <a:srgbClr val="000000"/>
                  </a:solidFill>
                  <a:latin typeface="Helvetica" charset="0"/>
                </a:rPr>
                <a:t>地址解析协议</a:t>
              </a:r>
              <a:r>
                <a:rPr lang="en-US" altLang="zh-CN" sz="1800" b="1" dirty="0" smtClean="0">
                  <a:solidFill>
                    <a:srgbClr val="000000"/>
                  </a:solidFill>
                  <a:latin typeface="Helvetica" charset="0"/>
                </a:rPr>
                <a:t>(</a:t>
              </a:r>
              <a:r>
                <a:rPr lang="en-US" altLang="zh-CN" sz="1800" b="1" dirty="0">
                  <a:solidFill>
                    <a:srgbClr val="000000"/>
                  </a:solidFill>
                  <a:latin typeface="Helvetica" charset="0"/>
                </a:rPr>
                <a:t>ARP)</a:t>
              </a:r>
            </a:p>
            <a:p>
              <a:pPr algn="l" defTabSz="1028700">
                <a:lnSpc>
                  <a:spcPts val="2138"/>
                </a:lnSpc>
              </a:pPr>
              <a:endParaRPr lang="en-US" altLang="zh-CN" sz="1800" b="1" dirty="0">
                <a:solidFill>
                  <a:srgbClr val="000000"/>
                </a:solidFill>
                <a:latin typeface="Helvetica" charset="0"/>
              </a:endParaRPr>
            </a:p>
            <a:p>
              <a:pPr algn="l" defTabSz="1028700">
                <a:lnSpc>
                  <a:spcPts val="2138"/>
                </a:lnSpc>
              </a:pPr>
              <a:r>
                <a:rPr lang="zh-CN" altLang="en-US" sz="1800" b="1" dirty="0" smtClean="0">
                  <a:solidFill>
                    <a:srgbClr val="000000"/>
                  </a:solidFill>
                  <a:latin typeface="Helvetica" charset="0"/>
                </a:rPr>
                <a:t>反向地址解析协议</a:t>
              </a:r>
              <a:r>
                <a:rPr lang="en-US" altLang="zh-CN" sz="1800" b="1" dirty="0" smtClean="0">
                  <a:solidFill>
                    <a:srgbClr val="000000"/>
                  </a:solidFill>
                  <a:latin typeface="Helvetica" charset="0"/>
                </a:rPr>
                <a:t>(</a:t>
              </a:r>
              <a:r>
                <a:rPr lang="en-US" altLang="zh-CN" sz="1800" b="1" dirty="0">
                  <a:solidFill>
                    <a:srgbClr val="000000"/>
                  </a:solidFill>
                  <a:latin typeface="Helvetica" charset="0"/>
                </a:rPr>
                <a:t>RARP)</a:t>
              </a:r>
            </a:p>
          </p:txBody>
        </p:sp>
      </p:grpSp>
      <p:grpSp>
        <p:nvGrpSpPr>
          <p:cNvPr id="18" name="组 17"/>
          <p:cNvGrpSpPr/>
          <p:nvPr/>
        </p:nvGrpSpPr>
        <p:grpSpPr>
          <a:xfrm>
            <a:off x="1053276" y="1930882"/>
            <a:ext cx="2163763" cy="3443115"/>
            <a:chOff x="1603375" y="2314575"/>
            <a:chExt cx="2163763" cy="3443115"/>
          </a:xfrm>
        </p:grpSpPr>
        <p:sp>
          <p:nvSpPr>
            <p:cNvPr id="19" name="Freeform 5"/>
            <p:cNvSpPr>
              <a:spLocks/>
            </p:cNvSpPr>
            <p:nvPr/>
          </p:nvSpPr>
          <p:spPr bwMode="auto">
            <a:xfrm>
              <a:off x="3605213" y="2314575"/>
              <a:ext cx="161925" cy="3443115"/>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endParaRPr lang="zh-CN" altLang="en-US"/>
            </a:p>
          </p:txBody>
        </p:sp>
        <p:sp>
          <p:nvSpPr>
            <p:cNvPr id="20" name="Rectangle 6"/>
            <p:cNvSpPr>
              <a:spLocks noChangeArrowheads="1"/>
            </p:cNvSpPr>
            <p:nvPr/>
          </p:nvSpPr>
          <p:spPr bwMode="auto">
            <a:xfrm>
              <a:off x="1611313" y="2474913"/>
              <a:ext cx="1993900" cy="327600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dirty="0"/>
            </a:p>
          </p:txBody>
        </p:sp>
        <p:sp>
          <p:nvSpPr>
            <p:cNvPr id="21" name="Rectangle 7"/>
            <p:cNvSpPr>
              <a:spLocks noChangeArrowheads="1"/>
            </p:cNvSpPr>
            <p:nvPr/>
          </p:nvSpPr>
          <p:spPr bwMode="auto">
            <a:xfrm>
              <a:off x="1858963" y="3098800"/>
              <a:ext cx="1498600" cy="44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sz="2000" b="1" dirty="0" smtClean="0">
                  <a:solidFill>
                    <a:schemeClr val="tx2"/>
                  </a:solidFill>
                  <a:latin typeface="Helvetica" charset="0"/>
                </a:rPr>
                <a:t>应用层</a:t>
              </a:r>
              <a:endParaRPr lang="en-US" altLang="zh-CN" sz="2000" b="1" dirty="0">
                <a:solidFill>
                  <a:schemeClr val="tx2"/>
                </a:solidFill>
                <a:latin typeface="Helvetica" charset="0"/>
              </a:endParaRPr>
            </a:p>
          </p:txBody>
        </p:sp>
        <p:sp>
          <p:nvSpPr>
            <p:cNvPr id="22" name="Rectangle 8"/>
            <p:cNvSpPr>
              <a:spLocks noChangeArrowheads="1"/>
            </p:cNvSpPr>
            <p:nvPr/>
          </p:nvSpPr>
          <p:spPr bwMode="auto">
            <a:xfrm>
              <a:off x="1960563" y="4203700"/>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传输层</a:t>
              </a:r>
              <a:endParaRPr lang="en-US" altLang="zh-CN" b="1" dirty="0">
                <a:solidFill>
                  <a:schemeClr val="tx2"/>
                </a:solidFill>
                <a:latin typeface="Helvetica" charset="0"/>
              </a:endParaRPr>
            </a:p>
          </p:txBody>
        </p:sp>
        <p:sp>
          <p:nvSpPr>
            <p:cNvPr id="23" name="Rectangle 9"/>
            <p:cNvSpPr>
              <a:spLocks noChangeArrowheads="1"/>
            </p:cNvSpPr>
            <p:nvPr/>
          </p:nvSpPr>
          <p:spPr bwMode="auto">
            <a:xfrm>
              <a:off x="1960563" y="4745038"/>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网络层</a:t>
              </a:r>
              <a:endParaRPr lang="en-US" altLang="zh-CN" b="1" dirty="0">
                <a:solidFill>
                  <a:schemeClr val="tx2"/>
                </a:solidFill>
                <a:latin typeface="Helvetica" charset="0"/>
              </a:endParaRPr>
            </a:p>
          </p:txBody>
        </p:sp>
        <p:sp>
          <p:nvSpPr>
            <p:cNvPr id="24" name="Rectangle 10"/>
            <p:cNvSpPr>
              <a:spLocks noChangeArrowheads="1"/>
            </p:cNvSpPr>
            <p:nvPr/>
          </p:nvSpPr>
          <p:spPr bwMode="auto">
            <a:xfrm>
              <a:off x="1858963" y="5271213"/>
              <a:ext cx="149860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数据链路层</a:t>
              </a:r>
              <a:endParaRPr lang="en-US" altLang="zh-CN" b="1" dirty="0">
                <a:solidFill>
                  <a:schemeClr val="tx2"/>
                </a:solidFill>
                <a:latin typeface="Helvetica" charset="0"/>
              </a:endParaRPr>
            </a:p>
          </p:txBody>
        </p:sp>
        <p:sp>
          <p:nvSpPr>
            <p:cNvPr id="25" name="Freeform 12"/>
            <p:cNvSpPr>
              <a:spLocks/>
            </p:cNvSpPr>
            <p:nvPr/>
          </p:nvSpPr>
          <p:spPr bwMode="auto">
            <a:xfrm>
              <a:off x="1603375" y="2314575"/>
              <a:ext cx="2163763"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26" name="Freeform 13"/>
            <p:cNvSpPr>
              <a:spLocks/>
            </p:cNvSpPr>
            <p:nvPr/>
          </p:nvSpPr>
          <p:spPr bwMode="auto">
            <a:xfrm>
              <a:off x="1603375" y="3935413"/>
              <a:ext cx="2163763"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27" name="Freeform 14"/>
            <p:cNvSpPr>
              <a:spLocks/>
            </p:cNvSpPr>
            <p:nvPr/>
          </p:nvSpPr>
          <p:spPr bwMode="auto">
            <a:xfrm>
              <a:off x="1603375" y="4473575"/>
              <a:ext cx="2163763"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28" name="Freeform 15"/>
            <p:cNvSpPr>
              <a:spLocks/>
            </p:cNvSpPr>
            <p:nvPr/>
          </p:nvSpPr>
          <p:spPr bwMode="auto">
            <a:xfrm>
              <a:off x="1603375" y="5014913"/>
              <a:ext cx="2163763"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grpSp>
    </p:spTree>
    <p:extLst>
      <p:ext uri="{BB962C8B-B14F-4D97-AF65-F5344CB8AC3E}">
        <p14:creationId xmlns:p14="http://schemas.microsoft.com/office/powerpoint/2010/main" val="19821368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dirty="0" smtClean="0">
                <a:solidFill>
                  <a:srgbClr val="0000FF"/>
                </a:solidFill>
              </a:rPr>
              <a:t>传输层</a:t>
            </a:r>
            <a:endParaRPr kumimoji="1" lang="en-US" altLang="zh-CN" dirty="0" smtClean="0">
              <a:solidFill>
                <a:srgbClr val="0000FF"/>
              </a:solidFill>
            </a:endParaRPr>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grpSp>
        <p:nvGrpSpPr>
          <p:cNvPr id="8" name="组 7"/>
          <p:cNvGrpSpPr/>
          <p:nvPr/>
        </p:nvGrpSpPr>
        <p:grpSpPr>
          <a:xfrm>
            <a:off x="1043492" y="1860071"/>
            <a:ext cx="2700360" cy="3443115"/>
            <a:chOff x="1603375" y="2314575"/>
            <a:chExt cx="2163763" cy="3443115"/>
          </a:xfrm>
        </p:grpSpPr>
        <p:sp>
          <p:nvSpPr>
            <p:cNvPr id="9" name="Freeform 5"/>
            <p:cNvSpPr>
              <a:spLocks/>
            </p:cNvSpPr>
            <p:nvPr/>
          </p:nvSpPr>
          <p:spPr bwMode="auto">
            <a:xfrm>
              <a:off x="3605213" y="2314575"/>
              <a:ext cx="161925" cy="3443115"/>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endParaRPr lang="zh-CN" altLang="en-US"/>
            </a:p>
          </p:txBody>
        </p:sp>
        <p:sp>
          <p:nvSpPr>
            <p:cNvPr id="10" name="Rectangle 6"/>
            <p:cNvSpPr>
              <a:spLocks noChangeArrowheads="1"/>
            </p:cNvSpPr>
            <p:nvPr/>
          </p:nvSpPr>
          <p:spPr bwMode="auto">
            <a:xfrm>
              <a:off x="1611313" y="2474913"/>
              <a:ext cx="1993900" cy="327600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dirty="0"/>
            </a:p>
          </p:txBody>
        </p:sp>
        <p:sp>
          <p:nvSpPr>
            <p:cNvPr id="11" name="Rectangle 7"/>
            <p:cNvSpPr>
              <a:spLocks noChangeArrowheads="1"/>
            </p:cNvSpPr>
            <p:nvPr/>
          </p:nvSpPr>
          <p:spPr bwMode="auto">
            <a:xfrm>
              <a:off x="1858963" y="3098800"/>
              <a:ext cx="1498600" cy="44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sz="2000" b="1" dirty="0" smtClean="0">
                  <a:solidFill>
                    <a:schemeClr val="tx2"/>
                  </a:solidFill>
                  <a:latin typeface="Helvetica" charset="0"/>
                </a:rPr>
                <a:t>应用层</a:t>
              </a:r>
              <a:endParaRPr lang="en-US" altLang="zh-CN" sz="2000" b="1" dirty="0">
                <a:solidFill>
                  <a:schemeClr val="tx2"/>
                </a:solidFill>
                <a:latin typeface="Helvetica" charset="0"/>
              </a:endParaRPr>
            </a:p>
          </p:txBody>
        </p:sp>
        <p:sp>
          <p:nvSpPr>
            <p:cNvPr id="12" name="Rectangle 8"/>
            <p:cNvSpPr>
              <a:spLocks noChangeArrowheads="1"/>
            </p:cNvSpPr>
            <p:nvPr/>
          </p:nvSpPr>
          <p:spPr bwMode="auto">
            <a:xfrm>
              <a:off x="1603375" y="4203700"/>
              <a:ext cx="2001838" cy="67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传输层（</a:t>
              </a:r>
              <a:r>
                <a:rPr lang="en-US" altLang="zh-CN" b="1" dirty="0" smtClean="0">
                  <a:solidFill>
                    <a:schemeClr val="tx2"/>
                  </a:solidFill>
                  <a:latin typeface="Helvetica" charset="0"/>
                </a:rPr>
                <a:t>TCP</a:t>
              </a:r>
              <a:r>
                <a:rPr lang="en-US" altLang="zh-CN" b="1" dirty="0">
                  <a:solidFill>
                    <a:schemeClr val="tx2"/>
                  </a:solidFill>
                  <a:latin typeface="Helvetica" charset="0"/>
                </a:rPr>
                <a:t>/</a:t>
              </a:r>
              <a:r>
                <a:rPr lang="en-US" altLang="zh-CN" b="1" dirty="0" smtClean="0">
                  <a:solidFill>
                    <a:schemeClr val="tx2"/>
                  </a:solidFill>
                  <a:latin typeface="Helvetica" charset="0"/>
                </a:rPr>
                <a:t>UDP</a:t>
              </a:r>
              <a:r>
                <a:rPr lang="zh-CN" altLang="en-US" b="1" dirty="0" smtClean="0">
                  <a:solidFill>
                    <a:schemeClr val="tx2"/>
                  </a:solidFill>
                  <a:latin typeface="Helvetica" charset="0"/>
                </a:rPr>
                <a:t>）</a:t>
              </a:r>
              <a:endParaRPr lang="en-US" altLang="zh-CN" b="1" dirty="0">
                <a:solidFill>
                  <a:schemeClr val="tx2"/>
                </a:solidFill>
                <a:latin typeface="Helvetica" charset="0"/>
              </a:endParaRPr>
            </a:p>
          </p:txBody>
        </p:sp>
        <p:sp>
          <p:nvSpPr>
            <p:cNvPr id="13" name="Rectangle 9"/>
            <p:cNvSpPr>
              <a:spLocks noChangeArrowheads="1"/>
            </p:cNvSpPr>
            <p:nvPr/>
          </p:nvSpPr>
          <p:spPr bwMode="auto">
            <a:xfrm>
              <a:off x="1858963" y="4745038"/>
              <a:ext cx="174625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网络层（</a:t>
              </a:r>
              <a:r>
                <a:rPr lang="en-US" altLang="zh-CN" b="1" dirty="0" smtClean="0">
                  <a:solidFill>
                    <a:schemeClr val="tx2"/>
                  </a:solidFill>
                  <a:latin typeface="Helvetica" charset="0"/>
                </a:rPr>
                <a:t>IP</a:t>
              </a:r>
              <a:r>
                <a:rPr lang="zh-CN" altLang="en-US" b="1" dirty="0" smtClean="0">
                  <a:solidFill>
                    <a:schemeClr val="tx2"/>
                  </a:solidFill>
                  <a:latin typeface="Helvetica" charset="0"/>
                </a:rPr>
                <a:t>）</a:t>
              </a:r>
              <a:endParaRPr lang="en-US" altLang="zh-CN" b="1" dirty="0">
                <a:solidFill>
                  <a:schemeClr val="tx2"/>
                </a:solidFill>
                <a:latin typeface="Helvetica" charset="0"/>
              </a:endParaRPr>
            </a:p>
          </p:txBody>
        </p:sp>
        <p:sp>
          <p:nvSpPr>
            <p:cNvPr id="14" name="Rectangle 10"/>
            <p:cNvSpPr>
              <a:spLocks noChangeArrowheads="1"/>
            </p:cNvSpPr>
            <p:nvPr/>
          </p:nvSpPr>
          <p:spPr bwMode="auto">
            <a:xfrm>
              <a:off x="1858963" y="5271213"/>
              <a:ext cx="149860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数据链路层</a:t>
              </a:r>
              <a:endParaRPr lang="en-US" altLang="zh-CN" b="1" dirty="0">
                <a:solidFill>
                  <a:schemeClr val="tx2"/>
                </a:solidFill>
                <a:latin typeface="Helvetica" charset="0"/>
              </a:endParaRPr>
            </a:p>
          </p:txBody>
        </p:sp>
        <p:sp>
          <p:nvSpPr>
            <p:cNvPr id="15" name="Freeform 12"/>
            <p:cNvSpPr>
              <a:spLocks/>
            </p:cNvSpPr>
            <p:nvPr/>
          </p:nvSpPr>
          <p:spPr bwMode="auto">
            <a:xfrm>
              <a:off x="1603375" y="2314575"/>
              <a:ext cx="2163763"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6" name="Freeform 13"/>
            <p:cNvSpPr>
              <a:spLocks/>
            </p:cNvSpPr>
            <p:nvPr/>
          </p:nvSpPr>
          <p:spPr bwMode="auto">
            <a:xfrm>
              <a:off x="1603375" y="3935413"/>
              <a:ext cx="2163763"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7" name="Freeform 14"/>
            <p:cNvSpPr>
              <a:spLocks/>
            </p:cNvSpPr>
            <p:nvPr/>
          </p:nvSpPr>
          <p:spPr bwMode="auto">
            <a:xfrm>
              <a:off x="1603375" y="4473575"/>
              <a:ext cx="2163763"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8" name="Freeform 15"/>
            <p:cNvSpPr>
              <a:spLocks/>
            </p:cNvSpPr>
            <p:nvPr/>
          </p:nvSpPr>
          <p:spPr bwMode="auto">
            <a:xfrm>
              <a:off x="1603375" y="5014913"/>
              <a:ext cx="2163763"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grpSp>
      <p:sp>
        <p:nvSpPr>
          <p:cNvPr id="2" name="矩形 1"/>
          <p:cNvSpPr/>
          <p:nvPr/>
        </p:nvSpPr>
        <p:spPr>
          <a:xfrm>
            <a:off x="4479549" y="2473788"/>
            <a:ext cx="3905588" cy="2554545"/>
          </a:xfrm>
          <a:prstGeom prst="rect">
            <a:avLst/>
          </a:prstGeom>
        </p:spPr>
        <p:txBody>
          <a:bodyPr wrap="square">
            <a:spAutoFit/>
          </a:bodyPr>
          <a:lstStyle/>
          <a:p>
            <a:pPr defTabSz="1028700"/>
            <a:r>
              <a:rPr lang="zh-CN" altLang="en-US" sz="2000" b="1" dirty="0" smtClean="0">
                <a:solidFill>
                  <a:srgbClr val="000000"/>
                </a:solidFill>
                <a:latin typeface="+mn-ea"/>
              </a:rPr>
              <a:t>传输层主要是把要传送</a:t>
            </a:r>
            <a:r>
              <a:rPr lang="zh-CN" altLang="en-US" sz="2000" b="1" dirty="0">
                <a:solidFill>
                  <a:srgbClr val="000000"/>
                </a:solidFill>
                <a:latin typeface="+mn-ea"/>
              </a:rPr>
              <a:t>的数据信息进行分组，它由两个协议组成：</a:t>
            </a:r>
            <a:r>
              <a:rPr lang="en-US" altLang="zh-CN" sz="2000" b="1" dirty="0">
                <a:solidFill>
                  <a:srgbClr val="0000FF"/>
                </a:solidFill>
                <a:latin typeface="+mn-ea"/>
              </a:rPr>
              <a:t>TCP</a:t>
            </a:r>
            <a:r>
              <a:rPr lang="zh-CN" altLang="en-US" sz="2000" b="1" dirty="0">
                <a:solidFill>
                  <a:srgbClr val="000000"/>
                </a:solidFill>
                <a:latin typeface="+mn-ea"/>
              </a:rPr>
              <a:t>提供一种</a:t>
            </a:r>
            <a:r>
              <a:rPr lang="zh-CN" altLang="en-US" sz="2000" b="1" dirty="0">
                <a:solidFill>
                  <a:srgbClr val="0000FF"/>
                </a:solidFill>
                <a:latin typeface="+mn-ea"/>
              </a:rPr>
              <a:t>面向连接</a:t>
            </a:r>
            <a:r>
              <a:rPr lang="zh-CN" altLang="en-US" sz="2000" b="1" dirty="0">
                <a:solidFill>
                  <a:srgbClr val="000000"/>
                </a:solidFill>
                <a:latin typeface="+mn-ea"/>
              </a:rPr>
              <a:t>的、可靠的传输服务；常用于点对点单播传输；</a:t>
            </a:r>
          </a:p>
          <a:p>
            <a:pPr defTabSz="1028700"/>
            <a:r>
              <a:rPr lang="en-US" altLang="zh-CN" sz="2000" b="1" dirty="0">
                <a:solidFill>
                  <a:srgbClr val="0000FF"/>
                </a:solidFill>
                <a:latin typeface="+mn-ea"/>
              </a:rPr>
              <a:t>UDP</a:t>
            </a:r>
            <a:r>
              <a:rPr lang="zh-CN" altLang="en-US" sz="2000" b="1" dirty="0">
                <a:solidFill>
                  <a:srgbClr val="000000"/>
                </a:solidFill>
                <a:latin typeface="+mn-ea"/>
              </a:rPr>
              <a:t>提供一种</a:t>
            </a:r>
            <a:r>
              <a:rPr lang="zh-CN" altLang="en-US" sz="2000" b="1" dirty="0">
                <a:solidFill>
                  <a:srgbClr val="0000FF"/>
                </a:solidFill>
                <a:latin typeface="+mn-ea"/>
              </a:rPr>
              <a:t>无连接的</a:t>
            </a:r>
            <a:r>
              <a:rPr lang="zh-CN" altLang="en-US" sz="2000" b="1" dirty="0">
                <a:solidFill>
                  <a:srgbClr val="000000"/>
                </a:solidFill>
                <a:latin typeface="+mn-ea"/>
              </a:rPr>
              <a:t>、不可靠的传输服务；如：组播就用</a:t>
            </a:r>
            <a:r>
              <a:rPr lang="en-US" altLang="zh-CN" sz="2000" b="1" dirty="0">
                <a:solidFill>
                  <a:srgbClr val="000000"/>
                </a:solidFill>
                <a:latin typeface="+mn-ea"/>
              </a:rPr>
              <a:t>UDP</a:t>
            </a:r>
            <a:r>
              <a:rPr lang="zh-CN" altLang="en-US" sz="2000" b="1" dirty="0">
                <a:solidFill>
                  <a:srgbClr val="000000"/>
                </a:solidFill>
                <a:latin typeface="+mn-ea"/>
              </a:rPr>
              <a:t>协议传输（或称</a:t>
            </a:r>
            <a:r>
              <a:rPr lang="en-US" altLang="zh-CN" sz="2000" b="1" dirty="0">
                <a:solidFill>
                  <a:srgbClr val="000000"/>
                </a:solidFill>
                <a:latin typeface="+mn-ea"/>
              </a:rPr>
              <a:t>IP</a:t>
            </a:r>
            <a:r>
              <a:rPr lang="zh-CN" altLang="en-US" sz="2000" b="1" dirty="0">
                <a:solidFill>
                  <a:srgbClr val="000000"/>
                </a:solidFill>
                <a:latin typeface="+mn-ea"/>
              </a:rPr>
              <a:t>复用）</a:t>
            </a:r>
          </a:p>
        </p:txBody>
      </p:sp>
      <p:sp>
        <p:nvSpPr>
          <p:cNvPr id="19" name="圆角矩形标注 18"/>
          <p:cNvSpPr/>
          <p:nvPr/>
        </p:nvSpPr>
        <p:spPr>
          <a:xfrm>
            <a:off x="4378532" y="2363210"/>
            <a:ext cx="4020455" cy="2823197"/>
          </a:xfrm>
          <a:prstGeom prst="wedgeRoundRectCallout">
            <a:avLst>
              <a:gd name="adj1" fmla="val -66311"/>
              <a:gd name="adj2" fmla="val -1156"/>
              <a:gd name="adj3" fmla="val 16667"/>
            </a:avLst>
          </a:prstGeom>
          <a:noFill/>
        </p:spPr>
        <p:style>
          <a:lnRef idx="2">
            <a:schemeClr val="accent3"/>
          </a:lnRef>
          <a:fillRef idx="1">
            <a:schemeClr val="lt1"/>
          </a:fillRef>
          <a:effectRef idx="0">
            <a:schemeClr val="accent3"/>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3"/>
            </a:endParaRPr>
          </a:p>
        </p:txBody>
      </p:sp>
    </p:spTree>
    <p:extLst>
      <p:ext uri="{BB962C8B-B14F-4D97-AF65-F5344CB8AC3E}">
        <p14:creationId xmlns:p14="http://schemas.microsoft.com/office/powerpoint/2010/main" val="2073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dirty="0" smtClean="0">
                <a:solidFill>
                  <a:srgbClr val="0000FF"/>
                </a:solidFill>
              </a:rPr>
              <a:t>传输层主要协议</a:t>
            </a:r>
            <a:endParaRPr kumimoji="1" lang="en-US" altLang="zh-CN" dirty="0" smtClean="0">
              <a:solidFill>
                <a:srgbClr val="0000FF"/>
              </a:solidFill>
            </a:endParaRPr>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grpSp>
        <p:nvGrpSpPr>
          <p:cNvPr id="4" name="组 3"/>
          <p:cNvGrpSpPr/>
          <p:nvPr/>
        </p:nvGrpSpPr>
        <p:grpSpPr>
          <a:xfrm>
            <a:off x="702527" y="1825625"/>
            <a:ext cx="7826341" cy="2863851"/>
            <a:chOff x="702527" y="1825625"/>
            <a:chExt cx="7826341" cy="2863851"/>
          </a:xfrm>
        </p:grpSpPr>
        <p:sp>
          <p:nvSpPr>
            <p:cNvPr id="19" name="Freeform 4"/>
            <p:cNvSpPr>
              <a:spLocks/>
            </p:cNvSpPr>
            <p:nvPr/>
          </p:nvSpPr>
          <p:spPr bwMode="auto">
            <a:xfrm>
              <a:off x="2619375" y="2333625"/>
              <a:ext cx="1419225" cy="1476375"/>
            </a:xfrm>
            <a:custGeom>
              <a:avLst/>
              <a:gdLst>
                <a:gd name="T0" fmla="*/ 0 w 1069"/>
                <a:gd name="T1" fmla="*/ 432 h 943"/>
                <a:gd name="T2" fmla="*/ 1053 w 1069"/>
                <a:gd name="T3" fmla="*/ 0 h 943"/>
                <a:gd name="T4" fmla="*/ 1069 w 1069"/>
                <a:gd name="T5" fmla="*/ 943 h 943"/>
                <a:gd name="T6" fmla="*/ 180 w 1069"/>
                <a:gd name="T7" fmla="*/ 702 h 943"/>
              </a:gdLst>
              <a:ahLst/>
              <a:cxnLst>
                <a:cxn ang="0">
                  <a:pos x="T0" y="T1"/>
                </a:cxn>
                <a:cxn ang="0">
                  <a:pos x="T2" y="T3"/>
                </a:cxn>
                <a:cxn ang="0">
                  <a:pos x="T4" y="T5"/>
                </a:cxn>
                <a:cxn ang="0">
                  <a:pos x="T6" y="T7"/>
                </a:cxn>
              </a:cxnLst>
              <a:rect l="0" t="0" r="r" b="b"/>
              <a:pathLst>
                <a:path w="1069" h="943">
                  <a:moveTo>
                    <a:pt x="0" y="432"/>
                  </a:moveTo>
                  <a:lnTo>
                    <a:pt x="1053" y="0"/>
                  </a:lnTo>
                  <a:lnTo>
                    <a:pt x="1069" y="943"/>
                  </a:lnTo>
                  <a:lnTo>
                    <a:pt x="180" y="702"/>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20" name="Rectangle 5"/>
            <p:cNvSpPr>
              <a:spLocks noChangeArrowheads="1"/>
            </p:cNvSpPr>
            <p:nvPr/>
          </p:nvSpPr>
          <p:spPr bwMode="auto">
            <a:xfrm>
              <a:off x="3978275" y="2333625"/>
              <a:ext cx="4550593" cy="1476375"/>
            </a:xfrm>
            <a:prstGeom prst="rect">
              <a:avLst/>
            </a:prstGeom>
            <a:solidFill>
              <a:schemeClr val="folHlink"/>
            </a:solidFill>
            <a:ln w="12700">
              <a:solidFill>
                <a:schemeClr val="tx1"/>
              </a:solidFill>
              <a:miter lim="800000"/>
              <a:headEnd/>
              <a:tailEnd/>
            </a:ln>
            <a:effectLst>
              <a:outerShdw blurRad="63500" dist="38099" dir="2700000" algn="ctr" rotWithShape="0">
                <a:schemeClr val="tx1">
                  <a:alpha val="74998"/>
                </a:schemeClr>
              </a:outerShdw>
            </a:effectLst>
          </p:spPr>
          <p:txBody>
            <a:bodyPr wrap="none" lIns="186662" tIns="93332" rIns="186662" bIns="93332" anchor="ctr"/>
            <a:lstStyle/>
            <a:p>
              <a:pPr algn="l" defTabSz="1028700">
                <a:lnSpc>
                  <a:spcPts val="2138"/>
                </a:lnSpc>
              </a:pPr>
              <a:r>
                <a:rPr lang="zh-CN" altLang="en-US" sz="1800" b="1" dirty="0" smtClean="0">
                  <a:solidFill>
                    <a:srgbClr val="000000"/>
                  </a:solidFill>
                  <a:latin typeface="Helvetica" charset="0"/>
                </a:rPr>
                <a:t>传输控制协议（</a:t>
              </a:r>
              <a:r>
                <a:rPr lang="en-US" altLang="zh-CN" sz="1800" b="1" dirty="0" smtClean="0">
                  <a:solidFill>
                    <a:srgbClr val="000000"/>
                  </a:solidFill>
                  <a:latin typeface="Helvetica" charset="0"/>
                </a:rPr>
                <a:t>TCP</a:t>
              </a:r>
              <a:r>
                <a:rPr lang="zh-CN" altLang="en-US" sz="1800" b="1" dirty="0" smtClean="0">
                  <a:solidFill>
                    <a:srgbClr val="000000"/>
                  </a:solidFill>
                  <a:latin typeface="Helvetica" charset="0"/>
                </a:rPr>
                <a:t>）：面向连接的</a:t>
              </a:r>
              <a:endParaRPr lang="en-US" altLang="zh-CN" sz="1800" b="1" dirty="0">
                <a:solidFill>
                  <a:srgbClr val="000000"/>
                </a:solidFill>
                <a:latin typeface="Helvetica" charset="0"/>
              </a:endParaRPr>
            </a:p>
            <a:p>
              <a:pPr algn="l" defTabSz="1028700">
                <a:lnSpc>
                  <a:spcPts val="2138"/>
                </a:lnSpc>
              </a:pPr>
              <a:endParaRPr lang="en-US" altLang="zh-CN" sz="1800" b="1" dirty="0">
                <a:solidFill>
                  <a:srgbClr val="000000"/>
                </a:solidFill>
                <a:latin typeface="Helvetica" charset="0"/>
              </a:endParaRPr>
            </a:p>
            <a:p>
              <a:pPr algn="l" defTabSz="1028700">
                <a:lnSpc>
                  <a:spcPts val="2138"/>
                </a:lnSpc>
              </a:pPr>
              <a:r>
                <a:rPr lang="zh-CN" altLang="en-US" sz="1800" b="1" dirty="0" smtClean="0">
                  <a:solidFill>
                    <a:srgbClr val="000000"/>
                  </a:solidFill>
                  <a:latin typeface="Helvetica" charset="0"/>
                </a:rPr>
                <a:t>用户数据报协议</a:t>
              </a:r>
              <a:r>
                <a:rPr lang="en-US" altLang="zh-CN" sz="1800" b="1" dirty="0" smtClean="0">
                  <a:solidFill>
                    <a:srgbClr val="000000"/>
                  </a:solidFill>
                  <a:latin typeface="Helvetica" charset="0"/>
                </a:rPr>
                <a:t> </a:t>
              </a:r>
              <a:r>
                <a:rPr lang="en-US" altLang="zh-CN" sz="1800" b="1" dirty="0">
                  <a:solidFill>
                    <a:srgbClr val="000000"/>
                  </a:solidFill>
                  <a:latin typeface="Helvetica" charset="0"/>
                </a:rPr>
                <a:t>(UDP</a:t>
              </a:r>
              <a:r>
                <a:rPr lang="en-US" altLang="zh-CN" sz="1800" b="1" dirty="0" smtClean="0">
                  <a:solidFill>
                    <a:srgbClr val="000000"/>
                  </a:solidFill>
                  <a:latin typeface="Helvetica" charset="0"/>
                </a:rPr>
                <a:t>)</a:t>
              </a:r>
              <a:r>
                <a:rPr lang="zh-CN" altLang="en-US" sz="1800" b="1" dirty="0" smtClean="0">
                  <a:solidFill>
                    <a:srgbClr val="000000"/>
                  </a:solidFill>
                  <a:latin typeface="Helvetica" charset="0"/>
                </a:rPr>
                <a:t>：面向无连接的</a:t>
              </a:r>
              <a:endParaRPr lang="en-US" altLang="zh-CN" sz="1800" b="1" dirty="0">
                <a:solidFill>
                  <a:srgbClr val="000000"/>
                </a:solidFill>
                <a:latin typeface="Helvetica" charset="0"/>
              </a:endParaRPr>
            </a:p>
          </p:txBody>
        </p:sp>
        <p:sp>
          <p:nvSpPr>
            <p:cNvPr id="21" name="Freeform 7"/>
            <p:cNvSpPr>
              <a:spLocks/>
            </p:cNvSpPr>
            <p:nvPr/>
          </p:nvSpPr>
          <p:spPr bwMode="auto">
            <a:xfrm>
              <a:off x="2704365" y="1825626"/>
              <a:ext cx="160337" cy="2863850"/>
            </a:xfrm>
            <a:custGeom>
              <a:avLst/>
              <a:gdLst>
                <a:gd name="T0" fmla="*/ 96 w 97"/>
                <a:gd name="T1" fmla="*/ 0 h 1585"/>
                <a:gd name="T2" fmla="*/ 96 w 97"/>
                <a:gd name="T3" fmla="*/ 0 h 1585"/>
                <a:gd name="T4" fmla="*/ 0 w 97"/>
                <a:gd name="T5" fmla="*/ 96 h 1585"/>
                <a:gd name="T6" fmla="*/ 0 w 97"/>
                <a:gd name="T7" fmla="*/ 1584 h 1585"/>
                <a:gd name="T8" fmla="*/ 96 w 97"/>
                <a:gd name="T9" fmla="*/ 1488 h 1585"/>
                <a:gd name="T10" fmla="*/ 96 w 97"/>
                <a:gd name="T11" fmla="*/ 0 h 1585"/>
              </a:gdLst>
              <a:ahLst/>
              <a:cxnLst>
                <a:cxn ang="0">
                  <a:pos x="T0" y="T1"/>
                </a:cxn>
                <a:cxn ang="0">
                  <a:pos x="T2" y="T3"/>
                </a:cxn>
                <a:cxn ang="0">
                  <a:pos x="T4" y="T5"/>
                </a:cxn>
                <a:cxn ang="0">
                  <a:pos x="T6" y="T7"/>
                </a:cxn>
                <a:cxn ang="0">
                  <a:pos x="T8" y="T9"/>
                </a:cxn>
                <a:cxn ang="0">
                  <a:pos x="T10" y="T11"/>
                </a:cxn>
              </a:cxnLst>
              <a:rect l="0" t="0" r="r" b="b"/>
              <a:pathLst>
                <a:path w="97" h="1585">
                  <a:moveTo>
                    <a:pt x="96" y="0"/>
                  </a:moveTo>
                  <a:lnTo>
                    <a:pt x="96" y="0"/>
                  </a:lnTo>
                  <a:lnTo>
                    <a:pt x="0" y="96"/>
                  </a:lnTo>
                  <a:lnTo>
                    <a:pt x="0" y="1584"/>
                  </a:lnTo>
                  <a:lnTo>
                    <a:pt x="96" y="1488"/>
                  </a:lnTo>
                  <a:lnTo>
                    <a:pt x="9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endParaRPr lang="zh-CN" altLang="en-US"/>
            </a:p>
          </p:txBody>
        </p:sp>
        <p:sp>
          <p:nvSpPr>
            <p:cNvPr id="22" name="Rectangle 8"/>
            <p:cNvSpPr>
              <a:spLocks noChangeArrowheads="1"/>
            </p:cNvSpPr>
            <p:nvPr/>
          </p:nvSpPr>
          <p:spPr bwMode="auto">
            <a:xfrm>
              <a:off x="708877" y="1978025"/>
              <a:ext cx="1995488" cy="271145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endParaRPr lang="zh-CN" altLang="en-US"/>
            </a:p>
          </p:txBody>
        </p:sp>
        <p:sp>
          <p:nvSpPr>
            <p:cNvPr id="23" name="Rectangle 9"/>
            <p:cNvSpPr>
              <a:spLocks noChangeArrowheads="1"/>
            </p:cNvSpPr>
            <p:nvPr/>
          </p:nvSpPr>
          <p:spPr bwMode="auto">
            <a:xfrm>
              <a:off x="1059715" y="2585468"/>
              <a:ext cx="13112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pPr algn="ctr" defTabSz="831850">
                <a:lnSpc>
                  <a:spcPct val="95000"/>
                </a:lnSpc>
                <a:spcBef>
                  <a:spcPct val="50000"/>
                </a:spcBef>
              </a:pPr>
              <a:r>
                <a:rPr lang="zh-CN" altLang="en-US" sz="2000" b="1" dirty="0" smtClean="0">
                  <a:solidFill>
                    <a:schemeClr val="tx2"/>
                  </a:solidFill>
                  <a:latin typeface="Helvetica" charset="0"/>
                </a:rPr>
                <a:t>应用层</a:t>
              </a:r>
              <a:endParaRPr lang="en-US" altLang="zh-CN" sz="2000" b="1" dirty="0">
                <a:solidFill>
                  <a:schemeClr val="tx2"/>
                </a:solidFill>
                <a:latin typeface="Helvetica" charset="0"/>
              </a:endParaRPr>
            </a:p>
          </p:txBody>
        </p:sp>
        <p:sp>
          <p:nvSpPr>
            <p:cNvPr id="24" name="Rectangle 10"/>
            <p:cNvSpPr>
              <a:spLocks noChangeArrowheads="1"/>
            </p:cNvSpPr>
            <p:nvPr/>
          </p:nvSpPr>
          <p:spPr bwMode="auto">
            <a:xfrm>
              <a:off x="1059715" y="3148013"/>
              <a:ext cx="13112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pPr algn="ctr" defTabSz="831850">
                <a:lnSpc>
                  <a:spcPct val="95000"/>
                </a:lnSpc>
                <a:spcBef>
                  <a:spcPct val="50000"/>
                </a:spcBef>
              </a:pPr>
              <a:r>
                <a:rPr lang="zh-CN" altLang="en-US" sz="2000" b="1" dirty="0" smtClean="0">
                  <a:solidFill>
                    <a:schemeClr val="tx2"/>
                  </a:solidFill>
                  <a:latin typeface="Helvetica" charset="0"/>
                </a:rPr>
                <a:t>传输层</a:t>
              </a:r>
              <a:endParaRPr lang="en-US" altLang="zh-CN" sz="2000" b="1" dirty="0">
                <a:solidFill>
                  <a:schemeClr val="tx2"/>
                </a:solidFill>
                <a:latin typeface="Helvetica" charset="0"/>
              </a:endParaRPr>
            </a:p>
          </p:txBody>
        </p:sp>
        <p:sp>
          <p:nvSpPr>
            <p:cNvPr id="25" name="Rectangle 11"/>
            <p:cNvSpPr>
              <a:spLocks noChangeArrowheads="1"/>
            </p:cNvSpPr>
            <p:nvPr/>
          </p:nvSpPr>
          <p:spPr bwMode="auto">
            <a:xfrm>
              <a:off x="1059715" y="3689350"/>
              <a:ext cx="13112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pPr algn="ctr" defTabSz="831850">
                <a:lnSpc>
                  <a:spcPct val="95000"/>
                </a:lnSpc>
                <a:spcBef>
                  <a:spcPct val="50000"/>
                </a:spcBef>
              </a:pPr>
              <a:r>
                <a:rPr lang="zh-CN" altLang="en-US" sz="2000" b="1" dirty="0" smtClean="0">
                  <a:solidFill>
                    <a:schemeClr val="tx2"/>
                  </a:solidFill>
                  <a:latin typeface="Helvetica" charset="0"/>
                </a:rPr>
                <a:t>网络层</a:t>
              </a:r>
              <a:endParaRPr lang="en-US" altLang="zh-CN" sz="2000" b="1" dirty="0">
                <a:solidFill>
                  <a:schemeClr val="tx2"/>
                </a:solidFill>
                <a:latin typeface="Helvetica" charset="0"/>
              </a:endParaRPr>
            </a:p>
          </p:txBody>
        </p:sp>
        <p:sp>
          <p:nvSpPr>
            <p:cNvPr id="26" name="Rectangle 12"/>
            <p:cNvSpPr>
              <a:spLocks noChangeArrowheads="1"/>
            </p:cNvSpPr>
            <p:nvPr/>
          </p:nvSpPr>
          <p:spPr bwMode="auto">
            <a:xfrm>
              <a:off x="1059715" y="4143375"/>
              <a:ext cx="13112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pPr algn="ctr" defTabSz="831850">
                <a:lnSpc>
                  <a:spcPct val="95000"/>
                </a:lnSpc>
                <a:spcBef>
                  <a:spcPct val="50000"/>
                </a:spcBef>
              </a:pPr>
              <a:r>
                <a:rPr lang="zh-CN" altLang="en-US" sz="2000" b="1" dirty="0" smtClean="0">
                  <a:solidFill>
                    <a:schemeClr val="tx2"/>
                  </a:solidFill>
                  <a:latin typeface="Helvetica" charset="0"/>
                </a:rPr>
                <a:t>数据链路层</a:t>
              </a:r>
              <a:endParaRPr lang="en-US" altLang="zh-CN" sz="2000" b="1" dirty="0">
                <a:solidFill>
                  <a:schemeClr val="tx2"/>
                </a:solidFill>
                <a:latin typeface="Helvetica" charset="0"/>
              </a:endParaRPr>
            </a:p>
          </p:txBody>
        </p:sp>
        <p:sp>
          <p:nvSpPr>
            <p:cNvPr id="28" name="Freeform 14"/>
            <p:cNvSpPr>
              <a:spLocks/>
            </p:cNvSpPr>
            <p:nvPr/>
          </p:nvSpPr>
          <p:spPr bwMode="auto">
            <a:xfrm>
              <a:off x="702527" y="1825625"/>
              <a:ext cx="2162175"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endParaRPr lang="zh-CN" altLang="en-US"/>
            </a:p>
          </p:txBody>
        </p:sp>
        <p:sp>
          <p:nvSpPr>
            <p:cNvPr id="29" name="Freeform 15"/>
            <p:cNvSpPr>
              <a:spLocks/>
            </p:cNvSpPr>
            <p:nvPr/>
          </p:nvSpPr>
          <p:spPr bwMode="auto">
            <a:xfrm>
              <a:off x="702527" y="2878138"/>
              <a:ext cx="2162175"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endParaRPr lang="zh-CN" altLang="en-US"/>
            </a:p>
          </p:txBody>
        </p:sp>
        <p:sp>
          <p:nvSpPr>
            <p:cNvPr id="30" name="Freeform 16"/>
            <p:cNvSpPr>
              <a:spLocks/>
            </p:cNvSpPr>
            <p:nvPr/>
          </p:nvSpPr>
          <p:spPr bwMode="auto">
            <a:xfrm>
              <a:off x="702527" y="3417888"/>
              <a:ext cx="2162175"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endParaRPr lang="zh-CN" altLang="en-US"/>
            </a:p>
          </p:txBody>
        </p:sp>
        <p:sp>
          <p:nvSpPr>
            <p:cNvPr id="31" name="Freeform 17"/>
            <p:cNvSpPr>
              <a:spLocks/>
            </p:cNvSpPr>
            <p:nvPr/>
          </p:nvSpPr>
          <p:spPr bwMode="auto">
            <a:xfrm>
              <a:off x="702527" y="3959225"/>
              <a:ext cx="2162175"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6662" tIns="93332" rIns="186662" bIns="93332" anchor="ctr"/>
            <a:lstStyle/>
            <a:p>
              <a:endParaRPr lang="zh-CN" altLang="en-US"/>
            </a:p>
          </p:txBody>
        </p:sp>
      </p:grpSp>
    </p:spTree>
    <p:extLst>
      <p:ext uri="{BB962C8B-B14F-4D97-AF65-F5344CB8AC3E}">
        <p14:creationId xmlns:p14="http://schemas.microsoft.com/office/powerpoint/2010/main" val="3259863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82639" y="1241006"/>
            <a:ext cx="1754326" cy="4875844"/>
          </a:xfrm>
          <a:prstGeom prst="rect">
            <a:avLst/>
          </a:prstGeom>
          <a:noFill/>
        </p:spPr>
        <p:txBody>
          <a:bodyPr vert="eaVert" wrap="none" rtlCol="0">
            <a:spAutoFit/>
          </a:bodyPr>
          <a:lstStyle/>
          <a:p>
            <a:pPr>
              <a:lnSpc>
                <a:spcPct val="130000"/>
              </a:lnSpc>
            </a:pPr>
            <a:r>
              <a:rPr kumimoji="1" lang="zh-CN" altLang="en-US" sz="4000" dirty="0" smtClean="0"/>
              <a:t>第</a:t>
            </a:r>
            <a:r>
              <a:rPr kumimoji="1" lang="en-US" altLang="zh-CN" sz="4000" dirty="0"/>
              <a:t> </a:t>
            </a:r>
            <a:r>
              <a:rPr kumimoji="1" lang="zh-CN" altLang="en-US" sz="4000" dirty="0" smtClean="0"/>
              <a:t>十讲</a:t>
            </a:r>
            <a:endParaRPr kumimoji="1" lang="en-US" altLang="zh-CN" sz="4000" dirty="0" smtClean="0"/>
          </a:p>
          <a:p>
            <a:pPr>
              <a:lnSpc>
                <a:spcPct val="130000"/>
              </a:lnSpc>
            </a:pPr>
            <a:r>
              <a:rPr kumimoji="1" lang="en-US" altLang="zh-CN" sz="4000" dirty="0"/>
              <a:t> </a:t>
            </a:r>
            <a:r>
              <a:rPr kumimoji="1" lang="en-US" altLang="zh-CN" sz="4000" dirty="0" smtClean="0"/>
              <a:t>       TCP/IP</a:t>
            </a:r>
            <a:r>
              <a:rPr kumimoji="1" lang="zh-CN" altLang="en-US" sz="4000" dirty="0" smtClean="0"/>
              <a:t>协议概述</a:t>
            </a:r>
            <a:endParaRPr kumimoji="1" lang="zh-CN" altLang="en-US" sz="4000" dirty="0"/>
          </a:p>
        </p:txBody>
      </p:sp>
      <p:pic>
        <p:nvPicPr>
          <p:cNvPr id="2" name="图片 1" descr="计算机网络.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25" y="1414169"/>
            <a:ext cx="5329590" cy="4370784"/>
          </a:xfrm>
          <a:prstGeom prst="rect">
            <a:avLst/>
          </a:prstGeom>
        </p:spPr>
      </p:pic>
    </p:spTree>
    <p:extLst>
      <p:ext uri="{BB962C8B-B14F-4D97-AF65-F5344CB8AC3E}">
        <p14:creationId xmlns:p14="http://schemas.microsoft.com/office/powerpoint/2010/main" val="356447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dirty="0" smtClean="0">
                <a:solidFill>
                  <a:srgbClr val="0000FF"/>
                </a:solidFill>
              </a:rPr>
              <a:t>应用层</a:t>
            </a:r>
            <a:endParaRPr kumimoji="1" lang="en-US" altLang="zh-CN" dirty="0" smtClean="0">
              <a:solidFill>
                <a:srgbClr val="0000FF"/>
              </a:solidFill>
            </a:endParaRPr>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grpSp>
        <p:nvGrpSpPr>
          <p:cNvPr id="8" name="组 7"/>
          <p:cNvGrpSpPr/>
          <p:nvPr/>
        </p:nvGrpSpPr>
        <p:grpSpPr>
          <a:xfrm>
            <a:off x="1043492" y="1860071"/>
            <a:ext cx="2700360" cy="3443115"/>
            <a:chOff x="1603375" y="2314575"/>
            <a:chExt cx="2163763" cy="3443115"/>
          </a:xfrm>
        </p:grpSpPr>
        <p:sp>
          <p:nvSpPr>
            <p:cNvPr id="9" name="Freeform 5"/>
            <p:cNvSpPr>
              <a:spLocks/>
            </p:cNvSpPr>
            <p:nvPr/>
          </p:nvSpPr>
          <p:spPr bwMode="auto">
            <a:xfrm>
              <a:off x="3605213" y="2314575"/>
              <a:ext cx="161925" cy="3443115"/>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endParaRPr lang="zh-CN" altLang="en-US"/>
            </a:p>
          </p:txBody>
        </p:sp>
        <p:sp>
          <p:nvSpPr>
            <p:cNvPr id="10" name="Rectangle 6"/>
            <p:cNvSpPr>
              <a:spLocks noChangeArrowheads="1"/>
            </p:cNvSpPr>
            <p:nvPr/>
          </p:nvSpPr>
          <p:spPr bwMode="auto">
            <a:xfrm>
              <a:off x="1611313" y="2474913"/>
              <a:ext cx="1993900" cy="327600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dirty="0"/>
            </a:p>
          </p:txBody>
        </p:sp>
        <p:sp>
          <p:nvSpPr>
            <p:cNvPr id="11" name="Rectangle 7"/>
            <p:cNvSpPr>
              <a:spLocks noChangeArrowheads="1"/>
            </p:cNvSpPr>
            <p:nvPr/>
          </p:nvSpPr>
          <p:spPr bwMode="auto">
            <a:xfrm>
              <a:off x="1858963" y="3098800"/>
              <a:ext cx="1498600" cy="44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sz="2000" b="1" dirty="0" smtClean="0">
                  <a:solidFill>
                    <a:schemeClr val="tx2"/>
                  </a:solidFill>
                  <a:latin typeface="Helvetica" charset="0"/>
                </a:rPr>
                <a:t>应用层</a:t>
              </a:r>
              <a:r>
                <a:rPr lang="en-US" altLang="zh-CN" sz="2000" b="1" dirty="0" smtClean="0">
                  <a:solidFill>
                    <a:schemeClr val="tx2"/>
                  </a:solidFill>
                  <a:latin typeface="Helvetica" charset="0"/>
                </a:rPr>
                <a:t>(</a:t>
              </a:r>
              <a:r>
                <a:rPr lang="zh-CN" altLang="en-US" sz="2000" b="1" dirty="0" smtClean="0">
                  <a:solidFill>
                    <a:schemeClr val="tx2"/>
                  </a:solidFill>
                  <a:latin typeface="Helvetica" charset="0"/>
                </a:rPr>
                <a:t>进程</a:t>
              </a:r>
              <a:r>
                <a:rPr lang="en-US" altLang="zh-CN" sz="2000" b="1" dirty="0" smtClean="0">
                  <a:solidFill>
                    <a:schemeClr val="tx2"/>
                  </a:solidFill>
                  <a:latin typeface="Helvetica" charset="0"/>
                </a:rPr>
                <a:t>)</a:t>
              </a:r>
              <a:endParaRPr lang="en-US" altLang="zh-CN" sz="2000" b="1" dirty="0">
                <a:solidFill>
                  <a:schemeClr val="tx2"/>
                </a:solidFill>
                <a:latin typeface="Helvetica" charset="0"/>
              </a:endParaRPr>
            </a:p>
          </p:txBody>
        </p:sp>
        <p:sp>
          <p:nvSpPr>
            <p:cNvPr id="12" name="Rectangle 8"/>
            <p:cNvSpPr>
              <a:spLocks noChangeArrowheads="1"/>
            </p:cNvSpPr>
            <p:nvPr/>
          </p:nvSpPr>
          <p:spPr bwMode="auto">
            <a:xfrm>
              <a:off x="1603375" y="4203700"/>
              <a:ext cx="2001838" cy="67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传输层（</a:t>
              </a:r>
              <a:r>
                <a:rPr lang="en-US" altLang="zh-CN" b="1" dirty="0" smtClean="0">
                  <a:solidFill>
                    <a:schemeClr val="tx2"/>
                  </a:solidFill>
                  <a:latin typeface="Helvetica" charset="0"/>
                </a:rPr>
                <a:t>TCP</a:t>
              </a:r>
              <a:r>
                <a:rPr lang="en-US" altLang="zh-CN" b="1" dirty="0">
                  <a:solidFill>
                    <a:schemeClr val="tx2"/>
                  </a:solidFill>
                  <a:latin typeface="Helvetica" charset="0"/>
                </a:rPr>
                <a:t>/</a:t>
              </a:r>
              <a:r>
                <a:rPr lang="en-US" altLang="zh-CN" b="1" dirty="0" smtClean="0">
                  <a:solidFill>
                    <a:schemeClr val="tx2"/>
                  </a:solidFill>
                  <a:latin typeface="Helvetica" charset="0"/>
                </a:rPr>
                <a:t>UDP</a:t>
              </a:r>
              <a:r>
                <a:rPr lang="zh-CN" altLang="en-US" b="1" dirty="0" smtClean="0">
                  <a:solidFill>
                    <a:schemeClr val="tx2"/>
                  </a:solidFill>
                  <a:latin typeface="Helvetica" charset="0"/>
                </a:rPr>
                <a:t>）</a:t>
              </a:r>
              <a:endParaRPr lang="en-US" altLang="zh-CN" b="1" dirty="0">
                <a:solidFill>
                  <a:schemeClr val="tx2"/>
                </a:solidFill>
                <a:latin typeface="Helvetica" charset="0"/>
              </a:endParaRPr>
            </a:p>
          </p:txBody>
        </p:sp>
        <p:sp>
          <p:nvSpPr>
            <p:cNvPr id="13" name="Rectangle 9"/>
            <p:cNvSpPr>
              <a:spLocks noChangeArrowheads="1"/>
            </p:cNvSpPr>
            <p:nvPr/>
          </p:nvSpPr>
          <p:spPr bwMode="auto">
            <a:xfrm>
              <a:off x="1858963" y="4745038"/>
              <a:ext cx="174625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网络层（</a:t>
              </a:r>
              <a:r>
                <a:rPr lang="en-US" altLang="zh-CN" b="1" dirty="0" smtClean="0">
                  <a:solidFill>
                    <a:schemeClr val="tx2"/>
                  </a:solidFill>
                  <a:latin typeface="Helvetica" charset="0"/>
                </a:rPr>
                <a:t>IP</a:t>
              </a:r>
              <a:r>
                <a:rPr lang="zh-CN" altLang="en-US" b="1" dirty="0" smtClean="0">
                  <a:solidFill>
                    <a:schemeClr val="tx2"/>
                  </a:solidFill>
                  <a:latin typeface="Helvetica" charset="0"/>
                </a:rPr>
                <a:t>）</a:t>
              </a:r>
              <a:endParaRPr lang="en-US" altLang="zh-CN" b="1" dirty="0">
                <a:solidFill>
                  <a:schemeClr val="tx2"/>
                </a:solidFill>
                <a:latin typeface="Helvetica" charset="0"/>
              </a:endParaRPr>
            </a:p>
          </p:txBody>
        </p:sp>
        <p:sp>
          <p:nvSpPr>
            <p:cNvPr id="14" name="Rectangle 10"/>
            <p:cNvSpPr>
              <a:spLocks noChangeArrowheads="1"/>
            </p:cNvSpPr>
            <p:nvPr/>
          </p:nvSpPr>
          <p:spPr bwMode="auto">
            <a:xfrm>
              <a:off x="1858963" y="5271213"/>
              <a:ext cx="149860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数据链路层</a:t>
              </a:r>
              <a:endParaRPr lang="en-US" altLang="zh-CN" b="1" dirty="0">
                <a:solidFill>
                  <a:schemeClr val="tx2"/>
                </a:solidFill>
                <a:latin typeface="Helvetica" charset="0"/>
              </a:endParaRPr>
            </a:p>
          </p:txBody>
        </p:sp>
        <p:sp>
          <p:nvSpPr>
            <p:cNvPr id="15" name="Freeform 12"/>
            <p:cNvSpPr>
              <a:spLocks/>
            </p:cNvSpPr>
            <p:nvPr/>
          </p:nvSpPr>
          <p:spPr bwMode="auto">
            <a:xfrm>
              <a:off x="1603375" y="2314575"/>
              <a:ext cx="2163763"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6" name="Freeform 13"/>
            <p:cNvSpPr>
              <a:spLocks/>
            </p:cNvSpPr>
            <p:nvPr/>
          </p:nvSpPr>
          <p:spPr bwMode="auto">
            <a:xfrm>
              <a:off x="1603375" y="3935413"/>
              <a:ext cx="2163763"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7" name="Freeform 14"/>
            <p:cNvSpPr>
              <a:spLocks/>
            </p:cNvSpPr>
            <p:nvPr/>
          </p:nvSpPr>
          <p:spPr bwMode="auto">
            <a:xfrm>
              <a:off x="1603375" y="4473575"/>
              <a:ext cx="2163763"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18" name="Freeform 15"/>
            <p:cNvSpPr>
              <a:spLocks/>
            </p:cNvSpPr>
            <p:nvPr/>
          </p:nvSpPr>
          <p:spPr bwMode="auto">
            <a:xfrm>
              <a:off x="1603375" y="5014913"/>
              <a:ext cx="2163763"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grpSp>
      <p:sp>
        <p:nvSpPr>
          <p:cNvPr id="2" name="矩形 1"/>
          <p:cNvSpPr/>
          <p:nvPr/>
        </p:nvSpPr>
        <p:spPr>
          <a:xfrm>
            <a:off x="4479549" y="2625811"/>
            <a:ext cx="3226738" cy="1015663"/>
          </a:xfrm>
          <a:prstGeom prst="rect">
            <a:avLst/>
          </a:prstGeom>
        </p:spPr>
        <p:txBody>
          <a:bodyPr wrap="square">
            <a:spAutoFit/>
          </a:bodyPr>
          <a:lstStyle/>
          <a:p>
            <a:pPr defTabSz="1028700"/>
            <a:r>
              <a:rPr lang="zh-CN" altLang="en-US" sz="2000" b="1" dirty="0" smtClean="0">
                <a:latin typeface="Tahoma" charset="0"/>
              </a:rPr>
              <a:t>应用层又称进程层，</a:t>
            </a:r>
            <a:r>
              <a:rPr lang="zh-CN" altLang="en-US" sz="2000" b="1" dirty="0">
                <a:latin typeface="Tahoma" charset="0"/>
              </a:rPr>
              <a:t>它主要为用户接口提供服务、管理和网络资源分配等</a:t>
            </a:r>
            <a:r>
              <a:rPr lang="zh-CN" altLang="en-US" sz="2000" b="1" dirty="0" smtClean="0">
                <a:latin typeface="Tahoma" charset="0"/>
              </a:rPr>
              <a:t>；</a:t>
            </a:r>
            <a:endParaRPr lang="zh-CN" altLang="en-US" sz="2000" b="1" dirty="0">
              <a:latin typeface="+mn-ea"/>
            </a:endParaRPr>
          </a:p>
        </p:txBody>
      </p:sp>
      <p:sp>
        <p:nvSpPr>
          <p:cNvPr id="19" name="圆角矩形标注 18"/>
          <p:cNvSpPr/>
          <p:nvPr/>
        </p:nvSpPr>
        <p:spPr>
          <a:xfrm>
            <a:off x="4378532" y="2363210"/>
            <a:ext cx="3442277" cy="1655861"/>
          </a:xfrm>
          <a:prstGeom prst="wedgeRoundRectCallout">
            <a:avLst>
              <a:gd name="adj1" fmla="val -65951"/>
              <a:gd name="adj2" fmla="val -34380"/>
              <a:gd name="adj3" fmla="val 16667"/>
            </a:avLst>
          </a:prstGeom>
          <a:noFill/>
        </p:spPr>
        <p:style>
          <a:lnRef idx="2">
            <a:schemeClr val="accent3"/>
          </a:lnRef>
          <a:fillRef idx="1">
            <a:schemeClr val="lt1"/>
          </a:fillRef>
          <a:effectRef idx="0">
            <a:schemeClr val="accent3"/>
          </a:effectRef>
          <a:fontRef idx="minor">
            <a:schemeClr val="dk1"/>
          </a:fontRef>
        </p:style>
        <p:txBody>
          <a:bodyPr wrap="square" rtlCol="0" anchor="ctr">
            <a:spAutoFit/>
          </a:bodyPr>
          <a:lstStyle/>
          <a:p>
            <a:pPr marL="285750" indent="-285750" algn="ctr">
              <a:lnSpc>
                <a:spcPct val="140000"/>
              </a:lnSpc>
              <a:buFont typeface="Arial"/>
              <a:buChar char="•"/>
            </a:pPr>
            <a:endParaRPr kumimoji="1" lang="zh-CN" altLang="en-US" dirty="0">
              <a:hlinkClick r:id="rId3"/>
            </a:endParaRPr>
          </a:p>
        </p:txBody>
      </p:sp>
    </p:spTree>
    <p:extLst>
      <p:ext uri="{BB962C8B-B14F-4D97-AF65-F5344CB8AC3E}">
        <p14:creationId xmlns:p14="http://schemas.microsoft.com/office/powerpoint/2010/main" val="3635160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dirty="0" smtClean="0">
                <a:solidFill>
                  <a:srgbClr val="0000FF"/>
                </a:solidFill>
              </a:rPr>
              <a:t>应用层主要协议</a:t>
            </a:r>
            <a:endParaRPr kumimoji="1" lang="en-US" altLang="zh-CN" dirty="0" smtClean="0">
              <a:solidFill>
                <a:srgbClr val="0000FF"/>
              </a:solidFill>
            </a:endParaRPr>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35" name="Freeform 3"/>
          <p:cNvSpPr>
            <a:spLocks/>
          </p:cNvSpPr>
          <p:nvPr/>
        </p:nvSpPr>
        <p:spPr bwMode="auto">
          <a:xfrm>
            <a:off x="3765550" y="1673225"/>
            <a:ext cx="1203325" cy="3860800"/>
          </a:xfrm>
          <a:custGeom>
            <a:avLst/>
            <a:gdLst>
              <a:gd name="T0" fmla="*/ 0 w 758"/>
              <a:gd name="T1" fmla="*/ 414 h 2432"/>
              <a:gd name="T2" fmla="*/ 750 w 758"/>
              <a:gd name="T3" fmla="*/ 0 h 2432"/>
              <a:gd name="T4" fmla="*/ 758 w 758"/>
              <a:gd name="T5" fmla="*/ 2432 h 2432"/>
              <a:gd name="T6" fmla="*/ 0 w 758"/>
              <a:gd name="T7" fmla="*/ 1422 h 2432"/>
            </a:gdLst>
            <a:ahLst/>
            <a:cxnLst>
              <a:cxn ang="0">
                <a:pos x="T0" y="T1"/>
              </a:cxn>
              <a:cxn ang="0">
                <a:pos x="T2" y="T3"/>
              </a:cxn>
              <a:cxn ang="0">
                <a:pos x="T4" y="T5"/>
              </a:cxn>
              <a:cxn ang="0">
                <a:pos x="T6" y="T7"/>
              </a:cxn>
            </a:cxnLst>
            <a:rect l="0" t="0" r="r" b="b"/>
            <a:pathLst>
              <a:path w="758" h="2432">
                <a:moveTo>
                  <a:pt x="0" y="414"/>
                </a:moveTo>
                <a:lnTo>
                  <a:pt x="750" y="0"/>
                </a:lnTo>
                <a:lnTo>
                  <a:pt x="758" y="2432"/>
                </a:lnTo>
                <a:lnTo>
                  <a:pt x="0" y="1422"/>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 name="Rectangle 4"/>
          <p:cNvSpPr>
            <a:spLocks noChangeArrowheads="1"/>
          </p:cNvSpPr>
          <p:nvPr/>
        </p:nvSpPr>
        <p:spPr bwMode="auto">
          <a:xfrm>
            <a:off x="5060950" y="5540375"/>
            <a:ext cx="254158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3150"/>
              </a:lnSpc>
              <a:tabLst>
                <a:tab pos="514350" algn="l"/>
                <a:tab pos="1028700" algn="l"/>
                <a:tab pos="1543050" algn="l"/>
              </a:tabLst>
            </a:pPr>
            <a:r>
              <a:rPr lang="zh-CN" altLang="en-US" sz="1800" b="1" dirty="0">
                <a:solidFill>
                  <a:srgbClr val="000000"/>
                </a:solidFill>
                <a:latin typeface="Helvetica" charset="0"/>
              </a:rPr>
              <a:t>*</a:t>
            </a:r>
            <a:r>
              <a:rPr lang="en-US" altLang="zh-CN" sz="1800" b="1" dirty="0">
                <a:solidFill>
                  <a:srgbClr val="000000"/>
                </a:solidFill>
                <a:latin typeface="Helvetica" charset="0"/>
              </a:rPr>
              <a:t>Used by the router</a:t>
            </a:r>
          </a:p>
        </p:txBody>
      </p:sp>
      <p:grpSp>
        <p:nvGrpSpPr>
          <p:cNvPr id="2" name="组 1"/>
          <p:cNvGrpSpPr/>
          <p:nvPr/>
        </p:nvGrpSpPr>
        <p:grpSpPr>
          <a:xfrm>
            <a:off x="1603375" y="2314575"/>
            <a:ext cx="2163763" cy="3443115"/>
            <a:chOff x="1603375" y="2314575"/>
            <a:chExt cx="2163763" cy="3443115"/>
          </a:xfrm>
        </p:grpSpPr>
        <p:sp>
          <p:nvSpPr>
            <p:cNvPr id="37" name="Freeform 5"/>
            <p:cNvSpPr>
              <a:spLocks/>
            </p:cNvSpPr>
            <p:nvPr/>
          </p:nvSpPr>
          <p:spPr bwMode="auto">
            <a:xfrm>
              <a:off x="3605213" y="2314575"/>
              <a:ext cx="161925" cy="3443115"/>
            </a:xfrm>
            <a:custGeom>
              <a:avLst/>
              <a:gdLst>
                <a:gd name="T0" fmla="*/ 86 w 87"/>
                <a:gd name="T1" fmla="*/ 0 h 2204"/>
                <a:gd name="T2" fmla="*/ 86 w 87"/>
                <a:gd name="T3" fmla="*/ 0 h 2204"/>
                <a:gd name="T4" fmla="*/ 0 w 87"/>
                <a:gd name="T5" fmla="*/ 86 h 2204"/>
                <a:gd name="T6" fmla="*/ 0 w 87"/>
                <a:gd name="T7" fmla="*/ 2203 h 2204"/>
                <a:gd name="T8" fmla="*/ 86 w 87"/>
                <a:gd name="T9" fmla="*/ 2117 h 2204"/>
                <a:gd name="T10" fmla="*/ 86 w 87"/>
                <a:gd name="T11" fmla="*/ 0 h 2204"/>
              </a:gdLst>
              <a:ahLst/>
              <a:cxnLst>
                <a:cxn ang="0">
                  <a:pos x="T0" y="T1"/>
                </a:cxn>
                <a:cxn ang="0">
                  <a:pos x="T2" y="T3"/>
                </a:cxn>
                <a:cxn ang="0">
                  <a:pos x="T4" y="T5"/>
                </a:cxn>
                <a:cxn ang="0">
                  <a:pos x="T6" y="T7"/>
                </a:cxn>
                <a:cxn ang="0">
                  <a:pos x="T8" y="T9"/>
                </a:cxn>
                <a:cxn ang="0">
                  <a:pos x="T10" y="T11"/>
                </a:cxn>
              </a:cxnLst>
              <a:rect l="0" t="0" r="r" b="b"/>
              <a:pathLst>
                <a:path w="87" h="2204">
                  <a:moveTo>
                    <a:pt x="86" y="0"/>
                  </a:moveTo>
                  <a:lnTo>
                    <a:pt x="86" y="0"/>
                  </a:lnTo>
                  <a:lnTo>
                    <a:pt x="0" y="86"/>
                  </a:lnTo>
                  <a:lnTo>
                    <a:pt x="0" y="2203"/>
                  </a:lnTo>
                  <a:lnTo>
                    <a:pt x="86" y="2117"/>
                  </a:lnTo>
                  <a:lnTo>
                    <a:pt x="8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endParaRPr lang="zh-CN" altLang="en-US"/>
            </a:p>
          </p:txBody>
        </p:sp>
        <p:sp>
          <p:nvSpPr>
            <p:cNvPr id="38" name="Rectangle 6"/>
            <p:cNvSpPr>
              <a:spLocks noChangeArrowheads="1"/>
            </p:cNvSpPr>
            <p:nvPr/>
          </p:nvSpPr>
          <p:spPr bwMode="auto">
            <a:xfrm>
              <a:off x="1611313" y="2474913"/>
              <a:ext cx="1993900" cy="3276000"/>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dirty="0"/>
            </a:p>
          </p:txBody>
        </p:sp>
        <p:sp>
          <p:nvSpPr>
            <p:cNvPr id="39" name="Rectangle 7"/>
            <p:cNvSpPr>
              <a:spLocks noChangeArrowheads="1"/>
            </p:cNvSpPr>
            <p:nvPr/>
          </p:nvSpPr>
          <p:spPr bwMode="auto">
            <a:xfrm>
              <a:off x="1858963" y="3098800"/>
              <a:ext cx="1498600" cy="44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sz="2000" b="1" dirty="0" smtClean="0">
                  <a:solidFill>
                    <a:schemeClr val="tx2"/>
                  </a:solidFill>
                  <a:latin typeface="Helvetica" charset="0"/>
                </a:rPr>
                <a:t>应用层</a:t>
              </a:r>
              <a:endParaRPr lang="en-US" altLang="zh-CN" sz="2000" b="1" dirty="0">
                <a:solidFill>
                  <a:schemeClr val="tx2"/>
                </a:solidFill>
                <a:latin typeface="Helvetica" charset="0"/>
              </a:endParaRPr>
            </a:p>
          </p:txBody>
        </p:sp>
        <p:sp>
          <p:nvSpPr>
            <p:cNvPr id="40" name="Rectangle 8"/>
            <p:cNvSpPr>
              <a:spLocks noChangeArrowheads="1"/>
            </p:cNvSpPr>
            <p:nvPr/>
          </p:nvSpPr>
          <p:spPr bwMode="auto">
            <a:xfrm>
              <a:off x="1960563" y="4203700"/>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传输层</a:t>
              </a:r>
              <a:endParaRPr lang="en-US" altLang="zh-CN" b="1" dirty="0">
                <a:solidFill>
                  <a:schemeClr val="tx2"/>
                </a:solidFill>
                <a:latin typeface="Helvetica" charset="0"/>
              </a:endParaRPr>
            </a:p>
          </p:txBody>
        </p:sp>
        <p:sp>
          <p:nvSpPr>
            <p:cNvPr id="41" name="Rectangle 9"/>
            <p:cNvSpPr>
              <a:spLocks noChangeArrowheads="1"/>
            </p:cNvSpPr>
            <p:nvPr/>
          </p:nvSpPr>
          <p:spPr bwMode="auto">
            <a:xfrm>
              <a:off x="1960563" y="4745038"/>
              <a:ext cx="1311275"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网络层</a:t>
              </a:r>
              <a:endParaRPr lang="en-US" altLang="zh-CN" b="1" dirty="0">
                <a:solidFill>
                  <a:schemeClr val="tx2"/>
                </a:solidFill>
                <a:latin typeface="Helvetica" charset="0"/>
              </a:endParaRPr>
            </a:p>
          </p:txBody>
        </p:sp>
        <p:sp>
          <p:nvSpPr>
            <p:cNvPr id="42" name="Rectangle 10"/>
            <p:cNvSpPr>
              <a:spLocks noChangeArrowheads="1"/>
            </p:cNvSpPr>
            <p:nvPr/>
          </p:nvSpPr>
          <p:spPr bwMode="auto">
            <a:xfrm>
              <a:off x="1858963" y="5271213"/>
              <a:ext cx="1498600" cy="4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48759" tIns="74378" rIns="148759" bIns="74378">
              <a:spAutoFit/>
            </a:bodyPr>
            <a:lstStyle/>
            <a:p>
              <a:pPr algn="ctr" defTabSz="831850">
                <a:lnSpc>
                  <a:spcPct val="95000"/>
                </a:lnSpc>
                <a:spcBef>
                  <a:spcPct val="50000"/>
                </a:spcBef>
              </a:pPr>
              <a:r>
                <a:rPr lang="zh-CN" altLang="en-US" b="1" dirty="0" smtClean="0">
                  <a:solidFill>
                    <a:schemeClr val="tx2"/>
                  </a:solidFill>
                  <a:latin typeface="Helvetica" charset="0"/>
                </a:rPr>
                <a:t>数据链路层</a:t>
              </a:r>
              <a:endParaRPr lang="en-US" altLang="zh-CN" b="1" dirty="0">
                <a:solidFill>
                  <a:schemeClr val="tx2"/>
                </a:solidFill>
                <a:latin typeface="Helvetica" charset="0"/>
              </a:endParaRPr>
            </a:p>
          </p:txBody>
        </p:sp>
        <p:sp>
          <p:nvSpPr>
            <p:cNvPr id="44" name="Freeform 12"/>
            <p:cNvSpPr>
              <a:spLocks/>
            </p:cNvSpPr>
            <p:nvPr/>
          </p:nvSpPr>
          <p:spPr bwMode="auto">
            <a:xfrm>
              <a:off x="1603375" y="2314575"/>
              <a:ext cx="2163763"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Lst>
              <a:ahLst/>
              <a:cxnLst>
                <a:cxn ang="0">
                  <a:pos x="T0" y="T1"/>
                </a:cxn>
                <a:cxn ang="0">
                  <a:pos x="T2" y="T3"/>
                </a:cxn>
                <a:cxn ang="0">
                  <a:pos x="T4" y="T5"/>
                </a:cxn>
                <a:cxn ang="0">
                  <a:pos x="T6" y="T7"/>
                </a:cxn>
                <a:cxn ang="0">
                  <a:pos x="T8" y="T9"/>
                </a:cxn>
              </a:cxnLst>
              <a:rect l="0" t="0" r="r" b="b"/>
              <a:pathLst>
                <a:path w="1211" h="87">
                  <a:moveTo>
                    <a:pt x="0" y="86"/>
                  </a:moveTo>
                  <a:lnTo>
                    <a:pt x="89" y="0"/>
                  </a:lnTo>
                  <a:lnTo>
                    <a:pt x="1210" y="0"/>
                  </a:lnTo>
                  <a:lnTo>
                    <a:pt x="1124" y="86"/>
                  </a:lnTo>
                  <a:lnTo>
                    <a:pt x="0" y="8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45" name="Freeform 13"/>
            <p:cNvSpPr>
              <a:spLocks/>
            </p:cNvSpPr>
            <p:nvPr/>
          </p:nvSpPr>
          <p:spPr bwMode="auto">
            <a:xfrm>
              <a:off x="1603375" y="3935413"/>
              <a:ext cx="2163763" cy="157162"/>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chemeClr val="accent1">
                  <a:lumMod val="50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46" name="Freeform 14"/>
            <p:cNvSpPr>
              <a:spLocks/>
            </p:cNvSpPr>
            <p:nvPr/>
          </p:nvSpPr>
          <p:spPr bwMode="auto">
            <a:xfrm>
              <a:off x="1603375" y="4473575"/>
              <a:ext cx="2163763" cy="157163"/>
            </a:xfrm>
            <a:custGeom>
              <a:avLst/>
              <a:gdLst>
                <a:gd name="T0" fmla="*/ 0 w 1211"/>
                <a:gd name="T1" fmla="*/ 87 h 88"/>
                <a:gd name="T2" fmla="*/ 1124 w 1211"/>
                <a:gd name="T3" fmla="*/ 87 h 88"/>
                <a:gd name="T4" fmla="*/ 1210 w 1211"/>
                <a:gd name="T5" fmla="*/ 0 h 88"/>
              </a:gdLst>
              <a:ahLst/>
              <a:cxnLst>
                <a:cxn ang="0">
                  <a:pos x="T0" y="T1"/>
                </a:cxn>
                <a:cxn ang="0">
                  <a:pos x="T2" y="T3"/>
                </a:cxn>
                <a:cxn ang="0">
                  <a:pos x="T4" y="T5"/>
                </a:cxn>
              </a:cxnLst>
              <a:rect l="0" t="0" r="r" b="b"/>
              <a:pathLst>
                <a:path w="1211" h="88">
                  <a:moveTo>
                    <a:pt x="0" y="87"/>
                  </a:moveTo>
                  <a:lnTo>
                    <a:pt x="1124" y="87"/>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sp>
          <p:nvSpPr>
            <p:cNvPr id="47" name="Freeform 15"/>
            <p:cNvSpPr>
              <a:spLocks/>
            </p:cNvSpPr>
            <p:nvPr/>
          </p:nvSpPr>
          <p:spPr bwMode="auto">
            <a:xfrm>
              <a:off x="1603375" y="5014913"/>
              <a:ext cx="2163763" cy="155575"/>
            </a:xfrm>
            <a:custGeom>
              <a:avLst/>
              <a:gdLst>
                <a:gd name="T0" fmla="*/ 0 w 1211"/>
                <a:gd name="T1" fmla="*/ 86 h 87"/>
                <a:gd name="T2" fmla="*/ 1124 w 1211"/>
                <a:gd name="T3" fmla="*/ 86 h 87"/>
                <a:gd name="T4" fmla="*/ 1210 w 1211"/>
                <a:gd name="T5" fmla="*/ 0 h 87"/>
              </a:gdLst>
              <a:ahLst/>
              <a:cxnLst>
                <a:cxn ang="0">
                  <a:pos x="T0" y="T1"/>
                </a:cxn>
                <a:cxn ang="0">
                  <a:pos x="T2" y="T3"/>
                </a:cxn>
                <a:cxn ang="0">
                  <a:pos x="T4" y="T5"/>
                </a:cxn>
              </a:cxnLst>
              <a:rect l="0" t="0" r="r" b="b"/>
              <a:pathLst>
                <a:path w="1211" h="87">
                  <a:moveTo>
                    <a:pt x="0" y="86"/>
                  </a:moveTo>
                  <a:lnTo>
                    <a:pt x="1124" y="86"/>
                  </a:lnTo>
                  <a:lnTo>
                    <a:pt x="1210" y="0"/>
                  </a:lnTo>
                </a:path>
              </a:pathLst>
            </a:custGeom>
            <a:noFill/>
            <a:ln w="25400" cap="rnd" cmpd="sng">
              <a:solidFill>
                <a:srgbClr val="4A6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48759" tIns="74378" rIns="148759" bIns="74378">
              <a:spAutoFit/>
            </a:bodyPr>
            <a:lstStyle/>
            <a:p>
              <a:endParaRPr lang="zh-CN" altLang="en-US"/>
            </a:p>
          </p:txBody>
        </p:sp>
      </p:grpSp>
      <p:sp>
        <p:nvSpPr>
          <p:cNvPr id="49" name="Rectangle 17"/>
          <p:cNvSpPr>
            <a:spLocks noChangeArrowheads="1"/>
          </p:cNvSpPr>
          <p:nvPr/>
        </p:nvSpPr>
        <p:spPr bwMode="auto">
          <a:xfrm>
            <a:off x="4953000" y="1676400"/>
            <a:ext cx="2643188" cy="3863975"/>
          </a:xfrm>
          <a:prstGeom prst="rect">
            <a:avLst/>
          </a:prstGeom>
          <a:solidFill>
            <a:schemeClr val="folHlink"/>
          </a:solidFill>
          <a:ln w="12700">
            <a:solidFill>
              <a:schemeClr val="tx1"/>
            </a:solidFill>
            <a:miter lim="800000"/>
            <a:headEnd/>
            <a:tailEnd/>
          </a:ln>
          <a:effectLst>
            <a:outerShdw blurRad="63500" dist="46662" dir="2115817" algn="ctr" rotWithShape="0">
              <a:schemeClr val="tx1">
                <a:alpha val="74998"/>
              </a:schemeClr>
            </a:outerShdw>
          </a:effectLst>
        </p:spPr>
        <p:txBody>
          <a:bodyPr wrap="none" lIns="103584" tIns="51793" rIns="103584" bIns="51793" anchor="ctr"/>
          <a:lstStyle/>
          <a:p>
            <a:pPr algn="l" defTabSz="1028700">
              <a:lnSpc>
                <a:spcPts val="2138"/>
              </a:lnSpc>
              <a:tabLst>
                <a:tab pos="647700" algn="l"/>
              </a:tabLst>
            </a:pPr>
            <a:r>
              <a:rPr lang="zh-CN" altLang="en-US" sz="1800" b="1" dirty="0" smtClean="0">
                <a:solidFill>
                  <a:srgbClr val="000000"/>
                </a:solidFill>
                <a:latin typeface="Helvetica" charset="0"/>
              </a:rPr>
              <a:t>文件传输</a:t>
            </a:r>
            <a:endParaRPr lang="en-US" altLang="zh-CN" sz="1800" b="1" dirty="0" smtClean="0">
              <a:solidFill>
                <a:srgbClr val="000000"/>
              </a:solidFill>
              <a:latin typeface="Helvetica" charset="0"/>
            </a:endParaRPr>
          </a:p>
          <a:p>
            <a:pPr algn="l" defTabSz="1028700">
              <a:lnSpc>
                <a:spcPts val="2138"/>
              </a:lnSpc>
              <a:tabLst>
                <a:tab pos="647700" algn="l"/>
              </a:tabLst>
            </a:pPr>
            <a:r>
              <a:rPr lang="en-US" altLang="zh-CN" sz="1800" b="1" dirty="0">
                <a:solidFill>
                  <a:srgbClr val="000000"/>
                </a:solidFill>
                <a:latin typeface="Helvetica" charset="0"/>
              </a:rPr>
              <a:t>	- TFTP *</a:t>
            </a:r>
          </a:p>
          <a:p>
            <a:pPr algn="l" defTabSz="1028700">
              <a:lnSpc>
                <a:spcPts val="2138"/>
              </a:lnSpc>
              <a:tabLst>
                <a:tab pos="647700" algn="l"/>
              </a:tabLst>
            </a:pPr>
            <a:r>
              <a:rPr lang="en-US" altLang="zh-CN" sz="1800" b="1" dirty="0">
                <a:solidFill>
                  <a:srgbClr val="000000"/>
                </a:solidFill>
                <a:latin typeface="Helvetica" charset="0"/>
              </a:rPr>
              <a:t>	- FTP *</a:t>
            </a:r>
          </a:p>
          <a:p>
            <a:pPr algn="l" defTabSz="1028700">
              <a:lnSpc>
                <a:spcPts val="2138"/>
              </a:lnSpc>
              <a:tabLst>
                <a:tab pos="647700" algn="l"/>
              </a:tabLst>
            </a:pPr>
            <a:r>
              <a:rPr lang="en-US" altLang="zh-CN" sz="1800" b="1" dirty="0">
                <a:solidFill>
                  <a:srgbClr val="000000"/>
                </a:solidFill>
                <a:latin typeface="Helvetica" charset="0"/>
              </a:rPr>
              <a:t>	- NFS</a:t>
            </a:r>
          </a:p>
          <a:p>
            <a:pPr algn="l" defTabSz="1028700">
              <a:lnSpc>
                <a:spcPts val="2138"/>
              </a:lnSpc>
              <a:tabLst>
                <a:tab pos="647700" algn="l"/>
              </a:tabLst>
            </a:pPr>
            <a:r>
              <a:rPr lang="en-US" altLang="zh-CN" sz="1800" b="1" dirty="0">
                <a:solidFill>
                  <a:srgbClr val="000000"/>
                </a:solidFill>
                <a:latin typeface="Helvetica" charset="0"/>
              </a:rPr>
              <a:t>E-Mail</a:t>
            </a:r>
          </a:p>
          <a:p>
            <a:pPr algn="l" defTabSz="1028700">
              <a:lnSpc>
                <a:spcPts val="2138"/>
              </a:lnSpc>
              <a:tabLst>
                <a:tab pos="647700" algn="l"/>
              </a:tabLst>
            </a:pPr>
            <a:r>
              <a:rPr lang="en-US" altLang="zh-CN" sz="1800" b="1" dirty="0">
                <a:solidFill>
                  <a:srgbClr val="000000"/>
                </a:solidFill>
                <a:latin typeface="Helvetica" charset="0"/>
              </a:rPr>
              <a:t>	- SMTP</a:t>
            </a:r>
          </a:p>
          <a:p>
            <a:pPr algn="l" defTabSz="1028700">
              <a:lnSpc>
                <a:spcPts val="2138"/>
              </a:lnSpc>
              <a:tabLst>
                <a:tab pos="647700" algn="l"/>
              </a:tabLst>
            </a:pPr>
            <a:r>
              <a:rPr lang="zh-CN" altLang="en-US" sz="1800" b="1" dirty="0" smtClean="0">
                <a:solidFill>
                  <a:srgbClr val="000000"/>
                </a:solidFill>
                <a:latin typeface="Helvetica" charset="0"/>
              </a:rPr>
              <a:t>远程登录</a:t>
            </a:r>
            <a:endParaRPr lang="en-US" altLang="zh-CN" sz="1800" b="1" dirty="0">
              <a:solidFill>
                <a:srgbClr val="000000"/>
              </a:solidFill>
              <a:latin typeface="Helvetica" charset="0"/>
            </a:endParaRPr>
          </a:p>
          <a:p>
            <a:pPr algn="l" defTabSz="1028700">
              <a:lnSpc>
                <a:spcPts val="2138"/>
              </a:lnSpc>
              <a:tabLst>
                <a:tab pos="647700" algn="l"/>
              </a:tabLst>
            </a:pPr>
            <a:r>
              <a:rPr lang="en-US" altLang="zh-CN" sz="1800" b="1" dirty="0">
                <a:solidFill>
                  <a:srgbClr val="000000"/>
                </a:solidFill>
                <a:latin typeface="Helvetica" charset="0"/>
              </a:rPr>
              <a:t>	- Telnet *</a:t>
            </a:r>
          </a:p>
          <a:p>
            <a:pPr algn="l" defTabSz="1028700">
              <a:lnSpc>
                <a:spcPts val="2138"/>
              </a:lnSpc>
              <a:tabLst>
                <a:tab pos="647700" algn="l"/>
              </a:tabLst>
            </a:pPr>
            <a:r>
              <a:rPr lang="en-US" altLang="zh-CN" sz="1800" b="1" dirty="0">
                <a:solidFill>
                  <a:srgbClr val="000000"/>
                </a:solidFill>
                <a:latin typeface="Helvetica" charset="0"/>
              </a:rPr>
              <a:t>	- rlogin *</a:t>
            </a:r>
          </a:p>
          <a:p>
            <a:pPr algn="l" defTabSz="1028700">
              <a:lnSpc>
                <a:spcPts val="2138"/>
              </a:lnSpc>
              <a:tabLst>
                <a:tab pos="647700" algn="l"/>
              </a:tabLst>
            </a:pPr>
            <a:r>
              <a:rPr lang="zh-CN" altLang="en-US" sz="1800" b="1" dirty="0" smtClean="0">
                <a:solidFill>
                  <a:srgbClr val="000000"/>
                </a:solidFill>
                <a:latin typeface="Helvetica" charset="0"/>
              </a:rPr>
              <a:t>网络管理</a:t>
            </a:r>
            <a:endParaRPr lang="en-US" altLang="zh-CN" sz="1800" b="1" dirty="0">
              <a:solidFill>
                <a:srgbClr val="000000"/>
              </a:solidFill>
              <a:latin typeface="Helvetica" charset="0"/>
            </a:endParaRPr>
          </a:p>
          <a:p>
            <a:pPr algn="l" defTabSz="1028700">
              <a:lnSpc>
                <a:spcPts val="2138"/>
              </a:lnSpc>
              <a:tabLst>
                <a:tab pos="647700" algn="l"/>
              </a:tabLst>
            </a:pPr>
            <a:r>
              <a:rPr lang="en-US" altLang="zh-CN" sz="1800" b="1" dirty="0">
                <a:solidFill>
                  <a:srgbClr val="000000"/>
                </a:solidFill>
                <a:latin typeface="Helvetica" charset="0"/>
              </a:rPr>
              <a:t>	- SNMP *</a:t>
            </a:r>
          </a:p>
          <a:p>
            <a:pPr algn="l" defTabSz="1028700">
              <a:lnSpc>
                <a:spcPts val="2138"/>
              </a:lnSpc>
              <a:tabLst>
                <a:tab pos="647700" algn="l"/>
              </a:tabLst>
            </a:pPr>
            <a:r>
              <a:rPr lang="zh-CN" altLang="en-US" sz="1800" b="1" dirty="0" smtClean="0">
                <a:solidFill>
                  <a:srgbClr val="000000"/>
                </a:solidFill>
                <a:latin typeface="Helvetica" charset="0"/>
              </a:rPr>
              <a:t>域名管理</a:t>
            </a:r>
            <a:endParaRPr lang="en-US" altLang="zh-CN" sz="1800" b="1" dirty="0">
              <a:solidFill>
                <a:srgbClr val="000000"/>
              </a:solidFill>
              <a:latin typeface="Helvetica" charset="0"/>
            </a:endParaRPr>
          </a:p>
          <a:p>
            <a:pPr algn="l" defTabSz="1028700">
              <a:lnSpc>
                <a:spcPts val="2138"/>
              </a:lnSpc>
              <a:tabLst>
                <a:tab pos="647700" algn="l"/>
              </a:tabLst>
            </a:pPr>
            <a:r>
              <a:rPr lang="en-US" altLang="zh-CN" sz="1800" b="1" dirty="0">
                <a:solidFill>
                  <a:srgbClr val="000000"/>
                </a:solidFill>
                <a:latin typeface="Helvetica" charset="0"/>
              </a:rPr>
              <a:t>	- DNS*</a:t>
            </a:r>
          </a:p>
        </p:txBody>
      </p:sp>
    </p:spTree>
    <p:extLst>
      <p:ext uri="{BB962C8B-B14F-4D97-AF65-F5344CB8AC3E}">
        <p14:creationId xmlns:p14="http://schemas.microsoft.com/office/powerpoint/2010/main" val="941248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三</a:t>
            </a:r>
            <a:r>
              <a:rPr kumimoji="1" lang="zh-CN" altLang="zh-CN" sz="3600" dirty="0" smtClean="0"/>
              <a:t>、</a:t>
            </a:r>
            <a:r>
              <a:rPr kumimoji="1" lang="zh-CN" altLang="en-US" sz="3600" dirty="0" smtClean="0"/>
              <a:t>数据报文格式</a:t>
            </a:r>
            <a:endParaRPr kumimoji="1" lang="en-US" altLang="zh-CN" sz="3600" dirty="0" smtClean="0"/>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7" name="文本框 6"/>
          <p:cNvSpPr txBox="1"/>
          <p:nvPr/>
        </p:nvSpPr>
        <p:spPr>
          <a:xfrm>
            <a:off x="2351151" y="2323278"/>
            <a:ext cx="3608680" cy="1723549"/>
          </a:xfrm>
          <a:prstGeom prst="rect">
            <a:avLst/>
          </a:prstGeom>
          <a:noFill/>
        </p:spPr>
        <p:txBody>
          <a:bodyPr wrap="none" rtlCol="0">
            <a:spAutoFit/>
          </a:bodyPr>
          <a:lstStyle/>
          <a:p>
            <a:pPr marL="342900" indent="-342900">
              <a:lnSpc>
                <a:spcPct val="150000"/>
              </a:lnSpc>
              <a:buFont typeface="+mj-lt"/>
              <a:buAutoNum type="arabicPeriod"/>
            </a:pPr>
            <a:r>
              <a:rPr kumimoji="1" lang="zh-CN" altLang="en-US" sz="2400" dirty="0" smtClean="0">
                <a:latin typeface="+mn-ea"/>
              </a:rPr>
              <a:t>数据的分层封装</a:t>
            </a:r>
            <a:endParaRPr kumimoji="1" lang="en-US" altLang="zh-CN" sz="2400" dirty="0" smtClean="0">
              <a:latin typeface="+mn-ea"/>
            </a:endParaRPr>
          </a:p>
          <a:p>
            <a:pPr marL="342900" indent="-342900">
              <a:lnSpc>
                <a:spcPct val="150000"/>
              </a:lnSpc>
              <a:buFont typeface="+mj-lt"/>
              <a:buAutoNum type="arabicPeriod"/>
            </a:pPr>
            <a:r>
              <a:rPr kumimoji="1" lang="en-US" altLang="zh-CN" sz="2400" dirty="0" smtClean="0">
                <a:latin typeface="+mn-ea"/>
              </a:rPr>
              <a:t>IP</a:t>
            </a:r>
            <a:r>
              <a:rPr kumimoji="1" lang="zh-CN" altLang="en-US" sz="2400" dirty="0" smtClean="0">
                <a:latin typeface="+mn-ea"/>
              </a:rPr>
              <a:t>协议及报</a:t>
            </a:r>
            <a:r>
              <a:rPr kumimoji="1" lang="zh-CN" altLang="en-US" sz="2400" dirty="0">
                <a:latin typeface="+mn-ea"/>
              </a:rPr>
              <a:t>文格式</a:t>
            </a:r>
          </a:p>
          <a:p>
            <a:pPr marL="342900" indent="-342900">
              <a:lnSpc>
                <a:spcPct val="150000"/>
              </a:lnSpc>
              <a:buFont typeface="+mj-lt"/>
              <a:buAutoNum type="arabicPeriod"/>
            </a:pPr>
            <a:r>
              <a:rPr kumimoji="1" lang="zh-CN" altLang="en-US" sz="2400" dirty="0" smtClean="0">
                <a:latin typeface="+mn-ea"/>
              </a:rPr>
              <a:t>传输层协议及报文格式</a:t>
            </a:r>
            <a:endParaRPr kumimoji="1" lang="en-US" altLang="zh-CN" sz="2400" dirty="0" smtClean="0">
              <a:latin typeface="+mn-ea"/>
            </a:endParaRPr>
          </a:p>
        </p:txBody>
      </p:sp>
    </p:spTree>
    <p:extLst>
      <p:ext uri="{BB962C8B-B14F-4D97-AF65-F5344CB8AC3E}">
        <p14:creationId xmlns:p14="http://schemas.microsoft.com/office/powerpoint/2010/main" val="604412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466985" y="141589"/>
            <a:ext cx="1467068" cy="400110"/>
          </a:xfrm>
          <a:prstGeom prst="rect">
            <a:avLst/>
          </a:prstGeom>
          <a:noFill/>
        </p:spPr>
        <p:txBody>
          <a:bodyPr wrap="none" rtlCol="0">
            <a:spAutoFit/>
          </a:bodyPr>
          <a:lstStyle/>
          <a:p>
            <a:r>
              <a:rPr kumimoji="1" lang="zh-CN" altLang="en-US" sz="2000" dirty="0" smtClean="0">
                <a:solidFill>
                  <a:schemeClr val="bg1"/>
                </a:solidFill>
              </a:rPr>
              <a:t>数据报格式</a:t>
            </a:r>
            <a:endParaRPr kumimoji="1" lang="zh-CN" altLang="en-US" sz="2000" dirty="0">
              <a:solidFill>
                <a:schemeClr val="bg1"/>
              </a:solidFill>
            </a:endParaRPr>
          </a:p>
        </p:txBody>
      </p:sp>
      <p:sp>
        <p:nvSpPr>
          <p:cNvPr id="7" name="文本框 6"/>
          <p:cNvSpPr txBox="1"/>
          <p:nvPr/>
        </p:nvSpPr>
        <p:spPr>
          <a:xfrm>
            <a:off x="821439" y="815693"/>
            <a:ext cx="2685351" cy="584775"/>
          </a:xfrm>
          <a:prstGeom prst="rect">
            <a:avLst/>
          </a:prstGeom>
          <a:noFill/>
        </p:spPr>
        <p:txBody>
          <a:bodyPr wrap="none" rtlCol="0">
            <a:spAutoFit/>
          </a:bodyPr>
          <a:lstStyle/>
          <a:p>
            <a:pPr marL="342900" indent="-342900">
              <a:lnSpc>
                <a:spcPct val="140000"/>
              </a:lnSpc>
              <a:buFont typeface="+mj-lt"/>
              <a:buAutoNum type="arabicPeriod"/>
            </a:pPr>
            <a:r>
              <a:rPr kumimoji="1" lang="zh-CN" altLang="en-US" sz="2400" dirty="0" smtClean="0">
                <a:latin typeface="+mn-ea"/>
              </a:rPr>
              <a:t>数据的分层封装</a:t>
            </a:r>
            <a:endParaRPr kumimoji="1" lang="en-US" altLang="zh-CN" sz="2400" dirty="0" smtClean="0">
              <a:latin typeface="+mn-ea"/>
            </a:endParaRPr>
          </a:p>
        </p:txBody>
      </p:sp>
      <p:sp>
        <p:nvSpPr>
          <p:cNvPr id="37" name="Rectangle 1042"/>
          <p:cNvSpPr>
            <a:spLocks noChangeArrowheads="1"/>
          </p:cNvSpPr>
          <p:nvPr/>
        </p:nvSpPr>
        <p:spPr bwMode="auto">
          <a:xfrm>
            <a:off x="5272831" y="2337708"/>
            <a:ext cx="1147987"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38" name="Text Box 1043"/>
          <p:cNvSpPr txBox="1">
            <a:spLocks noChangeArrowheads="1"/>
          </p:cNvSpPr>
          <p:nvPr/>
        </p:nvSpPr>
        <p:spPr bwMode="auto">
          <a:xfrm>
            <a:off x="5344367" y="2337708"/>
            <a:ext cx="966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2000" b="1" dirty="0">
                <a:latin typeface="Times New Roman" charset="0"/>
              </a:rPr>
              <a:t>应用层</a:t>
            </a:r>
            <a:endParaRPr kumimoji="1" lang="zh-CN" altLang="en-US" sz="2000" dirty="0">
              <a:latin typeface="Times New Roman" charset="0"/>
            </a:endParaRPr>
          </a:p>
        </p:txBody>
      </p:sp>
      <p:sp>
        <p:nvSpPr>
          <p:cNvPr id="39" name="Rectangle 1044"/>
          <p:cNvSpPr>
            <a:spLocks noChangeArrowheads="1"/>
          </p:cNvSpPr>
          <p:nvPr/>
        </p:nvSpPr>
        <p:spPr bwMode="auto">
          <a:xfrm>
            <a:off x="5272831" y="3108141"/>
            <a:ext cx="1147987"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40" name="Text Box 1045"/>
          <p:cNvSpPr txBox="1">
            <a:spLocks noChangeArrowheads="1"/>
          </p:cNvSpPr>
          <p:nvPr/>
        </p:nvSpPr>
        <p:spPr bwMode="auto">
          <a:xfrm>
            <a:off x="5234859" y="313700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2000" b="1" dirty="0">
                <a:latin typeface="Times New Roman" charset="0"/>
              </a:rPr>
              <a:t>应用数据</a:t>
            </a:r>
            <a:endParaRPr kumimoji="1" lang="zh-CN" altLang="en-US" sz="2000" dirty="0">
              <a:latin typeface="Times New Roman" charset="0"/>
            </a:endParaRPr>
          </a:p>
        </p:txBody>
      </p:sp>
      <p:sp>
        <p:nvSpPr>
          <p:cNvPr id="41" name="Rectangle 1048"/>
          <p:cNvSpPr>
            <a:spLocks noChangeArrowheads="1"/>
          </p:cNvSpPr>
          <p:nvPr/>
        </p:nvSpPr>
        <p:spPr bwMode="auto">
          <a:xfrm>
            <a:off x="2979670" y="4006979"/>
            <a:ext cx="1147987"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42" name="Text Box 1049"/>
          <p:cNvSpPr txBox="1">
            <a:spLocks noChangeArrowheads="1"/>
          </p:cNvSpPr>
          <p:nvPr/>
        </p:nvSpPr>
        <p:spPr bwMode="auto">
          <a:xfrm>
            <a:off x="3051287" y="403373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dirty="0">
                <a:latin typeface="Times New Roman" charset="0"/>
              </a:rPr>
              <a:t>IP</a:t>
            </a:r>
            <a:r>
              <a:rPr kumimoji="1" lang="zh-CN" altLang="en-US" sz="2000" b="1" dirty="0">
                <a:latin typeface="Times New Roman" charset="0"/>
              </a:rPr>
              <a:t>包头</a:t>
            </a:r>
            <a:endParaRPr kumimoji="1" lang="zh-CN" altLang="en-US" sz="2000" dirty="0">
              <a:latin typeface="Times New Roman" charset="0"/>
            </a:endParaRPr>
          </a:p>
        </p:txBody>
      </p:sp>
      <p:sp>
        <p:nvSpPr>
          <p:cNvPr id="43" name="Rectangle 1060"/>
          <p:cNvSpPr>
            <a:spLocks noChangeArrowheads="1"/>
          </p:cNvSpPr>
          <p:nvPr/>
        </p:nvSpPr>
        <p:spPr bwMode="auto">
          <a:xfrm>
            <a:off x="4124844" y="3108141"/>
            <a:ext cx="1147987"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000" kern="0">
              <a:solidFill>
                <a:sysClr val="windowText" lastClr="000000"/>
              </a:solidFill>
            </a:endParaRPr>
          </a:p>
        </p:txBody>
      </p:sp>
      <p:sp>
        <p:nvSpPr>
          <p:cNvPr id="44" name="Text Box 1061"/>
          <p:cNvSpPr txBox="1">
            <a:spLocks noChangeArrowheads="1"/>
          </p:cNvSpPr>
          <p:nvPr/>
        </p:nvSpPr>
        <p:spPr bwMode="auto">
          <a:xfrm>
            <a:off x="4201385" y="31514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2000" b="1" dirty="0">
                <a:latin typeface="Times New Roman" charset="0"/>
              </a:rPr>
              <a:t>传输头</a:t>
            </a:r>
            <a:endParaRPr kumimoji="1" lang="zh-CN" altLang="en-US" sz="2000" dirty="0">
              <a:latin typeface="Times New Roman" charset="0"/>
            </a:endParaRPr>
          </a:p>
        </p:txBody>
      </p:sp>
      <p:sp>
        <p:nvSpPr>
          <p:cNvPr id="45" name="Line 1062"/>
          <p:cNvSpPr>
            <a:spLocks noChangeShapeType="1"/>
          </p:cNvSpPr>
          <p:nvPr/>
        </p:nvSpPr>
        <p:spPr bwMode="auto">
          <a:xfrm>
            <a:off x="5272831" y="2658722"/>
            <a:ext cx="1407" cy="51362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46" name="Line 1063"/>
          <p:cNvSpPr>
            <a:spLocks noChangeShapeType="1"/>
          </p:cNvSpPr>
          <p:nvPr/>
        </p:nvSpPr>
        <p:spPr bwMode="auto">
          <a:xfrm>
            <a:off x="6420818" y="2594519"/>
            <a:ext cx="1407" cy="51362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47" name="Text Box 1065"/>
          <p:cNvSpPr txBox="1">
            <a:spLocks noChangeArrowheads="1"/>
          </p:cNvSpPr>
          <p:nvPr/>
        </p:nvSpPr>
        <p:spPr bwMode="auto">
          <a:xfrm>
            <a:off x="6422225" y="2337708"/>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2000" b="1" dirty="0">
                <a:latin typeface="Times New Roman" charset="0"/>
              </a:rPr>
              <a:t>应用消息（</a:t>
            </a:r>
            <a:r>
              <a:rPr kumimoji="1" lang="en-US" altLang="zh-CN" sz="2000" b="1" dirty="0">
                <a:latin typeface="Times New Roman" charset="0"/>
              </a:rPr>
              <a:t>Message)</a:t>
            </a:r>
            <a:endParaRPr kumimoji="1" lang="en-US" altLang="zh-CN" sz="2000" dirty="0">
              <a:latin typeface="Times New Roman" charset="0"/>
            </a:endParaRPr>
          </a:p>
        </p:txBody>
      </p:sp>
      <p:sp>
        <p:nvSpPr>
          <p:cNvPr id="48" name="Text Box 1066"/>
          <p:cNvSpPr txBox="1">
            <a:spLocks noChangeArrowheads="1"/>
          </p:cNvSpPr>
          <p:nvPr/>
        </p:nvSpPr>
        <p:spPr bwMode="auto">
          <a:xfrm>
            <a:off x="6296867" y="3135682"/>
            <a:ext cx="31268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dirty="0">
                <a:latin typeface="Times New Roman" charset="0"/>
              </a:rPr>
              <a:t>  </a:t>
            </a:r>
            <a:r>
              <a:rPr kumimoji="1" lang="zh-CN" altLang="en-US" sz="2000" b="1" dirty="0" smtClean="0">
                <a:latin typeface="Times New Roman" charset="0"/>
              </a:rPr>
              <a:t>数据段（</a:t>
            </a:r>
            <a:r>
              <a:rPr kumimoji="1" lang="en-US" altLang="zh-CN" sz="2000" b="1" dirty="0">
                <a:latin typeface="Times New Roman" charset="0"/>
              </a:rPr>
              <a:t>Data Segment</a:t>
            </a:r>
            <a:r>
              <a:rPr kumimoji="1" lang="zh-CN" altLang="en-US" sz="2000" b="1" dirty="0">
                <a:latin typeface="Times New Roman" charset="0"/>
              </a:rPr>
              <a:t>）</a:t>
            </a:r>
            <a:endParaRPr kumimoji="1" lang="zh-CN" altLang="en-US" sz="2000" dirty="0">
              <a:latin typeface="Times New Roman" charset="0"/>
            </a:endParaRPr>
          </a:p>
        </p:txBody>
      </p:sp>
      <p:sp>
        <p:nvSpPr>
          <p:cNvPr id="49" name="Line 1069"/>
          <p:cNvSpPr>
            <a:spLocks noChangeShapeType="1"/>
          </p:cNvSpPr>
          <p:nvPr/>
        </p:nvSpPr>
        <p:spPr bwMode="auto">
          <a:xfrm>
            <a:off x="4124844" y="3364952"/>
            <a:ext cx="1407" cy="64202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50" name="Line 1070"/>
          <p:cNvSpPr>
            <a:spLocks noChangeShapeType="1"/>
          </p:cNvSpPr>
          <p:nvPr/>
        </p:nvSpPr>
        <p:spPr bwMode="auto">
          <a:xfrm>
            <a:off x="6420818" y="3364952"/>
            <a:ext cx="1407" cy="64202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51" name="Rectangle 1071"/>
          <p:cNvSpPr>
            <a:spLocks noChangeArrowheads="1"/>
          </p:cNvSpPr>
          <p:nvPr/>
        </p:nvSpPr>
        <p:spPr bwMode="auto">
          <a:xfrm>
            <a:off x="4124844" y="4006979"/>
            <a:ext cx="2295975"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52" name="Text Box 1072"/>
          <p:cNvSpPr txBox="1">
            <a:spLocks noChangeArrowheads="1"/>
          </p:cNvSpPr>
          <p:nvPr/>
        </p:nvSpPr>
        <p:spPr bwMode="auto">
          <a:xfrm>
            <a:off x="4888630" y="40069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dirty="0">
                <a:latin typeface="Times New Roman" charset="0"/>
              </a:rPr>
              <a:t>IP</a:t>
            </a:r>
            <a:r>
              <a:rPr kumimoji="1" lang="zh-CN" altLang="en-US" sz="2000" b="1" dirty="0">
                <a:latin typeface="Times New Roman" charset="0"/>
              </a:rPr>
              <a:t>净荷</a:t>
            </a:r>
            <a:endParaRPr kumimoji="1" lang="zh-CN" altLang="en-US" sz="2000" dirty="0">
              <a:latin typeface="Times New Roman" charset="0"/>
            </a:endParaRPr>
          </a:p>
        </p:txBody>
      </p:sp>
      <p:sp>
        <p:nvSpPr>
          <p:cNvPr id="53" name="Text Box 1073"/>
          <p:cNvSpPr txBox="1">
            <a:spLocks noChangeArrowheads="1"/>
          </p:cNvSpPr>
          <p:nvPr/>
        </p:nvSpPr>
        <p:spPr bwMode="auto">
          <a:xfrm>
            <a:off x="6109322" y="4014656"/>
            <a:ext cx="28347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dirty="0">
                <a:latin typeface="Times New Roman" charset="0"/>
              </a:rPr>
              <a:t>     IP</a:t>
            </a:r>
            <a:r>
              <a:rPr kumimoji="1" lang="zh-CN" altLang="en-US" sz="2000" b="1" dirty="0">
                <a:latin typeface="Times New Roman" charset="0"/>
              </a:rPr>
              <a:t>报文（</a:t>
            </a:r>
            <a:r>
              <a:rPr kumimoji="1" lang="en-US" altLang="zh-CN" sz="2000" b="1" dirty="0">
                <a:latin typeface="Times New Roman" charset="0"/>
              </a:rPr>
              <a:t>IP Packet</a:t>
            </a:r>
            <a:r>
              <a:rPr kumimoji="1" lang="zh-CN" altLang="en-US" sz="2000" b="1" dirty="0">
                <a:latin typeface="Times New Roman" charset="0"/>
              </a:rPr>
              <a:t>）</a:t>
            </a:r>
            <a:endParaRPr kumimoji="1" lang="zh-CN" altLang="en-US" sz="2000" dirty="0">
              <a:latin typeface="Times New Roman" charset="0"/>
            </a:endParaRPr>
          </a:p>
        </p:txBody>
      </p:sp>
      <p:sp>
        <p:nvSpPr>
          <p:cNvPr id="54" name="Text Box 1077"/>
          <p:cNvSpPr txBox="1">
            <a:spLocks noChangeArrowheads="1"/>
          </p:cNvSpPr>
          <p:nvPr/>
        </p:nvSpPr>
        <p:spPr bwMode="auto">
          <a:xfrm>
            <a:off x="2694469" y="4905818"/>
            <a:ext cx="32124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a:latin typeface="Times New Roman" charset="0"/>
              </a:rPr>
              <a:t>               </a:t>
            </a:r>
            <a:r>
              <a:rPr kumimoji="1" lang="zh-CN" altLang="en-US" sz="2000" b="1">
                <a:latin typeface="Times New Roman" charset="0"/>
              </a:rPr>
              <a:t>协议报文（</a:t>
            </a:r>
            <a:r>
              <a:rPr kumimoji="1" lang="en-US" altLang="zh-CN" sz="2000" b="1">
                <a:latin typeface="Times New Roman" charset="0"/>
              </a:rPr>
              <a:t>PDU</a:t>
            </a:r>
            <a:r>
              <a:rPr kumimoji="1" lang="zh-CN" altLang="en-US" sz="2000" b="1">
                <a:latin typeface="Times New Roman" charset="0"/>
              </a:rPr>
              <a:t>）</a:t>
            </a:r>
            <a:endParaRPr kumimoji="1" lang="zh-CN" altLang="en-US" sz="2000">
              <a:latin typeface="Times New Roman" charset="0"/>
            </a:endParaRPr>
          </a:p>
        </p:txBody>
      </p:sp>
      <p:sp>
        <p:nvSpPr>
          <p:cNvPr id="55" name="Text Box 1078"/>
          <p:cNvSpPr txBox="1">
            <a:spLocks noChangeArrowheads="1"/>
          </p:cNvSpPr>
          <p:nvPr/>
        </p:nvSpPr>
        <p:spPr bwMode="auto">
          <a:xfrm>
            <a:off x="7348540" y="4917655"/>
            <a:ext cx="18085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dirty="0">
                <a:latin typeface="Times New Roman" charset="0"/>
              </a:rPr>
              <a:t>  </a:t>
            </a:r>
            <a:r>
              <a:rPr kumimoji="1" lang="zh-CN" altLang="en-US" sz="2000" b="1" dirty="0">
                <a:latin typeface="Times New Roman" charset="0"/>
              </a:rPr>
              <a:t>帧（</a:t>
            </a:r>
            <a:r>
              <a:rPr kumimoji="1" lang="en-US" altLang="zh-CN" sz="2000" b="1" dirty="0">
                <a:latin typeface="Times New Roman" charset="0"/>
              </a:rPr>
              <a:t>Frame</a:t>
            </a:r>
            <a:r>
              <a:rPr kumimoji="1" lang="zh-CN" altLang="en-US" sz="2000" b="1" dirty="0">
                <a:latin typeface="Times New Roman" charset="0"/>
              </a:rPr>
              <a:t>）</a:t>
            </a:r>
            <a:endParaRPr kumimoji="1" lang="zh-CN" altLang="en-US" sz="2000" dirty="0">
              <a:latin typeface="Times New Roman" charset="0"/>
            </a:endParaRPr>
          </a:p>
        </p:txBody>
      </p:sp>
      <p:sp>
        <p:nvSpPr>
          <p:cNvPr id="56" name="Rectangle 1079"/>
          <p:cNvSpPr>
            <a:spLocks noChangeArrowheads="1"/>
          </p:cNvSpPr>
          <p:nvPr/>
        </p:nvSpPr>
        <p:spPr bwMode="auto">
          <a:xfrm>
            <a:off x="2976856" y="4905818"/>
            <a:ext cx="3443962"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57" name="Line 1080"/>
          <p:cNvSpPr>
            <a:spLocks noChangeShapeType="1"/>
          </p:cNvSpPr>
          <p:nvPr/>
        </p:nvSpPr>
        <p:spPr bwMode="auto">
          <a:xfrm>
            <a:off x="2976856" y="4327993"/>
            <a:ext cx="1407" cy="64202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58" name="Line 1081"/>
          <p:cNvSpPr>
            <a:spLocks noChangeShapeType="1"/>
          </p:cNvSpPr>
          <p:nvPr/>
        </p:nvSpPr>
        <p:spPr bwMode="auto">
          <a:xfrm>
            <a:off x="6420818" y="4263790"/>
            <a:ext cx="1407" cy="64202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59" name="Rectangle 1082"/>
          <p:cNvSpPr>
            <a:spLocks noChangeArrowheads="1"/>
          </p:cNvSpPr>
          <p:nvPr/>
        </p:nvSpPr>
        <p:spPr bwMode="auto">
          <a:xfrm>
            <a:off x="2028726" y="4905818"/>
            <a:ext cx="948130"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60" name="Text Box 1083"/>
          <p:cNvSpPr txBox="1">
            <a:spLocks noChangeArrowheads="1"/>
          </p:cNvSpPr>
          <p:nvPr/>
        </p:nvSpPr>
        <p:spPr bwMode="auto">
          <a:xfrm>
            <a:off x="2115312" y="493256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2000" b="1" dirty="0">
                <a:latin typeface="Times New Roman" charset="0"/>
              </a:rPr>
              <a:t>帧头</a:t>
            </a:r>
            <a:endParaRPr kumimoji="1" lang="zh-CN" altLang="en-US" sz="2000" dirty="0">
              <a:latin typeface="Times New Roman" charset="0"/>
            </a:endParaRPr>
          </a:p>
        </p:txBody>
      </p:sp>
      <p:sp>
        <p:nvSpPr>
          <p:cNvPr id="63" name="Line 1086"/>
          <p:cNvSpPr>
            <a:spLocks noChangeShapeType="1"/>
          </p:cNvSpPr>
          <p:nvPr/>
        </p:nvSpPr>
        <p:spPr bwMode="auto">
          <a:xfrm>
            <a:off x="2028726" y="5283587"/>
            <a:ext cx="0" cy="32101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64" name="Line 1087"/>
          <p:cNvSpPr>
            <a:spLocks noChangeShapeType="1"/>
          </p:cNvSpPr>
          <p:nvPr/>
        </p:nvSpPr>
        <p:spPr bwMode="auto">
          <a:xfrm>
            <a:off x="7347452" y="5305928"/>
            <a:ext cx="0" cy="32101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65" name="Line 1088"/>
          <p:cNvSpPr>
            <a:spLocks noChangeShapeType="1"/>
          </p:cNvSpPr>
          <p:nvPr/>
        </p:nvSpPr>
        <p:spPr bwMode="auto">
          <a:xfrm flipH="1">
            <a:off x="2027135" y="5525536"/>
            <a:ext cx="159510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66" name="Line 1090"/>
          <p:cNvSpPr>
            <a:spLocks noChangeShapeType="1"/>
          </p:cNvSpPr>
          <p:nvPr/>
        </p:nvSpPr>
        <p:spPr bwMode="auto">
          <a:xfrm>
            <a:off x="6285433" y="5527609"/>
            <a:ext cx="107645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67" name="Text Box 1091"/>
          <p:cNvSpPr txBox="1">
            <a:spLocks noChangeArrowheads="1"/>
          </p:cNvSpPr>
          <p:nvPr/>
        </p:nvSpPr>
        <p:spPr bwMode="auto">
          <a:xfrm>
            <a:off x="3513034" y="5283587"/>
            <a:ext cx="2621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2000" b="1" dirty="0">
                <a:latin typeface="Times New Roman" charset="0"/>
              </a:rPr>
              <a:t>  </a:t>
            </a:r>
            <a:r>
              <a:rPr kumimoji="1" lang="zh-CN" altLang="en-US" sz="2000" b="1" dirty="0">
                <a:latin typeface="Times New Roman" charset="0"/>
              </a:rPr>
              <a:t>实际发送的数据格式</a:t>
            </a:r>
            <a:endParaRPr kumimoji="1" lang="zh-CN" altLang="en-US" sz="2000" dirty="0">
              <a:latin typeface="Times New Roman" charset="0"/>
            </a:endParaRPr>
          </a:p>
        </p:txBody>
      </p:sp>
      <p:sp>
        <p:nvSpPr>
          <p:cNvPr id="3" name="文本框 2"/>
          <p:cNvSpPr txBox="1"/>
          <p:nvPr/>
        </p:nvSpPr>
        <p:spPr>
          <a:xfrm>
            <a:off x="461802" y="4819723"/>
            <a:ext cx="995756" cy="707886"/>
          </a:xfrm>
          <a:prstGeom prst="rect">
            <a:avLst/>
          </a:prstGeom>
          <a:noFill/>
        </p:spPr>
        <p:txBody>
          <a:bodyPr wrap="square" rtlCol="0">
            <a:spAutoFit/>
          </a:bodyPr>
          <a:lstStyle/>
          <a:p>
            <a:pPr algn="ctr"/>
            <a:r>
              <a:rPr kumimoji="1" lang="zh-CN" altLang="en-US" sz="2000" dirty="0" smtClean="0">
                <a:solidFill>
                  <a:srgbClr val="0000FF"/>
                </a:solidFill>
              </a:rPr>
              <a:t>数据链路层</a:t>
            </a:r>
            <a:endParaRPr kumimoji="1" lang="zh-CN" altLang="en-US" sz="2000" dirty="0">
              <a:solidFill>
                <a:srgbClr val="0000FF"/>
              </a:solidFill>
            </a:endParaRPr>
          </a:p>
        </p:txBody>
      </p:sp>
      <p:sp>
        <p:nvSpPr>
          <p:cNvPr id="79" name="文本框 78"/>
          <p:cNvSpPr txBox="1"/>
          <p:nvPr/>
        </p:nvSpPr>
        <p:spPr>
          <a:xfrm>
            <a:off x="1457558" y="4006979"/>
            <a:ext cx="954107" cy="400110"/>
          </a:xfrm>
          <a:prstGeom prst="rect">
            <a:avLst/>
          </a:prstGeom>
          <a:noFill/>
        </p:spPr>
        <p:txBody>
          <a:bodyPr wrap="none" rtlCol="0">
            <a:spAutoFit/>
          </a:bodyPr>
          <a:lstStyle/>
          <a:p>
            <a:r>
              <a:rPr kumimoji="1" lang="zh-CN" altLang="en-US" sz="2000" dirty="0" smtClean="0">
                <a:solidFill>
                  <a:srgbClr val="0000FF"/>
                </a:solidFill>
              </a:rPr>
              <a:t>网络层</a:t>
            </a:r>
            <a:endParaRPr kumimoji="1" lang="zh-CN" altLang="en-US" sz="2000" dirty="0">
              <a:solidFill>
                <a:srgbClr val="0000FF"/>
              </a:solidFill>
            </a:endParaRPr>
          </a:p>
        </p:txBody>
      </p:sp>
      <p:sp>
        <p:nvSpPr>
          <p:cNvPr id="80" name="文本框 79"/>
          <p:cNvSpPr txBox="1"/>
          <p:nvPr/>
        </p:nvSpPr>
        <p:spPr>
          <a:xfrm>
            <a:off x="2411665" y="3135682"/>
            <a:ext cx="954107" cy="400110"/>
          </a:xfrm>
          <a:prstGeom prst="rect">
            <a:avLst/>
          </a:prstGeom>
          <a:noFill/>
        </p:spPr>
        <p:txBody>
          <a:bodyPr wrap="none" rtlCol="0">
            <a:spAutoFit/>
          </a:bodyPr>
          <a:lstStyle/>
          <a:p>
            <a:r>
              <a:rPr kumimoji="1" lang="zh-CN" altLang="en-US" sz="2000" dirty="0" smtClean="0">
                <a:solidFill>
                  <a:srgbClr val="0000FF"/>
                </a:solidFill>
              </a:rPr>
              <a:t>传输层</a:t>
            </a:r>
            <a:endParaRPr kumimoji="1" lang="zh-CN" altLang="en-US" sz="2000" dirty="0">
              <a:solidFill>
                <a:srgbClr val="0000FF"/>
              </a:solidFill>
            </a:endParaRPr>
          </a:p>
        </p:txBody>
      </p:sp>
      <p:sp>
        <p:nvSpPr>
          <p:cNvPr id="81" name="文本框 80"/>
          <p:cNvSpPr txBox="1"/>
          <p:nvPr/>
        </p:nvSpPr>
        <p:spPr>
          <a:xfrm>
            <a:off x="3175123" y="2287473"/>
            <a:ext cx="954107" cy="400110"/>
          </a:xfrm>
          <a:prstGeom prst="rect">
            <a:avLst/>
          </a:prstGeom>
          <a:noFill/>
        </p:spPr>
        <p:txBody>
          <a:bodyPr wrap="none" rtlCol="0">
            <a:spAutoFit/>
          </a:bodyPr>
          <a:lstStyle/>
          <a:p>
            <a:r>
              <a:rPr kumimoji="1" lang="zh-CN" altLang="en-US" sz="2000" dirty="0" smtClean="0">
                <a:solidFill>
                  <a:srgbClr val="0000FF"/>
                </a:solidFill>
              </a:rPr>
              <a:t>应用层</a:t>
            </a:r>
            <a:endParaRPr kumimoji="1" lang="zh-CN" altLang="en-US" sz="2000" dirty="0">
              <a:solidFill>
                <a:srgbClr val="0000FF"/>
              </a:solidFill>
            </a:endParaRPr>
          </a:p>
        </p:txBody>
      </p:sp>
      <p:sp>
        <p:nvSpPr>
          <p:cNvPr id="82" name="Rectangle 1082"/>
          <p:cNvSpPr>
            <a:spLocks noChangeArrowheads="1"/>
          </p:cNvSpPr>
          <p:nvPr/>
        </p:nvSpPr>
        <p:spPr bwMode="auto">
          <a:xfrm>
            <a:off x="6420818" y="4905818"/>
            <a:ext cx="927722" cy="432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
        <p:nvSpPr>
          <p:cNvPr id="83" name="文本框 82"/>
          <p:cNvSpPr txBox="1"/>
          <p:nvPr/>
        </p:nvSpPr>
        <p:spPr>
          <a:xfrm>
            <a:off x="6566220" y="4935163"/>
            <a:ext cx="697627" cy="400110"/>
          </a:xfrm>
          <a:prstGeom prst="rect">
            <a:avLst/>
          </a:prstGeom>
          <a:noFill/>
        </p:spPr>
        <p:txBody>
          <a:bodyPr wrap="none" rtlCol="0">
            <a:spAutoFit/>
          </a:bodyPr>
          <a:lstStyle/>
          <a:p>
            <a:r>
              <a:rPr kumimoji="1" lang="zh-CN" altLang="en-US" sz="2000" dirty="0" smtClean="0"/>
              <a:t>帧尾</a:t>
            </a:r>
            <a:endParaRPr kumimoji="1" lang="zh-CN" altLang="en-US" sz="2000" dirty="0"/>
          </a:p>
        </p:txBody>
      </p:sp>
    </p:spTree>
    <p:extLst>
      <p:ext uri="{BB962C8B-B14F-4D97-AF65-F5344CB8AC3E}">
        <p14:creationId xmlns:p14="http://schemas.microsoft.com/office/powerpoint/2010/main" val="3370229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466985" y="141589"/>
            <a:ext cx="1467068" cy="400110"/>
          </a:xfrm>
          <a:prstGeom prst="rect">
            <a:avLst/>
          </a:prstGeom>
          <a:noFill/>
        </p:spPr>
        <p:txBody>
          <a:bodyPr wrap="none" rtlCol="0">
            <a:spAutoFit/>
          </a:bodyPr>
          <a:lstStyle/>
          <a:p>
            <a:r>
              <a:rPr kumimoji="1" lang="zh-CN" altLang="en-US" sz="2000" dirty="0" smtClean="0">
                <a:solidFill>
                  <a:schemeClr val="bg1"/>
                </a:solidFill>
              </a:rPr>
              <a:t>数据报格式</a:t>
            </a:r>
            <a:endParaRPr kumimoji="1" lang="zh-CN" altLang="en-US" sz="2000" dirty="0">
              <a:solidFill>
                <a:schemeClr val="bg1"/>
              </a:solidFill>
            </a:endParaRPr>
          </a:p>
        </p:txBody>
      </p:sp>
      <p:sp>
        <p:nvSpPr>
          <p:cNvPr id="2" name="文本框 1"/>
          <p:cNvSpPr txBox="1"/>
          <p:nvPr/>
        </p:nvSpPr>
        <p:spPr>
          <a:xfrm>
            <a:off x="969402" y="1443037"/>
            <a:ext cx="3005951" cy="400110"/>
          </a:xfrm>
          <a:prstGeom prst="rect">
            <a:avLst/>
          </a:prstGeom>
          <a:noFill/>
        </p:spPr>
        <p:txBody>
          <a:bodyPr wrap="none" rtlCol="0">
            <a:spAutoFit/>
          </a:bodyPr>
          <a:lstStyle/>
          <a:p>
            <a:r>
              <a:rPr kumimoji="1" lang="zh-CN" altLang="en-US" sz="2000" dirty="0" smtClean="0">
                <a:solidFill>
                  <a:srgbClr val="0000FF"/>
                </a:solidFill>
              </a:rPr>
              <a:t>实际传送的以太网帧格式</a:t>
            </a:r>
            <a:endParaRPr kumimoji="1" lang="zh-CN" altLang="en-US" sz="2000" dirty="0">
              <a:solidFill>
                <a:srgbClr val="0000FF"/>
              </a:solidFill>
            </a:endParaRPr>
          </a:p>
        </p:txBody>
      </p:sp>
      <p:grpSp>
        <p:nvGrpSpPr>
          <p:cNvPr id="5" name="组 4"/>
          <p:cNvGrpSpPr/>
          <p:nvPr/>
        </p:nvGrpSpPr>
        <p:grpSpPr>
          <a:xfrm>
            <a:off x="966894" y="2907749"/>
            <a:ext cx="1340083" cy="461665"/>
            <a:chOff x="966894" y="2518139"/>
            <a:chExt cx="1340083" cy="461665"/>
          </a:xfrm>
        </p:grpSpPr>
        <p:sp>
          <p:nvSpPr>
            <p:cNvPr id="3" name="矩形 2"/>
            <p:cNvSpPr/>
            <p:nvPr/>
          </p:nvSpPr>
          <p:spPr>
            <a:xfrm>
              <a:off x="966894" y="2518139"/>
              <a:ext cx="1340083" cy="461665"/>
            </a:xfrm>
            <a:prstGeom prst="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noFill/>
                <a:hlinkClick r:id="rId3"/>
              </a:endParaRPr>
            </a:p>
          </p:txBody>
        </p:sp>
        <p:sp>
          <p:nvSpPr>
            <p:cNvPr id="4" name="文本框 3"/>
            <p:cNvSpPr txBox="1"/>
            <p:nvPr/>
          </p:nvSpPr>
          <p:spPr>
            <a:xfrm>
              <a:off x="1069100" y="2575860"/>
              <a:ext cx="1107996" cy="369332"/>
            </a:xfrm>
            <a:prstGeom prst="rect">
              <a:avLst/>
            </a:prstGeom>
            <a:noFill/>
          </p:spPr>
          <p:txBody>
            <a:bodyPr wrap="none" rtlCol="0">
              <a:spAutoFit/>
            </a:bodyPr>
            <a:lstStyle/>
            <a:p>
              <a:r>
                <a:rPr kumimoji="1" lang="zh-CN" altLang="en-US" dirty="0" smtClean="0"/>
                <a:t>目的地址</a:t>
              </a:r>
              <a:endParaRPr kumimoji="1" lang="zh-CN" altLang="en-US" dirty="0"/>
            </a:p>
          </p:txBody>
        </p:sp>
      </p:grpSp>
      <p:grpSp>
        <p:nvGrpSpPr>
          <p:cNvPr id="9" name="组 8"/>
          <p:cNvGrpSpPr/>
          <p:nvPr/>
        </p:nvGrpSpPr>
        <p:grpSpPr>
          <a:xfrm>
            <a:off x="2306977" y="2907749"/>
            <a:ext cx="1340083" cy="461665"/>
            <a:chOff x="966894" y="2518139"/>
            <a:chExt cx="1340083" cy="461665"/>
          </a:xfrm>
        </p:grpSpPr>
        <p:sp>
          <p:nvSpPr>
            <p:cNvPr id="10" name="矩形 9"/>
            <p:cNvSpPr/>
            <p:nvPr/>
          </p:nvSpPr>
          <p:spPr>
            <a:xfrm>
              <a:off x="966894" y="2518139"/>
              <a:ext cx="1340083" cy="461665"/>
            </a:xfrm>
            <a:prstGeom prst="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noFill/>
                <a:hlinkClick r:id="rId3"/>
              </a:endParaRPr>
            </a:p>
          </p:txBody>
        </p:sp>
        <p:sp>
          <p:nvSpPr>
            <p:cNvPr id="11" name="文本框 10"/>
            <p:cNvSpPr txBox="1"/>
            <p:nvPr/>
          </p:nvSpPr>
          <p:spPr>
            <a:xfrm>
              <a:off x="1198979" y="2575860"/>
              <a:ext cx="877163" cy="369332"/>
            </a:xfrm>
            <a:prstGeom prst="rect">
              <a:avLst/>
            </a:prstGeom>
            <a:noFill/>
          </p:spPr>
          <p:txBody>
            <a:bodyPr wrap="none" rtlCol="0">
              <a:spAutoFit/>
            </a:bodyPr>
            <a:lstStyle/>
            <a:p>
              <a:r>
                <a:rPr kumimoji="1" lang="zh-CN" altLang="en-US" dirty="0" smtClean="0"/>
                <a:t>源地址</a:t>
              </a:r>
              <a:endParaRPr kumimoji="1" lang="zh-CN" altLang="en-US" dirty="0"/>
            </a:p>
          </p:txBody>
        </p:sp>
      </p:grpSp>
      <p:grpSp>
        <p:nvGrpSpPr>
          <p:cNvPr id="12" name="组 11"/>
          <p:cNvGrpSpPr/>
          <p:nvPr/>
        </p:nvGrpSpPr>
        <p:grpSpPr>
          <a:xfrm>
            <a:off x="3622369" y="2907749"/>
            <a:ext cx="1139943" cy="461665"/>
            <a:chOff x="966894" y="2518139"/>
            <a:chExt cx="1340083" cy="461665"/>
          </a:xfrm>
        </p:grpSpPr>
        <p:sp>
          <p:nvSpPr>
            <p:cNvPr id="13" name="矩形 12"/>
            <p:cNvSpPr/>
            <p:nvPr/>
          </p:nvSpPr>
          <p:spPr>
            <a:xfrm>
              <a:off x="966894" y="2518139"/>
              <a:ext cx="1340083" cy="461665"/>
            </a:xfrm>
            <a:prstGeom prst="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noFill/>
                <a:hlinkClick r:id="rId3"/>
              </a:endParaRPr>
            </a:p>
          </p:txBody>
        </p:sp>
        <p:sp>
          <p:nvSpPr>
            <p:cNvPr id="14" name="文本框 13"/>
            <p:cNvSpPr txBox="1"/>
            <p:nvPr/>
          </p:nvSpPr>
          <p:spPr>
            <a:xfrm>
              <a:off x="1213410" y="2575860"/>
              <a:ext cx="646331" cy="369332"/>
            </a:xfrm>
            <a:prstGeom prst="rect">
              <a:avLst/>
            </a:prstGeom>
            <a:noFill/>
          </p:spPr>
          <p:txBody>
            <a:bodyPr wrap="none" rtlCol="0">
              <a:spAutoFit/>
            </a:bodyPr>
            <a:lstStyle/>
            <a:p>
              <a:r>
                <a:rPr kumimoji="1" lang="zh-CN" altLang="en-US" dirty="0" smtClean="0"/>
                <a:t>类型</a:t>
              </a:r>
              <a:endParaRPr kumimoji="1" lang="zh-CN" altLang="en-US" dirty="0"/>
            </a:p>
          </p:txBody>
        </p:sp>
      </p:grpSp>
      <p:grpSp>
        <p:nvGrpSpPr>
          <p:cNvPr id="15" name="组 14"/>
          <p:cNvGrpSpPr/>
          <p:nvPr/>
        </p:nvGrpSpPr>
        <p:grpSpPr>
          <a:xfrm>
            <a:off x="4760419" y="2907749"/>
            <a:ext cx="867772" cy="461665"/>
            <a:chOff x="966894" y="2518139"/>
            <a:chExt cx="1340083" cy="461665"/>
          </a:xfrm>
        </p:grpSpPr>
        <p:sp>
          <p:nvSpPr>
            <p:cNvPr id="16" name="矩形 15"/>
            <p:cNvSpPr/>
            <p:nvPr/>
          </p:nvSpPr>
          <p:spPr>
            <a:xfrm>
              <a:off x="966894" y="2518139"/>
              <a:ext cx="1340083" cy="461665"/>
            </a:xfrm>
            <a:prstGeom prst="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noFill/>
                <a:hlinkClick r:id="rId3"/>
              </a:endParaRPr>
            </a:p>
          </p:txBody>
        </p:sp>
        <p:sp>
          <p:nvSpPr>
            <p:cNvPr id="17" name="文本框 16"/>
            <p:cNvSpPr txBox="1"/>
            <p:nvPr/>
          </p:nvSpPr>
          <p:spPr>
            <a:xfrm>
              <a:off x="1213410" y="2575860"/>
              <a:ext cx="604290" cy="369332"/>
            </a:xfrm>
            <a:prstGeom prst="rect">
              <a:avLst/>
            </a:prstGeom>
            <a:noFill/>
          </p:spPr>
          <p:txBody>
            <a:bodyPr wrap="none" rtlCol="0">
              <a:spAutoFit/>
            </a:bodyPr>
            <a:lstStyle/>
            <a:p>
              <a:r>
                <a:rPr kumimoji="1" lang="en-US" altLang="zh-CN" dirty="0" smtClean="0"/>
                <a:t>IP</a:t>
              </a:r>
              <a:r>
                <a:rPr kumimoji="1" lang="zh-CN" altLang="en-US" dirty="0" smtClean="0"/>
                <a:t>头</a:t>
              </a:r>
              <a:endParaRPr kumimoji="1" lang="zh-CN" altLang="en-US" dirty="0"/>
            </a:p>
          </p:txBody>
        </p:sp>
      </p:grpSp>
      <p:grpSp>
        <p:nvGrpSpPr>
          <p:cNvPr id="18" name="组 17"/>
          <p:cNvGrpSpPr/>
          <p:nvPr/>
        </p:nvGrpSpPr>
        <p:grpSpPr>
          <a:xfrm>
            <a:off x="5628191" y="2907749"/>
            <a:ext cx="1103828" cy="461665"/>
            <a:chOff x="966894" y="2518139"/>
            <a:chExt cx="1704620" cy="461665"/>
          </a:xfrm>
        </p:grpSpPr>
        <p:sp>
          <p:nvSpPr>
            <p:cNvPr id="19" name="矩形 18"/>
            <p:cNvSpPr/>
            <p:nvPr/>
          </p:nvSpPr>
          <p:spPr>
            <a:xfrm>
              <a:off x="966894" y="2518139"/>
              <a:ext cx="1704620" cy="461665"/>
            </a:xfrm>
            <a:prstGeom prst="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noFill/>
                <a:hlinkClick r:id="rId3"/>
              </a:endParaRPr>
            </a:p>
          </p:txBody>
        </p:sp>
        <p:sp>
          <p:nvSpPr>
            <p:cNvPr id="20" name="文本框 19"/>
            <p:cNvSpPr txBox="1"/>
            <p:nvPr/>
          </p:nvSpPr>
          <p:spPr>
            <a:xfrm>
              <a:off x="1213411" y="2575860"/>
              <a:ext cx="1458103" cy="369332"/>
            </a:xfrm>
            <a:prstGeom prst="rect">
              <a:avLst/>
            </a:prstGeom>
            <a:noFill/>
          </p:spPr>
          <p:txBody>
            <a:bodyPr wrap="square" rtlCol="0">
              <a:spAutoFit/>
            </a:bodyPr>
            <a:lstStyle/>
            <a:p>
              <a:r>
                <a:rPr kumimoji="1" lang="en-US" altLang="zh-CN" dirty="0" smtClean="0"/>
                <a:t>TCP</a:t>
              </a:r>
              <a:r>
                <a:rPr kumimoji="1" lang="zh-CN" altLang="en-US" dirty="0" smtClean="0"/>
                <a:t>头</a:t>
              </a:r>
              <a:endParaRPr kumimoji="1" lang="zh-CN" altLang="en-US" dirty="0"/>
            </a:p>
          </p:txBody>
        </p:sp>
      </p:grpSp>
      <p:grpSp>
        <p:nvGrpSpPr>
          <p:cNvPr id="21" name="组 20"/>
          <p:cNvGrpSpPr/>
          <p:nvPr/>
        </p:nvGrpSpPr>
        <p:grpSpPr>
          <a:xfrm>
            <a:off x="6732019" y="2907749"/>
            <a:ext cx="1103828" cy="461665"/>
            <a:chOff x="966894" y="2518139"/>
            <a:chExt cx="1704620" cy="461665"/>
          </a:xfrm>
        </p:grpSpPr>
        <p:sp>
          <p:nvSpPr>
            <p:cNvPr id="22" name="矩形 21"/>
            <p:cNvSpPr/>
            <p:nvPr/>
          </p:nvSpPr>
          <p:spPr>
            <a:xfrm>
              <a:off x="966894" y="2518139"/>
              <a:ext cx="1704620" cy="461665"/>
            </a:xfrm>
            <a:prstGeom prst="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noFill/>
                <a:hlinkClick r:id="rId3"/>
              </a:endParaRPr>
            </a:p>
          </p:txBody>
        </p:sp>
        <p:sp>
          <p:nvSpPr>
            <p:cNvPr id="23" name="文本框 22"/>
            <p:cNvSpPr txBox="1"/>
            <p:nvPr/>
          </p:nvSpPr>
          <p:spPr>
            <a:xfrm>
              <a:off x="1213411" y="2575860"/>
              <a:ext cx="1458103" cy="369332"/>
            </a:xfrm>
            <a:prstGeom prst="rect">
              <a:avLst/>
            </a:prstGeom>
            <a:noFill/>
          </p:spPr>
          <p:txBody>
            <a:bodyPr wrap="square" rtlCol="0">
              <a:spAutoFit/>
            </a:bodyPr>
            <a:lstStyle/>
            <a:p>
              <a:r>
                <a:rPr kumimoji="1" lang="zh-CN" altLang="en-US" dirty="0" smtClean="0"/>
                <a:t>数据</a:t>
              </a:r>
              <a:endParaRPr kumimoji="1" lang="zh-CN" altLang="en-US" dirty="0"/>
            </a:p>
          </p:txBody>
        </p:sp>
      </p:grpSp>
      <p:sp>
        <p:nvSpPr>
          <p:cNvPr id="24" name="左大括号 23"/>
          <p:cNvSpPr/>
          <p:nvPr/>
        </p:nvSpPr>
        <p:spPr>
          <a:xfrm rot="16200000">
            <a:off x="2686858" y="1649453"/>
            <a:ext cx="353604" cy="3793523"/>
          </a:xfrm>
          <a:prstGeom prst="leftBrace">
            <a:avLst>
              <a:gd name="adj1" fmla="val 8333"/>
              <a:gd name="adj2" fmla="val 4962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25" name="文本框 24"/>
          <p:cNvSpPr txBox="1"/>
          <p:nvPr/>
        </p:nvSpPr>
        <p:spPr>
          <a:xfrm>
            <a:off x="2487852" y="3910612"/>
            <a:ext cx="646331" cy="369332"/>
          </a:xfrm>
          <a:prstGeom prst="rect">
            <a:avLst/>
          </a:prstGeom>
          <a:noFill/>
        </p:spPr>
        <p:txBody>
          <a:bodyPr wrap="none" rtlCol="0">
            <a:spAutoFit/>
          </a:bodyPr>
          <a:lstStyle/>
          <a:p>
            <a:r>
              <a:rPr kumimoji="1" lang="zh-CN" altLang="en-US" dirty="0" smtClean="0"/>
              <a:t>帧头</a:t>
            </a:r>
            <a:endParaRPr kumimoji="1" lang="zh-CN" altLang="en-US" dirty="0"/>
          </a:p>
        </p:txBody>
      </p:sp>
      <p:sp>
        <p:nvSpPr>
          <p:cNvPr id="26" name="左大括号 25"/>
          <p:cNvSpPr/>
          <p:nvPr/>
        </p:nvSpPr>
        <p:spPr>
          <a:xfrm rot="16200000">
            <a:off x="6555219" y="2471249"/>
            <a:ext cx="353604" cy="2207657"/>
          </a:xfrm>
          <a:prstGeom prst="leftBrace">
            <a:avLst>
              <a:gd name="adj1" fmla="val 8333"/>
              <a:gd name="adj2" fmla="val 4962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27" name="文本框 26"/>
          <p:cNvSpPr txBox="1"/>
          <p:nvPr/>
        </p:nvSpPr>
        <p:spPr>
          <a:xfrm>
            <a:off x="6312673" y="3896183"/>
            <a:ext cx="838691" cy="369332"/>
          </a:xfrm>
          <a:prstGeom prst="rect">
            <a:avLst/>
          </a:prstGeom>
          <a:noFill/>
        </p:spPr>
        <p:txBody>
          <a:bodyPr wrap="none" rtlCol="0">
            <a:spAutoFit/>
          </a:bodyPr>
          <a:lstStyle/>
          <a:p>
            <a:r>
              <a:rPr kumimoji="1" lang="en-US" altLang="zh-CN" dirty="0" smtClean="0"/>
              <a:t>TCP</a:t>
            </a:r>
            <a:r>
              <a:rPr kumimoji="1" lang="zh-CN" altLang="en-US" dirty="0" smtClean="0"/>
              <a:t>包</a:t>
            </a:r>
            <a:endParaRPr kumimoji="1" lang="zh-CN" altLang="en-US" dirty="0"/>
          </a:p>
        </p:txBody>
      </p:sp>
      <p:sp>
        <p:nvSpPr>
          <p:cNvPr id="28" name="左大括号 27"/>
          <p:cNvSpPr/>
          <p:nvPr/>
        </p:nvSpPr>
        <p:spPr>
          <a:xfrm rot="5400000">
            <a:off x="6122279" y="1195835"/>
            <a:ext cx="353604" cy="3073539"/>
          </a:xfrm>
          <a:prstGeom prst="leftBrace">
            <a:avLst>
              <a:gd name="adj1" fmla="val 8333"/>
              <a:gd name="adj2" fmla="val 4962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29" name="文本框 28"/>
          <p:cNvSpPr txBox="1"/>
          <p:nvPr/>
        </p:nvSpPr>
        <p:spPr>
          <a:xfrm>
            <a:off x="6046693" y="2121254"/>
            <a:ext cx="607859" cy="369332"/>
          </a:xfrm>
          <a:prstGeom prst="rect">
            <a:avLst/>
          </a:prstGeom>
          <a:noFill/>
        </p:spPr>
        <p:txBody>
          <a:bodyPr wrap="none" rtlCol="0">
            <a:spAutoFit/>
          </a:bodyPr>
          <a:lstStyle/>
          <a:p>
            <a:r>
              <a:rPr kumimoji="1" lang="en-US" altLang="zh-CN" dirty="0" smtClean="0"/>
              <a:t>IP</a:t>
            </a:r>
            <a:r>
              <a:rPr kumimoji="1" lang="zh-CN" altLang="en-US" dirty="0" smtClean="0"/>
              <a:t>包</a:t>
            </a:r>
            <a:endParaRPr kumimoji="1" lang="zh-CN" altLang="en-US" dirty="0"/>
          </a:p>
        </p:txBody>
      </p:sp>
      <p:sp>
        <p:nvSpPr>
          <p:cNvPr id="30" name="文本框 29"/>
          <p:cNvSpPr txBox="1"/>
          <p:nvPr/>
        </p:nvSpPr>
        <p:spPr>
          <a:xfrm>
            <a:off x="1370969" y="4834150"/>
            <a:ext cx="3847665" cy="369332"/>
          </a:xfrm>
          <a:prstGeom prst="rect">
            <a:avLst/>
          </a:prstGeom>
          <a:noFill/>
        </p:spPr>
        <p:txBody>
          <a:bodyPr wrap="none" rtlCol="0">
            <a:spAutoFit/>
          </a:bodyPr>
          <a:lstStyle/>
          <a:p>
            <a:r>
              <a:rPr kumimoji="1" lang="zh-CN" altLang="en-US" dirty="0" smtClean="0"/>
              <a:t>目的地址和源地址指的是</a:t>
            </a:r>
            <a:r>
              <a:rPr kumimoji="1" lang="en-US" altLang="zh-CN" dirty="0" smtClean="0"/>
              <a:t>MAC</a:t>
            </a:r>
            <a:r>
              <a:rPr kumimoji="1" lang="zh-CN" altLang="en-US" dirty="0" smtClean="0"/>
              <a:t>地址</a:t>
            </a:r>
            <a:endParaRPr kumimoji="1" lang="zh-CN" altLang="en-US" dirty="0"/>
          </a:p>
        </p:txBody>
      </p:sp>
    </p:spTree>
    <p:extLst>
      <p:ext uri="{BB962C8B-B14F-4D97-AF65-F5344CB8AC3E}">
        <p14:creationId xmlns:p14="http://schemas.microsoft.com/office/powerpoint/2010/main" val="3997720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466985" y="141589"/>
            <a:ext cx="1467068" cy="400110"/>
          </a:xfrm>
          <a:prstGeom prst="rect">
            <a:avLst/>
          </a:prstGeom>
          <a:noFill/>
        </p:spPr>
        <p:txBody>
          <a:bodyPr wrap="none" rtlCol="0">
            <a:spAutoFit/>
          </a:bodyPr>
          <a:lstStyle/>
          <a:p>
            <a:r>
              <a:rPr kumimoji="1" lang="zh-CN" altLang="en-US" sz="2000" dirty="0" smtClean="0">
                <a:solidFill>
                  <a:schemeClr val="bg1"/>
                </a:solidFill>
              </a:rPr>
              <a:t>数据报格式</a:t>
            </a:r>
            <a:endParaRPr kumimoji="1" lang="zh-CN" altLang="en-US" sz="2000" dirty="0">
              <a:solidFill>
                <a:schemeClr val="bg1"/>
              </a:solidFill>
            </a:endParaRPr>
          </a:p>
        </p:txBody>
      </p:sp>
      <p:sp>
        <p:nvSpPr>
          <p:cNvPr id="8" name="文本框 7"/>
          <p:cNvSpPr txBox="1"/>
          <p:nvPr/>
        </p:nvSpPr>
        <p:spPr>
          <a:xfrm>
            <a:off x="938355" y="794887"/>
            <a:ext cx="1210588" cy="400110"/>
          </a:xfrm>
          <a:prstGeom prst="rect">
            <a:avLst/>
          </a:prstGeom>
          <a:noFill/>
        </p:spPr>
        <p:txBody>
          <a:bodyPr wrap="none" rtlCol="0">
            <a:spAutoFit/>
          </a:bodyPr>
          <a:lstStyle/>
          <a:p>
            <a:r>
              <a:rPr kumimoji="1" lang="zh-CN" altLang="en-US" sz="2000" dirty="0" smtClean="0">
                <a:solidFill>
                  <a:srgbClr val="0000FF"/>
                </a:solidFill>
              </a:rPr>
              <a:t>数据传递</a:t>
            </a:r>
            <a:endParaRPr kumimoji="1" lang="zh-CN" altLang="en-US" sz="2000" dirty="0">
              <a:solidFill>
                <a:srgbClr val="0000FF"/>
              </a:solidFill>
            </a:endParaRPr>
          </a:p>
        </p:txBody>
      </p:sp>
      <p:sp>
        <p:nvSpPr>
          <p:cNvPr id="108" name="Rectangle 1027"/>
          <p:cNvSpPr>
            <a:spLocks noChangeArrowheads="1"/>
          </p:cNvSpPr>
          <p:nvPr/>
        </p:nvSpPr>
        <p:spPr bwMode="auto">
          <a:xfrm>
            <a:off x="7285926" y="1676400"/>
            <a:ext cx="76041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09" name="Text Box 1028"/>
          <p:cNvSpPr txBox="1">
            <a:spLocks noChangeArrowheads="1"/>
          </p:cNvSpPr>
          <p:nvPr/>
        </p:nvSpPr>
        <p:spPr bwMode="auto">
          <a:xfrm>
            <a:off x="7221573" y="16764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应用层</a:t>
            </a:r>
            <a:endParaRPr kumimoji="1" lang="zh-CN" altLang="en-US" sz="1600">
              <a:latin typeface="Times New Roman" charset="0"/>
            </a:endParaRPr>
          </a:p>
        </p:txBody>
      </p:sp>
      <p:sp>
        <p:nvSpPr>
          <p:cNvPr id="110" name="Line 1035"/>
          <p:cNvSpPr>
            <a:spLocks noChangeShapeType="1"/>
          </p:cNvSpPr>
          <p:nvPr/>
        </p:nvSpPr>
        <p:spPr bwMode="auto">
          <a:xfrm>
            <a:off x="7284338" y="1905000"/>
            <a:ext cx="1588"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11" name="Line 1036"/>
          <p:cNvSpPr>
            <a:spLocks noChangeShapeType="1"/>
          </p:cNvSpPr>
          <p:nvPr/>
        </p:nvSpPr>
        <p:spPr bwMode="auto">
          <a:xfrm>
            <a:off x="8046338" y="1925638"/>
            <a:ext cx="1588"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grpSp>
        <p:nvGrpSpPr>
          <p:cNvPr id="112" name="Group 1058"/>
          <p:cNvGrpSpPr>
            <a:grpSpLocks/>
          </p:cNvGrpSpPr>
          <p:nvPr/>
        </p:nvGrpSpPr>
        <p:grpSpPr bwMode="auto">
          <a:xfrm>
            <a:off x="6449312" y="2438404"/>
            <a:ext cx="1717674" cy="338138"/>
            <a:chOff x="4417" y="1632"/>
            <a:chExt cx="1082" cy="213"/>
          </a:xfrm>
        </p:grpSpPr>
        <p:sp>
          <p:nvSpPr>
            <p:cNvPr id="113" name="Rectangle 1053"/>
            <p:cNvSpPr>
              <a:spLocks noChangeArrowheads="1"/>
            </p:cNvSpPr>
            <p:nvPr/>
          </p:nvSpPr>
          <p:spPr bwMode="auto">
            <a:xfrm>
              <a:off x="4940" y="1632"/>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14" name="Text Box 1054"/>
            <p:cNvSpPr txBox="1">
              <a:spLocks noChangeArrowheads="1"/>
            </p:cNvSpPr>
            <p:nvPr/>
          </p:nvSpPr>
          <p:spPr bwMode="auto">
            <a:xfrm>
              <a:off x="4858" y="1632"/>
              <a:ext cx="64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应用数据</a:t>
              </a:r>
              <a:endParaRPr kumimoji="1" lang="zh-CN" altLang="en-US" sz="1600">
                <a:latin typeface="Times New Roman" charset="0"/>
              </a:endParaRPr>
            </a:p>
          </p:txBody>
        </p:sp>
        <p:grpSp>
          <p:nvGrpSpPr>
            <p:cNvPr id="115" name="Group 1057"/>
            <p:cNvGrpSpPr>
              <a:grpSpLocks/>
            </p:cNvGrpSpPr>
            <p:nvPr/>
          </p:nvGrpSpPr>
          <p:grpSpPr bwMode="auto">
            <a:xfrm>
              <a:off x="4417" y="1632"/>
              <a:ext cx="521" cy="213"/>
              <a:chOff x="4424" y="1632"/>
              <a:chExt cx="521" cy="213"/>
            </a:xfrm>
          </p:grpSpPr>
          <p:sp>
            <p:nvSpPr>
              <p:cNvPr id="116" name="Rectangle 1055"/>
              <p:cNvSpPr>
                <a:spLocks noChangeArrowheads="1"/>
              </p:cNvSpPr>
              <p:nvPr/>
            </p:nvSpPr>
            <p:spPr bwMode="auto">
              <a:xfrm>
                <a:off x="4466" y="1632"/>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17" name="Text Box 1056"/>
              <p:cNvSpPr txBox="1">
                <a:spLocks noChangeArrowheads="1"/>
              </p:cNvSpPr>
              <p:nvPr/>
            </p:nvSpPr>
            <p:spPr bwMode="auto">
              <a:xfrm>
                <a:off x="4424" y="1632"/>
                <a:ext cx="50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传输头</a:t>
                </a:r>
                <a:endParaRPr kumimoji="1" lang="zh-CN" altLang="en-US" sz="1600">
                  <a:latin typeface="Times New Roman" charset="0"/>
                </a:endParaRPr>
              </a:p>
            </p:txBody>
          </p:sp>
        </p:grpSp>
      </p:grpSp>
      <p:sp>
        <p:nvSpPr>
          <p:cNvPr id="118" name="Line 1065"/>
          <p:cNvSpPr>
            <a:spLocks noChangeShapeType="1"/>
          </p:cNvSpPr>
          <p:nvPr/>
        </p:nvSpPr>
        <p:spPr bwMode="auto">
          <a:xfrm>
            <a:off x="6522338" y="2743200"/>
            <a:ext cx="1588"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19" name="Line 1066"/>
          <p:cNvSpPr>
            <a:spLocks noChangeShapeType="1"/>
          </p:cNvSpPr>
          <p:nvPr/>
        </p:nvSpPr>
        <p:spPr bwMode="auto">
          <a:xfrm>
            <a:off x="8046338" y="2743200"/>
            <a:ext cx="1588"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20" name="Rectangle 1069"/>
          <p:cNvSpPr>
            <a:spLocks noChangeArrowheads="1"/>
          </p:cNvSpPr>
          <p:nvPr/>
        </p:nvSpPr>
        <p:spPr bwMode="auto">
          <a:xfrm>
            <a:off x="6528688" y="3352800"/>
            <a:ext cx="1519238"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21" name="Text Box 1070"/>
          <p:cNvSpPr txBox="1">
            <a:spLocks noChangeArrowheads="1"/>
          </p:cNvSpPr>
          <p:nvPr/>
        </p:nvSpPr>
        <p:spPr bwMode="auto">
          <a:xfrm>
            <a:off x="6796916" y="33528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1600" b="1">
                <a:latin typeface="Times New Roman" charset="0"/>
              </a:rPr>
              <a:t>IP</a:t>
            </a:r>
            <a:r>
              <a:rPr kumimoji="1" lang="zh-CN" altLang="en-US" sz="1600" b="1">
                <a:latin typeface="Times New Roman" charset="0"/>
              </a:rPr>
              <a:t>净荷</a:t>
            </a:r>
          </a:p>
        </p:txBody>
      </p:sp>
      <p:grpSp>
        <p:nvGrpSpPr>
          <p:cNvPr id="122" name="Group 1073"/>
          <p:cNvGrpSpPr>
            <a:grpSpLocks/>
          </p:cNvGrpSpPr>
          <p:nvPr/>
        </p:nvGrpSpPr>
        <p:grpSpPr bwMode="auto">
          <a:xfrm>
            <a:off x="5700013" y="3352805"/>
            <a:ext cx="825500" cy="338138"/>
            <a:chOff x="3945" y="2208"/>
            <a:chExt cx="520" cy="213"/>
          </a:xfrm>
        </p:grpSpPr>
        <p:sp>
          <p:nvSpPr>
            <p:cNvPr id="123" name="Rectangle 1071"/>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24" name="Text Box 1072"/>
            <p:cNvSpPr txBox="1">
              <a:spLocks noChangeArrowheads="1"/>
            </p:cNvSpPr>
            <p:nvPr/>
          </p:nvSpPr>
          <p:spPr bwMode="auto">
            <a:xfrm>
              <a:off x="3945" y="2208"/>
              <a:ext cx="50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1600" b="1">
                  <a:latin typeface="Times New Roman" charset="0"/>
                </a:rPr>
                <a:t>IP</a:t>
              </a:r>
              <a:r>
                <a:rPr kumimoji="1" lang="zh-CN" altLang="en-US" sz="1600" b="1">
                  <a:latin typeface="Times New Roman" charset="0"/>
                </a:rPr>
                <a:t>包头</a:t>
              </a:r>
              <a:endParaRPr kumimoji="1" lang="zh-CN" altLang="en-US" sz="1600">
                <a:latin typeface="Times New Roman" charset="0"/>
              </a:endParaRPr>
            </a:p>
          </p:txBody>
        </p:sp>
      </p:grpSp>
      <p:sp>
        <p:nvSpPr>
          <p:cNvPr id="125" name="Line 1077"/>
          <p:cNvSpPr>
            <a:spLocks noChangeShapeType="1"/>
          </p:cNvSpPr>
          <p:nvPr/>
        </p:nvSpPr>
        <p:spPr bwMode="auto">
          <a:xfrm>
            <a:off x="5761926" y="3581400"/>
            <a:ext cx="1587"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26" name="Line 1078"/>
          <p:cNvSpPr>
            <a:spLocks noChangeShapeType="1"/>
          </p:cNvSpPr>
          <p:nvPr/>
        </p:nvSpPr>
        <p:spPr bwMode="auto">
          <a:xfrm>
            <a:off x="8046338" y="3592513"/>
            <a:ext cx="1588"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grpSp>
        <p:nvGrpSpPr>
          <p:cNvPr id="127" name="Group 1105"/>
          <p:cNvGrpSpPr>
            <a:grpSpLocks/>
          </p:cNvGrpSpPr>
          <p:nvPr/>
        </p:nvGrpSpPr>
        <p:grpSpPr bwMode="auto">
          <a:xfrm>
            <a:off x="5760338" y="4267206"/>
            <a:ext cx="2286000" cy="338138"/>
            <a:chOff x="3874" y="2688"/>
            <a:chExt cx="1440" cy="213"/>
          </a:xfrm>
        </p:grpSpPr>
        <p:grpSp>
          <p:nvGrpSpPr>
            <p:cNvPr id="128" name="Group 1074"/>
            <p:cNvGrpSpPr>
              <a:grpSpLocks/>
            </p:cNvGrpSpPr>
            <p:nvPr/>
          </p:nvGrpSpPr>
          <p:grpSpPr bwMode="auto">
            <a:xfrm>
              <a:off x="3874" y="2688"/>
              <a:ext cx="1440" cy="213"/>
              <a:chOff x="3986" y="2208"/>
              <a:chExt cx="479" cy="213"/>
            </a:xfrm>
          </p:grpSpPr>
          <p:sp>
            <p:nvSpPr>
              <p:cNvPr id="130" name="Rectangle 1075"/>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31" name="Text Box 1076"/>
              <p:cNvSpPr txBox="1">
                <a:spLocks noChangeArrowheads="1"/>
              </p:cNvSpPr>
              <p:nvPr/>
            </p:nvSpPr>
            <p:spPr bwMode="auto">
              <a:xfrm>
                <a:off x="4178" y="2208"/>
                <a:ext cx="3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endParaRPr kumimoji="1" lang="zh-CN" altLang="en-US" sz="1600">
                  <a:latin typeface="Times New Roman" charset="0"/>
                </a:endParaRPr>
              </a:p>
            </p:txBody>
          </p:sp>
        </p:grpSp>
        <p:sp>
          <p:nvSpPr>
            <p:cNvPr id="129" name="Text Box 1079"/>
            <p:cNvSpPr txBox="1">
              <a:spLocks noChangeArrowheads="1"/>
            </p:cNvSpPr>
            <p:nvPr/>
          </p:nvSpPr>
          <p:spPr bwMode="auto">
            <a:xfrm>
              <a:off x="4360" y="2688"/>
              <a:ext cx="5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帧净荷</a:t>
              </a:r>
            </a:p>
          </p:txBody>
        </p:sp>
      </p:grpSp>
      <p:grpSp>
        <p:nvGrpSpPr>
          <p:cNvPr id="132" name="Group 1080"/>
          <p:cNvGrpSpPr>
            <a:grpSpLocks/>
          </p:cNvGrpSpPr>
          <p:nvPr/>
        </p:nvGrpSpPr>
        <p:grpSpPr bwMode="auto">
          <a:xfrm>
            <a:off x="5107087" y="4267205"/>
            <a:ext cx="653247" cy="338138"/>
            <a:chOff x="3971" y="2208"/>
            <a:chExt cx="494" cy="213"/>
          </a:xfrm>
        </p:grpSpPr>
        <p:sp>
          <p:nvSpPr>
            <p:cNvPr id="133" name="Rectangle 1081"/>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34" name="Text Box 1082"/>
            <p:cNvSpPr txBox="1">
              <a:spLocks noChangeArrowheads="1"/>
            </p:cNvSpPr>
            <p:nvPr/>
          </p:nvSpPr>
          <p:spPr bwMode="auto">
            <a:xfrm>
              <a:off x="3971" y="2208"/>
              <a:ext cx="45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帧头</a:t>
              </a:r>
              <a:endParaRPr kumimoji="1" lang="zh-CN" altLang="en-US" sz="1600">
                <a:latin typeface="Times New Roman" charset="0"/>
              </a:endParaRPr>
            </a:p>
          </p:txBody>
        </p:sp>
      </p:grpSp>
      <p:grpSp>
        <p:nvGrpSpPr>
          <p:cNvPr id="135" name="Group 1083"/>
          <p:cNvGrpSpPr>
            <a:grpSpLocks/>
          </p:cNvGrpSpPr>
          <p:nvPr/>
        </p:nvGrpSpPr>
        <p:grpSpPr bwMode="auto">
          <a:xfrm>
            <a:off x="8018302" y="4268793"/>
            <a:ext cx="659859" cy="338138"/>
            <a:chOff x="3966" y="2208"/>
            <a:chExt cx="499" cy="213"/>
          </a:xfrm>
        </p:grpSpPr>
        <p:sp>
          <p:nvSpPr>
            <p:cNvPr id="136" name="Rectangle 1084"/>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37" name="Text Box 1085"/>
            <p:cNvSpPr txBox="1">
              <a:spLocks noChangeArrowheads="1"/>
            </p:cNvSpPr>
            <p:nvPr/>
          </p:nvSpPr>
          <p:spPr bwMode="auto">
            <a:xfrm>
              <a:off x="3966" y="2208"/>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帧尾</a:t>
              </a:r>
              <a:endParaRPr kumimoji="1" lang="zh-CN" altLang="en-US" sz="1600">
                <a:latin typeface="Times New Roman" charset="0"/>
              </a:endParaRPr>
            </a:p>
          </p:txBody>
        </p:sp>
      </p:grpSp>
      <p:sp>
        <p:nvSpPr>
          <p:cNvPr id="138" name="Rectangle 1086"/>
          <p:cNvSpPr>
            <a:spLocks noChangeArrowheads="1"/>
          </p:cNvSpPr>
          <p:nvPr/>
        </p:nvSpPr>
        <p:spPr bwMode="auto">
          <a:xfrm>
            <a:off x="1123358" y="1676400"/>
            <a:ext cx="760413"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39" name="Text Box 1087"/>
          <p:cNvSpPr txBox="1">
            <a:spLocks noChangeArrowheads="1"/>
          </p:cNvSpPr>
          <p:nvPr/>
        </p:nvSpPr>
        <p:spPr bwMode="auto">
          <a:xfrm>
            <a:off x="1059005" y="16764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应用层</a:t>
            </a:r>
            <a:endParaRPr kumimoji="1" lang="zh-CN" altLang="en-US" sz="1600">
              <a:latin typeface="Times New Roman" charset="0"/>
            </a:endParaRPr>
          </a:p>
        </p:txBody>
      </p:sp>
      <p:sp>
        <p:nvSpPr>
          <p:cNvPr id="140" name="Line 1088"/>
          <p:cNvSpPr>
            <a:spLocks noChangeShapeType="1"/>
          </p:cNvSpPr>
          <p:nvPr/>
        </p:nvSpPr>
        <p:spPr bwMode="auto">
          <a:xfrm>
            <a:off x="1121771" y="1905000"/>
            <a:ext cx="1587"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41" name="Line 1089"/>
          <p:cNvSpPr>
            <a:spLocks noChangeShapeType="1"/>
          </p:cNvSpPr>
          <p:nvPr/>
        </p:nvSpPr>
        <p:spPr bwMode="auto">
          <a:xfrm>
            <a:off x="1883771" y="1925638"/>
            <a:ext cx="1587"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42" name="Rectangle 1091"/>
          <p:cNvSpPr>
            <a:spLocks noChangeArrowheads="1"/>
          </p:cNvSpPr>
          <p:nvPr/>
        </p:nvSpPr>
        <p:spPr bwMode="auto">
          <a:xfrm>
            <a:off x="1117008" y="2435225"/>
            <a:ext cx="760413"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43" name="Text Box 1092"/>
          <p:cNvSpPr txBox="1">
            <a:spLocks noChangeArrowheads="1"/>
          </p:cNvSpPr>
          <p:nvPr/>
        </p:nvSpPr>
        <p:spPr bwMode="auto">
          <a:xfrm>
            <a:off x="987308" y="2435225"/>
            <a:ext cx="10182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应用数据</a:t>
            </a:r>
            <a:endParaRPr kumimoji="1" lang="zh-CN" altLang="en-US" sz="1600">
              <a:latin typeface="Times New Roman" charset="0"/>
            </a:endParaRPr>
          </a:p>
        </p:txBody>
      </p:sp>
      <p:grpSp>
        <p:nvGrpSpPr>
          <p:cNvPr id="144" name="Group 1093"/>
          <p:cNvGrpSpPr>
            <a:grpSpLocks/>
          </p:cNvGrpSpPr>
          <p:nvPr/>
        </p:nvGrpSpPr>
        <p:grpSpPr bwMode="auto">
          <a:xfrm>
            <a:off x="1815513" y="2435229"/>
            <a:ext cx="827088" cy="338138"/>
            <a:chOff x="4424" y="1632"/>
            <a:chExt cx="521" cy="213"/>
          </a:xfrm>
        </p:grpSpPr>
        <p:sp>
          <p:nvSpPr>
            <p:cNvPr id="145" name="Rectangle 1094"/>
            <p:cNvSpPr>
              <a:spLocks noChangeArrowheads="1"/>
            </p:cNvSpPr>
            <p:nvPr/>
          </p:nvSpPr>
          <p:spPr bwMode="auto">
            <a:xfrm>
              <a:off x="4466" y="1632"/>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46" name="Text Box 1095"/>
            <p:cNvSpPr txBox="1">
              <a:spLocks noChangeArrowheads="1"/>
            </p:cNvSpPr>
            <p:nvPr/>
          </p:nvSpPr>
          <p:spPr bwMode="auto">
            <a:xfrm>
              <a:off x="4424" y="1632"/>
              <a:ext cx="50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传输头</a:t>
              </a:r>
              <a:endParaRPr kumimoji="1" lang="zh-CN" altLang="en-US" sz="1600">
                <a:latin typeface="Times New Roman" charset="0"/>
              </a:endParaRPr>
            </a:p>
          </p:txBody>
        </p:sp>
      </p:grpSp>
      <p:sp>
        <p:nvSpPr>
          <p:cNvPr id="147" name="Line 1096"/>
          <p:cNvSpPr>
            <a:spLocks noChangeShapeType="1"/>
          </p:cNvSpPr>
          <p:nvPr/>
        </p:nvSpPr>
        <p:spPr bwMode="auto">
          <a:xfrm>
            <a:off x="1107483" y="2706688"/>
            <a:ext cx="1588"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48" name="Line 1097"/>
          <p:cNvSpPr>
            <a:spLocks noChangeShapeType="1"/>
          </p:cNvSpPr>
          <p:nvPr/>
        </p:nvSpPr>
        <p:spPr bwMode="auto">
          <a:xfrm>
            <a:off x="2620371" y="2740025"/>
            <a:ext cx="1587"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49" name="Rectangle 1098"/>
          <p:cNvSpPr>
            <a:spLocks noChangeArrowheads="1"/>
          </p:cNvSpPr>
          <p:nvPr/>
        </p:nvSpPr>
        <p:spPr bwMode="auto">
          <a:xfrm>
            <a:off x="1102721" y="3352800"/>
            <a:ext cx="1519237"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50" name="Text Box 1099"/>
          <p:cNvSpPr txBox="1">
            <a:spLocks noChangeArrowheads="1"/>
          </p:cNvSpPr>
          <p:nvPr/>
        </p:nvSpPr>
        <p:spPr bwMode="auto">
          <a:xfrm>
            <a:off x="1348724" y="33528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1600" b="1">
                <a:latin typeface="Times New Roman" charset="0"/>
              </a:rPr>
              <a:t>IP</a:t>
            </a:r>
            <a:r>
              <a:rPr kumimoji="1" lang="zh-CN" altLang="en-US" sz="1600" b="1">
                <a:latin typeface="Times New Roman" charset="0"/>
              </a:rPr>
              <a:t>净荷</a:t>
            </a:r>
          </a:p>
        </p:txBody>
      </p:sp>
      <p:grpSp>
        <p:nvGrpSpPr>
          <p:cNvPr id="151" name="Group 1100"/>
          <p:cNvGrpSpPr>
            <a:grpSpLocks/>
          </p:cNvGrpSpPr>
          <p:nvPr/>
        </p:nvGrpSpPr>
        <p:grpSpPr bwMode="auto">
          <a:xfrm>
            <a:off x="2560046" y="3352805"/>
            <a:ext cx="823912" cy="338138"/>
            <a:chOff x="3946" y="2208"/>
            <a:chExt cx="519" cy="213"/>
          </a:xfrm>
        </p:grpSpPr>
        <p:sp>
          <p:nvSpPr>
            <p:cNvPr id="152" name="Rectangle 1101"/>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53" name="Text Box 1102"/>
            <p:cNvSpPr txBox="1">
              <a:spLocks noChangeArrowheads="1"/>
            </p:cNvSpPr>
            <p:nvPr/>
          </p:nvSpPr>
          <p:spPr bwMode="auto">
            <a:xfrm>
              <a:off x="3946" y="2208"/>
              <a:ext cx="50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en-US" altLang="zh-CN" sz="1600" b="1">
                  <a:latin typeface="Times New Roman" charset="0"/>
                </a:rPr>
                <a:t>IP</a:t>
              </a:r>
              <a:r>
                <a:rPr kumimoji="1" lang="zh-CN" sz="1600" b="1">
                  <a:latin typeface="Times New Roman" charset="0"/>
                </a:rPr>
                <a:t>包头</a:t>
              </a:r>
              <a:endParaRPr kumimoji="1" lang="zh-CN" altLang="en-US" sz="1600" b="1">
                <a:latin typeface="Times New Roman" charset="0"/>
              </a:endParaRPr>
            </a:p>
          </p:txBody>
        </p:sp>
      </p:grpSp>
      <p:sp>
        <p:nvSpPr>
          <p:cNvPr id="154" name="Line 1103"/>
          <p:cNvSpPr>
            <a:spLocks noChangeShapeType="1"/>
          </p:cNvSpPr>
          <p:nvPr/>
        </p:nvSpPr>
        <p:spPr bwMode="auto">
          <a:xfrm>
            <a:off x="1107483" y="3581400"/>
            <a:ext cx="1588"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55" name="Line 1104"/>
          <p:cNvSpPr>
            <a:spLocks noChangeShapeType="1"/>
          </p:cNvSpPr>
          <p:nvPr/>
        </p:nvSpPr>
        <p:spPr bwMode="auto">
          <a:xfrm>
            <a:off x="3393483" y="3592513"/>
            <a:ext cx="1588"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grpSp>
        <p:nvGrpSpPr>
          <p:cNvPr id="156" name="Group 1106"/>
          <p:cNvGrpSpPr>
            <a:grpSpLocks/>
          </p:cNvGrpSpPr>
          <p:nvPr/>
        </p:nvGrpSpPr>
        <p:grpSpPr bwMode="auto">
          <a:xfrm>
            <a:off x="1086846" y="4292606"/>
            <a:ext cx="2286000" cy="338138"/>
            <a:chOff x="3874" y="2688"/>
            <a:chExt cx="1440" cy="213"/>
          </a:xfrm>
        </p:grpSpPr>
        <p:grpSp>
          <p:nvGrpSpPr>
            <p:cNvPr id="157" name="Group 1107"/>
            <p:cNvGrpSpPr>
              <a:grpSpLocks/>
            </p:cNvGrpSpPr>
            <p:nvPr/>
          </p:nvGrpSpPr>
          <p:grpSpPr bwMode="auto">
            <a:xfrm>
              <a:off x="3874" y="2688"/>
              <a:ext cx="1440" cy="213"/>
              <a:chOff x="3986" y="2208"/>
              <a:chExt cx="479" cy="213"/>
            </a:xfrm>
          </p:grpSpPr>
          <p:sp>
            <p:nvSpPr>
              <p:cNvPr id="159" name="Rectangle 1108"/>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60" name="Text Box 1109"/>
              <p:cNvSpPr txBox="1">
                <a:spLocks noChangeArrowheads="1"/>
              </p:cNvSpPr>
              <p:nvPr/>
            </p:nvSpPr>
            <p:spPr bwMode="auto">
              <a:xfrm>
                <a:off x="4178" y="2208"/>
                <a:ext cx="3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endParaRPr kumimoji="1" lang="zh-CN" altLang="en-US" sz="1600">
                  <a:latin typeface="Times New Roman" charset="0"/>
                </a:endParaRPr>
              </a:p>
            </p:txBody>
          </p:sp>
        </p:grpSp>
        <p:sp>
          <p:nvSpPr>
            <p:cNvPr id="158" name="Text Box 1110"/>
            <p:cNvSpPr txBox="1">
              <a:spLocks noChangeArrowheads="1"/>
            </p:cNvSpPr>
            <p:nvPr/>
          </p:nvSpPr>
          <p:spPr bwMode="auto">
            <a:xfrm>
              <a:off x="4360" y="2688"/>
              <a:ext cx="5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帧净荷</a:t>
              </a:r>
            </a:p>
          </p:txBody>
        </p:sp>
      </p:grpSp>
      <p:grpSp>
        <p:nvGrpSpPr>
          <p:cNvPr id="161" name="Group 1111"/>
          <p:cNvGrpSpPr>
            <a:grpSpLocks/>
          </p:cNvGrpSpPr>
          <p:nvPr/>
        </p:nvGrpSpPr>
        <p:grpSpPr bwMode="auto">
          <a:xfrm>
            <a:off x="3375232" y="4267205"/>
            <a:ext cx="653247" cy="338138"/>
            <a:chOff x="3971" y="2208"/>
            <a:chExt cx="494" cy="213"/>
          </a:xfrm>
        </p:grpSpPr>
        <p:sp>
          <p:nvSpPr>
            <p:cNvPr id="162" name="Rectangle 1112"/>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63" name="Text Box 1113"/>
            <p:cNvSpPr txBox="1">
              <a:spLocks noChangeArrowheads="1"/>
            </p:cNvSpPr>
            <p:nvPr/>
          </p:nvSpPr>
          <p:spPr bwMode="auto">
            <a:xfrm>
              <a:off x="3971" y="2208"/>
              <a:ext cx="45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帧头</a:t>
              </a:r>
              <a:endParaRPr kumimoji="1" lang="zh-CN" altLang="en-US" sz="1600">
                <a:latin typeface="Times New Roman" charset="0"/>
              </a:endParaRPr>
            </a:p>
          </p:txBody>
        </p:sp>
      </p:grpSp>
      <p:grpSp>
        <p:nvGrpSpPr>
          <p:cNvPr id="164" name="Group 1114"/>
          <p:cNvGrpSpPr>
            <a:grpSpLocks/>
          </p:cNvGrpSpPr>
          <p:nvPr/>
        </p:nvGrpSpPr>
        <p:grpSpPr bwMode="auto">
          <a:xfrm>
            <a:off x="441272" y="4267205"/>
            <a:ext cx="659859" cy="338138"/>
            <a:chOff x="3966" y="2208"/>
            <a:chExt cx="499" cy="213"/>
          </a:xfrm>
        </p:grpSpPr>
        <p:sp>
          <p:nvSpPr>
            <p:cNvPr id="165" name="Rectangle 1115"/>
            <p:cNvSpPr>
              <a:spLocks noChangeArrowheads="1"/>
            </p:cNvSpPr>
            <p:nvPr/>
          </p:nvSpPr>
          <p:spPr bwMode="auto">
            <a:xfrm>
              <a:off x="3986" y="2208"/>
              <a:ext cx="479"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66" name="Text Box 1116"/>
            <p:cNvSpPr txBox="1">
              <a:spLocks noChangeArrowheads="1"/>
            </p:cNvSpPr>
            <p:nvPr/>
          </p:nvSpPr>
          <p:spPr bwMode="auto">
            <a:xfrm>
              <a:off x="3966" y="2208"/>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帧尾</a:t>
              </a:r>
              <a:endParaRPr kumimoji="1" lang="zh-CN" altLang="en-US" sz="1600">
                <a:latin typeface="Times New Roman" charset="0"/>
              </a:endParaRPr>
            </a:p>
          </p:txBody>
        </p:sp>
      </p:grpSp>
      <p:sp>
        <p:nvSpPr>
          <p:cNvPr id="167" name="Line 1117"/>
          <p:cNvSpPr>
            <a:spLocks noChangeShapeType="1"/>
          </p:cNvSpPr>
          <p:nvPr/>
        </p:nvSpPr>
        <p:spPr bwMode="auto">
          <a:xfrm>
            <a:off x="533400" y="5670550"/>
            <a:ext cx="78486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68" name="Text Box 1118"/>
          <p:cNvSpPr txBox="1">
            <a:spLocks noChangeArrowheads="1"/>
          </p:cNvSpPr>
          <p:nvPr/>
        </p:nvSpPr>
        <p:spPr bwMode="auto">
          <a:xfrm>
            <a:off x="1232573" y="5867400"/>
            <a:ext cx="8130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发送端</a:t>
            </a:r>
          </a:p>
        </p:txBody>
      </p:sp>
      <p:sp>
        <p:nvSpPr>
          <p:cNvPr id="169" name="Text Box 1119"/>
          <p:cNvSpPr txBox="1">
            <a:spLocks noChangeArrowheads="1"/>
          </p:cNvSpPr>
          <p:nvPr/>
        </p:nvSpPr>
        <p:spPr bwMode="auto">
          <a:xfrm>
            <a:off x="7117435" y="5867400"/>
            <a:ext cx="8130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接收端</a:t>
            </a:r>
          </a:p>
        </p:txBody>
      </p:sp>
      <p:sp>
        <p:nvSpPr>
          <p:cNvPr id="170" name="Line 1120"/>
          <p:cNvSpPr>
            <a:spLocks noChangeShapeType="1"/>
          </p:cNvSpPr>
          <p:nvPr/>
        </p:nvSpPr>
        <p:spPr bwMode="auto">
          <a:xfrm>
            <a:off x="1478958" y="1981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1" name="Line 1121"/>
          <p:cNvSpPr>
            <a:spLocks noChangeShapeType="1"/>
          </p:cNvSpPr>
          <p:nvPr/>
        </p:nvSpPr>
        <p:spPr bwMode="auto">
          <a:xfrm>
            <a:off x="1859958"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2" name="Line 1122"/>
          <p:cNvSpPr>
            <a:spLocks noChangeShapeType="1"/>
          </p:cNvSpPr>
          <p:nvPr/>
        </p:nvSpPr>
        <p:spPr bwMode="auto">
          <a:xfrm>
            <a:off x="2240958" y="3733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3" name="Line 1123"/>
          <p:cNvSpPr>
            <a:spLocks noChangeShapeType="1"/>
          </p:cNvSpPr>
          <p:nvPr/>
        </p:nvSpPr>
        <p:spPr bwMode="auto">
          <a:xfrm>
            <a:off x="2212096" y="483351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4" name="Line 1124"/>
          <p:cNvSpPr>
            <a:spLocks noChangeShapeType="1"/>
          </p:cNvSpPr>
          <p:nvPr/>
        </p:nvSpPr>
        <p:spPr bwMode="auto">
          <a:xfrm>
            <a:off x="3200400" y="54102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5" name="Line 1125"/>
          <p:cNvSpPr>
            <a:spLocks noChangeShapeType="1"/>
          </p:cNvSpPr>
          <p:nvPr/>
        </p:nvSpPr>
        <p:spPr bwMode="auto">
          <a:xfrm flipV="1">
            <a:off x="6925563" y="48545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6" name="Line 1126"/>
          <p:cNvSpPr>
            <a:spLocks noChangeShapeType="1"/>
          </p:cNvSpPr>
          <p:nvPr/>
        </p:nvSpPr>
        <p:spPr bwMode="auto">
          <a:xfrm flipV="1">
            <a:off x="6903338" y="3733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7" name="Line 1127"/>
          <p:cNvSpPr>
            <a:spLocks noChangeShapeType="1"/>
          </p:cNvSpPr>
          <p:nvPr/>
        </p:nvSpPr>
        <p:spPr bwMode="auto">
          <a:xfrm flipV="1">
            <a:off x="7284338"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8" name="Line 1128"/>
          <p:cNvSpPr>
            <a:spLocks noChangeShapeType="1"/>
          </p:cNvSpPr>
          <p:nvPr/>
        </p:nvSpPr>
        <p:spPr bwMode="auto">
          <a:xfrm flipV="1">
            <a:off x="7665338" y="1981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1600"/>
          </a:p>
        </p:txBody>
      </p:sp>
      <p:sp>
        <p:nvSpPr>
          <p:cNvPr id="179" name="Text Box 1129"/>
          <p:cNvSpPr txBox="1">
            <a:spLocks noChangeArrowheads="1"/>
          </p:cNvSpPr>
          <p:nvPr/>
        </p:nvSpPr>
        <p:spPr bwMode="auto">
          <a:xfrm>
            <a:off x="3825875" y="5637213"/>
            <a:ext cx="79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spcBef>
                <a:spcPct val="50000"/>
              </a:spcBef>
            </a:pPr>
            <a:r>
              <a:rPr kumimoji="1" lang="zh-CN" altLang="en-US" sz="1600" b="1">
                <a:latin typeface="Times New Roman" charset="0"/>
              </a:rPr>
              <a:t>以太网</a:t>
            </a:r>
          </a:p>
        </p:txBody>
      </p:sp>
    </p:spTree>
    <p:extLst>
      <p:ext uri="{BB962C8B-B14F-4D97-AF65-F5344CB8AC3E}">
        <p14:creationId xmlns:p14="http://schemas.microsoft.com/office/powerpoint/2010/main" val="571207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821439" y="714683"/>
            <a:ext cx="3057247" cy="584775"/>
          </a:xfrm>
          <a:prstGeom prst="rect">
            <a:avLst/>
          </a:prstGeom>
          <a:noFill/>
        </p:spPr>
        <p:txBody>
          <a:bodyPr wrap="none" rtlCol="0">
            <a:spAutoFit/>
          </a:bodyPr>
          <a:lstStyle/>
          <a:p>
            <a:pPr marL="457200" indent="-457200">
              <a:lnSpc>
                <a:spcPct val="140000"/>
              </a:lnSpc>
              <a:buFont typeface="+mj-lt"/>
              <a:buAutoNum type="arabicPeriod" startAt="2"/>
            </a:pPr>
            <a:r>
              <a:rPr kumimoji="1" lang="en-US" altLang="zh-CN" sz="2400" dirty="0" smtClean="0">
                <a:latin typeface="+mn-ea"/>
              </a:rPr>
              <a:t>IP</a:t>
            </a:r>
            <a:r>
              <a:rPr kumimoji="1" lang="zh-CN" altLang="en-US" sz="2400" dirty="0" smtClean="0">
                <a:latin typeface="+mn-ea"/>
              </a:rPr>
              <a:t>协议及报文格式</a:t>
            </a:r>
            <a:endParaRPr kumimoji="1" lang="en-US" altLang="zh-CN" sz="2400" dirty="0" smtClean="0">
              <a:latin typeface="+mn-ea"/>
            </a:endParaRPr>
          </a:p>
        </p:txBody>
      </p:sp>
      <p:sp>
        <p:nvSpPr>
          <p:cNvPr id="4" name="矩形 3"/>
          <p:cNvSpPr/>
          <p:nvPr/>
        </p:nvSpPr>
        <p:spPr>
          <a:xfrm>
            <a:off x="1088205" y="1960404"/>
            <a:ext cx="7137607" cy="3406061"/>
          </a:xfrm>
          <a:prstGeom prst="rect">
            <a:avLst/>
          </a:prstGeom>
        </p:spPr>
        <p:txBody>
          <a:bodyPr wrap="square">
            <a:spAutoFit/>
          </a:bodyPr>
          <a:lstStyle/>
          <a:p>
            <a:pPr marL="285750" indent="-285750">
              <a:lnSpc>
                <a:spcPct val="120000"/>
              </a:lnSpc>
              <a:buFont typeface="Arial"/>
              <a:buChar char="•"/>
            </a:pPr>
            <a:r>
              <a:rPr lang="en-US" altLang="zh-CN" sz="2000" dirty="0"/>
              <a:t>IP</a:t>
            </a:r>
            <a:r>
              <a:rPr lang="zh-CN" altLang="en-US" sz="2000" dirty="0" smtClean="0"/>
              <a:t>协议在源地址和目的地址之间传送数据包，并提供对数据</a:t>
            </a:r>
            <a:r>
              <a:rPr lang="zh-CN" altLang="en-US" sz="2000" dirty="0"/>
              <a:t>大小的重新组装功能，以适应不同网络对包大小的要求</a:t>
            </a:r>
            <a:r>
              <a:rPr lang="zh-CN" altLang="en-US" sz="2000" dirty="0" smtClean="0"/>
              <a:t>。</a:t>
            </a:r>
            <a:endParaRPr lang="en-US" altLang="zh-CN" sz="2000" dirty="0" smtClean="0"/>
          </a:p>
          <a:p>
            <a:pPr marL="285750" indent="-285750">
              <a:lnSpc>
                <a:spcPct val="120000"/>
              </a:lnSpc>
              <a:buFont typeface="Arial"/>
              <a:buChar char="•"/>
            </a:pPr>
            <a:r>
              <a:rPr lang="en-US" altLang="zh-CN" sz="2000" dirty="0" smtClean="0"/>
              <a:t>IP</a:t>
            </a:r>
            <a:r>
              <a:rPr lang="zh-CN" altLang="en-US" sz="2000" dirty="0" smtClean="0"/>
              <a:t>协议的责任就是把数据从源传送</a:t>
            </a:r>
            <a:r>
              <a:rPr lang="zh-CN" altLang="en-US" sz="2000" dirty="0"/>
              <a:t>到</a:t>
            </a:r>
            <a:r>
              <a:rPr lang="zh-CN" altLang="en-US" sz="2000" dirty="0" smtClean="0"/>
              <a:t>目的地</a:t>
            </a:r>
            <a:r>
              <a:rPr lang="zh-CN" altLang="en-US" sz="2000" dirty="0"/>
              <a:t>，</a:t>
            </a:r>
            <a:r>
              <a:rPr lang="zh-CN" altLang="en-US" sz="2000" dirty="0" smtClean="0"/>
              <a:t>不负责保证传送可靠</a:t>
            </a:r>
            <a:r>
              <a:rPr lang="zh-CN" altLang="en-US" sz="2000" dirty="0"/>
              <a:t>性，流控制，</a:t>
            </a:r>
            <a:r>
              <a:rPr lang="zh-CN" altLang="en-US" sz="2000" dirty="0" smtClean="0"/>
              <a:t>包顺序等服务。</a:t>
            </a:r>
            <a:endParaRPr lang="en-US" altLang="zh-CN" sz="2000" dirty="0" smtClean="0"/>
          </a:p>
          <a:p>
            <a:pPr marL="285750" indent="-285750">
              <a:lnSpc>
                <a:spcPct val="120000"/>
              </a:lnSpc>
              <a:buFont typeface="Arial"/>
              <a:buChar char="•"/>
            </a:pPr>
            <a:r>
              <a:rPr lang="en-US" altLang="zh-CN" sz="2000" dirty="0" smtClean="0"/>
              <a:t>IP</a:t>
            </a:r>
            <a:r>
              <a:rPr lang="zh-CN" altLang="en-US" sz="2000" dirty="0"/>
              <a:t>实现两个基本功能：</a:t>
            </a:r>
            <a:r>
              <a:rPr lang="zh-CN" altLang="en-US" sz="2000" dirty="0">
                <a:solidFill>
                  <a:srgbClr val="0000FF"/>
                </a:solidFill>
              </a:rPr>
              <a:t>寻址</a:t>
            </a:r>
            <a:r>
              <a:rPr lang="zh-CN" altLang="en-US" sz="2000" dirty="0"/>
              <a:t>和</a:t>
            </a:r>
            <a:r>
              <a:rPr lang="zh-CN" altLang="en-US" sz="2000" dirty="0">
                <a:solidFill>
                  <a:srgbClr val="0000FF"/>
                </a:solidFill>
              </a:rPr>
              <a:t>分段</a:t>
            </a:r>
            <a:r>
              <a:rPr lang="zh-CN" altLang="en-US" sz="2000" dirty="0" smtClean="0"/>
              <a:t>。</a:t>
            </a:r>
            <a:r>
              <a:rPr lang="en-US" altLang="zh-CN" sz="2000" dirty="0" smtClean="0"/>
              <a:t>IP</a:t>
            </a:r>
            <a:r>
              <a:rPr lang="zh-CN" altLang="en-US" sz="2000" dirty="0"/>
              <a:t>负责选择传送的道路</a:t>
            </a:r>
            <a:r>
              <a:rPr lang="zh-CN" altLang="en-US" sz="2000" dirty="0" smtClean="0"/>
              <a:t>，即路</a:t>
            </a:r>
            <a:r>
              <a:rPr lang="zh-CN" altLang="en-US" sz="2000" dirty="0"/>
              <a:t>由功能。如果有些网络内只能传送小数据报，</a:t>
            </a:r>
            <a:r>
              <a:rPr lang="en-US" altLang="zh-CN" sz="2000" dirty="0"/>
              <a:t>IP</a:t>
            </a:r>
            <a:r>
              <a:rPr lang="zh-CN" altLang="en-US" sz="2000" dirty="0"/>
              <a:t>可以将数据报重新组装并在报头域内注明</a:t>
            </a:r>
            <a:r>
              <a:rPr lang="zh-CN" altLang="en-US" sz="2000" dirty="0" smtClean="0"/>
              <a:t>。</a:t>
            </a:r>
            <a:endParaRPr lang="en-US" altLang="zh-CN" sz="2000" dirty="0" smtClean="0"/>
          </a:p>
          <a:p>
            <a:pPr marL="285750" indent="-285750">
              <a:lnSpc>
                <a:spcPct val="120000"/>
              </a:lnSpc>
              <a:buFont typeface="Arial"/>
              <a:buChar char="•"/>
            </a:pPr>
            <a:r>
              <a:rPr lang="en-US" altLang="zh-CN" sz="2000" dirty="0"/>
              <a:t>IP</a:t>
            </a:r>
            <a:r>
              <a:rPr lang="zh-CN" altLang="en-US" sz="2000" dirty="0"/>
              <a:t>使用四个关键技术提供服务：服务类型，生存时间，选项和报头校验码</a:t>
            </a:r>
            <a:r>
              <a:rPr lang="zh-CN" altLang="en-US" sz="2000" dirty="0" smtClean="0"/>
              <a:t>。</a:t>
            </a:r>
            <a:endParaRPr lang="en-US" altLang="zh-CN" sz="2000" dirty="0" smtClean="0"/>
          </a:p>
        </p:txBody>
      </p:sp>
    </p:spTree>
    <p:extLst>
      <p:ext uri="{BB962C8B-B14F-4D97-AF65-F5344CB8AC3E}">
        <p14:creationId xmlns:p14="http://schemas.microsoft.com/office/powerpoint/2010/main" val="35244449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103" name="Rectangle 47"/>
          <p:cNvSpPr>
            <a:spLocks noChangeArrowheads="1"/>
          </p:cNvSpPr>
          <p:nvPr/>
        </p:nvSpPr>
        <p:spPr bwMode="auto">
          <a:xfrm>
            <a:off x="502789" y="1746270"/>
            <a:ext cx="8072438" cy="4572000"/>
          </a:xfrm>
          <a:prstGeom prst="rect">
            <a:avLst/>
          </a:prstGeom>
          <a:solidFill>
            <a:schemeClr val="folHlink"/>
          </a:solidFill>
          <a:ln w="38100">
            <a:solidFill>
              <a:schemeClr val="tx1"/>
            </a:solidFill>
            <a:miter lim="800000"/>
            <a:headEnd type="none" w="sm" len="sm"/>
            <a:tailEnd type="none" w="sm" len="sm"/>
          </a:ln>
          <a:effectLst>
            <a:outerShdw blurRad="63500" dist="38099" dir="2700000" algn="ctr" rotWithShape="0">
              <a:schemeClr val="tx1">
                <a:alpha val="74998"/>
              </a:schemeClr>
            </a:outerShdw>
          </a:effectLst>
        </p:spPr>
        <p:txBody>
          <a:bodyPr anchor="ctr">
            <a:spAutoFit/>
          </a:bodyPr>
          <a:lstStyle/>
          <a:p>
            <a:endParaRPr lang="zh-CN" altLang="en-US"/>
          </a:p>
        </p:txBody>
      </p:sp>
      <p:sp>
        <p:nvSpPr>
          <p:cNvPr id="557104" name="Line 48"/>
          <p:cNvSpPr>
            <a:spLocks noChangeShapeType="1"/>
          </p:cNvSpPr>
          <p:nvPr/>
        </p:nvSpPr>
        <p:spPr bwMode="auto">
          <a:xfrm>
            <a:off x="4689027" y="17462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11" name="Line 55"/>
          <p:cNvSpPr>
            <a:spLocks noChangeShapeType="1"/>
          </p:cNvSpPr>
          <p:nvPr/>
        </p:nvSpPr>
        <p:spPr bwMode="auto">
          <a:xfrm>
            <a:off x="2712589" y="29654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grpSp>
        <p:nvGrpSpPr>
          <p:cNvPr id="557150" name="Group 94"/>
          <p:cNvGrpSpPr>
            <a:grpSpLocks/>
          </p:cNvGrpSpPr>
          <p:nvPr/>
        </p:nvGrpSpPr>
        <p:grpSpPr bwMode="auto">
          <a:xfrm>
            <a:off x="502789" y="2355870"/>
            <a:ext cx="8072438" cy="3048000"/>
            <a:chOff x="333" y="1584"/>
            <a:chExt cx="4896" cy="1920"/>
          </a:xfrm>
        </p:grpSpPr>
        <p:sp>
          <p:nvSpPr>
            <p:cNvPr id="557105" name="Line 49"/>
            <p:cNvSpPr>
              <a:spLocks noChangeShapeType="1"/>
            </p:cNvSpPr>
            <p:nvPr/>
          </p:nvSpPr>
          <p:spPr bwMode="auto">
            <a:xfrm>
              <a:off x="333" y="1584"/>
              <a:ext cx="489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06" name="Line 50"/>
            <p:cNvSpPr>
              <a:spLocks noChangeShapeType="1"/>
            </p:cNvSpPr>
            <p:nvPr/>
          </p:nvSpPr>
          <p:spPr bwMode="auto">
            <a:xfrm>
              <a:off x="333" y="1968"/>
              <a:ext cx="489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07" name="Line 51"/>
            <p:cNvSpPr>
              <a:spLocks noChangeShapeType="1"/>
            </p:cNvSpPr>
            <p:nvPr/>
          </p:nvSpPr>
          <p:spPr bwMode="auto">
            <a:xfrm>
              <a:off x="333" y="2352"/>
              <a:ext cx="489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08" name="Line 52"/>
            <p:cNvSpPr>
              <a:spLocks noChangeShapeType="1"/>
            </p:cNvSpPr>
            <p:nvPr/>
          </p:nvSpPr>
          <p:spPr bwMode="auto">
            <a:xfrm>
              <a:off x="333" y="2736"/>
              <a:ext cx="489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12" name="Line 56"/>
            <p:cNvSpPr>
              <a:spLocks noChangeShapeType="1"/>
            </p:cNvSpPr>
            <p:nvPr/>
          </p:nvSpPr>
          <p:spPr bwMode="auto">
            <a:xfrm>
              <a:off x="333" y="3120"/>
              <a:ext cx="489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14" name="Line 58"/>
            <p:cNvSpPr>
              <a:spLocks noChangeShapeType="1"/>
            </p:cNvSpPr>
            <p:nvPr/>
          </p:nvSpPr>
          <p:spPr bwMode="auto">
            <a:xfrm>
              <a:off x="333" y="3504"/>
              <a:ext cx="489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grpSp>
      <p:sp>
        <p:nvSpPr>
          <p:cNvPr id="557119" name="Text Box 63"/>
          <p:cNvSpPr txBox="1">
            <a:spLocks noChangeArrowheads="1"/>
          </p:cNvSpPr>
          <p:nvPr/>
        </p:nvSpPr>
        <p:spPr bwMode="auto">
          <a:xfrm>
            <a:off x="578989" y="1742808"/>
            <a:ext cx="813043"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600" b="1" dirty="0" smtClean="0">
                <a:latin typeface="Helvetica" charset="0"/>
              </a:rPr>
              <a:t>版本号</a:t>
            </a:r>
            <a:r>
              <a:rPr lang="en-US" altLang="zh-CN" sz="1600" b="1" dirty="0">
                <a:latin typeface="Helvetica" charset="0"/>
              </a:rPr>
              <a:t/>
            </a:r>
            <a:br>
              <a:rPr lang="en-US" altLang="zh-CN" sz="1600" b="1" dirty="0">
                <a:latin typeface="Helvetica" charset="0"/>
              </a:rPr>
            </a:br>
            <a:r>
              <a:rPr lang="en-US" altLang="zh-CN" sz="1600" b="1" dirty="0">
                <a:latin typeface="Helvetica" charset="0"/>
              </a:rPr>
              <a:t>(4)</a:t>
            </a:r>
          </a:p>
        </p:txBody>
      </p:sp>
      <p:sp>
        <p:nvSpPr>
          <p:cNvPr id="557124" name="Text Box 68"/>
          <p:cNvSpPr txBox="1">
            <a:spLocks noChangeArrowheads="1"/>
          </p:cNvSpPr>
          <p:nvPr/>
        </p:nvSpPr>
        <p:spPr bwMode="auto">
          <a:xfrm>
            <a:off x="3118989" y="4335761"/>
            <a:ext cx="173658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目的</a:t>
            </a:r>
            <a:r>
              <a:rPr lang="en-US" altLang="zh-CN" sz="1800" b="1" dirty="0" smtClean="0">
                <a:latin typeface="Helvetica" charset="0"/>
              </a:rPr>
              <a:t>IP</a:t>
            </a:r>
            <a:r>
              <a:rPr lang="zh-CN" altLang="en-US" sz="1800" b="1" dirty="0" smtClean="0">
                <a:latin typeface="Helvetica" charset="0"/>
              </a:rPr>
              <a:t>地址</a:t>
            </a:r>
            <a:r>
              <a:rPr lang="en-US" altLang="zh-CN" sz="1800" b="1" dirty="0" smtClean="0">
                <a:latin typeface="Helvetica" charset="0"/>
              </a:rPr>
              <a:t>(</a:t>
            </a:r>
            <a:r>
              <a:rPr lang="en-US" altLang="zh-CN" sz="1800" b="1" dirty="0">
                <a:latin typeface="Helvetica" charset="0"/>
              </a:rPr>
              <a:t>32)</a:t>
            </a:r>
          </a:p>
        </p:txBody>
      </p:sp>
      <p:sp>
        <p:nvSpPr>
          <p:cNvPr id="557125" name="Text Box 69"/>
          <p:cNvSpPr txBox="1">
            <a:spLocks noChangeArrowheads="1"/>
          </p:cNvSpPr>
          <p:nvPr/>
        </p:nvSpPr>
        <p:spPr bwMode="auto">
          <a:xfrm>
            <a:off x="3361877" y="4945361"/>
            <a:ext cx="244215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可选项</a:t>
            </a:r>
            <a:r>
              <a:rPr lang="en-US" altLang="zh-CN" sz="1800" b="1" dirty="0" smtClean="0">
                <a:latin typeface="Helvetica" charset="0"/>
              </a:rPr>
              <a:t>(</a:t>
            </a:r>
            <a:r>
              <a:rPr lang="en-US" altLang="zh-CN" sz="1800" b="1" dirty="0">
                <a:latin typeface="Helvetica" charset="0"/>
              </a:rPr>
              <a:t>0 or 32 if any)</a:t>
            </a:r>
          </a:p>
        </p:txBody>
      </p:sp>
      <p:sp>
        <p:nvSpPr>
          <p:cNvPr id="557126" name="Text Box 70"/>
          <p:cNvSpPr txBox="1">
            <a:spLocks noChangeArrowheads="1"/>
          </p:cNvSpPr>
          <p:nvPr/>
        </p:nvSpPr>
        <p:spPr bwMode="auto">
          <a:xfrm>
            <a:off x="3673027" y="5707361"/>
            <a:ext cx="213456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数据</a:t>
            </a:r>
            <a:r>
              <a:rPr lang="en-US" altLang="zh-CN" sz="1800" b="1" dirty="0" smtClean="0">
                <a:latin typeface="Helvetica" charset="0"/>
              </a:rPr>
              <a:t>(</a:t>
            </a:r>
            <a:r>
              <a:rPr lang="en-US" altLang="zh-CN" sz="1800" b="1" dirty="0">
                <a:latin typeface="Helvetica" charset="0"/>
              </a:rPr>
              <a:t>varies if any)</a:t>
            </a:r>
          </a:p>
        </p:txBody>
      </p:sp>
      <p:sp>
        <p:nvSpPr>
          <p:cNvPr id="557127" name="Line 71"/>
          <p:cNvSpPr>
            <a:spLocks noChangeShapeType="1"/>
          </p:cNvSpPr>
          <p:nvPr/>
        </p:nvSpPr>
        <p:spPr bwMode="auto">
          <a:xfrm>
            <a:off x="8898503" y="1746270"/>
            <a:ext cx="0" cy="3048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endParaRPr lang="zh-CN" altLang="en-US"/>
          </a:p>
        </p:txBody>
      </p:sp>
      <p:sp>
        <p:nvSpPr>
          <p:cNvPr id="557129" name="Text Box 73"/>
          <p:cNvSpPr txBox="1">
            <a:spLocks noChangeArrowheads="1"/>
          </p:cNvSpPr>
          <p:nvPr/>
        </p:nvSpPr>
        <p:spPr bwMode="auto">
          <a:xfrm>
            <a:off x="796477" y="1365270"/>
            <a:ext cx="3111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a:latin typeface="Helvetica" charset="0"/>
              </a:rPr>
              <a:t>1</a:t>
            </a:r>
          </a:p>
        </p:txBody>
      </p:sp>
      <p:sp>
        <p:nvSpPr>
          <p:cNvPr id="557130" name="Text Box 74"/>
          <p:cNvSpPr txBox="1">
            <a:spLocks noChangeArrowheads="1"/>
          </p:cNvSpPr>
          <p:nvPr/>
        </p:nvSpPr>
        <p:spPr bwMode="auto">
          <a:xfrm>
            <a:off x="688527" y="1303358"/>
            <a:ext cx="679450" cy="366712"/>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0</a:t>
            </a:r>
          </a:p>
        </p:txBody>
      </p:sp>
      <p:sp>
        <p:nvSpPr>
          <p:cNvPr id="557131" name="Text Box 75"/>
          <p:cNvSpPr txBox="1">
            <a:spLocks noChangeArrowheads="1"/>
          </p:cNvSpPr>
          <p:nvPr/>
        </p:nvSpPr>
        <p:spPr bwMode="auto">
          <a:xfrm>
            <a:off x="3863527" y="136527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15</a:t>
            </a:r>
          </a:p>
        </p:txBody>
      </p:sp>
      <p:sp>
        <p:nvSpPr>
          <p:cNvPr id="557132" name="Text Box 76"/>
          <p:cNvSpPr txBox="1">
            <a:spLocks noChangeArrowheads="1"/>
          </p:cNvSpPr>
          <p:nvPr/>
        </p:nvSpPr>
        <p:spPr bwMode="auto">
          <a:xfrm>
            <a:off x="4689027" y="136527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16</a:t>
            </a:r>
          </a:p>
        </p:txBody>
      </p:sp>
      <p:sp>
        <p:nvSpPr>
          <p:cNvPr id="557133" name="Text Box 77"/>
          <p:cNvSpPr txBox="1">
            <a:spLocks noChangeArrowheads="1"/>
          </p:cNvSpPr>
          <p:nvPr/>
        </p:nvSpPr>
        <p:spPr bwMode="auto">
          <a:xfrm>
            <a:off x="7844977" y="136527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31</a:t>
            </a:r>
          </a:p>
        </p:txBody>
      </p:sp>
      <p:sp>
        <p:nvSpPr>
          <p:cNvPr id="557134" name="Line 78"/>
          <p:cNvSpPr>
            <a:spLocks noChangeShapeType="1"/>
          </p:cNvSpPr>
          <p:nvPr/>
        </p:nvSpPr>
        <p:spPr bwMode="auto">
          <a:xfrm>
            <a:off x="2712589" y="17462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35" name="Line 79"/>
          <p:cNvSpPr>
            <a:spLocks noChangeShapeType="1"/>
          </p:cNvSpPr>
          <p:nvPr/>
        </p:nvSpPr>
        <p:spPr bwMode="auto">
          <a:xfrm>
            <a:off x="1544189" y="17462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36" name="Text Box 80"/>
          <p:cNvSpPr txBox="1">
            <a:spLocks noChangeArrowheads="1"/>
          </p:cNvSpPr>
          <p:nvPr/>
        </p:nvSpPr>
        <p:spPr bwMode="auto">
          <a:xfrm>
            <a:off x="1674029" y="1742807"/>
            <a:ext cx="107031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square" anchor="ctr">
            <a:spAutoFit/>
          </a:bodyPr>
          <a:lstStyle/>
          <a:p>
            <a:pPr>
              <a:spcBef>
                <a:spcPct val="50000"/>
              </a:spcBef>
            </a:pPr>
            <a:r>
              <a:rPr lang="zh-CN" altLang="en-US" sz="1600" b="1" dirty="0" smtClean="0">
                <a:latin typeface="Helvetica" charset="0"/>
              </a:rPr>
              <a:t>头部长度</a:t>
            </a:r>
            <a:r>
              <a:rPr lang="en-US" altLang="zh-CN" sz="1600" b="1" dirty="0" smtClean="0">
                <a:latin typeface="Helvetica" charset="0"/>
              </a:rPr>
              <a:t>(</a:t>
            </a:r>
            <a:r>
              <a:rPr lang="en-US" altLang="zh-CN" sz="1600" b="1" dirty="0">
                <a:latin typeface="Helvetica" charset="0"/>
              </a:rPr>
              <a:t>4)</a:t>
            </a:r>
          </a:p>
        </p:txBody>
      </p:sp>
      <p:sp>
        <p:nvSpPr>
          <p:cNvPr id="557137" name="Text Box 81"/>
          <p:cNvSpPr txBox="1">
            <a:spLocks noChangeArrowheads="1"/>
          </p:cNvSpPr>
          <p:nvPr/>
        </p:nvSpPr>
        <p:spPr bwMode="auto">
          <a:xfrm>
            <a:off x="2744339" y="1743780"/>
            <a:ext cx="194945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square" anchor="ctr">
            <a:spAutoFit/>
          </a:bodyPr>
          <a:lstStyle/>
          <a:p>
            <a:pPr>
              <a:spcBef>
                <a:spcPct val="50000"/>
              </a:spcBef>
            </a:pPr>
            <a:r>
              <a:rPr lang="zh-CN" altLang="en-US" sz="1800" b="1" dirty="0" smtClean="0">
                <a:latin typeface="Helvetica" charset="0"/>
              </a:rPr>
              <a:t>优先级</a:t>
            </a:r>
            <a:r>
              <a:rPr lang="en-US" altLang="zh-CN" sz="1800" b="1" dirty="0" smtClean="0">
                <a:latin typeface="Helvetica" charset="0"/>
              </a:rPr>
              <a:t>&amp;</a:t>
            </a:r>
            <a:r>
              <a:rPr lang="zh-CN" altLang="en-US" sz="1800" b="1" dirty="0" smtClean="0">
                <a:latin typeface="Helvetica" charset="0"/>
              </a:rPr>
              <a:t>服务类型</a:t>
            </a:r>
            <a:r>
              <a:rPr lang="en-US" altLang="zh-CN" sz="1800" b="1" dirty="0" smtClean="0">
                <a:latin typeface="Helvetica" charset="0"/>
              </a:rPr>
              <a:t>(</a:t>
            </a:r>
            <a:r>
              <a:rPr lang="en-US" altLang="zh-CN" sz="1800" b="1" dirty="0">
                <a:latin typeface="Helvetica" charset="0"/>
              </a:rPr>
              <a:t>8)</a:t>
            </a:r>
          </a:p>
        </p:txBody>
      </p:sp>
      <p:sp>
        <p:nvSpPr>
          <p:cNvPr id="557138" name="Text Box 82"/>
          <p:cNvSpPr txBox="1">
            <a:spLocks noChangeArrowheads="1"/>
          </p:cNvSpPr>
          <p:nvPr/>
        </p:nvSpPr>
        <p:spPr bwMode="auto">
          <a:xfrm>
            <a:off x="5563739" y="189736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总长度</a:t>
            </a:r>
            <a:r>
              <a:rPr lang="en-US" altLang="zh-CN" sz="1800" b="1" dirty="0" smtClean="0">
                <a:latin typeface="Helvetica" charset="0"/>
              </a:rPr>
              <a:t>(</a:t>
            </a:r>
            <a:r>
              <a:rPr lang="en-US" altLang="zh-CN" sz="1800" b="1" dirty="0">
                <a:latin typeface="Helvetica" charset="0"/>
              </a:rPr>
              <a:t>16)</a:t>
            </a:r>
          </a:p>
        </p:txBody>
      </p:sp>
      <p:sp>
        <p:nvSpPr>
          <p:cNvPr id="557139" name="Line 83"/>
          <p:cNvSpPr>
            <a:spLocks noChangeShapeType="1"/>
          </p:cNvSpPr>
          <p:nvPr/>
        </p:nvSpPr>
        <p:spPr bwMode="auto">
          <a:xfrm>
            <a:off x="4693789" y="23558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40" name="Text Box 84"/>
          <p:cNvSpPr txBox="1">
            <a:spLocks noChangeArrowheads="1"/>
          </p:cNvSpPr>
          <p:nvPr/>
        </p:nvSpPr>
        <p:spPr bwMode="auto">
          <a:xfrm>
            <a:off x="1690239" y="2506961"/>
            <a:ext cx="10568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标识</a:t>
            </a:r>
            <a:r>
              <a:rPr lang="en-US" altLang="zh-CN" sz="1800" b="1" dirty="0" smtClean="0">
                <a:latin typeface="Helvetica" charset="0"/>
              </a:rPr>
              <a:t>(</a:t>
            </a:r>
            <a:r>
              <a:rPr lang="en-US" altLang="zh-CN" sz="1800" b="1" dirty="0">
                <a:latin typeface="Helvetica" charset="0"/>
              </a:rPr>
              <a:t>16)</a:t>
            </a:r>
          </a:p>
        </p:txBody>
      </p:sp>
      <p:sp>
        <p:nvSpPr>
          <p:cNvPr id="557141" name="Text Box 85"/>
          <p:cNvSpPr txBox="1">
            <a:spLocks noChangeArrowheads="1"/>
          </p:cNvSpPr>
          <p:nvPr/>
        </p:nvSpPr>
        <p:spPr bwMode="auto">
          <a:xfrm>
            <a:off x="4674739" y="2321630"/>
            <a:ext cx="65915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标志</a:t>
            </a:r>
            <a:r>
              <a:rPr lang="en-US" altLang="zh-CN" sz="1800" b="1" dirty="0">
                <a:latin typeface="Helvetica" charset="0"/>
              </a:rPr>
              <a:t/>
            </a:r>
            <a:br>
              <a:rPr lang="en-US" altLang="zh-CN" sz="1800" b="1" dirty="0">
                <a:latin typeface="Helvetica" charset="0"/>
              </a:rPr>
            </a:br>
            <a:r>
              <a:rPr lang="en-US" altLang="zh-CN" sz="1800" b="1" dirty="0">
                <a:latin typeface="Helvetica" charset="0"/>
              </a:rPr>
              <a:t>(3)</a:t>
            </a:r>
          </a:p>
        </p:txBody>
      </p:sp>
      <p:sp>
        <p:nvSpPr>
          <p:cNvPr id="557142" name="Line 86"/>
          <p:cNvSpPr>
            <a:spLocks noChangeShapeType="1"/>
          </p:cNvSpPr>
          <p:nvPr/>
        </p:nvSpPr>
        <p:spPr bwMode="auto">
          <a:xfrm>
            <a:off x="5455789" y="23558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43" name="Text Box 87"/>
          <p:cNvSpPr txBox="1">
            <a:spLocks noChangeArrowheads="1"/>
          </p:cNvSpPr>
          <p:nvPr/>
        </p:nvSpPr>
        <p:spPr bwMode="auto">
          <a:xfrm>
            <a:off x="5754239" y="250696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片偏移</a:t>
            </a:r>
            <a:r>
              <a:rPr lang="en-US" altLang="zh-CN" sz="1800" b="1" dirty="0" smtClean="0">
                <a:latin typeface="Helvetica" charset="0"/>
              </a:rPr>
              <a:t>(</a:t>
            </a:r>
            <a:r>
              <a:rPr lang="en-US" altLang="zh-CN" sz="1800" b="1" dirty="0">
                <a:latin typeface="Helvetica" charset="0"/>
              </a:rPr>
              <a:t>13)</a:t>
            </a:r>
          </a:p>
        </p:txBody>
      </p:sp>
      <p:sp>
        <p:nvSpPr>
          <p:cNvPr id="557144" name="Text Box 88"/>
          <p:cNvSpPr txBox="1">
            <a:spLocks noChangeArrowheads="1"/>
          </p:cNvSpPr>
          <p:nvPr/>
        </p:nvSpPr>
        <p:spPr bwMode="auto">
          <a:xfrm>
            <a:off x="907228" y="3100686"/>
            <a:ext cx="139012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lgn="ctr">
              <a:spcBef>
                <a:spcPct val="50000"/>
              </a:spcBef>
            </a:pPr>
            <a:r>
              <a:rPr lang="zh-CN" altLang="en-US" b="1" dirty="0" smtClean="0">
                <a:latin typeface="Helvetica" charset="0"/>
              </a:rPr>
              <a:t>生存时间</a:t>
            </a:r>
            <a:r>
              <a:rPr lang="en-US" altLang="zh-CN" sz="1800" b="1" dirty="0" smtClean="0">
                <a:latin typeface="Helvetica" charset="0"/>
              </a:rPr>
              <a:t>(</a:t>
            </a:r>
            <a:r>
              <a:rPr lang="en-US" altLang="zh-CN" sz="1800" b="1" dirty="0">
                <a:latin typeface="Helvetica" charset="0"/>
              </a:rPr>
              <a:t>8)</a:t>
            </a:r>
          </a:p>
        </p:txBody>
      </p:sp>
      <p:sp>
        <p:nvSpPr>
          <p:cNvPr id="557145" name="Text Box 89"/>
          <p:cNvSpPr txBox="1">
            <a:spLocks noChangeArrowheads="1"/>
          </p:cNvSpPr>
          <p:nvPr/>
        </p:nvSpPr>
        <p:spPr bwMode="auto">
          <a:xfrm>
            <a:off x="3118989" y="3116561"/>
            <a:ext cx="12275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协议号</a:t>
            </a:r>
            <a:r>
              <a:rPr lang="en-US" altLang="zh-CN" sz="1800" b="1" dirty="0" smtClean="0">
                <a:latin typeface="Helvetica" charset="0"/>
              </a:rPr>
              <a:t> </a:t>
            </a:r>
            <a:r>
              <a:rPr lang="en-US" altLang="zh-CN" sz="1800" b="1" dirty="0">
                <a:latin typeface="Helvetica" charset="0"/>
              </a:rPr>
              <a:t>(8)</a:t>
            </a:r>
          </a:p>
        </p:txBody>
      </p:sp>
      <p:sp>
        <p:nvSpPr>
          <p:cNvPr id="557146" name="Line 90"/>
          <p:cNvSpPr>
            <a:spLocks noChangeShapeType="1"/>
          </p:cNvSpPr>
          <p:nvPr/>
        </p:nvSpPr>
        <p:spPr bwMode="auto">
          <a:xfrm>
            <a:off x="4693789" y="296547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47" name="Text Box 91"/>
          <p:cNvSpPr txBox="1">
            <a:spLocks noChangeArrowheads="1"/>
          </p:cNvSpPr>
          <p:nvPr/>
        </p:nvSpPr>
        <p:spPr bwMode="auto">
          <a:xfrm>
            <a:off x="5411339" y="3116561"/>
            <a:ext cx="178786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头部校验和</a:t>
            </a:r>
            <a:r>
              <a:rPr lang="en-US" altLang="zh-CN" sz="1800" b="1" dirty="0" smtClean="0">
                <a:latin typeface="Helvetica" charset="0"/>
              </a:rPr>
              <a:t>(</a:t>
            </a:r>
            <a:r>
              <a:rPr lang="en-US" altLang="zh-CN" sz="1800" b="1" dirty="0">
                <a:latin typeface="Helvetica" charset="0"/>
              </a:rPr>
              <a:t>16)</a:t>
            </a:r>
          </a:p>
        </p:txBody>
      </p:sp>
      <p:sp>
        <p:nvSpPr>
          <p:cNvPr id="557148" name="Text Box 92"/>
          <p:cNvSpPr txBox="1">
            <a:spLocks noChangeArrowheads="1"/>
          </p:cNvSpPr>
          <p:nvPr/>
        </p:nvSpPr>
        <p:spPr bwMode="auto">
          <a:xfrm>
            <a:off x="3353939" y="3726161"/>
            <a:ext cx="150575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源</a:t>
            </a:r>
            <a:r>
              <a:rPr lang="en-US" altLang="zh-CN" sz="1800" b="1" dirty="0" smtClean="0">
                <a:latin typeface="Helvetica" charset="0"/>
              </a:rPr>
              <a:t>IP</a:t>
            </a:r>
            <a:r>
              <a:rPr lang="zh-CN" altLang="en-US" sz="1800" b="1" dirty="0" smtClean="0">
                <a:latin typeface="Helvetica" charset="0"/>
              </a:rPr>
              <a:t>地址</a:t>
            </a:r>
            <a:r>
              <a:rPr lang="en-US" altLang="zh-CN" sz="1800" b="1" dirty="0" smtClean="0">
                <a:latin typeface="Helvetica" charset="0"/>
              </a:rPr>
              <a:t>(</a:t>
            </a:r>
            <a:r>
              <a:rPr lang="en-US" altLang="zh-CN" sz="1800" b="1" dirty="0">
                <a:latin typeface="Helvetica" charset="0"/>
              </a:rPr>
              <a:t>32)</a:t>
            </a:r>
          </a:p>
        </p:txBody>
      </p:sp>
      <p:sp>
        <p:nvSpPr>
          <p:cNvPr id="557149" name="Rectangle 93"/>
          <p:cNvSpPr>
            <a:spLocks noChangeArrowheads="1"/>
          </p:cNvSpPr>
          <p:nvPr/>
        </p:nvSpPr>
        <p:spPr bwMode="auto">
          <a:xfrm>
            <a:off x="8827065" y="3079770"/>
            <a:ext cx="165100" cy="571500"/>
          </a:xfrm>
          <a:prstGeom prst="rect">
            <a:avLst/>
          </a:prstGeom>
          <a:solidFill>
            <a:schemeClr val="bg1"/>
          </a:solidFill>
          <a:ln w="38100">
            <a:solidFill>
              <a:schemeClr val="bg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557128" name="Text Box 72"/>
          <p:cNvSpPr txBox="1">
            <a:spLocks noChangeArrowheads="1"/>
          </p:cNvSpPr>
          <p:nvPr/>
        </p:nvSpPr>
        <p:spPr bwMode="auto">
          <a:xfrm>
            <a:off x="8549253" y="3039180"/>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a:latin typeface="Helvetica" charset="0"/>
              </a:rPr>
              <a:t>20</a:t>
            </a:r>
            <a:br>
              <a:rPr lang="zh-CN" altLang="en-US" sz="1800" b="1" dirty="0">
                <a:latin typeface="Helvetica" charset="0"/>
              </a:rPr>
            </a:br>
            <a:r>
              <a:rPr lang="zh-CN" altLang="en-US" sz="1800" b="1" dirty="0" smtClean="0">
                <a:latin typeface="Helvetica" charset="0"/>
              </a:rPr>
              <a:t>字节</a:t>
            </a:r>
            <a:endParaRPr lang="en-US" altLang="zh-CN" sz="1800" b="1" dirty="0">
              <a:latin typeface="Helvetica" charset="0"/>
            </a:endParaRPr>
          </a:p>
        </p:txBody>
      </p:sp>
      <p:sp>
        <p:nvSpPr>
          <p:cNvPr id="41" name="文本框 40"/>
          <p:cNvSpPr txBox="1"/>
          <p:nvPr/>
        </p:nvSpPr>
        <p:spPr>
          <a:xfrm>
            <a:off x="821439" y="714683"/>
            <a:ext cx="1699378" cy="502702"/>
          </a:xfrm>
          <a:prstGeom prst="rect">
            <a:avLst/>
          </a:prstGeom>
          <a:noFill/>
        </p:spPr>
        <p:txBody>
          <a:bodyPr wrap="none" rtlCol="0">
            <a:spAutoFit/>
          </a:bodyPr>
          <a:lstStyle/>
          <a:p>
            <a:pPr>
              <a:lnSpc>
                <a:spcPct val="140000"/>
              </a:lnSpc>
            </a:pPr>
            <a:r>
              <a:rPr kumimoji="1" lang="en-US" altLang="zh-CN" sz="2000" dirty="0" smtClean="0">
                <a:solidFill>
                  <a:srgbClr val="0000FF"/>
                </a:solidFill>
                <a:latin typeface="+mn-ea"/>
              </a:rPr>
              <a:t>IP</a:t>
            </a:r>
            <a:r>
              <a:rPr kumimoji="1" lang="zh-CN" altLang="en-US" sz="2000" dirty="0" smtClean="0">
                <a:solidFill>
                  <a:srgbClr val="0000FF"/>
                </a:solidFill>
                <a:latin typeface="+mn-ea"/>
              </a:rPr>
              <a:t>数据报格式</a:t>
            </a:r>
            <a:endParaRPr kumimoji="1" lang="en-US" altLang="zh-CN" sz="2000" dirty="0" smtClean="0">
              <a:solidFill>
                <a:srgbClr val="0000FF"/>
              </a:solidFill>
              <a:latin typeface="+mn-ea"/>
            </a:endParaRPr>
          </a:p>
        </p:txBody>
      </p:sp>
    </p:spTree>
    <p:extLst>
      <p:ext uri="{BB962C8B-B14F-4D97-AF65-F5344CB8AC3E}">
        <p14:creationId xmlns:p14="http://schemas.microsoft.com/office/powerpoint/2010/main" val="48549781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010187" y="1007928"/>
            <a:ext cx="7024744" cy="366877"/>
          </a:xfrm>
          <a:noFill/>
          <a:ln/>
        </p:spPr>
        <p:txBody>
          <a:bodyPr lIns="82153" tIns="41076" rIns="82153" bIns="41076" anchorCtr="0">
            <a:noAutofit/>
          </a:bodyPr>
          <a:lstStyle/>
          <a:p>
            <a:r>
              <a:rPr lang="en-US" altLang="zh-CN" sz="2000" dirty="0" smtClean="0">
                <a:solidFill>
                  <a:srgbClr val="0000FF"/>
                </a:solidFill>
                <a:latin typeface="+mn-ea"/>
                <a:ea typeface="+mn-ea"/>
                <a:cs typeface="宋体" charset="0"/>
              </a:rPr>
              <a:t>IP</a:t>
            </a:r>
            <a:r>
              <a:rPr lang="zh-CN" altLang="en-US" sz="2000" dirty="0" smtClean="0">
                <a:solidFill>
                  <a:srgbClr val="0000FF"/>
                </a:solidFill>
                <a:latin typeface="+mn-ea"/>
                <a:ea typeface="+mn-ea"/>
                <a:cs typeface="宋体" charset="0"/>
              </a:rPr>
              <a:t>数据报</a:t>
            </a:r>
            <a:endParaRPr lang="en-US" altLang="zh-CN" sz="2000" dirty="0">
              <a:solidFill>
                <a:srgbClr val="0000FF"/>
              </a:solidFill>
              <a:latin typeface="+mn-ea"/>
              <a:ea typeface="+mn-ea"/>
              <a:cs typeface="宋体" charset="0"/>
            </a:endParaRPr>
          </a:p>
        </p:txBody>
      </p:sp>
      <p:sp>
        <p:nvSpPr>
          <p:cNvPr id="2" name="矩形 1"/>
          <p:cNvSpPr/>
          <p:nvPr/>
        </p:nvSpPr>
        <p:spPr>
          <a:xfrm>
            <a:off x="1010187" y="1639536"/>
            <a:ext cx="6782687" cy="3644587"/>
          </a:xfrm>
          <a:prstGeom prst="rect">
            <a:avLst/>
          </a:prstGeom>
        </p:spPr>
        <p:txBody>
          <a:bodyPr wrap="square">
            <a:spAutoFit/>
          </a:bodyPr>
          <a:lstStyle/>
          <a:p>
            <a:pPr marL="342900" indent="-342900">
              <a:lnSpc>
                <a:spcPct val="105000"/>
              </a:lnSpc>
              <a:buFont typeface="Arial"/>
              <a:buChar char="•"/>
            </a:pPr>
            <a:r>
              <a:rPr lang="zh-CN" altLang="en-US" sz="2000" dirty="0" smtClean="0">
                <a:solidFill>
                  <a:srgbClr val="0000FF"/>
                </a:solidFill>
              </a:rPr>
              <a:t>版本号：</a:t>
            </a:r>
            <a:r>
              <a:rPr lang="zh-CN" altLang="en-US" sz="2000" dirty="0"/>
              <a:t>4</a:t>
            </a:r>
            <a:r>
              <a:rPr lang="en-US" altLang="zh-CN" sz="2000" dirty="0"/>
              <a:t>bit，</a:t>
            </a:r>
            <a:r>
              <a:rPr lang="zh-CN" altLang="en-US" sz="2000" dirty="0"/>
              <a:t>指出了</a:t>
            </a:r>
            <a:r>
              <a:rPr lang="en-US" altLang="zh-CN" sz="2000" dirty="0"/>
              <a:t>IP</a:t>
            </a:r>
            <a:r>
              <a:rPr lang="zh-CN" altLang="en-US" sz="2000" dirty="0"/>
              <a:t>协议的版本号，若版本号不同，则需要进行转换，源宿版本相同才能通讯</a:t>
            </a:r>
            <a:r>
              <a:rPr lang="en-US" altLang="zh-CN" sz="2000" dirty="0"/>
              <a:t>；</a:t>
            </a:r>
            <a:r>
              <a:rPr lang="zh-CN" altLang="en-US" sz="2000" dirty="0"/>
              <a:t>目前版本号为4 </a:t>
            </a:r>
            <a:endParaRPr lang="en-US" altLang="zh-CN" sz="2000" dirty="0"/>
          </a:p>
          <a:p>
            <a:pPr marL="342900" indent="-342900">
              <a:lnSpc>
                <a:spcPct val="105000"/>
              </a:lnSpc>
              <a:buFont typeface="Arial"/>
              <a:buChar char="•"/>
            </a:pPr>
            <a:r>
              <a:rPr lang="zh-CN" altLang="en-US" sz="2000" dirty="0" smtClean="0">
                <a:solidFill>
                  <a:srgbClr val="0000FF"/>
                </a:solidFill>
              </a:rPr>
              <a:t>头部长度： </a:t>
            </a:r>
            <a:r>
              <a:rPr lang="zh-CN" altLang="en-US" sz="2000" dirty="0"/>
              <a:t>4</a:t>
            </a:r>
            <a:r>
              <a:rPr lang="en-US" altLang="zh-CN" sz="2000" dirty="0"/>
              <a:t>bit</a:t>
            </a:r>
            <a:r>
              <a:rPr lang="zh-CN" altLang="en-US" sz="2000" dirty="0"/>
              <a:t> ，指出了</a:t>
            </a:r>
            <a:r>
              <a:rPr lang="en-US" altLang="zh-CN" sz="2000" dirty="0"/>
              <a:t>IP</a:t>
            </a:r>
            <a:r>
              <a:rPr lang="zh-CN" altLang="en-US" sz="2000" dirty="0"/>
              <a:t> 数据报头的长度单位，每个单位为32</a:t>
            </a:r>
            <a:r>
              <a:rPr lang="en-US" altLang="zh-CN" sz="2000" dirty="0" err="1"/>
              <a:t>bit；IP</a:t>
            </a:r>
            <a:r>
              <a:rPr lang="zh-CN" altLang="en-US" sz="2000" dirty="0"/>
              <a:t>数据报的长度最小为5个单位；最大为15个单位；主要用于记录路由信息等</a:t>
            </a:r>
            <a:r>
              <a:rPr lang="zh-CN" altLang="en-US" sz="2000" dirty="0" smtClean="0"/>
              <a:t>。</a:t>
            </a:r>
            <a:endParaRPr lang="en-US" altLang="zh-CN" sz="2000" dirty="0" smtClean="0"/>
          </a:p>
          <a:p>
            <a:pPr marL="342900" indent="-342900">
              <a:lnSpc>
                <a:spcPct val="105000"/>
              </a:lnSpc>
              <a:buFont typeface="Arial"/>
              <a:buChar char="•"/>
            </a:pPr>
            <a:r>
              <a:rPr lang="zh-CN" altLang="en-US" sz="2000" dirty="0" smtClean="0">
                <a:solidFill>
                  <a:srgbClr val="0000FF"/>
                </a:solidFill>
              </a:rPr>
              <a:t>总长度</a:t>
            </a:r>
            <a:r>
              <a:rPr lang="zh-CN" altLang="en-US" sz="2000" dirty="0">
                <a:solidFill>
                  <a:srgbClr val="0000FF"/>
                </a:solidFill>
              </a:rPr>
              <a:t>：</a:t>
            </a:r>
            <a:r>
              <a:rPr lang="zh-CN" altLang="en-US" sz="2000" dirty="0"/>
              <a:t> 16</a:t>
            </a:r>
            <a:r>
              <a:rPr lang="en-US" altLang="zh-CN" sz="2000" dirty="0"/>
              <a:t>bit</a:t>
            </a:r>
            <a:r>
              <a:rPr lang="zh-CN" altLang="en-US" sz="2000" dirty="0"/>
              <a:t> ，指出了</a:t>
            </a:r>
            <a:r>
              <a:rPr lang="en-US" altLang="zh-CN" sz="2000" dirty="0"/>
              <a:t>IP</a:t>
            </a:r>
            <a:r>
              <a:rPr lang="zh-CN" altLang="en-US" sz="2000" dirty="0"/>
              <a:t> 数据报的长度，以字节为单位，最长为2</a:t>
            </a:r>
            <a:r>
              <a:rPr lang="zh-CN" altLang="en-US" sz="2000" baseline="30000" dirty="0"/>
              <a:t>16</a:t>
            </a:r>
            <a:r>
              <a:rPr lang="zh-CN" altLang="en-US" sz="2000" dirty="0"/>
              <a:t>-1即65，535个字节，它的长度由网络的传送能力所决定</a:t>
            </a:r>
            <a:r>
              <a:rPr lang="zh-CN" altLang="en-US" sz="2000" dirty="0" smtClean="0"/>
              <a:t>。</a:t>
            </a:r>
            <a:endParaRPr lang="en-US" altLang="zh-CN" sz="2000" dirty="0" smtClean="0"/>
          </a:p>
          <a:p>
            <a:pPr marL="342900" indent="-342900">
              <a:lnSpc>
                <a:spcPct val="105000"/>
              </a:lnSpc>
              <a:buFont typeface="Arial"/>
              <a:buChar char="•"/>
            </a:pPr>
            <a:r>
              <a:rPr lang="zh-CN" altLang="en-US" sz="2000" dirty="0" smtClean="0">
                <a:solidFill>
                  <a:srgbClr val="0000FF"/>
                </a:solidFill>
              </a:rPr>
              <a:t>协议号：</a:t>
            </a:r>
            <a:r>
              <a:rPr lang="zh-CN" altLang="en-US" sz="2000" dirty="0"/>
              <a:t>8</a:t>
            </a:r>
            <a:r>
              <a:rPr lang="en-US" altLang="zh-CN" sz="2000" dirty="0"/>
              <a:t>bit，</a:t>
            </a:r>
            <a:r>
              <a:rPr lang="zh-CN" altLang="en-US" sz="2000" dirty="0"/>
              <a:t>表示该数据报数据区的高层协议类型；如</a:t>
            </a:r>
            <a:r>
              <a:rPr lang="en-US" altLang="zh-CN" sz="2000" dirty="0"/>
              <a:t>TCP</a:t>
            </a:r>
            <a:r>
              <a:rPr lang="zh-CN" altLang="en-US" sz="2000" dirty="0"/>
              <a:t>或</a:t>
            </a:r>
            <a:r>
              <a:rPr lang="en-US" altLang="zh-CN" sz="2000" dirty="0"/>
              <a:t>UDP</a:t>
            </a:r>
            <a:r>
              <a:rPr lang="zh-CN" altLang="en-US" sz="2000" dirty="0"/>
              <a:t>或其他协议等。</a:t>
            </a:r>
            <a:endParaRPr lang="zh-CN" altLang="en-US" sz="1600" dirty="0"/>
          </a:p>
        </p:txBody>
      </p:sp>
    </p:spTree>
    <p:extLst>
      <p:ext uri="{BB962C8B-B14F-4D97-AF65-F5344CB8AC3E}">
        <p14:creationId xmlns:p14="http://schemas.microsoft.com/office/powerpoint/2010/main" val="114468753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907228" y="750371"/>
            <a:ext cx="7024744" cy="366877"/>
          </a:xfrm>
          <a:noFill/>
          <a:ln/>
        </p:spPr>
        <p:txBody>
          <a:bodyPr lIns="82153" tIns="41076" rIns="82153" bIns="41076" anchorCtr="0">
            <a:noAutofit/>
          </a:bodyPr>
          <a:lstStyle/>
          <a:p>
            <a:r>
              <a:rPr lang="en-US" altLang="zh-CN" sz="2000" dirty="0" smtClean="0">
                <a:solidFill>
                  <a:srgbClr val="0000FF"/>
                </a:solidFill>
                <a:latin typeface="+mn-ea"/>
                <a:ea typeface="+mn-ea"/>
                <a:cs typeface="宋体" charset="0"/>
              </a:rPr>
              <a:t>IP</a:t>
            </a:r>
            <a:r>
              <a:rPr lang="zh-CN" altLang="en-US" sz="2000" dirty="0" smtClean="0">
                <a:solidFill>
                  <a:srgbClr val="0000FF"/>
                </a:solidFill>
                <a:latin typeface="+mn-ea"/>
                <a:ea typeface="+mn-ea"/>
                <a:cs typeface="宋体" charset="0"/>
              </a:rPr>
              <a:t>数据报</a:t>
            </a:r>
            <a:endParaRPr lang="en-US" altLang="zh-CN" sz="2000" dirty="0">
              <a:solidFill>
                <a:srgbClr val="0000FF"/>
              </a:solidFill>
              <a:latin typeface="+mn-ea"/>
              <a:ea typeface="+mn-ea"/>
              <a:cs typeface="宋体" charset="0"/>
            </a:endParaRPr>
          </a:p>
        </p:txBody>
      </p:sp>
      <p:sp>
        <p:nvSpPr>
          <p:cNvPr id="2" name="矩形 1"/>
          <p:cNvSpPr/>
          <p:nvPr/>
        </p:nvSpPr>
        <p:spPr>
          <a:xfrm>
            <a:off x="1010187" y="1634018"/>
            <a:ext cx="6782687" cy="4467890"/>
          </a:xfrm>
          <a:prstGeom prst="rect">
            <a:avLst/>
          </a:prstGeom>
        </p:spPr>
        <p:txBody>
          <a:bodyPr wrap="square">
            <a:spAutoFit/>
          </a:bodyPr>
          <a:lstStyle/>
          <a:p>
            <a:pPr marL="342900" indent="-342900">
              <a:lnSpc>
                <a:spcPct val="105000"/>
              </a:lnSpc>
              <a:buFont typeface="Arial"/>
              <a:buChar char="•"/>
            </a:pPr>
            <a:r>
              <a:rPr lang="zh-CN" altLang="en-US" sz="2000" dirty="0">
                <a:solidFill>
                  <a:srgbClr val="0000FF"/>
                </a:solidFill>
              </a:rPr>
              <a:t>服务类型：</a:t>
            </a:r>
            <a:r>
              <a:rPr lang="zh-CN" altLang="en-US" sz="2000" dirty="0"/>
              <a:t>8</a:t>
            </a:r>
            <a:r>
              <a:rPr lang="en-US" altLang="zh-CN" sz="2000" dirty="0"/>
              <a:t>bit，</a:t>
            </a:r>
            <a:r>
              <a:rPr lang="zh-CN" altLang="en-US" sz="2000" dirty="0"/>
              <a:t>指出了</a:t>
            </a:r>
            <a:r>
              <a:rPr lang="en-US" altLang="zh-CN" sz="2000" dirty="0"/>
              <a:t>IP</a:t>
            </a:r>
            <a:r>
              <a:rPr lang="zh-CN" altLang="en-US" sz="2000" dirty="0"/>
              <a:t>协议服务</a:t>
            </a:r>
            <a:r>
              <a:rPr lang="zh-CN" altLang="en-US" sz="2000" dirty="0" smtClean="0"/>
              <a:t>的类型情况和优先级</a:t>
            </a:r>
            <a:endParaRPr lang="en-US" altLang="zh-CN" sz="2000" dirty="0" smtClean="0"/>
          </a:p>
          <a:p>
            <a:pPr marL="342900" indent="-342900">
              <a:lnSpc>
                <a:spcPct val="120000"/>
              </a:lnSpc>
              <a:buFont typeface="Arial"/>
              <a:buChar char="•"/>
            </a:pPr>
            <a:r>
              <a:rPr lang="zh-CN" altLang="en-US" sz="2000" dirty="0">
                <a:solidFill>
                  <a:srgbClr val="0000FF"/>
                </a:solidFill>
                <a:latin typeface="+mn-ea"/>
              </a:rPr>
              <a:t>标识：</a:t>
            </a:r>
            <a:r>
              <a:rPr lang="zh-CN" altLang="en-US" sz="2000" dirty="0">
                <a:latin typeface="+mn-ea"/>
              </a:rPr>
              <a:t>16</a:t>
            </a:r>
            <a:r>
              <a:rPr lang="en-US" altLang="zh-CN" sz="2000" dirty="0">
                <a:latin typeface="+mn-ea"/>
              </a:rPr>
              <a:t>bit，</a:t>
            </a:r>
            <a:r>
              <a:rPr lang="zh-CN" altLang="en-US" sz="2000" dirty="0">
                <a:latin typeface="+mn-ea"/>
              </a:rPr>
              <a:t>标识是源主机赋予数据报的标识号，同一源主机所发向目的主机的每一个数据报的标识号是唯一的，不管在物理网络中传送时分成多少片，在目的主机中都能通过源主机地址和该标识号组成一个完整的数据报。</a:t>
            </a:r>
          </a:p>
          <a:p>
            <a:pPr marL="342900" indent="-342900">
              <a:lnSpc>
                <a:spcPct val="120000"/>
              </a:lnSpc>
              <a:buFont typeface="Arial"/>
              <a:buChar char="•"/>
            </a:pPr>
            <a:r>
              <a:rPr lang="zh-CN" altLang="en-US" sz="2000" dirty="0">
                <a:solidFill>
                  <a:srgbClr val="0000FF"/>
                </a:solidFill>
                <a:latin typeface="+mn-ea"/>
              </a:rPr>
              <a:t>标志：</a:t>
            </a:r>
            <a:r>
              <a:rPr lang="zh-CN" altLang="en-US" sz="2000" dirty="0">
                <a:latin typeface="+mn-ea"/>
              </a:rPr>
              <a:t>3 </a:t>
            </a:r>
            <a:r>
              <a:rPr lang="en-US" altLang="zh-CN" sz="2000" dirty="0">
                <a:latin typeface="+mn-ea"/>
              </a:rPr>
              <a:t>bit，</a:t>
            </a:r>
            <a:r>
              <a:rPr lang="zh-CN" altLang="en-US" sz="2000" dirty="0">
                <a:latin typeface="+mn-ea"/>
              </a:rPr>
              <a:t>第一位未用，第二位表示是否能分片，当为“1”时表示该数据报不能分片；第三位表示片是否结束，当为“1”时表示不是最后一片。</a:t>
            </a:r>
          </a:p>
          <a:p>
            <a:pPr marL="342900" indent="-342900">
              <a:lnSpc>
                <a:spcPct val="120000"/>
              </a:lnSpc>
              <a:buFont typeface="Arial"/>
              <a:buChar char="•"/>
            </a:pPr>
            <a:r>
              <a:rPr lang="zh-CN" altLang="en-US" sz="2000" dirty="0">
                <a:solidFill>
                  <a:srgbClr val="0000FF"/>
                </a:solidFill>
                <a:latin typeface="+mn-ea"/>
              </a:rPr>
              <a:t>片偏移：</a:t>
            </a:r>
            <a:r>
              <a:rPr lang="zh-CN" altLang="en-US" sz="2000" dirty="0">
                <a:latin typeface="+mn-ea"/>
              </a:rPr>
              <a:t> 13</a:t>
            </a:r>
            <a:r>
              <a:rPr lang="en-US" altLang="zh-CN" sz="2000" dirty="0">
                <a:latin typeface="+mn-ea"/>
              </a:rPr>
              <a:t>bit，</a:t>
            </a:r>
            <a:r>
              <a:rPr lang="zh-CN" altLang="en-US" sz="2000" dirty="0">
                <a:latin typeface="+mn-ea"/>
              </a:rPr>
              <a:t>指出了本片数据在初始数据报区中的偏移量，既该片相对起点的何处位置，偏移量以8个字节为单位计算</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36552860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833122"/>
            <a:ext cx="7024744" cy="1143000"/>
          </a:xfrm>
        </p:spPr>
        <p:txBody>
          <a:bodyPr/>
          <a:lstStyle/>
          <a:p>
            <a:pPr algn="ctr"/>
            <a:r>
              <a:rPr kumimoji="1" lang="zh-CN" altLang="en-US" dirty="0" smtClean="0">
                <a:solidFill>
                  <a:srgbClr val="000000"/>
                </a:solidFill>
              </a:rPr>
              <a:t>主要内容</a:t>
            </a:r>
            <a:endParaRPr kumimoji="1" lang="zh-CN" altLang="en-US" dirty="0">
              <a:solidFill>
                <a:srgbClr val="000000"/>
              </a:solidFill>
            </a:endParaRPr>
          </a:p>
        </p:txBody>
      </p:sp>
      <p:sp>
        <p:nvSpPr>
          <p:cNvPr id="3" name="内容占位符 2"/>
          <p:cNvSpPr>
            <a:spLocks noGrp="1"/>
          </p:cNvSpPr>
          <p:nvPr>
            <p:ph idx="1"/>
          </p:nvPr>
        </p:nvSpPr>
        <p:spPr>
          <a:xfrm>
            <a:off x="2034090" y="2465328"/>
            <a:ext cx="5313767" cy="2252414"/>
          </a:xfrm>
        </p:spPr>
        <p:txBody>
          <a:bodyPr>
            <a:noAutofit/>
          </a:bodyPr>
          <a:lstStyle/>
          <a:p>
            <a:pPr marL="582930" indent="-514350">
              <a:lnSpc>
                <a:spcPct val="120000"/>
              </a:lnSpc>
              <a:buClr>
                <a:schemeClr val="tx1"/>
              </a:buClr>
              <a:buSzPct val="100000"/>
              <a:buFont typeface="+mj-ea"/>
              <a:buAutoNum type="ea1JpnChsDbPeriod"/>
            </a:pPr>
            <a:r>
              <a:rPr kumimoji="1" lang="en-US" altLang="zh-CN" dirty="0" smtClean="0">
                <a:solidFill>
                  <a:schemeClr val="tx1"/>
                </a:solidFill>
              </a:rPr>
              <a:t>TCP/IP</a:t>
            </a:r>
            <a:r>
              <a:rPr kumimoji="1" lang="zh-CN" altLang="en-US" dirty="0" smtClean="0">
                <a:solidFill>
                  <a:schemeClr val="tx1"/>
                </a:solidFill>
              </a:rPr>
              <a:t>协议体系概述</a:t>
            </a:r>
            <a:endParaRPr kumimoji="1" lang="en-US" altLang="zh-CN" dirty="0" smtClean="0">
              <a:solidFill>
                <a:schemeClr val="tx1"/>
              </a:solidFill>
            </a:endParaRPr>
          </a:p>
          <a:p>
            <a:pPr marL="582930" indent="-514350">
              <a:lnSpc>
                <a:spcPct val="120000"/>
              </a:lnSpc>
              <a:buClr>
                <a:schemeClr val="tx1"/>
              </a:buClr>
              <a:buSzPct val="100000"/>
              <a:buFont typeface="+mj-ea"/>
              <a:buAutoNum type="ea1JpnChsDbPeriod"/>
            </a:pPr>
            <a:r>
              <a:rPr kumimoji="1" lang="en-US" altLang="zh-CN" dirty="0" smtClean="0">
                <a:solidFill>
                  <a:schemeClr val="tx1"/>
                </a:solidFill>
              </a:rPr>
              <a:t>TCP/IP</a:t>
            </a:r>
            <a:r>
              <a:rPr kumimoji="1" lang="zh-CN" altLang="en-US" dirty="0" smtClean="0">
                <a:solidFill>
                  <a:schemeClr val="tx1"/>
                </a:solidFill>
              </a:rPr>
              <a:t>分层及工作原理</a:t>
            </a:r>
            <a:endParaRPr kumimoji="1" lang="en-US" altLang="zh-CN" dirty="0" smtClean="0">
              <a:solidFill>
                <a:schemeClr val="tx1"/>
              </a:solidFill>
            </a:endParaRPr>
          </a:p>
          <a:p>
            <a:pPr marL="582930" indent="-514350">
              <a:lnSpc>
                <a:spcPct val="120000"/>
              </a:lnSpc>
              <a:buClr>
                <a:schemeClr val="tx1"/>
              </a:buClr>
              <a:buSzPct val="100000"/>
              <a:buFont typeface="+mj-ea"/>
              <a:buAutoNum type="ea1JpnChsDbPeriod"/>
            </a:pPr>
            <a:r>
              <a:rPr kumimoji="1" lang="zh-CN" altLang="en-US" dirty="0" smtClean="0">
                <a:solidFill>
                  <a:schemeClr val="tx1"/>
                </a:solidFill>
              </a:rPr>
              <a:t>数据报格式</a:t>
            </a:r>
            <a:endParaRPr kumimoji="1" lang="en-US" altLang="zh-CN" dirty="0" smtClean="0">
              <a:solidFill>
                <a:schemeClr val="tx1"/>
              </a:solidFill>
            </a:endParaRPr>
          </a:p>
          <a:p>
            <a:pPr marL="582930" indent="-514350">
              <a:lnSpc>
                <a:spcPct val="120000"/>
              </a:lnSpc>
              <a:buClr>
                <a:schemeClr val="tx1"/>
              </a:buClr>
              <a:buSzPct val="100000"/>
              <a:buFont typeface="+mj-ea"/>
              <a:buAutoNum type="ea1JpnChsDbPeriod"/>
            </a:pPr>
            <a:r>
              <a:rPr kumimoji="1" lang="en-US" altLang="zh-CN" dirty="0" smtClean="0">
                <a:solidFill>
                  <a:schemeClr val="tx1"/>
                </a:solidFill>
              </a:rPr>
              <a:t>TCP/IP</a:t>
            </a:r>
            <a:r>
              <a:rPr kumimoji="1" lang="zh-CN" altLang="en-US" dirty="0" smtClean="0">
                <a:solidFill>
                  <a:schemeClr val="tx1"/>
                </a:solidFill>
              </a:rPr>
              <a:t>协议分析举例</a:t>
            </a:r>
            <a:endParaRPr kumimoji="1" lang="en-US" altLang="zh-CN" dirty="0" smtClean="0">
              <a:solidFill>
                <a:schemeClr val="tx1"/>
              </a:solidFill>
            </a:endParaRPr>
          </a:p>
        </p:txBody>
      </p:sp>
    </p:spTree>
    <p:extLst>
      <p:ext uri="{BB962C8B-B14F-4D97-AF65-F5344CB8AC3E}">
        <p14:creationId xmlns:p14="http://schemas.microsoft.com/office/powerpoint/2010/main" val="476742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907228" y="750371"/>
            <a:ext cx="7024744" cy="366877"/>
          </a:xfrm>
          <a:noFill/>
          <a:ln/>
        </p:spPr>
        <p:txBody>
          <a:bodyPr lIns="82153" tIns="41076" rIns="82153" bIns="41076" anchorCtr="0">
            <a:noAutofit/>
          </a:bodyPr>
          <a:lstStyle/>
          <a:p>
            <a:r>
              <a:rPr lang="en-US" altLang="zh-CN" sz="2000" dirty="0" smtClean="0">
                <a:solidFill>
                  <a:srgbClr val="0000FF"/>
                </a:solidFill>
                <a:latin typeface="+mn-ea"/>
                <a:ea typeface="+mn-ea"/>
                <a:cs typeface="宋体" charset="0"/>
              </a:rPr>
              <a:t>IP</a:t>
            </a:r>
            <a:r>
              <a:rPr lang="zh-CN" altLang="en-US" sz="2000" dirty="0" smtClean="0">
                <a:solidFill>
                  <a:srgbClr val="0000FF"/>
                </a:solidFill>
                <a:latin typeface="+mn-ea"/>
                <a:ea typeface="+mn-ea"/>
                <a:cs typeface="宋体" charset="0"/>
              </a:rPr>
              <a:t>数据报</a:t>
            </a:r>
            <a:endParaRPr lang="en-US" altLang="zh-CN" sz="2000" dirty="0">
              <a:solidFill>
                <a:srgbClr val="0000FF"/>
              </a:solidFill>
              <a:latin typeface="+mn-ea"/>
              <a:ea typeface="+mn-ea"/>
              <a:cs typeface="宋体" charset="0"/>
            </a:endParaRPr>
          </a:p>
        </p:txBody>
      </p:sp>
      <p:sp>
        <p:nvSpPr>
          <p:cNvPr id="3" name="矩形 2"/>
          <p:cNvSpPr/>
          <p:nvPr/>
        </p:nvSpPr>
        <p:spPr>
          <a:xfrm>
            <a:off x="907228" y="1576048"/>
            <a:ext cx="7549484" cy="451406"/>
          </a:xfrm>
          <a:prstGeom prst="rect">
            <a:avLst/>
          </a:prstGeom>
        </p:spPr>
        <p:txBody>
          <a:bodyPr wrap="square">
            <a:spAutoFit/>
          </a:bodyPr>
          <a:lstStyle/>
          <a:p>
            <a:pPr marL="342900" indent="-342900">
              <a:lnSpc>
                <a:spcPct val="120000"/>
              </a:lnSpc>
              <a:buFont typeface="Arial"/>
              <a:buChar char="•"/>
            </a:pPr>
            <a:endParaRPr lang="zh-CN" altLang="en-US" sz="2000" dirty="0">
              <a:latin typeface="+mn-ea"/>
            </a:endParaRPr>
          </a:p>
        </p:txBody>
      </p:sp>
      <p:sp>
        <p:nvSpPr>
          <p:cNvPr id="2" name="矩形 1"/>
          <p:cNvSpPr/>
          <p:nvPr/>
        </p:nvSpPr>
        <p:spPr>
          <a:xfrm>
            <a:off x="1284381" y="1576048"/>
            <a:ext cx="6782687" cy="3277820"/>
          </a:xfrm>
          <a:prstGeom prst="rect">
            <a:avLst/>
          </a:prstGeom>
        </p:spPr>
        <p:txBody>
          <a:bodyPr wrap="square">
            <a:spAutoFit/>
          </a:bodyPr>
          <a:lstStyle/>
          <a:p>
            <a:pPr marL="342900" indent="-342900">
              <a:lnSpc>
                <a:spcPct val="130000"/>
              </a:lnSpc>
              <a:buFont typeface="Arial"/>
              <a:buChar char="•"/>
            </a:pPr>
            <a:r>
              <a:rPr lang="zh-CN" altLang="en-US" sz="2000" dirty="0">
                <a:solidFill>
                  <a:srgbClr val="0000FF"/>
                </a:solidFill>
                <a:latin typeface="+mn-ea"/>
              </a:rPr>
              <a:t>生存时间：</a:t>
            </a:r>
            <a:r>
              <a:rPr lang="zh-CN" altLang="en-US" sz="2000" dirty="0">
                <a:latin typeface="+mn-ea"/>
              </a:rPr>
              <a:t>8</a:t>
            </a:r>
            <a:r>
              <a:rPr lang="en-US" altLang="zh-CN" sz="2000" dirty="0">
                <a:latin typeface="+mn-ea"/>
              </a:rPr>
              <a:t>bit，</a:t>
            </a:r>
            <a:r>
              <a:rPr lang="zh-CN" altLang="en-US" sz="2000" dirty="0">
                <a:latin typeface="+mn-ea"/>
              </a:rPr>
              <a:t>生存时间</a:t>
            </a:r>
            <a:r>
              <a:rPr lang="en-US" altLang="zh-CN" sz="2000" dirty="0" err="1">
                <a:latin typeface="+mn-ea"/>
              </a:rPr>
              <a:t>TTL（time</a:t>
            </a:r>
            <a:r>
              <a:rPr lang="en-US" altLang="zh-CN" sz="2000" dirty="0">
                <a:latin typeface="+mn-ea"/>
              </a:rPr>
              <a:t> to live）</a:t>
            </a:r>
            <a:r>
              <a:rPr lang="zh-CN" altLang="en-US" sz="2000" dirty="0">
                <a:latin typeface="+mn-ea"/>
              </a:rPr>
              <a:t>表示</a:t>
            </a:r>
            <a:r>
              <a:rPr lang="zh-CN" altLang="en-GB" sz="2000" dirty="0">
                <a:latin typeface="+mn-ea"/>
              </a:rPr>
              <a:t>数据报最大生存的时间，他以秒为单位倒计时计算，一但该值为“0”他将被从网中删除，</a:t>
            </a:r>
            <a:r>
              <a:rPr lang="zh-CN" altLang="en-GB" sz="2000" dirty="0" smtClean="0">
                <a:latin typeface="+mn-ea"/>
              </a:rPr>
              <a:t>同时向源主机发回出错</a:t>
            </a:r>
            <a:r>
              <a:rPr lang="zh-CN" altLang="en-GB" sz="2000" dirty="0">
                <a:latin typeface="+mn-ea"/>
              </a:rPr>
              <a:t>信息。</a:t>
            </a:r>
            <a:endParaRPr lang="zh-CN" altLang="en-US" sz="2000" dirty="0">
              <a:latin typeface="+mn-ea"/>
            </a:endParaRPr>
          </a:p>
          <a:p>
            <a:pPr marL="342900" indent="-342900">
              <a:lnSpc>
                <a:spcPct val="130000"/>
              </a:lnSpc>
              <a:buFont typeface="Arial"/>
              <a:buChar char="•"/>
            </a:pPr>
            <a:r>
              <a:rPr lang="zh-CN" altLang="en-US" sz="2000" dirty="0">
                <a:solidFill>
                  <a:srgbClr val="0000FF"/>
                </a:solidFill>
                <a:latin typeface="+mn-ea"/>
              </a:rPr>
              <a:t>报头校验和： </a:t>
            </a:r>
            <a:r>
              <a:rPr lang="zh-CN" altLang="en-US" sz="2000" dirty="0">
                <a:latin typeface="+mn-ea"/>
              </a:rPr>
              <a:t>16</a:t>
            </a:r>
            <a:r>
              <a:rPr lang="en-US" altLang="zh-CN" sz="2000" dirty="0">
                <a:latin typeface="+mn-ea"/>
              </a:rPr>
              <a:t>bit，</a:t>
            </a:r>
            <a:r>
              <a:rPr lang="zh-CN" altLang="en-US" sz="2000" dirty="0">
                <a:latin typeface="+mn-ea"/>
              </a:rPr>
              <a:t>报头校验和用于对数据报头进行校验，以保证数据报头的正确性；（校验方法：先设初始值为“0”，再对数据报头数据每16位求异和，结果取反，从而计算出报头校验和的值来）</a:t>
            </a:r>
            <a:endParaRPr lang="en-US" altLang="zh-CN" sz="2000" dirty="0">
              <a:latin typeface="+mn-ea"/>
            </a:endParaRPr>
          </a:p>
        </p:txBody>
      </p:sp>
    </p:spTree>
    <p:extLst>
      <p:ext uri="{BB962C8B-B14F-4D97-AF65-F5344CB8AC3E}">
        <p14:creationId xmlns:p14="http://schemas.microsoft.com/office/powerpoint/2010/main" val="29337613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75" name="Rectangle 23"/>
          <p:cNvSpPr>
            <a:spLocks noChangeArrowheads="1"/>
          </p:cNvSpPr>
          <p:nvPr/>
        </p:nvSpPr>
        <p:spPr bwMode="auto">
          <a:xfrm>
            <a:off x="2565400" y="2503998"/>
            <a:ext cx="4186238" cy="3028950"/>
          </a:xfrm>
          <a:prstGeom prst="rect">
            <a:avLst/>
          </a:prstGeom>
          <a:solidFill>
            <a:schemeClr val="bg1"/>
          </a:solidFill>
          <a:ln>
            <a:noFill/>
          </a:ln>
          <a:effectLst>
            <a:outerShdw blurRad="63500" dist="53882" dir="2700000" algn="ctr" rotWithShape="0">
              <a:schemeClr val="tx1">
                <a:alpha val="74998"/>
              </a:schemeClr>
            </a:outerShdw>
          </a:effectLst>
          <a:extLst>
            <a:ext uri="{91240B29-F687-4F45-9708-019B960494DF}">
              <a14:hiddenLine xmlns:a14="http://schemas.microsoft.com/office/drawing/2010/main" w="38100">
                <a:solidFill>
                  <a:schemeClr val="tx1"/>
                </a:solidFill>
                <a:miter lim="800000"/>
                <a:headEnd type="none" w="sm" len="sm"/>
                <a:tailEnd type="none" w="sm" len="sm"/>
              </a14:hiddenLine>
            </a:ext>
          </a:extLst>
        </p:spPr>
        <p:txBody>
          <a:bodyPr wrap="none" anchor="ctr">
            <a:spAutoFit/>
          </a:bodyPr>
          <a:lstStyle/>
          <a:p>
            <a:endParaRPr lang="zh-CN" altLang="en-US"/>
          </a:p>
        </p:txBody>
      </p:sp>
      <p:sp>
        <p:nvSpPr>
          <p:cNvPr id="561156" name="Rectangle 4"/>
          <p:cNvSpPr>
            <a:spLocks noChangeArrowheads="1"/>
          </p:cNvSpPr>
          <p:nvPr/>
        </p:nvSpPr>
        <p:spPr bwMode="auto">
          <a:xfrm>
            <a:off x="2565400" y="4018473"/>
            <a:ext cx="4186238" cy="1514475"/>
          </a:xfrm>
          <a:prstGeom prst="rect">
            <a:avLst/>
          </a:prstGeom>
          <a:solidFill>
            <a:srgbClr val="45F3BB"/>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57" name="Rectangle 5"/>
          <p:cNvSpPr>
            <a:spLocks noChangeArrowheads="1"/>
          </p:cNvSpPr>
          <p:nvPr/>
        </p:nvSpPr>
        <p:spPr bwMode="auto">
          <a:xfrm>
            <a:off x="642938" y="3110423"/>
            <a:ext cx="2114550" cy="50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ctr" defTabSz="1028700">
              <a:lnSpc>
                <a:spcPts val="2363"/>
              </a:lnSpc>
              <a:tabLst>
                <a:tab pos="514350" algn="l"/>
                <a:tab pos="1028700" algn="l"/>
                <a:tab pos="1543050" algn="l"/>
              </a:tabLst>
            </a:pPr>
            <a:r>
              <a:rPr lang="zh-CN" altLang="en-US" sz="2000" b="1" dirty="0" smtClean="0">
                <a:solidFill>
                  <a:srgbClr val="000000"/>
                </a:solidFill>
                <a:latin typeface="Helvetica" charset="0"/>
              </a:rPr>
              <a:t>传输层</a:t>
            </a:r>
            <a:endParaRPr lang="en-US" altLang="zh-CN" sz="2000" b="1" dirty="0">
              <a:solidFill>
                <a:srgbClr val="000000"/>
              </a:solidFill>
              <a:latin typeface="Helvetica" charset="0"/>
            </a:endParaRPr>
          </a:p>
        </p:txBody>
      </p:sp>
      <p:sp>
        <p:nvSpPr>
          <p:cNvPr id="561158" name="Rectangle 6"/>
          <p:cNvSpPr>
            <a:spLocks noChangeArrowheads="1"/>
          </p:cNvSpPr>
          <p:nvPr/>
        </p:nvSpPr>
        <p:spPr bwMode="auto">
          <a:xfrm>
            <a:off x="857250" y="4339148"/>
            <a:ext cx="1700213" cy="46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ctr" defTabSz="1028700">
              <a:lnSpc>
                <a:spcPts val="2363"/>
              </a:lnSpc>
              <a:tabLst>
                <a:tab pos="514350" algn="l"/>
                <a:tab pos="1028700" algn="l"/>
                <a:tab pos="1543050" algn="l"/>
              </a:tabLst>
            </a:pPr>
            <a:r>
              <a:rPr lang="zh-CN" altLang="en-US" sz="2000" b="1" dirty="0" smtClean="0">
                <a:solidFill>
                  <a:srgbClr val="000000"/>
                </a:solidFill>
                <a:latin typeface="Helvetica" charset="0"/>
              </a:rPr>
              <a:t>网络层</a:t>
            </a:r>
            <a:endParaRPr lang="en-US" altLang="zh-CN" sz="2000" b="1" dirty="0">
              <a:solidFill>
                <a:srgbClr val="000000"/>
              </a:solidFill>
              <a:latin typeface="Helvetica" charset="0"/>
            </a:endParaRPr>
          </a:p>
        </p:txBody>
      </p:sp>
      <p:sp>
        <p:nvSpPr>
          <p:cNvPr id="561159" name="Rectangle 7"/>
          <p:cNvSpPr>
            <a:spLocks noChangeArrowheads="1"/>
          </p:cNvSpPr>
          <p:nvPr/>
        </p:nvSpPr>
        <p:spPr bwMode="auto">
          <a:xfrm>
            <a:off x="2565400" y="2503998"/>
            <a:ext cx="4186238" cy="1514475"/>
          </a:xfrm>
          <a:prstGeom prst="rect">
            <a:avLst/>
          </a:prstGeom>
          <a:solidFill>
            <a:srgbClr val="FFE9AA"/>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dirty="0"/>
          </a:p>
        </p:txBody>
      </p:sp>
      <p:sp>
        <p:nvSpPr>
          <p:cNvPr id="561160" name="Rectangle 8"/>
          <p:cNvSpPr>
            <a:spLocks noChangeArrowheads="1"/>
          </p:cNvSpPr>
          <p:nvPr/>
        </p:nvSpPr>
        <p:spPr bwMode="auto">
          <a:xfrm>
            <a:off x="2571750" y="3110423"/>
            <a:ext cx="20574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ctr" defTabSz="1028700">
              <a:lnSpc>
                <a:spcPts val="2363"/>
              </a:lnSpc>
              <a:tabLst>
                <a:tab pos="514350" algn="l"/>
                <a:tab pos="1028700" algn="l"/>
                <a:tab pos="1543050" algn="l"/>
              </a:tabLst>
            </a:pPr>
            <a:r>
              <a:rPr lang="en-US" altLang="zh-CN" sz="2000" b="1" dirty="0">
                <a:solidFill>
                  <a:srgbClr val="000000"/>
                </a:solidFill>
                <a:latin typeface="Helvetica" charset="0"/>
              </a:rPr>
              <a:t>TCP</a:t>
            </a:r>
          </a:p>
        </p:txBody>
      </p:sp>
      <p:sp>
        <p:nvSpPr>
          <p:cNvPr id="561161" name="Rectangle 9"/>
          <p:cNvSpPr>
            <a:spLocks noChangeArrowheads="1"/>
          </p:cNvSpPr>
          <p:nvPr/>
        </p:nvSpPr>
        <p:spPr bwMode="auto">
          <a:xfrm>
            <a:off x="4743450" y="3096135"/>
            <a:ext cx="19716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ctr" defTabSz="1028700">
              <a:lnSpc>
                <a:spcPts val="2363"/>
              </a:lnSpc>
              <a:tabLst>
                <a:tab pos="514350" algn="l"/>
                <a:tab pos="1028700" algn="l"/>
                <a:tab pos="1543050" algn="l"/>
              </a:tabLst>
            </a:pPr>
            <a:r>
              <a:rPr lang="en-US" altLang="zh-CN" sz="2000" b="1" dirty="0">
                <a:solidFill>
                  <a:srgbClr val="000000"/>
                </a:solidFill>
                <a:latin typeface="Helvetica" charset="0"/>
              </a:rPr>
              <a:t>UDP</a:t>
            </a:r>
          </a:p>
        </p:txBody>
      </p:sp>
      <p:sp>
        <p:nvSpPr>
          <p:cNvPr id="561162" name="Rectangle 10"/>
          <p:cNvSpPr>
            <a:spLocks noChangeArrowheads="1"/>
          </p:cNvSpPr>
          <p:nvPr/>
        </p:nvSpPr>
        <p:spPr bwMode="auto">
          <a:xfrm>
            <a:off x="7366000" y="3817194"/>
            <a:ext cx="13144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363"/>
              </a:lnSpc>
              <a:tabLst>
                <a:tab pos="514350" algn="l"/>
                <a:tab pos="1028700" algn="l"/>
                <a:tab pos="1543050" algn="l"/>
              </a:tabLst>
            </a:pPr>
            <a:r>
              <a:rPr lang="zh-CN" altLang="en-US" sz="2000" b="1" dirty="0" smtClean="0">
                <a:solidFill>
                  <a:srgbClr val="000000"/>
                </a:solidFill>
                <a:latin typeface="Helvetica" charset="0"/>
              </a:rPr>
              <a:t>协议号</a:t>
            </a:r>
            <a:endParaRPr lang="en-US" altLang="zh-CN" sz="2000" b="1" dirty="0">
              <a:solidFill>
                <a:srgbClr val="000000"/>
              </a:solidFill>
              <a:latin typeface="Helvetica" charset="0"/>
            </a:endParaRPr>
          </a:p>
        </p:txBody>
      </p:sp>
      <p:sp>
        <p:nvSpPr>
          <p:cNvPr id="561163" name="Rectangle 11"/>
          <p:cNvSpPr>
            <a:spLocks noChangeArrowheads="1"/>
          </p:cNvSpPr>
          <p:nvPr/>
        </p:nvSpPr>
        <p:spPr bwMode="auto">
          <a:xfrm>
            <a:off x="4429125" y="4582035"/>
            <a:ext cx="52863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363"/>
              </a:lnSpc>
              <a:tabLst>
                <a:tab pos="514350" algn="l"/>
                <a:tab pos="1028700" algn="l"/>
                <a:tab pos="1543050" algn="l"/>
              </a:tabLst>
            </a:pPr>
            <a:r>
              <a:rPr lang="en-US" altLang="zh-CN" sz="2000" b="1" dirty="0">
                <a:latin typeface="Helvetica" charset="0"/>
              </a:rPr>
              <a:t>IP</a:t>
            </a:r>
          </a:p>
        </p:txBody>
      </p:sp>
      <p:grpSp>
        <p:nvGrpSpPr>
          <p:cNvPr id="561164" name="Group 12"/>
          <p:cNvGrpSpPr>
            <a:grpSpLocks/>
          </p:cNvGrpSpPr>
          <p:nvPr/>
        </p:nvGrpSpPr>
        <p:grpSpPr bwMode="auto">
          <a:xfrm>
            <a:off x="857250" y="4024823"/>
            <a:ext cx="1585913" cy="0"/>
            <a:chOff x="480" y="1736"/>
            <a:chExt cx="888" cy="0"/>
          </a:xfrm>
        </p:grpSpPr>
        <p:sp>
          <p:nvSpPr>
            <p:cNvPr id="561165" name="Line 13"/>
            <p:cNvSpPr>
              <a:spLocks noChangeShapeType="1"/>
            </p:cNvSpPr>
            <p:nvPr/>
          </p:nvSpPr>
          <p:spPr bwMode="auto">
            <a:xfrm>
              <a:off x="1280" y="1736"/>
              <a:ext cx="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66" name="Line 14"/>
            <p:cNvSpPr>
              <a:spLocks noChangeShapeType="1"/>
            </p:cNvSpPr>
            <p:nvPr/>
          </p:nvSpPr>
          <p:spPr bwMode="auto">
            <a:xfrm>
              <a:off x="1120" y="1736"/>
              <a:ext cx="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67" name="Line 15"/>
            <p:cNvSpPr>
              <a:spLocks noChangeShapeType="1"/>
            </p:cNvSpPr>
            <p:nvPr/>
          </p:nvSpPr>
          <p:spPr bwMode="auto">
            <a:xfrm>
              <a:off x="960" y="1736"/>
              <a:ext cx="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68" name="Line 16"/>
            <p:cNvSpPr>
              <a:spLocks noChangeShapeType="1"/>
            </p:cNvSpPr>
            <p:nvPr/>
          </p:nvSpPr>
          <p:spPr bwMode="auto">
            <a:xfrm>
              <a:off x="800" y="1736"/>
              <a:ext cx="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69" name="Line 17"/>
            <p:cNvSpPr>
              <a:spLocks noChangeShapeType="1"/>
            </p:cNvSpPr>
            <p:nvPr/>
          </p:nvSpPr>
          <p:spPr bwMode="auto">
            <a:xfrm>
              <a:off x="640" y="1736"/>
              <a:ext cx="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70" name="Line 18"/>
            <p:cNvSpPr>
              <a:spLocks noChangeShapeType="1"/>
            </p:cNvSpPr>
            <p:nvPr/>
          </p:nvSpPr>
          <p:spPr bwMode="auto">
            <a:xfrm>
              <a:off x="480" y="1736"/>
              <a:ext cx="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561171" name="Line 19"/>
          <p:cNvSpPr>
            <a:spLocks noChangeShapeType="1"/>
          </p:cNvSpPr>
          <p:nvPr/>
        </p:nvSpPr>
        <p:spPr bwMode="auto">
          <a:xfrm flipH="1">
            <a:off x="6600825" y="4024823"/>
            <a:ext cx="8001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72" name="Line 20"/>
          <p:cNvSpPr>
            <a:spLocks noChangeShapeType="1"/>
          </p:cNvSpPr>
          <p:nvPr/>
        </p:nvSpPr>
        <p:spPr bwMode="auto">
          <a:xfrm flipH="1">
            <a:off x="4629150" y="2516698"/>
            <a:ext cx="0" cy="152241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1173" name="Oval 21"/>
          <p:cNvSpPr>
            <a:spLocks noChangeArrowheads="1"/>
          </p:cNvSpPr>
          <p:nvPr/>
        </p:nvSpPr>
        <p:spPr bwMode="auto">
          <a:xfrm>
            <a:off x="5451619" y="3800985"/>
            <a:ext cx="414337" cy="414338"/>
          </a:xfrm>
          <a:prstGeom prst="ellipse">
            <a:avLst/>
          </a:prstGeom>
          <a:solidFill>
            <a:srgbClr val="FFD255"/>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nchor="ctr"/>
          <a:lstStyle/>
          <a:p>
            <a:pPr algn="ctr" defTabSz="1028700"/>
            <a:r>
              <a:rPr lang="zh-CN" altLang="en-US" sz="2000" b="1" dirty="0">
                <a:latin typeface="Helvetica" charset="0"/>
              </a:rPr>
              <a:t>17</a:t>
            </a:r>
          </a:p>
        </p:txBody>
      </p:sp>
      <p:sp>
        <p:nvSpPr>
          <p:cNvPr id="561174" name="Oval 22"/>
          <p:cNvSpPr>
            <a:spLocks noChangeArrowheads="1"/>
          </p:cNvSpPr>
          <p:nvPr/>
        </p:nvSpPr>
        <p:spPr bwMode="auto">
          <a:xfrm>
            <a:off x="3379788" y="3800985"/>
            <a:ext cx="414337" cy="414338"/>
          </a:xfrm>
          <a:prstGeom prst="ellipse">
            <a:avLst/>
          </a:prstGeom>
          <a:solidFill>
            <a:srgbClr val="FFD255"/>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nchor="ctr"/>
          <a:lstStyle/>
          <a:p>
            <a:pPr algn="ctr" defTabSz="1028700"/>
            <a:r>
              <a:rPr lang="zh-CN" altLang="en-US" sz="2000" b="1" dirty="0">
                <a:latin typeface="Helvetica" charset="0"/>
              </a:rPr>
              <a:t>6</a:t>
            </a:r>
          </a:p>
        </p:txBody>
      </p:sp>
      <p:sp>
        <p:nvSpPr>
          <p:cNvPr id="23" name="文本框 22"/>
          <p:cNvSpPr txBox="1"/>
          <p:nvPr/>
        </p:nvSpPr>
        <p:spPr>
          <a:xfrm>
            <a:off x="821439" y="887843"/>
            <a:ext cx="3724096" cy="584775"/>
          </a:xfrm>
          <a:prstGeom prst="rect">
            <a:avLst/>
          </a:prstGeom>
          <a:noFill/>
        </p:spPr>
        <p:txBody>
          <a:bodyPr wrap="none" rtlCol="0">
            <a:spAutoFit/>
          </a:bodyPr>
          <a:lstStyle/>
          <a:p>
            <a:pPr marL="457200" indent="-457200">
              <a:lnSpc>
                <a:spcPct val="140000"/>
              </a:lnSpc>
              <a:buFont typeface="+mj-lt"/>
              <a:buAutoNum type="arabicPeriod" startAt="3"/>
            </a:pPr>
            <a:r>
              <a:rPr kumimoji="1" lang="zh-CN" altLang="en-US" sz="2400" dirty="0" smtClean="0">
                <a:latin typeface="+mn-ea"/>
              </a:rPr>
              <a:t>传输层协议及报文格式</a:t>
            </a:r>
            <a:endParaRPr kumimoji="1" lang="en-US" altLang="zh-CN" sz="2400" dirty="0" smtClean="0">
              <a:latin typeface="+mn-ea"/>
            </a:endParaRPr>
          </a:p>
        </p:txBody>
      </p:sp>
    </p:spTree>
    <p:extLst>
      <p:ext uri="{BB962C8B-B14F-4D97-AF65-F5344CB8AC3E}">
        <p14:creationId xmlns:p14="http://schemas.microsoft.com/office/powerpoint/2010/main" val="34076217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1066770" y="852150"/>
            <a:ext cx="6568174" cy="584775"/>
          </a:xfrm>
          <a:prstGeom prst="rect">
            <a:avLst/>
          </a:prstGeom>
          <a:noFill/>
        </p:spPr>
        <p:txBody>
          <a:bodyPr wrap="none" rtlCol="0">
            <a:spAutoFit/>
          </a:bodyPr>
          <a:lstStyle/>
          <a:p>
            <a:pPr>
              <a:lnSpc>
                <a:spcPct val="140000"/>
              </a:lnSpc>
            </a:pPr>
            <a:r>
              <a:rPr kumimoji="1" lang="en-US" altLang="zh-CN" sz="2400" dirty="0" smtClean="0">
                <a:solidFill>
                  <a:srgbClr val="0000FF"/>
                </a:solidFill>
                <a:latin typeface="+mn-ea"/>
              </a:rPr>
              <a:t>TCP</a:t>
            </a:r>
            <a:r>
              <a:rPr kumimoji="1" lang="zh-CN" altLang="en-US" sz="2400" dirty="0" smtClean="0">
                <a:solidFill>
                  <a:srgbClr val="0000FF"/>
                </a:solidFill>
                <a:latin typeface="+mn-ea"/>
              </a:rPr>
              <a:t>协议（</a:t>
            </a:r>
            <a:r>
              <a:rPr kumimoji="1" lang="en-US" altLang="zh-CN" sz="2400" dirty="0" smtClean="0">
                <a:solidFill>
                  <a:srgbClr val="0000FF"/>
                </a:solidFill>
                <a:latin typeface="+mn-ea"/>
              </a:rPr>
              <a:t>Transmission Control Protocol</a:t>
            </a:r>
            <a:r>
              <a:rPr kumimoji="1" lang="zh-CN" altLang="en-US" sz="2400" dirty="0" smtClean="0">
                <a:solidFill>
                  <a:srgbClr val="0000FF"/>
                </a:solidFill>
                <a:latin typeface="+mn-ea"/>
              </a:rPr>
              <a:t>）</a:t>
            </a:r>
            <a:endParaRPr kumimoji="1" lang="en-US" altLang="zh-CN" sz="2400" dirty="0" smtClean="0">
              <a:solidFill>
                <a:srgbClr val="0000FF"/>
              </a:solidFill>
              <a:latin typeface="+mn-ea"/>
            </a:endParaRPr>
          </a:p>
        </p:txBody>
      </p:sp>
      <p:sp>
        <p:nvSpPr>
          <p:cNvPr id="2" name="矩形 1"/>
          <p:cNvSpPr/>
          <p:nvPr/>
        </p:nvSpPr>
        <p:spPr>
          <a:xfrm>
            <a:off x="1066770" y="2071854"/>
            <a:ext cx="6869275" cy="3421450"/>
          </a:xfrm>
          <a:prstGeom prst="rect">
            <a:avLst/>
          </a:prstGeom>
        </p:spPr>
        <p:txBody>
          <a:bodyPr wrap="square">
            <a:spAutoFit/>
          </a:bodyPr>
          <a:lstStyle/>
          <a:p>
            <a:pPr marL="285750" indent="-285750">
              <a:lnSpc>
                <a:spcPct val="120000"/>
              </a:lnSpc>
              <a:spcBef>
                <a:spcPts val="1500"/>
              </a:spcBef>
              <a:buFont typeface="Arial"/>
              <a:buChar char="•"/>
            </a:pPr>
            <a:r>
              <a:rPr lang="zh-CN" altLang="en-US" sz="2000" dirty="0" smtClean="0">
                <a:latin typeface="+mn-ea"/>
              </a:rPr>
              <a:t>一种面向连接的、可靠的、基于字节流的传输层通信协议。</a:t>
            </a:r>
            <a:endParaRPr lang="en-US" altLang="zh-CN" sz="2000" dirty="0" smtClean="0">
              <a:latin typeface="+mn-ea"/>
            </a:endParaRPr>
          </a:p>
          <a:p>
            <a:pPr marL="285750" indent="-285750">
              <a:lnSpc>
                <a:spcPct val="120000"/>
              </a:lnSpc>
              <a:spcBef>
                <a:spcPts val="1500"/>
              </a:spcBef>
              <a:buFont typeface="Arial"/>
              <a:buChar char="•"/>
            </a:pPr>
            <a:r>
              <a:rPr lang="en-US" altLang="zh-CN" sz="2000" b="1" dirty="0" smtClean="0">
                <a:latin typeface="+mn-ea"/>
                <a:cs typeface="宋体" charset="0"/>
              </a:rPr>
              <a:t>TCP</a:t>
            </a:r>
            <a:r>
              <a:rPr lang="zh-CN" altLang="en-US" sz="2000" b="1" dirty="0">
                <a:latin typeface="+mn-ea"/>
                <a:cs typeface="宋体" charset="0"/>
              </a:rPr>
              <a:t>协议将源主机应用层的数据分成多个</a:t>
            </a:r>
            <a:r>
              <a:rPr lang="zh-CN" altLang="en-US" sz="2000" b="1" dirty="0">
                <a:solidFill>
                  <a:srgbClr val="3333CC"/>
                </a:solidFill>
                <a:latin typeface="+mn-ea"/>
                <a:cs typeface="宋体" charset="0"/>
              </a:rPr>
              <a:t>分段</a:t>
            </a:r>
            <a:r>
              <a:rPr lang="zh-CN" altLang="en-US" sz="2000" b="1" dirty="0">
                <a:latin typeface="+mn-ea"/>
                <a:cs typeface="宋体" charset="0"/>
              </a:rPr>
              <a:t>，</a:t>
            </a:r>
            <a:r>
              <a:rPr lang="zh-CN" altLang="en-US" sz="2000" b="1" dirty="0" smtClean="0">
                <a:latin typeface="+mn-ea"/>
                <a:cs typeface="宋体" charset="0"/>
              </a:rPr>
              <a:t>然后将每个分段传送到网网络层，网络层将数据封装为</a:t>
            </a:r>
            <a:r>
              <a:rPr lang="en-US" altLang="zh-CN" sz="2000" b="1" dirty="0">
                <a:latin typeface="+mn-ea"/>
                <a:cs typeface="宋体" charset="0"/>
              </a:rPr>
              <a:t>IP</a:t>
            </a:r>
            <a:r>
              <a:rPr lang="zh-CN" altLang="en-US" sz="2000" b="1" dirty="0">
                <a:latin typeface="+mn-ea"/>
                <a:cs typeface="宋体" charset="0"/>
              </a:rPr>
              <a:t>数据包，并发送到目的主机。目的主</a:t>
            </a:r>
            <a:r>
              <a:rPr lang="zh-CN" altLang="en-US" sz="2000" b="1" dirty="0" smtClean="0">
                <a:latin typeface="+mn-ea"/>
                <a:cs typeface="宋体" charset="0"/>
              </a:rPr>
              <a:t>机的网络层将</a:t>
            </a:r>
            <a:r>
              <a:rPr lang="en-US" altLang="zh-CN" sz="2000" b="1" dirty="0">
                <a:latin typeface="+mn-ea"/>
                <a:cs typeface="宋体" charset="0"/>
              </a:rPr>
              <a:t>IP</a:t>
            </a:r>
            <a:r>
              <a:rPr lang="zh-CN" altLang="en-US" sz="2000" b="1" dirty="0">
                <a:latin typeface="+mn-ea"/>
                <a:cs typeface="宋体" charset="0"/>
              </a:rPr>
              <a:t>数据包中的分段传送给传输层，再由传输层对这些分段进行</a:t>
            </a:r>
            <a:r>
              <a:rPr lang="zh-CN" altLang="en-US" sz="2000" b="1" dirty="0">
                <a:solidFill>
                  <a:srgbClr val="3333CC"/>
                </a:solidFill>
                <a:latin typeface="+mn-ea"/>
                <a:cs typeface="宋体" charset="0"/>
              </a:rPr>
              <a:t>重组</a:t>
            </a:r>
            <a:r>
              <a:rPr lang="zh-CN" altLang="en-US" sz="2000" b="1" dirty="0">
                <a:latin typeface="+mn-ea"/>
                <a:cs typeface="宋体" charset="0"/>
              </a:rPr>
              <a:t>，还原成原始数据，传送给应用层</a:t>
            </a:r>
            <a:r>
              <a:rPr lang="zh-CN" altLang="en-US" sz="2000" b="1" dirty="0" smtClean="0">
                <a:latin typeface="+mn-ea"/>
                <a:cs typeface="宋体" charset="0"/>
              </a:rPr>
              <a:t>。</a:t>
            </a:r>
            <a:endParaRPr lang="en-US" altLang="zh-CN" sz="2000" b="1" dirty="0" smtClean="0">
              <a:latin typeface="+mn-ea"/>
              <a:cs typeface="宋体" charset="0"/>
            </a:endParaRPr>
          </a:p>
          <a:p>
            <a:pPr marL="285750" lvl="1" indent="-285750">
              <a:lnSpc>
                <a:spcPct val="120000"/>
              </a:lnSpc>
              <a:spcBef>
                <a:spcPts val="1500"/>
              </a:spcBef>
              <a:buFont typeface="Arial"/>
              <a:buChar char="•"/>
            </a:pPr>
            <a:r>
              <a:rPr lang="en-US" altLang="zh-CN" sz="2000" b="1" dirty="0">
                <a:latin typeface="+mn-ea"/>
                <a:cs typeface="宋体" charset="0"/>
              </a:rPr>
              <a:t>TCP</a:t>
            </a:r>
            <a:r>
              <a:rPr lang="zh-CN" altLang="en-US" sz="2000" b="1" dirty="0">
                <a:latin typeface="+mn-ea"/>
                <a:cs typeface="宋体" charset="0"/>
              </a:rPr>
              <a:t>协议还要完成</a:t>
            </a:r>
            <a:r>
              <a:rPr lang="zh-CN" altLang="en-US" sz="2000" b="1" dirty="0">
                <a:solidFill>
                  <a:srgbClr val="3333CC"/>
                </a:solidFill>
                <a:latin typeface="+mn-ea"/>
                <a:cs typeface="宋体" charset="0"/>
              </a:rPr>
              <a:t>流量控制</a:t>
            </a:r>
            <a:r>
              <a:rPr lang="zh-CN" altLang="en-US" sz="2000" b="1" dirty="0">
                <a:latin typeface="+mn-ea"/>
                <a:cs typeface="宋体" charset="0"/>
              </a:rPr>
              <a:t>和</a:t>
            </a:r>
            <a:r>
              <a:rPr lang="zh-CN" altLang="en-US" sz="2000" b="1" dirty="0">
                <a:solidFill>
                  <a:srgbClr val="3333CC"/>
                </a:solidFill>
                <a:latin typeface="+mn-ea"/>
                <a:cs typeface="宋体" charset="0"/>
              </a:rPr>
              <a:t>差错检验</a:t>
            </a:r>
            <a:r>
              <a:rPr lang="zh-CN" altLang="en-US" sz="2000" b="1" dirty="0">
                <a:latin typeface="+mn-ea"/>
                <a:cs typeface="宋体" charset="0"/>
              </a:rPr>
              <a:t>的任务，以保证可靠的数据传输</a:t>
            </a:r>
            <a:r>
              <a:rPr lang="zh-CN" altLang="en-US" sz="2000" b="1" dirty="0" smtClean="0">
                <a:latin typeface="+mn-ea"/>
                <a:cs typeface="宋体" charset="0"/>
              </a:rPr>
              <a:t>。</a:t>
            </a:r>
            <a:endParaRPr lang="zh-CN" altLang="en-US" sz="2000" dirty="0">
              <a:latin typeface="+mn-ea"/>
            </a:endParaRPr>
          </a:p>
        </p:txBody>
      </p:sp>
    </p:spTree>
    <p:extLst>
      <p:ext uri="{BB962C8B-B14F-4D97-AF65-F5344CB8AC3E}">
        <p14:creationId xmlns:p14="http://schemas.microsoft.com/office/powerpoint/2010/main" val="30794757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34" name="Line 86"/>
          <p:cNvSpPr>
            <a:spLocks noChangeShapeType="1"/>
          </p:cNvSpPr>
          <p:nvPr/>
        </p:nvSpPr>
        <p:spPr bwMode="auto">
          <a:xfrm>
            <a:off x="8686800" y="1905000"/>
            <a:ext cx="0" cy="3048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endParaRPr lang="zh-CN" altLang="en-US"/>
          </a:p>
        </p:txBody>
      </p:sp>
      <p:sp>
        <p:nvSpPr>
          <p:cNvPr id="35" name="Rectangle 93"/>
          <p:cNvSpPr>
            <a:spLocks noChangeArrowheads="1"/>
          </p:cNvSpPr>
          <p:nvPr/>
        </p:nvSpPr>
        <p:spPr bwMode="auto">
          <a:xfrm>
            <a:off x="8610600" y="3200400"/>
            <a:ext cx="228600" cy="6858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36" name="Rectangle 61"/>
          <p:cNvSpPr>
            <a:spLocks noChangeArrowheads="1"/>
          </p:cNvSpPr>
          <p:nvPr/>
        </p:nvSpPr>
        <p:spPr bwMode="auto">
          <a:xfrm>
            <a:off x="533400" y="1905000"/>
            <a:ext cx="7772400" cy="4572000"/>
          </a:xfrm>
          <a:prstGeom prst="rect">
            <a:avLst/>
          </a:prstGeom>
          <a:solidFill>
            <a:schemeClr val="folHlink"/>
          </a:solidFill>
          <a:ln w="38100">
            <a:solidFill>
              <a:schemeClr val="tx1"/>
            </a:solidFill>
            <a:miter lim="800000"/>
            <a:headEnd type="none" w="sm" len="sm"/>
            <a:tailEnd type="none" w="sm" len="sm"/>
          </a:ln>
          <a:effectLst>
            <a:outerShdw blurRad="63500" dist="38099" dir="2700000" algn="ctr" rotWithShape="0">
              <a:schemeClr val="tx1">
                <a:alpha val="74998"/>
              </a:schemeClr>
            </a:outerShdw>
          </a:effectLst>
        </p:spPr>
        <p:txBody>
          <a:bodyPr anchor="ctr">
            <a:spAutoFit/>
          </a:bodyPr>
          <a:lstStyle/>
          <a:p>
            <a:endParaRPr lang="zh-CN" altLang="en-US"/>
          </a:p>
        </p:txBody>
      </p:sp>
      <p:sp>
        <p:nvSpPr>
          <p:cNvPr id="37" name="Line 62"/>
          <p:cNvSpPr>
            <a:spLocks noChangeShapeType="1"/>
          </p:cNvSpPr>
          <p:nvPr/>
        </p:nvSpPr>
        <p:spPr bwMode="auto">
          <a:xfrm>
            <a:off x="4419600" y="19050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38" name="Line 63"/>
          <p:cNvSpPr>
            <a:spLocks noChangeShapeType="1"/>
          </p:cNvSpPr>
          <p:nvPr/>
        </p:nvSpPr>
        <p:spPr bwMode="auto">
          <a:xfrm>
            <a:off x="533400" y="25146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39" name="Line 65"/>
          <p:cNvSpPr>
            <a:spLocks noChangeShapeType="1"/>
          </p:cNvSpPr>
          <p:nvPr/>
        </p:nvSpPr>
        <p:spPr bwMode="auto">
          <a:xfrm>
            <a:off x="533400" y="31242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0" name="Line 66"/>
          <p:cNvSpPr>
            <a:spLocks noChangeShapeType="1"/>
          </p:cNvSpPr>
          <p:nvPr/>
        </p:nvSpPr>
        <p:spPr bwMode="auto">
          <a:xfrm>
            <a:off x="533400" y="37338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1" name="Line 67"/>
          <p:cNvSpPr>
            <a:spLocks noChangeShapeType="1"/>
          </p:cNvSpPr>
          <p:nvPr/>
        </p:nvSpPr>
        <p:spPr bwMode="auto">
          <a:xfrm>
            <a:off x="533400" y="43434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2" name="Line 68"/>
          <p:cNvSpPr>
            <a:spLocks noChangeShapeType="1"/>
          </p:cNvSpPr>
          <p:nvPr/>
        </p:nvSpPr>
        <p:spPr bwMode="auto">
          <a:xfrm>
            <a:off x="1491093" y="37338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3" name="Line 69"/>
          <p:cNvSpPr>
            <a:spLocks noChangeShapeType="1"/>
          </p:cNvSpPr>
          <p:nvPr/>
        </p:nvSpPr>
        <p:spPr bwMode="auto">
          <a:xfrm>
            <a:off x="4419600" y="37338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4" name="Line 70"/>
          <p:cNvSpPr>
            <a:spLocks noChangeShapeType="1"/>
          </p:cNvSpPr>
          <p:nvPr/>
        </p:nvSpPr>
        <p:spPr bwMode="auto">
          <a:xfrm>
            <a:off x="2895600" y="37338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5" name="Line 71"/>
          <p:cNvSpPr>
            <a:spLocks noChangeShapeType="1"/>
          </p:cNvSpPr>
          <p:nvPr/>
        </p:nvSpPr>
        <p:spPr bwMode="auto">
          <a:xfrm>
            <a:off x="533400" y="49530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6" name="Line 72"/>
          <p:cNvSpPr>
            <a:spLocks noChangeShapeType="1"/>
          </p:cNvSpPr>
          <p:nvPr/>
        </p:nvSpPr>
        <p:spPr bwMode="auto">
          <a:xfrm>
            <a:off x="4419600" y="43434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7" name="Line 73"/>
          <p:cNvSpPr>
            <a:spLocks noChangeShapeType="1"/>
          </p:cNvSpPr>
          <p:nvPr/>
        </p:nvSpPr>
        <p:spPr bwMode="auto">
          <a:xfrm>
            <a:off x="533400" y="55626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48" name="Text Box 74"/>
          <p:cNvSpPr txBox="1">
            <a:spLocks noChangeArrowheads="1"/>
          </p:cNvSpPr>
          <p:nvPr/>
        </p:nvSpPr>
        <p:spPr bwMode="auto">
          <a:xfrm>
            <a:off x="1660525" y="202434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源端口</a:t>
            </a:r>
            <a:r>
              <a:rPr lang="en-US" altLang="zh-CN" sz="1800" b="1" dirty="0" smtClean="0">
                <a:latin typeface="Helvetica" charset="0"/>
              </a:rPr>
              <a:t>(</a:t>
            </a:r>
            <a:r>
              <a:rPr lang="en-US" altLang="zh-CN" sz="1800" b="1" dirty="0">
                <a:latin typeface="Helvetica" charset="0"/>
              </a:rPr>
              <a:t>16)</a:t>
            </a:r>
          </a:p>
        </p:txBody>
      </p:sp>
      <p:sp>
        <p:nvSpPr>
          <p:cNvPr id="49" name="Text Box 75"/>
          <p:cNvSpPr txBox="1">
            <a:spLocks noChangeArrowheads="1"/>
          </p:cNvSpPr>
          <p:nvPr/>
        </p:nvSpPr>
        <p:spPr bwMode="auto">
          <a:xfrm>
            <a:off x="5060950" y="1994178"/>
            <a:ext cx="151849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目的端口</a:t>
            </a:r>
            <a:r>
              <a:rPr lang="en-US" altLang="zh-CN" sz="1800" b="1" dirty="0" smtClean="0">
                <a:latin typeface="Helvetica" charset="0"/>
              </a:rPr>
              <a:t>(</a:t>
            </a:r>
            <a:r>
              <a:rPr lang="en-US" altLang="zh-CN" sz="1800" b="1" dirty="0">
                <a:latin typeface="Helvetica" charset="0"/>
              </a:rPr>
              <a:t>16)</a:t>
            </a:r>
          </a:p>
        </p:txBody>
      </p:sp>
      <p:sp>
        <p:nvSpPr>
          <p:cNvPr id="50" name="Text Box 76"/>
          <p:cNvSpPr txBox="1">
            <a:spLocks noChangeArrowheads="1"/>
          </p:cNvSpPr>
          <p:nvPr/>
        </p:nvSpPr>
        <p:spPr bwMode="auto">
          <a:xfrm>
            <a:off x="3162300" y="266569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序列号</a:t>
            </a:r>
            <a:r>
              <a:rPr lang="en-US" altLang="zh-CN" sz="1800" b="1" dirty="0" smtClean="0">
                <a:latin typeface="Helvetica" charset="0"/>
              </a:rPr>
              <a:t>(</a:t>
            </a:r>
            <a:r>
              <a:rPr lang="en-US" altLang="zh-CN" sz="1800" b="1" dirty="0">
                <a:latin typeface="Helvetica" charset="0"/>
              </a:rPr>
              <a:t>32)</a:t>
            </a:r>
          </a:p>
        </p:txBody>
      </p:sp>
      <p:sp>
        <p:nvSpPr>
          <p:cNvPr id="51" name="Text Box 77"/>
          <p:cNvSpPr txBox="1">
            <a:spLocks noChangeArrowheads="1"/>
          </p:cNvSpPr>
          <p:nvPr/>
        </p:nvSpPr>
        <p:spPr bwMode="auto">
          <a:xfrm>
            <a:off x="464562" y="3731310"/>
            <a:ext cx="1252758"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square" anchor="ctr">
            <a:spAutoFit/>
          </a:bodyPr>
          <a:lstStyle/>
          <a:p>
            <a:pPr>
              <a:spcBef>
                <a:spcPct val="50000"/>
              </a:spcBef>
            </a:pPr>
            <a:r>
              <a:rPr lang="zh-CN" altLang="en-US" b="1" dirty="0" smtClean="0">
                <a:latin typeface="Helvetica" charset="0"/>
              </a:rPr>
              <a:t>头部长度</a:t>
            </a:r>
            <a:r>
              <a:rPr lang="en-US" altLang="zh-CN" b="1" dirty="0" smtClean="0">
                <a:latin typeface="Helvetica" charset="0"/>
              </a:rPr>
              <a:t>(</a:t>
            </a:r>
            <a:r>
              <a:rPr lang="en-US" altLang="zh-CN" b="1" dirty="0">
                <a:latin typeface="Helvetica" charset="0"/>
              </a:rPr>
              <a:t>4)</a:t>
            </a:r>
            <a:endParaRPr lang="en-US" altLang="zh-CN" sz="1800" b="1" dirty="0">
              <a:latin typeface="Helvetica" charset="0"/>
            </a:endParaRPr>
          </a:p>
        </p:txBody>
      </p:sp>
      <p:sp>
        <p:nvSpPr>
          <p:cNvPr id="52" name="Text Box 78"/>
          <p:cNvSpPr txBox="1">
            <a:spLocks noChangeArrowheads="1"/>
          </p:cNvSpPr>
          <p:nvPr/>
        </p:nvSpPr>
        <p:spPr bwMode="auto">
          <a:xfrm>
            <a:off x="2724150" y="319909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确认号</a:t>
            </a:r>
            <a:r>
              <a:rPr lang="en-US" altLang="zh-CN" sz="1800" b="1" dirty="0" smtClean="0">
                <a:latin typeface="Helvetica" charset="0"/>
              </a:rPr>
              <a:t>(</a:t>
            </a:r>
            <a:r>
              <a:rPr lang="en-US" altLang="zh-CN" sz="1800" b="1" dirty="0">
                <a:latin typeface="Helvetica" charset="0"/>
              </a:rPr>
              <a:t>32)</a:t>
            </a:r>
          </a:p>
        </p:txBody>
      </p:sp>
      <p:sp>
        <p:nvSpPr>
          <p:cNvPr id="53" name="Text Box 79"/>
          <p:cNvSpPr txBox="1">
            <a:spLocks noChangeArrowheads="1"/>
          </p:cNvSpPr>
          <p:nvPr/>
        </p:nvSpPr>
        <p:spPr bwMode="auto">
          <a:xfrm>
            <a:off x="1517067" y="3869016"/>
            <a:ext cx="12275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保留位</a:t>
            </a:r>
            <a:r>
              <a:rPr lang="en-US" altLang="zh-CN" sz="1800" b="1" dirty="0" smtClean="0">
                <a:latin typeface="Helvetica" charset="0"/>
              </a:rPr>
              <a:t> </a:t>
            </a:r>
            <a:r>
              <a:rPr lang="en-US" altLang="zh-CN" sz="1800" b="1" dirty="0">
                <a:latin typeface="Helvetica" charset="0"/>
              </a:rPr>
              <a:t>(6)</a:t>
            </a:r>
          </a:p>
        </p:txBody>
      </p:sp>
      <p:sp>
        <p:nvSpPr>
          <p:cNvPr id="54" name="Text Box 80"/>
          <p:cNvSpPr txBox="1">
            <a:spLocks noChangeArrowheads="1"/>
          </p:cNvSpPr>
          <p:nvPr/>
        </p:nvSpPr>
        <p:spPr bwMode="auto">
          <a:xfrm>
            <a:off x="2876550" y="3886200"/>
            <a:ext cx="1568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dirty="0">
                <a:latin typeface="Helvetica" charset="0"/>
              </a:rPr>
              <a:t>Code bits (6)</a:t>
            </a:r>
          </a:p>
        </p:txBody>
      </p:sp>
      <p:sp>
        <p:nvSpPr>
          <p:cNvPr id="55" name="Text Box 81"/>
          <p:cNvSpPr txBox="1">
            <a:spLocks noChangeArrowheads="1"/>
          </p:cNvSpPr>
          <p:nvPr/>
        </p:nvSpPr>
        <p:spPr bwMode="auto">
          <a:xfrm>
            <a:off x="5480050" y="3899178"/>
            <a:ext cx="10568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窗口</a:t>
            </a:r>
            <a:r>
              <a:rPr lang="en-US" altLang="zh-CN" sz="1800" b="1" dirty="0" smtClean="0">
                <a:latin typeface="Helvetica" charset="0"/>
              </a:rPr>
              <a:t>(</a:t>
            </a:r>
            <a:r>
              <a:rPr lang="en-US" altLang="zh-CN" sz="1800" b="1" dirty="0">
                <a:latin typeface="Helvetica" charset="0"/>
              </a:rPr>
              <a:t>16)</a:t>
            </a:r>
          </a:p>
        </p:txBody>
      </p:sp>
      <p:sp>
        <p:nvSpPr>
          <p:cNvPr id="56" name="Text Box 82"/>
          <p:cNvSpPr txBox="1">
            <a:spLocks noChangeArrowheads="1"/>
          </p:cNvSpPr>
          <p:nvPr/>
        </p:nvSpPr>
        <p:spPr bwMode="auto">
          <a:xfrm>
            <a:off x="1606550" y="4494491"/>
            <a:ext cx="135596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校验和</a:t>
            </a:r>
            <a:r>
              <a:rPr lang="en-US" altLang="zh-CN" sz="1800" b="1" dirty="0" smtClean="0">
                <a:latin typeface="Helvetica" charset="0"/>
              </a:rPr>
              <a:t> </a:t>
            </a:r>
            <a:r>
              <a:rPr lang="en-US" altLang="zh-CN" sz="1800" b="1" dirty="0">
                <a:latin typeface="Helvetica" charset="0"/>
              </a:rPr>
              <a:t>(16)</a:t>
            </a:r>
          </a:p>
        </p:txBody>
      </p:sp>
      <p:sp>
        <p:nvSpPr>
          <p:cNvPr id="57" name="Text Box 83"/>
          <p:cNvSpPr txBox="1">
            <a:spLocks noChangeArrowheads="1"/>
          </p:cNvSpPr>
          <p:nvPr/>
        </p:nvSpPr>
        <p:spPr bwMode="auto">
          <a:xfrm>
            <a:off x="5556250" y="4494491"/>
            <a:ext cx="135596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紧急位</a:t>
            </a:r>
            <a:r>
              <a:rPr lang="en-US" altLang="zh-CN" sz="1800" b="1" dirty="0" smtClean="0">
                <a:latin typeface="Helvetica" charset="0"/>
              </a:rPr>
              <a:t> </a:t>
            </a:r>
            <a:r>
              <a:rPr lang="en-US" altLang="zh-CN" sz="1800" b="1" dirty="0">
                <a:latin typeface="Helvetica" charset="0"/>
              </a:rPr>
              <a:t>(16)</a:t>
            </a:r>
          </a:p>
        </p:txBody>
      </p:sp>
      <p:sp>
        <p:nvSpPr>
          <p:cNvPr id="58" name="Text Box 84"/>
          <p:cNvSpPr txBox="1">
            <a:spLocks noChangeArrowheads="1"/>
          </p:cNvSpPr>
          <p:nvPr/>
        </p:nvSpPr>
        <p:spPr bwMode="auto">
          <a:xfrm>
            <a:off x="3092450" y="5104091"/>
            <a:ext cx="244215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可选项</a:t>
            </a:r>
            <a:r>
              <a:rPr lang="en-US" altLang="zh-CN" sz="1800" b="1" dirty="0" smtClean="0">
                <a:latin typeface="Helvetica" charset="0"/>
              </a:rPr>
              <a:t>(</a:t>
            </a:r>
            <a:r>
              <a:rPr lang="en-US" altLang="zh-CN" sz="1800" b="1" dirty="0">
                <a:latin typeface="Helvetica" charset="0"/>
              </a:rPr>
              <a:t>0 or 32 if any)</a:t>
            </a:r>
          </a:p>
        </p:txBody>
      </p:sp>
      <p:sp>
        <p:nvSpPr>
          <p:cNvPr id="59" name="Text Box 85"/>
          <p:cNvSpPr txBox="1">
            <a:spLocks noChangeArrowheads="1"/>
          </p:cNvSpPr>
          <p:nvPr/>
        </p:nvSpPr>
        <p:spPr bwMode="auto">
          <a:xfrm>
            <a:off x="3733800" y="5866091"/>
            <a:ext cx="146754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数据</a:t>
            </a:r>
            <a:r>
              <a:rPr lang="en-US" altLang="zh-CN" sz="1800" b="1" dirty="0" smtClean="0">
                <a:latin typeface="Helvetica" charset="0"/>
              </a:rPr>
              <a:t>(</a:t>
            </a:r>
            <a:r>
              <a:rPr lang="en-US" altLang="zh-CN" sz="1800" b="1" dirty="0">
                <a:latin typeface="Helvetica" charset="0"/>
              </a:rPr>
              <a:t>varies)</a:t>
            </a:r>
          </a:p>
        </p:txBody>
      </p:sp>
      <p:sp>
        <p:nvSpPr>
          <p:cNvPr id="60" name="Text Box 87"/>
          <p:cNvSpPr txBox="1">
            <a:spLocks noChangeArrowheads="1"/>
          </p:cNvSpPr>
          <p:nvPr/>
        </p:nvSpPr>
        <p:spPr bwMode="auto">
          <a:xfrm>
            <a:off x="8337550" y="3200400"/>
            <a:ext cx="806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a:latin typeface="Helvetica" charset="0"/>
              </a:rPr>
              <a:t>20</a:t>
            </a:r>
            <a:br>
              <a:rPr lang="zh-CN" altLang="en-US" sz="1800" b="1">
                <a:latin typeface="Helvetica" charset="0"/>
              </a:rPr>
            </a:br>
            <a:r>
              <a:rPr lang="en-US" altLang="zh-CN" sz="1800" b="1">
                <a:latin typeface="Helvetica" charset="0"/>
              </a:rPr>
              <a:t>Bytes</a:t>
            </a:r>
          </a:p>
        </p:txBody>
      </p:sp>
      <p:sp>
        <p:nvSpPr>
          <p:cNvPr id="61" name="Text Box 89"/>
          <p:cNvSpPr txBox="1">
            <a:spLocks noChangeArrowheads="1"/>
          </p:cNvSpPr>
          <p:nvPr/>
        </p:nvSpPr>
        <p:spPr bwMode="auto">
          <a:xfrm>
            <a:off x="419100" y="1462088"/>
            <a:ext cx="679450" cy="366712"/>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0</a:t>
            </a:r>
          </a:p>
        </p:txBody>
      </p:sp>
      <p:sp>
        <p:nvSpPr>
          <p:cNvPr id="62" name="Text Box 90"/>
          <p:cNvSpPr txBox="1">
            <a:spLocks noChangeArrowheads="1"/>
          </p:cNvSpPr>
          <p:nvPr/>
        </p:nvSpPr>
        <p:spPr bwMode="auto">
          <a:xfrm>
            <a:off x="3594100" y="152400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15</a:t>
            </a:r>
          </a:p>
        </p:txBody>
      </p:sp>
      <p:sp>
        <p:nvSpPr>
          <p:cNvPr id="63" name="Text Box 91"/>
          <p:cNvSpPr txBox="1">
            <a:spLocks noChangeArrowheads="1"/>
          </p:cNvSpPr>
          <p:nvPr/>
        </p:nvSpPr>
        <p:spPr bwMode="auto">
          <a:xfrm>
            <a:off x="4419600" y="152400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16</a:t>
            </a:r>
          </a:p>
        </p:txBody>
      </p:sp>
      <p:sp>
        <p:nvSpPr>
          <p:cNvPr id="64" name="Text Box 92"/>
          <p:cNvSpPr txBox="1">
            <a:spLocks noChangeArrowheads="1"/>
          </p:cNvSpPr>
          <p:nvPr/>
        </p:nvSpPr>
        <p:spPr bwMode="auto">
          <a:xfrm>
            <a:off x="7575550" y="152400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31</a:t>
            </a:r>
          </a:p>
        </p:txBody>
      </p:sp>
      <p:sp>
        <p:nvSpPr>
          <p:cNvPr id="65" name="文本框 64"/>
          <p:cNvSpPr txBox="1"/>
          <p:nvPr/>
        </p:nvSpPr>
        <p:spPr>
          <a:xfrm>
            <a:off x="821439" y="815693"/>
            <a:ext cx="1971513" cy="584775"/>
          </a:xfrm>
          <a:prstGeom prst="rect">
            <a:avLst/>
          </a:prstGeom>
          <a:noFill/>
        </p:spPr>
        <p:txBody>
          <a:bodyPr wrap="none" rtlCol="0">
            <a:spAutoFit/>
          </a:bodyPr>
          <a:lstStyle/>
          <a:p>
            <a:pPr>
              <a:lnSpc>
                <a:spcPct val="140000"/>
              </a:lnSpc>
            </a:pPr>
            <a:r>
              <a:rPr kumimoji="1" lang="en-US" altLang="zh-CN" sz="2400" dirty="0" smtClean="0">
                <a:solidFill>
                  <a:srgbClr val="0000FF"/>
                </a:solidFill>
                <a:latin typeface="+mn-ea"/>
              </a:rPr>
              <a:t>TCP</a:t>
            </a:r>
            <a:r>
              <a:rPr kumimoji="1" lang="zh-CN" altLang="en-US" sz="2400" dirty="0" smtClean="0">
                <a:solidFill>
                  <a:srgbClr val="0000FF"/>
                </a:solidFill>
                <a:latin typeface="+mn-ea"/>
              </a:rPr>
              <a:t>报文格式</a:t>
            </a:r>
            <a:endParaRPr kumimoji="1" lang="en-US" altLang="zh-CN" sz="2400" dirty="0" smtClean="0">
              <a:solidFill>
                <a:srgbClr val="0000FF"/>
              </a:solidFill>
              <a:latin typeface="+mn-ea"/>
            </a:endParaRPr>
          </a:p>
        </p:txBody>
      </p:sp>
    </p:spTree>
    <p:extLst>
      <p:ext uri="{BB962C8B-B14F-4D97-AF65-F5344CB8AC3E}">
        <p14:creationId xmlns:p14="http://schemas.microsoft.com/office/powerpoint/2010/main" val="3436584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65" name="文本框 64"/>
          <p:cNvSpPr txBox="1"/>
          <p:nvPr/>
        </p:nvSpPr>
        <p:spPr>
          <a:xfrm>
            <a:off x="821439" y="815693"/>
            <a:ext cx="1971513" cy="584775"/>
          </a:xfrm>
          <a:prstGeom prst="rect">
            <a:avLst/>
          </a:prstGeom>
          <a:noFill/>
        </p:spPr>
        <p:txBody>
          <a:bodyPr wrap="none" rtlCol="0">
            <a:spAutoFit/>
          </a:bodyPr>
          <a:lstStyle/>
          <a:p>
            <a:pPr>
              <a:lnSpc>
                <a:spcPct val="140000"/>
              </a:lnSpc>
            </a:pPr>
            <a:r>
              <a:rPr kumimoji="1" lang="en-US" altLang="zh-CN" sz="2400" dirty="0" smtClean="0">
                <a:solidFill>
                  <a:srgbClr val="0000FF"/>
                </a:solidFill>
                <a:latin typeface="+mn-ea"/>
              </a:rPr>
              <a:t>TCP</a:t>
            </a:r>
            <a:r>
              <a:rPr kumimoji="1" lang="zh-CN" altLang="en-US" sz="2400" dirty="0" smtClean="0">
                <a:solidFill>
                  <a:srgbClr val="0000FF"/>
                </a:solidFill>
                <a:latin typeface="+mn-ea"/>
              </a:rPr>
              <a:t>报文格式</a:t>
            </a:r>
            <a:endParaRPr kumimoji="1" lang="en-US" altLang="zh-CN" sz="2400" dirty="0" smtClean="0">
              <a:solidFill>
                <a:srgbClr val="0000FF"/>
              </a:solidFill>
              <a:latin typeface="+mn-ea"/>
            </a:endParaRPr>
          </a:p>
        </p:txBody>
      </p:sp>
      <p:sp>
        <p:nvSpPr>
          <p:cNvPr id="2" name="矩形 1"/>
          <p:cNvSpPr/>
          <p:nvPr/>
        </p:nvSpPr>
        <p:spPr>
          <a:xfrm>
            <a:off x="1037909" y="1838505"/>
            <a:ext cx="7115747" cy="3406061"/>
          </a:xfrm>
          <a:prstGeom prst="rect">
            <a:avLst/>
          </a:prstGeom>
        </p:spPr>
        <p:txBody>
          <a:bodyPr wrap="square">
            <a:spAutoFit/>
          </a:bodyPr>
          <a:lstStyle/>
          <a:p>
            <a:pPr marL="342900" indent="-342900">
              <a:lnSpc>
                <a:spcPct val="120000"/>
              </a:lnSpc>
              <a:buFont typeface="Arial"/>
              <a:buChar char="•"/>
            </a:pPr>
            <a:r>
              <a:rPr lang="zh-CN" altLang="en-US" sz="2000" b="1" dirty="0" smtClean="0">
                <a:solidFill>
                  <a:srgbClr val="0000FF"/>
                </a:solidFill>
                <a:latin typeface="+mn-ea"/>
              </a:rPr>
              <a:t>源端口号：</a:t>
            </a:r>
            <a:r>
              <a:rPr lang="zh-CN" altLang="en-US" sz="2000" b="1" dirty="0" smtClean="0">
                <a:latin typeface="+mn-ea"/>
              </a:rPr>
              <a:t>标识源</a:t>
            </a:r>
            <a:r>
              <a:rPr lang="zh-CN" altLang="en-US" sz="2000" b="1" dirty="0">
                <a:latin typeface="+mn-ea"/>
              </a:rPr>
              <a:t>主机的一个应用进程。</a:t>
            </a:r>
          </a:p>
          <a:p>
            <a:pPr marL="342900" indent="-342900">
              <a:lnSpc>
                <a:spcPct val="120000"/>
              </a:lnSpc>
              <a:buFont typeface="Arial"/>
              <a:buChar char="•"/>
            </a:pPr>
            <a:r>
              <a:rPr lang="zh-CN" altLang="en-US" sz="2000" b="1" dirty="0" smtClean="0">
                <a:solidFill>
                  <a:srgbClr val="0000FF"/>
                </a:solidFill>
                <a:latin typeface="+mn-ea"/>
              </a:rPr>
              <a:t>目的端口号：</a:t>
            </a:r>
            <a:r>
              <a:rPr lang="zh-CN" altLang="en-US" sz="2000" b="1" dirty="0" smtClean="0">
                <a:latin typeface="+mn-ea"/>
              </a:rPr>
              <a:t>标识</a:t>
            </a:r>
            <a:r>
              <a:rPr lang="zh-CN" altLang="en-US" sz="2000" b="1" dirty="0">
                <a:latin typeface="+mn-ea"/>
              </a:rPr>
              <a:t>目的主机的一个应用进程</a:t>
            </a:r>
            <a:r>
              <a:rPr lang="zh-CN" altLang="en-US" sz="2000" b="1" dirty="0" smtClean="0">
                <a:latin typeface="+mn-ea"/>
              </a:rPr>
              <a:t>。</a:t>
            </a:r>
            <a:endParaRPr lang="zh-CN" altLang="en-US" sz="2000" b="1" dirty="0">
              <a:latin typeface="+mn-ea"/>
            </a:endParaRPr>
          </a:p>
          <a:p>
            <a:pPr marL="342900" indent="-342900">
              <a:lnSpc>
                <a:spcPct val="120000"/>
              </a:lnSpc>
              <a:buFont typeface="Arial"/>
              <a:buChar char="•"/>
            </a:pPr>
            <a:r>
              <a:rPr lang="zh-CN" altLang="en-US" sz="2000" b="1" dirty="0" smtClean="0">
                <a:solidFill>
                  <a:srgbClr val="0000FF"/>
                </a:solidFill>
                <a:latin typeface="+mn-ea"/>
              </a:rPr>
              <a:t>序列号：</a:t>
            </a:r>
            <a:r>
              <a:rPr lang="zh-CN" altLang="en-US" sz="2000" b="1" dirty="0">
                <a:latin typeface="+mn-ea"/>
              </a:rPr>
              <a:t>用来标识从 </a:t>
            </a:r>
            <a:r>
              <a:rPr lang="en-US" altLang="zh-CN" sz="2000" b="1" dirty="0">
                <a:latin typeface="+mn-ea"/>
              </a:rPr>
              <a:t>TCP </a:t>
            </a:r>
            <a:r>
              <a:rPr lang="zh-CN" altLang="en-US" sz="2000" b="1" dirty="0">
                <a:latin typeface="+mn-ea"/>
              </a:rPr>
              <a:t>源端</a:t>
            </a:r>
            <a:r>
              <a:rPr lang="zh-CN" altLang="en-US" sz="2000" b="1" dirty="0" smtClean="0">
                <a:latin typeface="+mn-ea"/>
              </a:rPr>
              <a:t>向目的端发送</a:t>
            </a:r>
            <a:r>
              <a:rPr lang="zh-CN" altLang="en-US" sz="2000" b="1" dirty="0">
                <a:latin typeface="+mn-ea"/>
              </a:rPr>
              <a:t>的数据字节流</a:t>
            </a:r>
            <a:r>
              <a:rPr lang="zh-CN" altLang="en-US" sz="2000" b="1" dirty="0" smtClean="0">
                <a:latin typeface="+mn-ea"/>
              </a:rPr>
              <a:t>，表示在这个报</a:t>
            </a:r>
            <a:r>
              <a:rPr lang="zh-CN" altLang="en-US" sz="2000" b="1" dirty="0">
                <a:latin typeface="+mn-ea"/>
              </a:rPr>
              <a:t>文段中的第一个数据字节</a:t>
            </a:r>
            <a:r>
              <a:rPr lang="zh-CN" altLang="en-US" sz="2000" b="1" dirty="0" smtClean="0">
                <a:latin typeface="+mn-ea"/>
              </a:rPr>
              <a:t>的顺序号。</a:t>
            </a:r>
            <a:endParaRPr lang="zh-CN" altLang="en-US" sz="2000" b="1" dirty="0">
              <a:latin typeface="+mn-ea"/>
            </a:endParaRPr>
          </a:p>
          <a:p>
            <a:pPr marL="342900" indent="-342900">
              <a:lnSpc>
                <a:spcPct val="120000"/>
              </a:lnSpc>
              <a:buFont typeface="Arial"/>
              <a:buChar char="•"/>
            </a:pPr>
            <a:r>
              <a:rPr lang="zh-CN" altLang="en-US" sz="2000" b="1" dirty="0" smtClean="0">
                <a:solidFill>
                  <a:srgbClr val="0000FF"/>
                </a:solidFill>
                <a:latin typeface="+mn-ea"/>
              </a:rPr>
              <a:t>确认号：</a:t>
            </a:r>
            <a:r>
              <a:rPr lang="zh-CN" altLang="en-US" sz="2000" b="1" dirty="0">
                <a:latin typeface="+mn-ea"/>
              </a:rPr>
              <a:t>包含发送确认的一端所期望收</a:t>
            </a:r>
            <a:r>
              <a:rPr lang="zh-CN" altLang="en-US" sz="2000" b="1" dirty="0" smtClean="0">
                <a:latin typeface="+mn-ea"/>
              </a:rPr>
              <a:t>到的下一个序列号</a:t>
            </a:r>
            <a:r>
              <a:rPr lang="zh-CN" altLang="en-US" sz="2000" b="1" dirty="0">
                <a:latin typeface="+mn-ea"/>
              </a:rPr>
              <a:t>。因此，确认序号应当是上次已成功收到数据字节顺序号加 </a:t>
            </a:r>
            <a:r>
              <a:rPr lang="en-US" altLang="zh-CN" sz="2000" b="1" dirty="0">
                <a:latin typeface="+mn-ea"/>
              </a:rPr>
              <a:t>1 </a:t>
            </a:r>
            <a:r>
              <a:rPr lang="zh-TW" altLang="en-US" sz="2000" b="1" dirty="0" smtClean="0">
                <a:latin typeface="+mn-ea"/>
              </a:rPr>
              <a:t>。</a:t>
            </a:r>
            <a:endParaRPr lang="en-US" altLang="zh-TW" sz="2000" b="1" dirty="0" smtClean="0">
              <a:latin typeface="+mn-ea"/>
            </a:endParaRPr>
          </a:p>
          <a:p>
            <a:pPr marL="342900" indent="-342900">
              <a:lnSpc>
                <a:spcPct val="120000"/>
              </a:lnSpc>
              <a:buFont typeface="Arial"/>
              <a:buChar char="•"/>
            </a:pPr>
            <a:r>
              <a:rPr lang="zh-CN" altLang="en-US" sz="2000" b="1" dirty="0" smtClean="0">
                <a:solidFill>
                  <a:srgbClr val="0000FF"/>
                </a:solidFill>
                <a:latin typeface="+mn-ea"/>
              </a:rPr>
              <a:t>头部长度：</a:t>
            </a:r>
            <a:r>
              <a:rPr lang="zh-CN" altLang="en-US" sz="2000" b="1" dirty="0" smtClean="0">
                <a:latin typeface="+mn-ea"/>
              </a:rPr>
              <a:t>报头中 </a:t>
            </a:r>
            <a:r>
              <a:rPr lang="en-US" altLang="zh-CN" sz="2000" b="1" dirty="0">
                <a:latin typeface="+mn-ea"/>
              </a:rPr>
              <a:t>32bit </a:t>
            </a:r>
            <a:r>
              <a:rPr lang="zh-CN" altLang="en-US" sz="2000" b="1" dirty="0">
                <a:latin typeface="+mn-ea"/>
              </a:rPr>
              <a:t>字的数目</a:t>
            </a:r>
            <a:r>
              <a:rPr lang="zh-CN" altLang="en-US" sz="2000" b="1" dirty="0" smtClean="0">
                <a:latin typeface="+mn-ea"/>
              </a:rPr>
              <a:t>，实际上</a:t>
            </a:r>
            <a:r>
              <a:rPr lang="zh-CN" altLang="en-US" sz="2000" b="1" dirty="0">
                <a:latin typeface="+mn-ea"/>
              </a:rPr>
              <a:t>指明数据从哪里开始。需要这个值是因为任选字段的长度是可变的</a:t>
            </a:r>
            <a:r>
              <a:rPr lang="zh-CN" altLang="en-US" sz="2000" b="1" dirty="0" smtClean="0">
                <a:latin typeface="+mn-ea"/>
              </a:rPr>
              <a:t>。</a:t>
            </a:r>
            <a:r>
              <a:rPr lang="en-US" altLang="zh-CN" sz="2000" b="1" dirty="0" smtClean="0">
                <a:latin typeface="+mn-ea"/>
              </a:rPr>
              <a:t>TCP </a:t>
            </a:r>
            <a:r>
              <a:rPr lang="zh-CN" altLang="en-US" sz="2000" b="1" dirty="0">
                <a:latin typeface="+mn-ea"/>
              </a:rPr>
              <a:t>最多有 </a:t>
            </a:r>
            <a:r>
              <a:rPr lang="en-US" altLang="zh-CN" sz="2000" b="1" dirty="0">
                <a:latin typeface="+mn-ea"/>
              </a:rPr>
              <a:t>60 </a:t>
            </a:r>
            <a:r>
              <a:rPr lang="zh-CN" altLang="en-US" sz="2000" b="1" dirty="0" smtClean="0">
                <a:latin typeface="+mn-ea"/>
              </a:rPr>
              <a:t>字节</a:t>
            </a:r>
            <a:r>
              <a:rPr lang="zh-CN" altLang="zh-CN" sz="2000" b="1" dirty="0" smtClean="0">
                <a:latin typeface="+mn-ea"/>
              </a:rPr>
              <a:t>（</a:t>
            </a:r>
            <a:r>
              <a:rPr lang="en-US" altLang="zh-CN" sz="2000" b="1" dirty="0" smtClean="0">
                <a:latin typeface="+mn-ea"/>
              </a:rPr>
              <a:t>4bit</a:t>
            </a:r>
            <a:r>
              <a:rPr lang="zh-CN" altLang="en-US" sz="2000" b="1" dirty="0" smtClean="0">
                <a:latin typeface="+mn-ea"/>
              </a:rPr>
              <a:t>）的首部。正常的长度</a:t>
            </a:r>
            <a:r>
              <a:rPr lang="zh-CN" altLang="en-US" sz="2000" b="1" dirty="0">
                <a:latin typeface="+mn-ea"/>
              </a:rPr>
              <a:t>是 </a:t>
            </a:r>
            <a:r>
              <a:rPr lang="en-US" altLang="zh-CN" sz="2000" b="1" dirty="0">
                <a:latin typeface="+mn-ea"/>
              </a:rPr>
              <a:t>20 </a:t>
            </a:r>
            <a:r>
              <a:rPr lang="zh-CN" altLang="en-US" sz="2000" b="1" dirty="0" smtClean="0">
                <a:latin typeface="+mn-ea"/>
              </a:rPr>
              <a:t>字节。</a:t>
            </a:r>
            <a:endParaRPr lang="zh-CN" altLang="en-US" sz="2000" dirty="0">
              <a:latin typeface="+mn-ea"/>
            </a:endParaRPr>
          </a:p>
        </p:txBody>
      </p:sp>
    </p:spTree>
    <p:extLst>
      <p:ext uri="{BB962C8B-B14F-4D97-AF65-F5344CB8AC3E}">
        <p14:creationId xmlns:p14="http://schemas.microsoft.com/office/powerpoint/2010/main" val="440481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ChangeArrowheads="1"/>
          </p:cNvSpPr>
          <p:nvPr/>
        </p:nvSpPr>
        <p:spPr bwMode="auto">
          <a:xfrm>
            <a:off x="1584325" y="1583490"/>
            <a:ext cx="5229225" cy="3529013"/>
          </a:xfrm>
          <a:prstGeom prst="rect">
            <a:avLst/>
          </a:prstGeom>
          <a:solidFill>
            <a:srgbClr val="FFE9AA"/>
          </a:solidFill>
          <a:ln w="12700">
            <a:solidFill>
              <a:srgbClr val="000000"/>
            </a:solidFill>
            <a:miter lim="800000"/>
            <a:headEnd/>
            <a:tailEnd/>
          </a:ln>
          <a:effectLst>
            <a:outerShdw blurRad="63500" dist="38099" dir="2700000" algn="ctr" rotWithShape="0">
              <a:schemeClr val="bg2">
                <a:alpha val="74998"/>
              </a:schemeClr>
            </a:outerShdw>
          </a:effectLst>
        </p:spPr>
        <p:txBody>
          <a:bodyPr wrap="none" anchor="ctr"/>
          <a:lstStyle/>
          <a:p>
            <a:endParaRPr lang="zh-CN" altLang="en-US"/>
          </a:p>
        </p:txBody>
      </p:sp>
      <p:sp>
        <p:nvSpPr>
          <p:cNvPr id="507942" name="Rectangle 38"/>
          <p:cNvSpPr>
            <a:spLocks noChangeArrowheads="1"/>
          </p:cNvSpPr>
          <p:nvPr/>
        </p:nvSpPr>
        <p:spPr bwMode="auto">
          <a:xfrm>
            <a:off x="6800850" y="1583490"/>
            <a:ext cx="838200" cy="3581400"/>
          </a:xfrm>
          <a:prstGeom prst="rect">
            <a:avLst/>
          </a:prstGeom>
          <a:solidFill>
            <a:srgbClr val="FFE9AA"/>
          </a:solidFill>
          <a:ln w="12700">
            <a:solidFill>
              <a:srgbClr val="000000"/>
            </a:solidFill>
            <a:miter lim="800000"/>
            <a:headEnd/>
            <a:tailEnd/>
          </a:ln>
          <a:effectLst>
            <a:outerShdw blurRad="63500" dist="38099" dir="2700000" algn="ctr" rotWithShape="0">
              <a:schemeClr val="bg2">
                <a:alpha val="74998"/>
              </a:schemeClr>
            </a:outerShdw>
          </a:effectLst>
        </p:spPr>
        <p:txBody>
          <a:bodyPr wrap="none" anchor="ctr"/>
          <a:lstStyle/>
          <a:p>
            <a:endParaRPr lang="zh-CN" altLang="en-US"/>
          </a:p>
        </p:txBody>
      </p:sp>
      <p:sp>
        <p:nvSpPr>
          <p:cNvPr id="507906" name="Rectangle 2"/>
          <p:cNvSpPr>
            <a:spLocks noGrp="1" noChangeArrowheads="1"/>
          </p:cNvSpPr>
          <p:nvPr>
            <p:ph type="title"/>
          </p:nvPr>
        </p:nvSpPr>
        <p:spPr>
          <a:xfrm>
            <a:off x="971550" y="851392"/>
            <a:ext cx="2823868" cy="488031"/>
          </a:xfrm>
          <a:noFill/>
          <a:ln/>
        </p:spPr>
        <p:txBody>
          <a:bodyPr lIns="82153" tIns="41076" rIns="82153" bIns="41076" anchorCtr="0">
            <a:normAutofit/>
          </a:bodyPr>
          <a:lstStyle/>
          <a:p>
            <a:r>
              <a:rPr lang="en-US" altLang="zh-CN" sz="2400" dirty="0" smtClean="0">
                <a:solidFill>
                  <a:srgbClr val="0000FF"/>
                </a:solidFill>
                <a:cs typeface="宋体" charset="0"/>
              </a:rPr>
              <a:t>TCP</a:t>
            </a:r>
            <a:r>
              <a:rPr lang="zh-CN" altLang="en-US" sz="2400" dirty="0" smtClean="0">
                <a:solidFill>
                  <a:srgbClr val="0000FF"/>
                </a:solidFill>
                <a:cs typeface="宋体" charset="0"/>
              </a:rPr>
              <a:t>／</a:t>
            </a:r>
            <a:r>
              <a:rPr lang="en-US" altLang="zh-CN" sz="2400" dirty="0" smtClean="0">
                <a:solidFill>
                  <a:srgbClr val="0000FF"/>
                </a:solidFill>
                <a:cs typeface="宋体" charset="0"/>
              </a:rPr>
              <a:t>UDP</a:t>
            </a:r>
            <a:r>
              <a:rPr lang="zh-CN" altLang="en-US" sz="2400" dirty="0" smtClean="0">
                <a:solidFill>
                  <a:srgbClr val="0000FF"/>
                </a:solidFill>
                <a:cs typeface="宋体" charset="0"/>
              </a:rPr>
              <a:t>端口号</a:t>
            </a:r>
            <a:endParaRPr lang="en-US" altLang="zh-CN" sz="2400" dirty="0">
              <a:solidFill>
                <a:srgbClr val="0000FF"/>
              </a:solidFill>
              <a:cs typeface="宋体" charset="0"/>
            </a:endParaRPr>
          </a:p>
        </p:txBody>
      </p:sp>
      <p:sp>
        <p:nvSpPr>
          <p:cNvPr id="507908" name="Rectangle 4"/>
          <p:cNvSpPr>
            <a:spLocks noChangeArrowheads="1"/>
          </p:cNvSpPr>
          <p:nvPr/>
        </p:nvSpPr>
        <p:spPr bwMode="auto">
          <a:xfrm>
            <a:off x="1584325" y="5079165"/>
            <a:ext cx="6054725" cy="1076325"/>
          </a:xfrm>
          <a:prstGeom prst="rect">
            <a:avLst/>
          </a:prstGeom>
          <a:solidFill>
            <a:srgbClr val="45F3BB"/>
          </a:solidFill>
          <a:ln w="12700">
            <a:solidFill>
              <a:srgbClr val="000000"/>
            </a:solidFill>
            <a:miter lim="800000"/>
            <a:headEnd/>
            <a:tailEnd/>
          </a:ln>
          <a:effectLst>
            <a:outerShdw blurRad="63500" dist="38099" dir="2700000" algn="ctr" rotWithShape="0">
              <a:schemeClr val="bg2">
                <a:alpha val="74998"/>
              </a:schemeClr>
            </a:outerShdw>
          </a:effectLst>
        </p:spPr>
        <p:txBody>
          <a:bodyPr wrap="none" anchor="ctr"/>
          <a:lstStyle/>
          <a:p>
            <a:endParaRPr lang="zh-CN" altLang="en-US"/>
          </a:p>
        </p:txBody>
      </p:sp>
      <p:sp>
        <p:nvSpPr>
          <p:cNvPr id="507909" name="Rectangle 5"/>
          <p:cNvSpPr>
            <a:spLocks noChangeArrowheads="1"/>
          </p:cNvSpPr>
          <p:nvPr/>
        </p:nvSpPr>
        <p:spPr bwMode="auto">
          <a:xfrm>
            <a:off x="1619250" y="5504615"/>
            <a:ext cx="25431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363"/>
              </a:lnSpc>
              <a:tabLst>
                <a:tab pos="514350" algn="l"/>
                <a:tab pos="1028700" algn="l"/>
                <a:tab pos="1543050" algn="l"/>
              </a:tabLst>
            </a:pPr>
            <a:r>
              <a:rPr lang="en-US" altLang="zh-CN" sz="2000" b="1">
                <a:solidFill>
                  <a:srgbClr val="000000"/>
                </a:solidFill>
                <a:latin typeface="Helvetica" charset="0"/>
              </a:rPr>
              <a:t>TCP</a:t>
            </a:r>
          </a:p>
        </p:txBody>
      </p:sp>
      <p:sp>
        <p:nvSpPr>
          <p:cNvPr id="507910" name="Rectangle 6"/>
          <p:cNvSpPr>
            <a:spLocks noChangeArrowheads="1"/>
          </p:cNvSpPr>
          <p:nvPr/>
        </p:nvSpPr>
        <p:spPr bwMode="auto">
          <a:xfrm>
            <a:off x="7772400" y="5260140"/>
            <a:ext cx="971550" cy="48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363"/>
              </a:lnSpc>
              <a:tabLst>
                <a:tab pos="514350" algn="l"/>
                <a:tab pos="1028700" algn="l"/>
                <a:tab pos="1543050" algn="l"/>
              </a:tabLst>
            </a:pPr>
            <a:r>
              <a:rPr lang="zh-CN" altLang="en-US" sz="2000" b="1" dirty="0" smtClean="0">
                <a:solidFill>
                  <a:srgbClr val="000000"/>
                </a:solidFill>
                <a:latin typeface="Helvetica" charset="0"/>
              </a:rPr>
              <a:t>端口号</a:t>
            </a:r>
            <a:endParaRPr lang="en-US" altLang="zh-CN" sz="2000" b="1" dirty="0">
              <a:solidFill>
                <a:srgbClr val="000000"/>
              </a:solidFill>
              <a:latin typeface="Helvetica" charset="0"/>
            </a:endParaRPr>
          </a:p>
        </p:txBody>
      </p:sp>
      <p:sp>
        <p:nvSpPr>
          <p:cNvPr id="507911" name="Rectangle 7"/>
          <p:cNvSpPr>
            <a:spLocks noChangeArrowheads="1"/>
          </p:cNvSpPr>
          <p:nvPr/>
        </p:nvSpPr>
        <p:spPr bwMode="auto">
          <a:xfrm>
            <a:off x="1804988" y="2204203"/>
            <a:ext cx="5143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F</a:t>
            </a:r>
            <a:br>
              <a:rPr lang="en-US" altLang="zh-CN" sz="2700" b="1">
                <a:solidFill>
                  <a:srgbClr val="000000"/>
                </a:solidFill>
                <a:latin typeface="Helvetica" charset="0"/>
              </a:rPr>
            </a:br>
            <a:r>
              <a:rPr lang="en-US" altLang="zh-CN" sz="2700" b="1">
                <a:solidFill>
                  <a:srgbClr val="000000"/>
                </a:solidFill>
                <a:latin typeface="Helvetica" charset="0"/>
              </a:rPr>
              <a:t>T</a:t>
            </a:r>
            <a:br>
              <a:rPr lang="en-US" altLang="zh-CN" sz="2700" b="1">
                <a:solidFill>
                  <a:srgbClr val="000000"/>
                </a:solidFill>
                <a:latin typeface="Helvetica" charset="0"/>
              </a:rPr>
            </a:br>
            <a:r>
              <a:rPr lang="en-US" altLang="zh-CN" sz="2700" b="1">
                <a:solidFill>
                  <a:srgbClr val="000000"/>
                </a:solidFill>
                <a:latin typeface="Helvetica" charset="0"/>
              </a:rPr>
              <a:t>P</a:t>
            </a:r>
          </a:p>
        </p:txBody>
      </p:sp>
      <p:sp>
        <p:nvSpPr>
          <p:cNvPr id="507912" name="Rectangle 8"/>
          <p:cNvSpPr>
            <a:spLocks noChangeArrowheads="1"/>
          </p:cNvSpPr>
          <p:nvPr/>
        </p:nvSpPr>
        <p:spPr bwMode="auto">
          <a:xfrm>
            <a:off x="208582" y="5469690"/>
            <a:ext cx="145069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ctr" defTabSz="1028700">
              <a:lnSpc>
                <a:spcPts val="2363"/>
              </a:lnSpc>
              <a:tabLst>
                <a:tab pos="514350" algn="l"/>
                <a:tab pos="1028700" algn="l"/>
                <a:tab pos="1543050" algn="l"/>
              </a:tabLst>
            </a:pPr>
            <a:r>
              <a:rPr lang="zh-CN" altLang="en-US" sz="2000" b="1" dirty="0" smtClean="0">
                <a:solidFill>
                  <a:srgbClr val="000000"/>
                </a:solidFill>
                <a:latin typeface="Helvetica" charset="0"/>
              </a:rPr>
              <a:t>传输层</a:t>
            </a:r>
            <a:endParaRPr lang="en-US" altLang="zh-CN" sz="2000" b="1" dirty="0">
              <a:solidFill>
                <a:srgbClr val="000000"/>
              </a:solidFill>
              <a:latin typeface="Helvetica" charset="0"/>
            </a:endParaRPr>
          </a:p>
        </p:txBody>
      </p:sp>
      <p:sp>
        <p:nvSpPr>
          <p:cNvPr id="507913" name="Line 9"/>
          <p:cNvSpPr>
            <a:spLocks noChangeShapeType="1"/>
          </p:cNvSpPr>
          <p:nvPr/>
        </p:nvSpPr>
        <p:spPr bwMode="auto">
          <a:xfrm>
            <a:off x="2447925" y="1604128"/>
            <a:ext cx="0" cy="3457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14" name="Line 10"/>
          <p:cNvSpPr>
            <a:spLocks noChangeShapeType="1"/>
          </p:cNvSpPr>
          <p:nvPr/>
        </p:nvSpPr>
        <p:spPr bwMode="auto">
          <a:xfrm>
            <a:off x="3319463" y="1604128"/>
            <a:ext cx="0" cy="3457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15" name="Line 11"/>
          <p:cNvSpPr>
            <a:spLocks noChangeShapeType="1"/>
          </p:cNvSpPr>
          <p:nvPr/>
        </p:nvSpPr>
        <p:spPr bwMode="auto">
          <a:xfrm>
            <a:off x="4219575" y="1589840"/>
            <a:ext cx="0" cy="3471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16" name="Line 12"/>
          <p:cNvSpPr>
            <a:spLocks noChangeShapeType="1"/>
          </p:cNvSpPr>
          <p:nvPr/>
        </p:nvSpPr>
        <p:spPr bwMode="auto">
          <a:xfrm>
            <a:off x="5076825" y="1604128"/>
            <a:ext cx="0" cy="34718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17" name="Line 13"/>
          <p:cNvSpPr>
            <a:spLocks noChangeShapeType="1"/>
          </p:cNvSpPr>
          <p:nvPr/>
        </p:nvSpPr>
        <p:spPr bwMode="auto">
          <a:xfrm>
            <a:off x="5962650" y="1604128"/>
            <a:ext cx="0" cy="3486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18" name="Rectangle 14"/>
          <p:cNvSpPr>
            <a:spLocks noChangeArrowheads="1"/>
          </p:cNvSpPr>
          <p:nvPr/>
        </p:nvSpPr>
        <p:spPr bwMode="auto">
          <a:xfrm>
            <a:off x="2719388" y="2204203"/>
            <a:ext cx="528637"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T</a:t>
            </a:r>
            <a:br>
              <a:rPr lang="en-US" altLang="zh-CN" sz="2700" b="1">
                <a:solidFill>
                  <a:srgbClr val="000000"/>
                </a:solidFill>
                <a:latin typeface="Helvetica" charset="0"/>
              </a:rPr>
            </a:br>
            <a:r>
              <a:rPr lang="en-US" altLang="zh-CN" sz="2700" b="1">
                <a:solidFill>
                  <a:srgbClr val="000000"/>
                </a:solidFill>
                <a:latin typeface="Helvetica" charset="0"/>
              </a:rPr>
              <a:t>E</a:t>
            </a:r>
            <a:br>
              <a:rPr lang="en-US" altLang="zh-CN" sz="2700" b="1">
                <a:solidFill>
                  <a:srgbClr val="000000"/>
                </a:solidFill>
                <a:latin typeface="Helvetica" charset="0"/>
              </a:rPr>
            </a:br>
            <a:r>
              <a:rPr lang="en-US" altLang="zh-CN" sz="2700" b="1">
                <a:solidFill>
                  <a:srgbClr val="000000"/>
                </a:solidFill>
                <a:latin typeface="Helvetica" charset="0"/>
              </a:rPr>
              <a:t>L</a:t>
            </a:r>
            <a:br>
              <a:rPr lang="en-US" altLang="zh-CN" sz="2700" b="1">
                <a:solidFill>
                  <a:srgbClr val="000000"/>
                </a:solidFill>
                <a:latin typeface="Helvetica" charset="0"/>
              </a:rPr>
            </a:br>
            <a:r>
              <a:rPr lang="en-US" altLang="zh-CN" sz="2700" b="1">
                <a:solidFill>
                  <a:srgbClr val="000000"/>
                </a:solidFill>
                <a:latin typeface="Helvetica" charset="0"/>
              </a:rPr>
              <a:t>N</a:t>
            </a:r>
            <a:br>
              <a:rPr lang="en-US" altLang="zh-CN" sz="2700" b="1">
                <a:solidFill>
                  <a:srgbClr val="000000"/>
                </a:solidFill>
                <a:latin typeface="Helvetica" charset="0"/>
              </a:rPr>
            </a:br>
            <a:r>
              <a:rPr lang="en-US" altLang="zh-CN" sz="2700" b="1">
                <a:solidFill>
                  <a:srgbClr val="000000"/>
                </a:solidFill>
                <a:latin typeface="Helvetica" charset="0"/>
              </a:rPr>
              <a:t>E</a:t>
            </a:r>
            <a:br>
              <a:rPr lang="en-US" altLang="zh-CN" sz="2700" b="1">
                <a:solidFill>
                  <a:srgbClr val="000000"/>
                </a:solidFill>
                <a:latin typeface="Helvetica" charset="0"/>
              </a:rPr>
            </a:br>
            <a:r>
              <a:rPr lang="en-US" altLang="zh-CN" sz="2700" b="1">
                <a:solidFill>
                  <a:srgbClr val="000000"/>
                </a:solidFill>
                <a:latin typeface="Helvetica" charset="0"/>
              </a:rPr>
              <a:t>T</a:t>
            </a:r>
          </a:p>
        </p:txBody>
      </p:sp>
      <p:sp>
        <p:nvSpPr>
          <p:cNvPr id="507919" name="Rectangle 15"/>
          <p:cNvSpPr>
            <a:spLocks noChangeArrowheads="1"/>
          </p:cNvSpPr>
          <p:nvPr/>
        </p:nvSpPr>
        <p:spPr bwMode="auto">
          <a:xfrm>
            <a:off x="4462463" y="2204203"/>
            <a:ext cx="5143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D</a:t>
            </a:r>
            <a:br>
              <a:rPr lang="en-US" altLang="zh-CN" sz="2700" b="1">
                <a:solidFill>
                  <a:srgbClr val="000000"/>
                </a:solidFill>
                <a:latin typeface="Helvetica" charset="0"/>
              </a:rPr>
            </a:br>
            <a:r>
              <a:rPr lang="en-US" altLang="zh-CN" sz="2700" b="1">
                <a:solidFill>
                  <a:srgbClr val="000000"/>
                </a:solidFill>
                <a:latin typeface="Helvetica" charset="0"/>
              </a:rPr>
              <a:t>N</a:t>
            </a:r>
            <a:br>
              <a:rPr lang="en-US" altLang="zh-CN" sz="2700" b="1">
                <a:solidFill>
                  <a:srgbClr val="000000"/>
                </a:solidFill>
                <a:latin typeface="Helvetica" charset="0"/>
              </a:rPr>
            </a:br>
            <a:r>
              <a:rPr lang="en-US" altLang="zh-CN" sz="2700" b="1">
                <a:solidFill>
                  <a:srgbClr val="000000"/>
                </a:solidFill>
                <a:latin typeface="Helvetica" charset="0"/>
              </a:rPr>
              <a:t>S</a:t>
            </a:r>
          </a:p>
        </p:txBody>
      </p:sp>
      <p:sp>
        <p:nvSpPr>
          <p:cNvPr id="507920" name="Rectangle 16"/>
          <p:cNvSpPr>
            <a:spLocks noChangeArrowheads="1"/>
          </p:cNvSpPr>
          <p:nvPr/>
        </p:nvSpPr>
        <p:spPr bwMode="auto">
          <a:xfrm>
            <a:off x="6191250" y="2204203"/>
            <a:ext cx="16573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S</a:t>
            </a:r>
            <a:br>
              <a:rPr lang="en-US" altLang="zh-CN" sz="2700" b="1">
                <a:solidFill>
                  <a:srgbClr val="000000"/>
                </a:solidFill>
                <a:latin typeface="Helvetica" charset="0"/>
              </a:rPr>
            </a:br>
            <a:r>
              <a:rPr lang="en-US" altLang="zh-CN" sz="2700" b="1">
                <a:solidFill>
                  <a:srgbClr val="000000"/>
                </a:solidFill>
                <a:latin typeface="Helvetica" charset="0"/>
              </a:rPr>
              <a:t>N</a:t>
            </a:r>
            <a:br>
              <a:rPr lang="en-US" altLang="zh-CN" sz="2700" b="1">
                <a:solidFill>
                  <a:srgbClr val="000000"/>
                </a:solidFill>
                <a:latin typeface="Helvetica" charset="0"/>
              </a:rPr>
            </a:br>
            <a:r>
              <a:rPr lang="en-US" altLang="zh-CN" sz="2700" b="1">
                <a:solidFill>
                  <a:srgbClr val="000000"/>
                </a:solidFill>
                <a:latin typeface="Helvetica" charset="0"/>
              </a:rPr>
              <a:t>M</a:t>
            </a:r>
            <a:br>
              <a:rPr lang="en-US" altLang="zh-CN" sz="2700" b="1">
                <a:solidFill>
                  <a:srgbClr val="000000"/>
                </a:solidFill>
                <a:latin typeface="Helvetica" charset="0"/>
              </a:rPr>
            </a:br>
            <a:r>
              <a:rPr lang="en-US" altLang="zh-CN" sz="2700" b="1">
                <a:solidFill>
                  <a:srgbClr val="000000"/>
                </a:solidFill>
                <a:latin typeface="Helvetica" charset="0"/>
              </a:rPr>
              <a:t>P</a:t>
            </a:r>
          </a:p>
        </p:txBody>
      </p:sp>
      <p:sp>
        <p:nvSpPr>
          <p:cNvPr id="507921" name="Rectangle 17"/>
          <p:cNvSpPr>
            <a:spLocks noChangeArrowheads="1"/>
          </p:cNvSpPr>
          <p:nvPr/>
        </p:nvSpPr>
        <p:spPr bwMode="auto">
          <a:xfrm>
            <a:off x="5348288" y="2204203"/>
            <a:ext cx="5143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T</a:t>
            </a:r>
            <a:br>
              <a:rPr lang="en-US" altLang="zh-CN" sz="2700" b="1">
                <a:solidFill>
                  <a:srgbClr val="000000"/>
                </a:solidFill>
                <a:latin typeface="Helvetica" charset="0"/>
              </a:rPr>
            </a:br>
            <a:r>
              <a:rPr lang="en-US" altLang="zh-CN" sz="2700" b="1">
                <a:solidFill>
                  <a:srgbClr val="000000"/>
                </a:solidFill>
                <a:latin typeface="Helvetica" charset="0"/>
              </a:rPr>
              <a:t>F</a:t>
            </a:r>
            <a:br>
              <a:rPr lang="en-US" altLang="zh-CN" sz="2700" b="1">
                <a:solidFill>
                  <a:srgbClr val="000000"/>
                </a:solidFill>
                <a:latin typeface="Helvetica" charset="0"/>
              </a:rPr>
            </a:br>
            <a:r>
              <a:rPr lang="en-US" altLang="zh-CN" sz="2700" b="1">
                <a:solidFill>
                  <a:srgbClr val="000000"/>
                </a:solidFill>
                <a:latin typeface="Helvetica" charset="0"/>
              </a:rPr>
              <a:t>T</a:t>
            </a:r>
            <a:br>
              <a:rPr lang="en-US" altLang="zh-CN" sz="2700" b="1">
                <a:solidFill>
                  <a:srgbClr val="000000"/>
                </a:solidFill>
                <a:latin typeface="Helvetica" charset="0"/>
              </a:rPr>
            </a:br>
            <a:r>
              <a:rPr lang="en-US" altLang="zh-CN" sz="2700" b="1">
                <a:solidFill>
                  <a:srgbClr val="000000"/>
                </a:solidFill>
                <a:latin typeface="Helvetica" charset="0"/>
              </a:rPr>
              <a:t>P</a:t>
            </a:r>
          </a:p>
        </p:txBody>
      </p:sp>
      <p:sp>
        <p:nvSpPr>
          <p:cNvPr id="507922" name="Rectangle 18"/>
          <p:cNvSpPr>
            <a:spLocks noChangeArrowheads="1"/>
          </p:cNvSpPr>
          <p:nvPr/>
        </p:nvSpPr>
        <p:spPr bwMode="auto">
          <a:xfrm>
            <a:off x="3576638" y="2204203"/>
            <a:ext cx="5143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S</a:t>
            </a:r>
            <a:br>
              <a:rPr lang="en-US" altLang="zh-CN" sz="2700" b="1">
                <a:solidFill>
                  <a:srgbClr val="000000"/>
                </a:solidFill>
                <a:latin typeface="Helvetica" charset="0"/>
              </a:rPr>
            </a:br>
            <a:r>
              <a:rPr lang="en-US" altLang="zh-CN" sz="2700" b="1">
                <a:solidFill>
                  <a:srgbClr val="000000"/>
                </a:solidFill>
                <a:latin typeface="Helvetica" charset="0"/>
              </a:rPr>
              <a:t>M</a:t>
            </a:r>
            <a:br>
              <a:rPr lang="en-US" altLang="zh-CN" sz="2700" b="1">
                <a:solidFill>
                  <a:srgbClr val="000000"/>
                </a:solidFill>
                <a:latin typeface="Helvetica" charset="0"/>
              </a:rPr>
            </a:br>
            <a:r>
              <a:rPr lang="en-US" altLang="zh-CN" sz="2700" b="1">
                <a:solidFill>
                  <a:srgbClr val="000000"/>
                </a:solidFill>
                <a:latin typeface="Helvetica" charset="0"/>
              </a:rPr>
              <a:t>T</a:t>
            </a:r>
            <a:br>
              <a:rPr lang="en-US" altLang="zh-CN" sz="2700" b="1">
                <a:solidFill>
                  <a:srgbClr val="000000"/>
                </a:solidFill>
                <a:latin typeface="Helvetica" charset="0"/>
              </a:rPr>
            </a:br>
            <a:r>
              <a:rPr lang="en-US" altLang="zh-CN" sz="2700" b="1">
                <a:solidFill>
                  <a:srgbClr val="000000"/>
                </a:solidFill>
                <a:latin typeface="Helvetica" charset="0"/>
              </a:rPr>
              <a:t>P</a:t>
            </a:r>
          </a:p>
        </p:txBody>
      </p:sp>
      <p:sp>
        <p:nvSpPr>
          <p:cNvPr id="507923" name="Rectangle 19"/>
          <p:cNvSpPr>
            <a:spLocks noChangeArrowheads="1"/>
          </p:cNvSpPr>
          <p:nvPr/>
        </p:nvSpPr>
        <p:spPr bwMode="auto">
          <a:xfrm>
            <a:off x="5019675" y="5504615"/>
            <a:ext cx="98583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138"/>
              </a:lnSpc>
              <a:tabLst>
                <a:tab pos="514350" algn="l"/>
                <a:tab pos="1028700" algn="l"/>
                <a:tab pos="1543050" algn="l"/>
              </a:tabLst>
            </a:pPr>
            <a:r>
              <a:rPr lang="en-US" altLang="zh-CN" sz="1800" b="1">
                <a:solidFill>
                  <a:srgbClr val="000000"/>
                </a:solidFill>
                <a:latin typeface="Helvetica" charset="0"/>
              </a:rPr>
              <a:t>UDP</a:t>
            </a:r>
          </a:p>
        </p:txBody>
      </p:sp>
      <p:sp>
        <p:nvSpPr>
          <p:cNvPr id="507924" name="Rectangle 20"/>
          <p:cNvSpPr>
            <a:spLocks noChangeArrowheads="1"/>
          </p:cNvSpPr>
          <p:nvPr/>
        </p:nvSpPr>
        <p:spPr bwMode="auto">
          <a:xfrm>
            <a:off x="187606" y="2618540"/>
            <a:ext cx="1526894"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ctr" defTabSz="1028700">
              <a:lnSpc>
                <a:spcPts val="2363"/>
              </a:lnSpc>
              <a:tabLst>
                <a:tab pos="514350" algn="l"/>
                <a:tab pos="1028700" algn="l"/>
                <a:tab pos="1543050" algn="l"/>
              </a:tabLst>
            </a:pPr>
            <a:r>
              <a:rPr lang="zh-CN" altLang="en-US" sz="2000" b="1" dirty="0" smtClean="0">
                <a:solidFill>
                  <a:srgbClr val="000000"/>
                </a:solidFill>
                <a:latin typeface="Helvetica" charset="0"/>
              </a:rPr>
              <a:t>应用层</a:t>
            </a:r>
            <a:endParaRPr lang="en-US" altLang="zh-CN" sz="2000" b="1" dirty="0">
              <a:solidFill>
                <a:srgbClr val="000000"/>
              </a:solidFill>
              <a:latin typeface="Helvetica" charset="0"/>
            </a:endParaRPr>
          </a:p>
        </p:txBody>
      </p:sp>
      <p:grpSp>
        <p:nvGrpSpPr>
          <p:cNvPr id="507925" name="Group 21"/>
          <p:cNvGrpSpPr>
            <a:grpSpLocks/>
          </p:cNvGrpSpPr>
          <p:nvPr/>
        </p:nvGrpSpPr>
        <p:grpSpPr bwMode="auto">
          <a:xfrm>
            <a:off x="328613" y="5090278"/>
            <a:ext cx="1614487" cy="0"/>
            <a:chOff x="184" y="2784"/>
            <a:chExt cx="904" cy="0"/>
          </a:xfrm>
        </p:grpSpPr>
        <p:sp>
          <p:nvSpPr>
            <p:cNvPr id="507926" name="Line 22"/>
            <p:cNvSpPr>
              <a:spLocks noChangeShapeType="1"/>
            </p:cNvSpPr>
            <p:nvPr/>
          </p:nvSpPr>
          <p:spPr bwMode="auto">
            <a:xfrm>
              <a:off x="184" y="2784"/>
              <a:ext cx="64"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27" name="Line 23"/>
            <p:cNvSpPr>
              <a:spLocks noChangeShapeType="1"/>
            </p:cNvSpPr>
            <p:nvPr/>
          </p:nvSpPr>
          <p:spPr bwMode="auto">
            <a:xfrm>
              <a:off x="304" y="2784"/>
              <a:ext cx="64"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28" name="Line 24"/>
            <p:cNvSpPr>
              <a:spLocks noChangeShapeType="1"/>
            </p:cNvSpPr>
            <p:nvPr/>
          </p:nvSpPr>
          <p:spPr bwMode="auto">
            <a:xfrm>
              <a:off x="424" y="2784"/>
              <a:ext cx="64"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29" name="Line 25"/>
            <p:cNvSpPr>
              <a:spLocks noChangeShapeType="1"/>
            </p:cNvSpPr>
            <p:nvPr/>
          </p:nvSpPr>
          <p:spPr bwMode="auto">
            <a:xfrm>
              <a:off x="544" y="2784"/>
              <a:ext cx="64"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30" name="Line 26"/>
            <p:cNvSpPr>
              <a:spLocks noChangeShapeType="1"/>
            </p:cNvSpPr>
            <p:nvPr/>
          </p:nvSpPr>
          <p:spPr bwMode="auto">
            <a:xfrm>
              <a:off x="664" y="2784"/>
              <a:ext cx="64"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31" name="Line 27"/>
            <p:cNvSpPr>
              <a:spLocks noChangeShapeType="1"/>
            </p:cNvSpPr>
            <p:nvPr/>
          </p:nvSpPr>
          <p:spPr bwMode="auto">
            <a:xfrm>
              <a:off x="784" y="2784"/>
              <a:ext cx="64"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32" name="Line 28"/>
            <p:cNvSpPr>
              <a:spLocks noChangeShapeType="1"/>
            </p:cNvSpPr>
            <p:nvPr/>
          </p:nvSpPr>
          <p:spPr bwMode="auto">
            <a:xfrm>
              <a:off x="904" y="2784"/>
              <a:ext cx="56"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7933" name="Line 29"/>
            <p:cNvSpPr>
              <a:spLocks noChangeShapeType="1"/>
            </p:cNvSpPr>
            <p:nvPr/>
          </p:nvSpPr>
          <p:spPr bwMode="auto">
            <a:xfrm>
              <a:off x="1032" y="2784"/>
              <a:ext cx="56" cy="0"/>
            </a:xfrm>
            <a:prstGeom prst="line">
              <a:avLst/>
            </a:prstGeom>
            <a:noFill/>
            <a:ln w="9525">
              <a:solidFill>
                <a:srgbClr val="000000"/>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7934" name="Line 30"/>
          <p:cNvSpPr>
            <a:spLocks noChangeShapeType="1"/>
          </p:cNvSpPr>
          <p:nvPr/>
        </p:nvSpPr>
        <p:spPr bwMode="auto">
          <a:xfrm flipH="1" flipV="1">
            <a:off x="7696200" y="5088690"/>
            <a:ext cx="409575" cy="1588"/>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35" name="Oval 31"/>
          <p:cNvSpPr>
            <a:spLocks noChangeArrowheads="1"/>
          </p:cNvSpPr>
          <p:nvPr/>
        </p:nvSpPr>
        <p:spPr bwMode="auto">
          <a:xfrm>
            <a:off x="1747838" y="4847390"/>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a:latin typeface="Helvetica" charset="0"/>
              </a:rPr>
              <a:t>21</a:t>
            </a:r>
          </a:p>
        </p:txBody>
      </p:sp>
      <p:sp>
        <p:nvSpPr>
          <p:cNvPr id="507936" name="Oval 32"/>
          <p:cNvSpPr>
            <a:spLocks noChangeArrowheads="1"/>
          </p:cNvSpPr>
          <p:nvPr/>
        </p:nvSpPr>
        <p:spPr bwMode="auto">
          <a:xfrm>
            <a:off x="2605088" y="4847390"/>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a:latin typeface="Helvetica" charset="0"/>
              </a:rPr>
              <a:t>23</a:t>
            </a:r>
          </a:p>
        </p:txBody>
      </p:sp>
      <p:sp>
        <p:nvSpPr>
          <p:cNvPr id="507937" name="Oval 33"/>
          <p:cNvSpPr>
            <a:spLocks noChangeArrowheads="1"/>
          </p:cNvSpPr>
          <p:nvPr/>
        </p:nvSpPr>
        <p:spPr bwMode="auto">
          <a:xfrm>
            <a:off x="3548063" y="4847390"/>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a:latin typeface="Helvetica" charset="0"/>
              </a:rPr>
              <a:t>25</a:t>
            </a:r>
          </a:p>
        </p:txBody>
      </p:sp>
      <p:sp>
        <p:nvSpPr>
          <p:cNvPr id="507938" name="Oval 34"/>
          <p:cNvSpPr>
            <a:spLocks noChangeArrowheads="1"/>
          </p:cNvSpPr>
          <p:nvPr/>
        </p:nvSpPr>
        <p:spPr bwMode="auto">
          <a:xfrm>
            <a:off x="4405313" y="4847390"/>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a:latin typeface="Helvetica" charset="0"/>
              </a:rPr>
              <a:t>53</a:t>
            </a:r>
          </a:p>
        </p:txBody>
      </p:sp>
      <p:sp>
        <p:nvSpPr>
          <p:cNvPr id="507939" name="Oval 35"/>
          <p:cNvSpPr>
            <a:spLocks noChangeArrowheads="1"/>
          </p:cNvSpPr>
          <p:nvPr/>
        </p:nvSpPr>
        <p:spPr bwMode="auto">
          <a:xfrm>
            <a:off x="5262563" y="4847390"/>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a:latin typeface="Helvetica" charset="0"/>
              </a:rPr>
              <a:t>69</a:t>
            </a:r>
          </a:p>
        </p:txBody>
      </p:sp>
      <p:sp>
        <p:nvSpPr>
          <p:cNvPr id="507940" name="Oval 36"/>
          <p:cNvSpPr>
            <a:spLocks noChangeArrowheads="1"/>
          </p:cNvSpPr>
          <p:nvPr/>
        </p:nvSpPr>
        <p:spPr bwMode="auto">
          <a:xfrm>
            <a:off x="6205538" y="4847390"/>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a:latin typeface="Helvetica" charset="0"/>
              </a:rPr>
              <a:t>161</a:t>
            </a:r>
          </a:p>
        </p:txBody>
      </p:sp>
      <p:sp>
        <p:nvSpPr>
          <p:cNvPr id="507941" name="Line 37"/>
          <p:cNvSpPr>
            <a:spLocks noChangeShapeType="1"/>
          </p:cNvSpPr>
          <p:nvPr/>
        </p:nvSpPr>
        <p:spPr bwMode="auto">
          <a:xfrm>
            <a:off x="4648200" y="5347453"/>
            <a:ext cx="0" cy="814387"/>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7943" name="Rectangle 39"/>
          <p:cNvSpPr>
            <a:spLocks noChangeArrowheads="1"/>
          </p:cNvSpPr>
          <p:nvPr/>
        </p:nvSpPr>
        <p:spPr bwMode="auto">
          <a:xfrm>
            <a:off x="7086600" y="2193090"/>
            <a:ext cx="16573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700"/>
              </a:lnSpc>
              <a:tabLst>
                <a:tab pos="514350" algn="l"/>
                <a:tab pos="1028700" algn="l"/>
                <a:tab pos="1543050" algn="l"/>
              </a:tabLst>
            </a:pPr>
            <a:r>
              <a:rPr lang="en-US" altLang="zh-CN" sz="2700" b="1">
                <a:solidFill>
                  <a:srgbClr val="000000"/>
                </a:solidFill>
                <a:latin typeface="Helvetica" charset="0"/>
              </a:rPr>
              <a:t>R</a:t>
            </a:r>
            <a:br>
              <a:rPr lang="en-US" altLang="zh-CN" sz="2700" b="1">
                <a:solidFill>
                  <a:srgbClr val="000000"/>
                </a:solidFill>
                <a:latin typeface="Helvetica" charset="0"/>
              </a:rPr>
            </a:br>
            <a:r>
              <a:rPr lang="en-US" altLang="zh-CN" sz="2700" b="1">
                <a:solidFill>
                  <a:srgbClr val="000000"/>
                </a:solidFill>
                <a:latin typeface="Helvetica" charset="0"/>
              </a:rPr>
              <a:t>I</a:t>
            </a:r>
            <a:br>
              <a:rPr lang="en-US" altLang="zh-CN" sz="2700" b="1">
                <a:solidFill>
                  <a:srgbClr val="000000"/>
                </a:solidFill>
                <a:latin typeface="Helvetica" charset="0"/>
              </a:rPr>
            </a:br>
            <a:r>
              <a:rPr lang="en-US" altLang="zh-CN" sz="2700" b="1">
                <a:solidFill>
                  <a:srgbClr val="000000"/>
                </a:solidFill>
                <a:latin typeface="Helvetica" charset="0"/>
              </a:rPr>
              <a:t>P</a:t>
            </a:r>
          </a:p>
        </p:txBody>
      </p:sp>
      <p:sp>
        <p:nvSpPr>
          <p:cNvPr id="507944" name="Oval 40"/>
          <p:cNvSpPr>
            <a:spLocks noChangeArrowheads="1"/>
          </p:cNvSpPr>
          <p:nvPr/>
        </p:nvSpPr>
        <p:spPr bwMode="auto">
          <a:xfrm>
            <a:off x="7029450" y="4831515"/>
            <a:ext cx="485775" cy="485775"/>
          </a:xfrm>
          <a:prstGeom prst="ellipse">
            <a:avLst/>
          </a:prstGeom>
          <a:solidFill>
            <a:srgbClr val="FFD255"/>
          </a:solidFill>
          <a:ln w="25400">
            <a:solidFill>
              <a:schemeClr val="bg2"/>
            </a:solidFill>
            <a:round/>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2000" b="1" dirty="0">
                <a:latin typeface="Helvetica" charset="0"/>
              </a:rPr>
              <a:t>520</a:t>
            </a:r>
          </a:p>
        </p:txBody>
      </p:sp>
    </p:spTree>
    <p:extLst>
      <p:ext uri="{BB962C8B-B14F-4D97-AF65-F5344CB8AC3E}">
        <p14:creationId xmlns:p14="http://schemas.microsoft.com/office/powerpoint/2010/main" val="30970197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1" name="AutoShape 79"/>
          <p:cNvSpPr>
            <a:spLocks noChangeArrowheads="1"/>
          </p:cNvSpPr>
          <p:nvPr/>
        </p:nvSpPr>
        <p:spPr bwMode="auto">
          <a:xfrm>
            <a:off x="395288" y="2784475"/>
            <a:ext cx="1557337" cy="685800"/>
          </a:xfrm>
          <a:prstGeom prst="cloudCallout">
            <a:avLst>
              <a:gd name="adj1" fmla="val 31551"/>
              <a:gd name="adj2" fmla="val 103704"/>
            </a:avLst>
          </a:prstGeom>
          <a:solidFill>
            <a:srgbClr val="FFFFFF"/>
          </a:solidFill>
          <a:ln w="12700">
            <a:solidFill>
              <a:schemeClr val="tx1"/>
            </a:solidFill>
            <a:round/>
            <a:headEnd type="none" w="sm" len="sm"/>
            <a:tailEnd type="none" w="sm" len="sm"/>
          </a:ln>
          <a:effectLst>
            <a:outerShdw blurRad="63500" dist="38099" dir="2700000" algn="ctr" rotWithShape="0">
              <a:schemeClr val="tx1">
                <a:alpha val="74998"/>
              </a:schemeClr>
            </a:outerShdw>
          </a:effectLst>
        </p:spPr>
        <p:txBody>
          <a:bodyPr wrap="none" anchor="ctr"/>
          <a:lstStyle/>
          <a:p>
            <a:endParaRPr lang="zh-CN" altLang="en-US" sz="1800" b="1">
              <a:latin typeface="Helvetica" charset="0"/>
            </a:endParaRPr>
          </a:p>
        </p:txBody>
      </p:sp>
      <p:sp>
        <p:nvSpPr>
          <p:cNvPr id="509978" name="Rectangle 26"/>
          <p:cNvSpPr>
            <a:spLocks noGrp="1" noChangeArrowheads="1"/>
          </p:cNvSpPr>
          <p:nvPr>
            <p:ph type="title"/>
          </p:nvPr>
        </p:nvSpPr>
        <p:spPr>
          <a:xfrm>
            <a:off x="1043490" y="851388"/>
            <a:ext cx="5381123" cy="808096"/>
          </a:xfrm>
          <a:noFill/>
          <a:ln/>
        </p:spPr>
        <p:txBody>
          <a:bodyPr lIns="82153" tIns="41076" rIns="82153" bIns="41076" anchorCtr="0">
            <a:normAutofit/>
          </a:bodyPr>
          <a:lstStyle/>
          <a:p>
            <a:r>
              <a:rPr lang="en-US" altLang="zh-CN" sz="2400" dirty="0">
                <a:solidFill>
                  <a:srgbClr val="0000FF"/>
                </a:solidFill>
                <a:latin typeface="+mn-ea"/>
                <a:ea typeface="+mn-ea"/>
                <a:cs typeface="宋体" charset="0"/>
              </a:rPr>
              <a:t>TCP </a:t>
            </a:r>
            <a:r>
              <a:rPr lang="zh-CN" altLang="en-US" sz="2400" dirty="0" smtClean="0">
                <a:solidFill>
                  <a:srgbClr val="0000FF"/>
                </a:solidFill>
                <a:latin typeface="+mn-ea"/>
                <a:ea typeface="+mn-ea"/>
                <a:cs typeface="宋体" charset="0"/>
              </a:rPr>
              <a:t>端口号应用实例</a:t>
            </a:r>
            <a:endParaRPr lang="en-US" altLang="zh-CN" sz="2400" dirty="0">
              <a:solidFill>
                <a:srgbClr val="0000FF"/>
              </a:solidFill>
              <a:latin typeface="+mn-ea"/>
              <a:ea typeface="+mn-ea"/>
              <a:cs typeface="宋体" charset="0"/>
            </a:endParaRPr>
          </a:p>
        </p:txBody>
      </p:sp>
      <p:sp>
        <p:nvSpPr>
          <p:cNvPr id="509979" name="Rectangle 27"/>
          <p:cNvSpPr>
            <a:spLocks noChangeArrowheads="1"/>
          </p:cNvSpPr>
          <p:nvPr/>
        </p:nvSpPr>
        <p:spPr bwMode="auto">
          <a:xfrm>
            <a:off x="1452563" y="1985963"/>
            <a:ext cx="1343025"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en-US" altLang="zh-CN" sz="1600" b="1">
                <a:latin typeface="Helvetica" charset="0"/>
              </a:rPr>
              <a:t>Source</a:t>
            </a:r>
          </a:p>
          <a:p>
            <a:pPr defTabSz="1028700"/>
            <a:r>
              <a:rPr lang="en-US" altLang="zh-CN" sz="1600" b="1">
                <a:latin typeface="Helvetica" charset="0"/>
              </a:rPr>
              <a:t>Port</a:t>
            </a:r>
          </a:p>
        </p:txBody>
      </p:sp>
      <p:sp>
        <p:nvSpPr>
          <p:cNvPr id="509980" name="Rectangle 28"/>
          <p:cNvSpPr>
            <a:spLocks noChangeArrowheads="1"/>
          </p:cNvSpPr>
          <p:nvPr/>
        </p:nvSpPr>
        <p:spPr bwMode="auto">
          <a:xfrm>
            <a:off x="2824163" y="1985963"/>
            <a:ext cx="914400"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en-US" altLang="zh-CN" sz="1600" b="1">
                <a:latin typeface="Helvetica" charset="0"/>
              </a:rPr>
              <a:t>Dest.</a:t>
            </a:r>
          </a:p>
          <a:p>
            <a:pPr defTabSz="1028700"/>
            <a:r>
              <a:rPr lang="en-US" altLang="zh-CN" sz="1600" b="1">
                <a:latin typeface="Helvetica" charset="0"/>
              </a:rPr>
              <a:t>Port</a:t>
            </a:r>
          </a:p>
        </p:txBody>
      </p:sp>
      <p:sp>
        <p:nvSpPr>
          <p:cNvPr id="509981" name="Rectangle 29"/>
          <p:cNvSpPr>
            <a:spLocks noChangeArrowheads="1"/>
          </p:cNvSpPr>
          <p:nvPr/>
        </p:nvSpPr>
        <p:spPr bwMode="auto">
          <a:xfrm>
            <a:off x="3767138" y="1985963"/>
            <a:ext cx="828675"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1600" b="1">
                <a:latin typeface="Helvetica" charset="0"/>
              </a:rPr>
              <a:t>…</a:t>
            </a:r>
          </a:p>
        </p:txBody>
      </p:sp>
      <p:sp>
        <p:nvSpPr>
          <p:cNvPr id="509982" name="Line 30"/>
          <p:cNvSpPr>
            <a:spLocks noChangeShapeType="1"/>
          </p:cNvSpPr>
          <p:nvPr/>
        </p:nvSpPr>
        <p:spPr bwMode="auto">
          <a:xfrm>
            <a:off x="1979613" y="4175125"/>
            <a:ext cx="0" cy="400050"/>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3" name="Line 31"/>
          <p:cNvSpPr>
            <a:spLocks noChangeShapeType="1"/>
          </p:cNvSpPr>
          <p:nvPr/>
        </p:nvSpPr>
        <p:spPr bwMode="auto">
          <a:xfrm>
            <a:off x="1609725" y="4543425"/>
            <a:ext cx="4814888" cy="0"/>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4" name="Line 32"/>
          <p:cNvSpPr>
            <a:spLocks noChangeShapeType="1"/>
          </p:cNvSpPr>
          <p:nvPr/>
        </p:nvSpPr>
        <p:spPr bwMode="auto">
          <a:xfrm>
            <a:off x="5976938" y="4214813"/>
            <a:ext cx="0" cy="357187"/>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5" name="Rectangle 33"/>
          <p:cNvSpPr>
            <a:spLocks noChangeArrowheads="1"/>
          </p:cNvSpPr>
          <p:nvPr/>
        </p:nvSpPr>
        <p:spPr bwMode="auto">
          <a:xfrm>
            <a:off x="1722438" y="3290888"/>
            <a:ext cx="7715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1800"/>
              </a:lnSpc>
              <a:tabLst>
                <a:tab pos="514350" algn="l"/>
                <a:tab pos="1028700" algn="l"/>
                <a:tab pos="1543050" algn="l"/>
              </a:tabLst>
            </a:pPr>
            <a:r>
              <a:rPr lang="en-US" altLang="zh-CN" sz="1600" b="1">
                <a:solidFill>
                  <a:srgbClr val="000000"/>
                </a:solidFill>
                <a:latin typeface="Helvetica" charset="0"/>
              </a:rPr>
              <a:t>Host A</a:t>
            </a:r>
          </a:p>
        </p:txBody>
      </p:sp>
      <p:sp>
        <p:nvSpPr>
          <p:cNvPr id="509987" name="Rectangle 35"/>
          <p:cNvSpPr>
            <a:spLocks noChangeArrowheads="1"/>
          </p:cNvSpPr>
          <p:nvPr/>
        </p:nvSpPr>
        <p:spPr bwMode="auto">
          <a:xfrm>
            <a:off x="3167063" y="5157788"/>
            <a:ext cx="657225"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1600" b="1">
                <a:latin typeface="Helvetica" charset="0"/>
              </a:rPr>
              <a:t>1028</a:t>
            </a:r>
          </a:p>
        </p:txBody>
      </p:sp>
      <p:sp>
        <p:nvSpPr>
          <p:cNvPr id="509988" name="Rectangle 36"/>
          <p:cNvSpPr>
            <a:spLocks noChangeArrowheads="1"/>
          </p:cNvSpPr>
          <p:nvPr/>
        </p:nvSpPr>
        <p:spPr bwMode="auto">
          <a:xfrm>
            <a:off x="3852863" y="515778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1600" b="1">
                <a:latin typeface="Helvetica" charset="0"/>
              </a:rPr>
              <a:t>23</a:t>
            </a:r>
          </a:p>
        </p:txBody>
      </p:sp>
      <p:sp>
        <p:nvSpPr>
          <p:cNvPr id="509989" name="Rectangle 37"/>
          <p:cNvSpPr>
            <a:spLocks noChangeArrowheads="1"/>
          </p:cNvSpPr>
          <p:nvPr/>
        </p:nvSpPr>
        <p:spPr bwMode="auto">
          <a:xfrm>
            <a:off x="4452938" y="5157788"/>
            <a:ext cx="9144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3584" tIns="51793" rIns="103584" bIns="51793" anchor="ctr"/>
          <a:lstStyle/>
          <a:p>
            <a:pPr defTabSz="1028700"/>
            <a:r>
              <a:rPr lang="zh-CN" altLang="en-US" sz="1600" b="1">
                <a:latin typeface="Helvetica" charset="0"/>
              </a:rPr>
              <a:t>…</a:t>
            </a:r>
          </a:p>
        </p:txBody>
      </p:sp>
      <p:sp>
        <p:nvSpPr>
          <p:cNvPr id="509990" name="Rectangle 38"/>
          <p:cNvSpPr>
            <a:spLocks noChangeArrowheads="1"/>
          </p:cNvSpPr>
          <p:nvPr/>
        </p:nvSpPr>
        <p:spPr bwMode="auto">
          <a:xfrm>
            <a:off x="3152775" y="48006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nchor="ctr"/>
          <a:lstStyle/>
          <a:p>
            <a:pPr defTabSz="1028700"/>
            <a:r>
              <a:rPr lang="en-US" altLang="zh-CN" sz="1600" b="1">
                <a:latin typeface="Helvetica" charset="0"/>
              </a:rPr>
              <a:t>SP</a:t>
            </a:r>
          </a:p>
        </p:txBody>
      </p:sp>
      <p:sp>
        <p:nvSpPr>
          <p:cNvPr id="509991" name="Rectangle 39"/>
          <p:cNvSpPr>
            <a:spLocks noChangeArrowheads="1"/>
          </p:cNvSpPr>
          <p:nvPr/>
        </p:nvSpPr>
        <p:spPr bwMode="auto">
          <a:xfrm>
            <a:off x="3838575" y="48006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nchor="ctr"/>
          <a:lstStyle/>
          <a:p>
            <a:pPr defTabSz="1028700"/>
            <a:r>
              <a:rPr lang="en-US" altLang="zh-CN" sz="1600" b="1">
                <a:latin typeface="Helvetica" charset="0"/>
              </a:rPr>
              <a:t>DP</a:t>
            </a:r>
          </a:p>
        </p:txBody>
      </p:sp>
      <p:pic>
        <p:nvPicPr>
          <p:cNvPr id="509992" name="Picture 40"/>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76400" y="3575050"/>
            <a:ext cx="81756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09993" name="Rectangle 41"/>
          <p:cNvSpPr>
            <a:spLocks noChangeArrowheads="1"/>
          </p:cNvSpPr>
          <p:nvPr/>
        </p:nvSpPr>
        <p:spPr bwMode="auto">
          <a:xfrm>
            <a:off x="5719763" y="3203575"/>
            <a:ext cx="77152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1800"/>
              </a:lnSpc>
              <a:tabLst>
                <a:tab pos="514350" algn="l"/>
                <a:tab pos="1028700" algn="l"/>
                <a:tab pos="1543050" algn="l"/>
              </a:tabLst>
            </a:pPr>
            <a:r>
              <a:rPr lang="en-US" altLang="zh-CN" sz="1600" b="1">
                <a:solidFill>
                  <a:srgbClr val="000000"/>
                </a:solidFill>
                <a:latin typeface="Helvetica" charset="0"/>
              </a:rPr>
              <a:t>Host Z</a:t>
            </a:r>
          </a:p>
        </p:txBody>
      </p:sp>
      <p:pic>
        <p:nvPicPr>
          <p:cNvPr id="509994" name="Picture 42"/>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3725" y="3487738"/>
            <a:ext cx="81756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09996" name="Freeform 44"/>
          <p:cNvSpPr>
            <a:spLocks/>
          </p:cNvSpPr>
          <p:nvPr/>
        </p:nvSpPr>
        <p:spPr bwMode="auto">
          <a:xfrm>
            <a:off x="1952625" y="4543425"/>
            <a:ext cx="1203325" cy="773113"/>
          </a:xfrm>
          <a:custGeom>
            <a:avLst/>
            <a:gdLst>
              <a:gd name="T0" fmla="*/ 0 w 673"/>
              <a:gd name="T1" fmla="*/ 0 h 721"/>
              <a:gd name="T2" fmla="*/ 0 w 673"/>
              <a:gd name="T3" fmla="*/ 720 h 721"/>
              <a:gd name="T4" fmla="*/ 672 w 673"/>
              <a:gd name="T5" fmla="*/ 720 h 721"/>
              <a:gd name="T6" fmla="*/ 672 w 673"/>
              <a:gd name="T7" fmla="*/ 720 h 721"/>
              <a:gd name="T8" fmla="*/ 672 w 673"/>
              <a:gd name="T9" fmla="*/ 720 h 721"/>
            </a:gdLst>
            <a:ahLst/>
            <a:cxnLst>
              <a:cxn ang="0">
                <a:pos x="T0" y="T1"/>
              </a:cxn>
              <a:cxn ang="0">
                <a:pos x="T2" y="T3"/>
              </a:cxn>
              <a:cxn ang="0">
                <a:pos x="T4" y="T5"/>
              </a:cxn>
              <a:cxn ang="0">
                <a:pos x="T6" y="T7"/>
              </a:cxn>
              <a:cxn ang="0">
                <a:pos x="T8" y="T9"/>
              </a:cxn>
            </a:cxnLst>
            <a:rect l="0" t="0" r="r" b="b"/>
            <a:pathLst>
              <a:path w="673" h="721">
                <a:moveTo>
                  <a:pt x="0" y="0"/>
                </a:moveTo>
                <a:lnTo>
                  <a:pt x="0" y="720"/>
                </a:lnTo>
                <a:lnTo>
                  <a:pt x="672" y="720"/>
                </a:lnTo>
                <a:lnTo>
                  <a:pt x="672" y="720"/>
                </a:lnTo>
                <a:lnTo>
                  <a:pt x="672" y="720"/>
                </a:lnTo>
              </a:path>
            </a:pathLst>
          </a:custGeom>
          <a:noFill/>
          <a:ln w="25400" cap="rnd"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9997" name="Freeform 45"/>
          <p:cNvSpPr>
            <a:spLocks/>
          </p:cNvSpPr>
          <p:nvPr/>
        </p:nvSpPr>
        <p:spPr bwMode="auto">
          <a:xfrm>
            <a:off x="5381625" y="4543425"/>
            <a:ext cx="603250" cy="773113"/>
          </a:xfrm>
          <a:custGeom>
            <a:avLst/>
            <a:gdLst>
              <a:gd name="T0" fmla="*/ 0 w 337"/>
              <a:gd name="T1" fmla="*/ 432 h 433"/>
              <a:gd name="T2" fmla="*/ 336 w 337"/>
              <a:gd name="T3" fmla="*/ 432 h 433"/>
              <a:gd name="T4" fmla="*/ 336 w 337"/>
              <a:gd name="T5" fmla="*/ 0 h 433"/>
            </a:gdLst>
            <a:ahLst/>
            <a:cxnLst>
              <a:cxn ang="0">
                <a:pos x="T0" y="T1"/>
              </a:cxn>
              <a:cxn ang="0">
                <a:pos x="T2" y="T3"/>
              </a:cxn>
              <a:cxn ang="0">
                <a:pos x="T4" y="T5"/>
              </a:cxn>
            </a:cxnLst>
            <a:rect l="0" t="0" r="r" b="b"/>
            <a:pathLst>
              <a:path w="337" h="433">
                <a:moveTo>
                  <a:pt x="0" y="432"/>
                </a:moveTo>
                <a:lnTo>
                  <a:pt x="336" y="432"/>
                </a:lnTo>
                <a:lnTo>
                  <a:pt x="336" y="0"/>
                </a:lnTo>
              </a:path>
            </a:pathLst>
          </a:custGeom>
          <a:noFill/>
          <a:ln w="25400" cap="rnd"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10029" name="Rectangle 77"/>
          <p:cNvSpPr>
            <a:spLocks noChangeArrowheads="1"/>
          </p:cNvSpPr>
          <p:nvPr/>
        </p:nvSpPr>
        <p:spPr bwMode="auto">
          <a:xfrm>
            <a:off x="533400" y="2967038"/>
            <a:ext cx="12573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138"/>
              </a:lnSpc>
              <a:tabLst>
                <a:tab pos="514350" algn="l"/>
                <a:tab pos="1028700" algn="l"/>
                <a:tab pos="1543050" algn="l"/>
              </a:tabLst>
            </a:pPr>
            <a:r>
              <a:rPr lang="en-US" altLang="zh-CN" sz="1800" b="1" dirty="0">
                <a:solidFill>
                  <a:srgbClr val="0000FF"/>
                </a:solidFill>
                <a:latin typeface="Helvetica" charset="0"/>
              </a:rPr>
              <a:t>Telnet Z</a:t>
            </a:r>
          </a:p>
        </p:txBody>
      </p:sp>
      <p:sp>
        <p:nvSpPr>
          <p:cNvPr id="510030" name="AutoShape 78"/>
          <p:cNvSpPr>
            <a:spLocks noChangeArrowheads="1"/>
          </p:cNvSpPr>
          <p:nvPr/>
        </p:nvSpPr>
        <p:spPr bwMode="auto">
          <a:xfrm>
            <a:off x="6477000" y="4378325"/>
            <a:ext cx="2362200" cy="1870075"/>
          </a:xfrm>
          <a:prstGeom prst="cloudCallout">
            <a:avLst>
              <a:gd name="adj1" fmla="val -63574"/>
              <a:gd name="adj2" fmla="val -32005"/>
            </a:avLst>
          </a:prstGeom>
          <a:solidFill>
            <a:srgbClr val="FFFFFF"/>
          </a:solidFill>
          <a:ln w="19050">
            <a:solidFill>
              <a:schemeClr val="tx1"/>
            </a:solidFill>
            <a:round/>
            <a:headEnd type="none" w="sm" len="sm"/>
            <a:tailEnd type="none" w="sm" len="sm"/>
          </a:ln>
          <a:effectLst>
            <a:outerShdw blurRad="63500" dist="38099" dir="2700000" algn="ctr" rotWithShape="0">
              <a:schemeClr val="tx1">
                <a:alpha val="74998"/>
              </a:schemeClr>
            </a:outerShdw>
          </a:effectLst>
        </p:spPr>
        <p:txBody>
          <a:bodyPr wrap="none" anchor="ctr"/>
          <a:lstStyle/>
          <a:p>
            <a:endParaRPr lang="zh-CN" altLang="en-US" sz="1800" b="1">
              <a:solidFill>
                <a:srgbClr val="0000FF"/>
              </a:solidFill>
              <a:latin typeface="Helvetica" charset="0"/>
            </a:endParaRPr>
          </a:p>
        </p:txBody>
      </p:sp>
      <p:sp>
        <p:nvSpPr>
          <p:cNvPr id="510028" name="Rectangle 76"/>
          <p:cNvSpPr>
            <a:spLocks noChangeArrowheads="1"/>
          </p:cNvSpPr>
          <p:nvPr/>
        </p:nvSpPr>
        <p:spPr bwMode="auto">
          <a:xfrm>
            <a:off x="6717574" y="4767263"/>
            <a:ext cx="217963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138"/>
              </a:lnSpc>
              <a:tabLst>
                <a:tab pos="514350" algn="l"/>
                <a:tab pos="1028700" algn="l"/>
                <a:tab pos="1543050" algn="l"/>
              </a:tabLst>
            </a:pPr>
            <a:r>
              <a:rPr lang="en-US" altLang="zh-CN" sz="1600" b="1" dirty="0" err="1">
                <a:solidFill>
                  <a:srgbClr val="0000FF"/>
                </a:solidFill>
                <a:latin typeface="Helvetica" charset="0"/>
              </a:rPr>
              <a:t>Dest</a:t>
            </a:r>
            <a:r>
              <a:rPr lang="en-US" altLang="zh-CN" sz="1600" b="1" dirty="0">
                <a:solidFill>
                  <a:srgbClr val="0000FF"/>
                </a:solidFill>
                <a:latin typeface="Helvetica" charset="0"/>
              </a:rPr>
              <a:t>. port = 23.</a:t>
            </a:r>
            <a:br>
              <a:rPr lang="en-US" altLang="zh-CN" sz="1600" b="1" dirty="0">
                <a:solidFill>
                  <a:srgbClr val="0000FF"/>
                </a:solidFill>
                <a:latin typeface="Helvetica" charset="0"/>
              </a:rPr>
            </a:br>
            <a:r>
              <a:rPr lang="en-US" altLang="zh-CN" sz="1600" b="1" dirty="0">
                <a:solidFill>
                  <a:srgbClr val="0000FF"/>
                </a:solidFill>
                <a:latin typeface="Helvetica" charset="0"/>
              </a:rPr>
              <a:t>Send packet to my </a:t>
            </a:r>
          </a:p>
          <a:p>
            <a:pPr defTabSz="1028700">
              <a:lnSpc>
                <a:spcPts val="2138"/>
              </a:lnSpc>
              <a:tabLst>
                <a:tab pos="514350" algn="l"/>
                <a:tab pos="1028700" algn="l"/>
                <a:tab pos="1543050" algn="l"/>
              </a:tabLst>
            </a:pPr>
            <a:r>
              <a:rPr lang="en-US" altLang="zh-CN" sz="1600" b="1" dirty="0">
                <a:solidFill>
                  <a:srgbClr val="0000FF"/>
                </a:solidFill>
                <a:latin typeface="Helvetica" charset="0"/>
              </a:rPr>
              <a:t>Telnet </a:t>
            </a:r>
            <a:br>
              <a:rPr lang="en-US" altLang="zh-CN" sz="1600" b="1" dirty="0">
                <a:solidFill>
                  <a:srgbClr val="0000FF"/>
                </a:solidFill>
                <a:latin typeface="Helvetica" charset="0"/>
              </a:rPr>
            </a:br>
            <a:r>
              <a:rPr lang="en-US" altLang="zh-CN" sz="1600" b="1" dirty="0">
                <a:solidFill>
                  <a:srgbClr val="0000FF"/>
                </a:solidFill>
                <a:latin typeface="Helvetica" charset="0"/>
              </a:rPr>
              <a:t>application.</a:t>
            </a:r>
          </a:p>
        </p:txBody>
      </p:sp>
    </p:spTree>
    <p:extLst>
      <p:ext uri="{BB962C8B-B14F-4D97-AF65-F5344CB8AC3E}">
        <p14:creationId xmlns:p14="http://schemas.microsoft.com/office/powerpoint/2010/main" val="17799041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p:cNvSpPr>
            <a:spLocks noChangeArrowheads="1"/>
          </p:cNvSpPr>
          <p:nvPr/>
        </p:nvSpPr>
        <p:spPr bwMode="auto">
          <a:xfrm>
            <a:off x="1057275" y="2616200"/>
            <a:ext cx="24860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138"/>
              </a:lnSpc>
              <a:tabLst>
                <a:tab pos="514350" algn="l"/>
                <a:tab pos="1028700" algn="l"/>
                <a:tab pos="1543050" algn="l"/>
              </a:tabLst>
            </a:pPr>
            <a:r>
              <a:rPr lang="en-US" altLang="zh-CN" sz="1800" b="1" dirty="0">
                <a:solidFill>
                  <a:srgbClr val="000000"/>
                </a:solidFill>
                <a:latin typeface="Helvetica" charset="0"/>
              </a:rPr>
              <a:t>Send SYN </a:t>
            </a:r>
          </a:p>
          <a:p>
            <a:pPr algn="l" defTabSz="1028700">
              <a:lnSpc>
                <a:spcPts val="2138"/>
              </a:lnSpc>
              <a:tabLst>
                <a:tab pos="514350" algn="l"/>
                <a:tab pos="1028700" algn="l"/>
                <a:tab pos="1543050" algn="l"/>
              </a:tabLst>
            </a:pPr>
            <a:r>
              <a:rPr lang="en-US" altLang="zh-CN" sz="1800" b="1" dirty="0">
                <a:solidFill>
                  <a:srgbClr val="000000"/>
                </a:solidFill>
                <a:latin typeface="Helvetica" charset="0"/>
              </a:rPr>
              <a:t>(</a:t>
            </a:r>
            <a:r>
              <a:rPr lang="en-US" altLang="zh-CN" sz="1800" b="1" dirty="0" err="1">
                <a:solidFill>
                  <a:srgbClr val="000000"/>
                </a:solidFill>
                <a:latin typeface="Helvetica" charset="0"/>
              </a:rPr>
              <a:t>seq</a:t>
            </a:r>
            <a:r>
              <a:rPr lang="en-US" altLang="zh-CN" sz="1800" b="1" dirty="0">
                <a:solidFill>
                  <a:srgbClr val="000000"/>
                </a:solidFill>
                <a:latin typeface="Helvetica" charset="0"/>
              </a:rPr>
              <a:t>=100 </a:t>
            </a:r>
            <a:r>
              <a:rPr lang="en-US" altLang="zh-CN" sz="1800" b="1" dirty="0" err="1">
                <a:solidFill>
                  <a:srgbClr val="000000"/>
                </a:solidFill>
                <a:latin typeface="Helvetica" charset="0"/>
              </a:rPr>
              <a:t>ctl</a:t>
            </a:r>
            <a:r>
              <a:rPr lang="en-US" altLang="zh-CN" sz="1800" b="1" dirty="0">
                <a:solidFill>
                  <a:srgbClr val="000000"/>
                </a:solidFill>
                <a:latin typeface="Helvetica" charset="0"/>
              </a:rPr>
              <a:t>=SYN)</a:t>
            </a:r>
          </a:p>
        </p:txBody>
      </p:sp>
      <p:sp>
        <p:nvSpPr>
          <p:cNvPr id="518148" name="Rectangle 4"/>
          <p:cNvSpPr>
            <a:spLocks noChangeArrowheads="1"/>
          </p:cNvSpPr>
          <p:nvPr/>
        </p:nvSpPr>
        <p:spPr bwMode="auto">
          <a:xfrm>
            <a:off x="5630863" y="3101975"/>
            <a:ext cx="2728912"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138"/>
              </a:lnSpc>
              <a:tabLst>
                <a:tab pos="514350" algn="l"/>
                <a:tab pos="1028700" algn="l"/>
                <a:tab pos="1543050" algn="l"/>
              </a:tabLst>
            </a:pPr>
            <a:r>
              <a:rPr lang="en-US" altLang="zh-CN" sz="1800" b="1">
                <a:solidFill>
                  <a:srgbClr val="000000"/>
                </a:solidFill>
                <a:latin typeface="Helvetica" charset="0"/>
              </a:rPr>
              <a:t>SYN received</a:t>
            </a:r>
          </a:p>
        </p:txBody>
      </p:sp>
      <p:sp>
        <p:nvSpPr>
          <p:cNvPr id="518149" name="Line 5"/>
          <p:cNvSpPr>
            <a:spLocks noChangeShapeType="1"/>
          </p:cNvSpPr>
          <p:nvPr/>
        </p:nvSpPr>
        <p:spPr bwMode="auto">
          <a:xfrm>
            <a:off x="3971925" y="3086100"/>
            <a:ext cx="1543050" cy="257175"/>
          </a:xfrm>
          <a:prstGeom prst="line">
            <a:avLst/>
          </a:prstGeom>
          <a:noFill/>
          <a:ln w="50800">
            <a:solidFill>
              <a:schemeClr val="accent2"/>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8150" name="Line 6"/>
          <p:cNvSpPr>
            <a:spLocks noChangeShapeType="1"/>
          </p:cNvSpPr>
          <p:nvPr/>
        </p:nvSpPr>
        <p:spPr bwMode="auto">
          <a:xfrm>
            <a:off x="3957638" y="2414588"/>
            <a:ext cx="0" cy="3343275"/>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8151" name="Line 7"/>
          <p:cNvSpPr>
            <a:spLocks noChangeShapeType="1"/>
          </p:cNvSpPr>
          <p:nvPr/>
        </p:nvSpPr>
        <p:spPr bwMode="auto">
          <a:xfrm>
            <a:off x="5529263" y="2414588"/>
            <a:ext cx="0" cy="3343275"/>
          </a:xfrm>
          <a:prstGeom prst="line">
            <a:avLst/>
          </a:prstGeom>
          <a:noFill/>
          <a:ln w="50800">
            <a:solidFill>
              <a:srgbClr val="00B179"/>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8152" name="Rectangle 8"/>
          <p:cNvSpPr>
            <a:spLocks noChangeArrowheads="1"/>
          </p:cNvSpPr>
          <p:nvPr/>
        </p:nvSpPr>
        <p:spPr bwMode="auto">
          <a:xfrm>
            <a:off x="5645150" y="3630613"/>
            <a:ext cx="3341688"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138"/>
              </a:lnSpc>
              <a:tabLst>
                <a:tab pos="514350" algn="l"/>
                <a:tab pos="1028700" algn="l"/>
                <a:tab pos="1543050" algn="l"/>
              </a:tabLst>
            </a:pPr>
            <a:r>
              <a:rPr lang="en-US" altLang="zh-CN" sz="1800" b="1">
                <a:solidFill>
                  <a:srgbClr val="000000"/>
                </a:solidFill>
                <a:latin typeface="Helvetica" charset="0"/>
              </a:rPr>
              <a:t>Send SYN, ACK </a:t>
            </a:r>
          </a:p>
          <a:p>
            <a:pPr algn="l" defTabSz="1028700">
              <a:lnSpc>
                <a:spcPts val="2138"/>
              </a:lnSpc>
              <a:tabLst>
                <a:tab pos="514350" algn="l"/>
                <a:tab pos="1028700" algn="l"/>
                <a:tab pos="1543050" algn="l"/>
              </a:tabLst>
            </a:pPr>
            <a:r>
              <a:rPr lang="en-US" altLang="zh-CN" sz="1800" b="1">
                <a:solidFill>
                  <a:srgbClr val="000000"/>
                </a:solidFill>
                <a:latin typeface="Helvetica" charset="0"/>
              </a:rPr>
              <a:t>(seq=300 ack=101 ctl=syn,ack)</a:t>
            </a:r>
          </a:p>
        </p:txBody>
      </p:sp>
      <p:sp>
        <p:nvSpPr>
          <p:cNvPr id="518153" name="Line 9"/>
          <p:cNvSpPr>
            <a:spLocks noChangeShapeType="1"/>
          </p:cNvSpPr>
          <p:nvPr/>
        </p:nvSpPr>
        <p:spPr bwMode="auto">
          <a:xfrm flipH="1">
            <a:off x="3929063" y="3786188"/>
            <a:ext cx="1571625" cy="228600"/>
          </a:xfrm>
          <a:prstGeom prst="line">
            <a:avLst/>
          </a:prstGeom>
          <a:noFill/>
          <a:ln w="50800">
            <a:solidFill>
              <a:srgbClr val="00B179"/>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8154" name="Rectangle 10"/>
          <p:cNvSpPr>
            <a:spLocks noChangeArrowheads="1"/>
          </p:cNvSpPr>
          <p:nvPr/>
        </p:nvSpPr>
        <p:spPr bwMode="auto">
          <a:xfrm>
            <a:off x="1057275" y="4330700"/>
            <a:ext cx="26717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138"/>
              </a:lnSpc>
              <a:tabLst>
                <a:tab pos="514350" algn="l"/>
                <a:tab pos="1028700" algn="l"/>
                <a:tab pos="1543050" algn="l"/>
              </a:tabLst>
            </a:pPr>
            <a:r>
              <a:rPr lang="en-US" altLang="zh-CN" sz="1800" b="1" dirty="0">
                <a:solidFill>
                  <a:srgbClr val="000000"/>
                </a:solidFill>
                <a:latin typeface="Helvetica" charset="0"/>
              </a:rPr>
              <a:t>Established</a:t>
            </a:r>
          </a:p>
          <a:p>
            <a:pPr algn="l" defTabSz="1028700">
              <a:lnSpc>
                <a:spcPts val="2138"/>
              </a:lnSpc>
              <a:tabLst>
                <a:tab pos="514350" algn="l"/>
                <a:tab pos="1028700" algn="l"/>
                <a:tab pos="1543050" algn="l"/>
              </a:tabLst>
            </a:pPr>
            <a:r>
              <a:rPr lang="en-US" altLang="zh-CN" sz="1800" b="1" dirty="0">
                <a:solidFill>
                  <a:srgbClr val="000000"/>
                </a:solidFill>
                <a:latin typeface="Helvetica" charset="0"/>
              </a:rPr>
              <a:t>(</a:t>
            </a:r>
            <a:r>
              <a:rPr lang="en-US" altLang="zh-CN" sz="1800" b="1" dirty="0" err="1">
                <a:solidFill>
                  <a:srgbClr val="000000"/>
                </a:solidFill>
                <a:latin typeface="Helvetica" charset="0"/>
              </a:rPr>
              <a:t>seq</a:t>
            </a:r>
            <a:r>
              <a:rPr lang="en-US" altLang="zh-CN" sz="1800" b="1" dirty="0">
                <a:solidFill>
                  <a:srgbClr val="000000"/>
                </a:solidFill>
                <a:latin typeface="Helvetica" charset="0"/>
              </a:rPr>
              <a:t>=101 </a:t>
            </a:r>
            <a:r>
              <a:rPr lang="en-US" altLang="zh-CN" sz="1800" b="1" dirty="0" err="1">
                <a:solidFill>
                  <a:srgbClr val="000000"/>
                </a:solidFill>
                <a:latin typeface="Helvetica" charset="0"/>
              </a:rPr>
              <a:t>ack</a:t>
            </a:r>
            <a:r>
              <a:rPr lang="en-US" altLang="zh-CN" sz="1800" b="1" dirty="0">
                <a:solidFill>
                  <a:srgbClr val="000000"/>
                </a:solidFill>
                <a:latin typeface="Helvetica" charset="0"/>
              </a:rPr>
              <a:t>=301 </a:t>
            </a:r>
            <a:r>
              <a:rPr lang="en-US" altLang="zh-CN" sz="1800" b="1" dirty="0" err="1">
                <a:solidFill>
                  <a:srgbClr val="000000"/>
                </a:solidFill>
                <a:latin typeface="Helvetica" charset="0"/>
              </a:rPr>
              <a:t>ctl</a:t>
            </a:r>
            <a:r>
              <a:rPr lang="en-US" altLang="zh-CN" sz="1800" b="1" dirty="0">
                <a:solidFill>
                  <a:srgbClr val="000000"/>
                </a:solidFill>
                <a:latin typeface="Helvetica" charset="0"/>
              </a:rPr>
              <a:t>=</a:t>
            </a:r>
            <a:r>
              <a:rPr lang="en-US" altLang="zh-CN" sz="1800" b="1" dirty="0" err="1">
                <a:solidFill>
                  <a:srgbClr val="000000"/>
                </a:solidFill>
                <a:latin typeface="Helvetica" charset="0"/>
              </a:rPr>
              <a:t>ack</a:t>
            </a:r>
            <a:r>
              <a:rPr lang="en-US" altLang="zh-CN" sz="1800" b="1" dirty="0">
                <a:solidFill>
                  <a:srgbClr val="000000"/>
                </a:solidFill>
                <a:latin typeface="Helvetica" charset="0"/>
              </a:rPr>
              <a:t>)</a:t>
            </a:r>
          </a:p>
        </p:txBody>
      </p:sp>
      <p:sp>
        <p:nvSpPr>
          <p:cNvPr id="518155" name="Line 11"/>
          <p:cNvSpPr>
            <a:spLocks noChangeShapeType="1"/>
          </p:cNvSpPr>
          <p:nvPr/>
        </p:nvSpPr>
        <p:spPr bwMode="auto">
          <a:xfrm>
            <a:off x="3971925" y="4800600"/>
            <a:ext cx="1543050" cy="171450"/>
          </a:xfrm>
          <a:prstGeom prst="line">
            <a:avLst/>
          </a:prstGeom>
          <a:noFill/>
          <a:ln w="50800">
            <a:solidFill>
              <a:schemeClr val="accent2"/>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8156" name="Rectangle 12"/>
          <p:cNvSpPr>
            <a:spLocks noChangeArrowheads="1"/>
          </p:cNvSpPr>
          <p:nvPr/>
        </p:nvSpPr>
        <p:spPr bwMode="auto">
          <a:xfrm>
            <a:off x="2343150" y="1544638"/>
            <a:ext cx="7715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1800"/>
              </a:lnSpc>
              <a:tabLst>
                <a:tab pos="514350" algn="l"/>
                <a:tab pos="1028700" algn="l"/>
                <a:tab pos="1543050" algn="l"/>
              </a:tabLst>
            </a:pPr>
            <a:r>
              <a:rPr lang="en-US" altLang="zh-CN" sz="1600" b="1">
                <a:solidFill>
                  <a:srgbClr val="000000"/>
                </a:solidFill>
                <a:latin typeface="Helvetica" charset="0"/>
              </a:rPr>
              <a:t>Host A</a:t>
            </a:r>
          </a:p>
        </p:txBody>
      </p:sp>
      <p:pic>
        <p:nvPicPr>
          <p:cNvPr id="518157" name="Picture 13"/>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97113" y="1828800"/>
            <a:ext cx="8175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18158" name="Rectangle 14"/>
          <p:cNvSpPr>
            <a:spLocks noChangeArrowheads="1"/>
          </p:cNvSpPr>
          <p:nvPr/>
        </p:nvSpPr>
        <p:spPr bwMode="auto">
          <a:xfrm>
            <a:off x="6543675" y="1544638"/>
            <a:ext cx="7715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1800"/>
              </a:lnSpc>
              <a:tabLst>
                <a:tab pos="514350" algn="l"/>
                <a:tab pos="1028700" algn="l"/>
                <a:tab pos="1543050" algn="l"/>
              </a:tabLst>
            </a:pPr>
            <a:r>
              <a:rPr lang="en-US" altLang="zh-CN" sz="1600" b="1">
                <a:solidFill>
                  <a:srgbClr val="000000"/>
                </a:solidFill>
                <a:latin typeface="Helvetica" charset="0"/>
              </a:rPr>
              <a:t>Host B</a:t>
            </a:r>
          </a:p>
        </p:txBody>
      </p:sp>
      <p:pic>
        <p:nvPicPr>
          <p:cNvPr id="518159" name="Picture 15"/>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97638" y="1828800"/>
            <a:ext cx="8175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518177" name="Group 33"/>
          <p:cNvGrpSpPr>
            <a:grpSpLocks/>
          </p:cNvGrpSpPr>
          <p:nvPr/>
        </p:nvGrpSpPr>
        <p:grpSpPr bwMode="auto">
          <a:xfrm>
            <a:off x="465138" y="2662238"/>
            <a:ext cx="415925" cy="455612"/>
            <a:chOff x="293" y="1677"/>
            <a:chExt cx="262" cy="287"/>
          </a:xfrm>
        </p:grpSpPr>
        <p:sp>
          <p:nvSpPr>
            <p:cNvPr id="518163" name="Oval 19"/>
            <p:cNvSpPr>
              <a:spLocks noChangeArrowheads="1"/>
            </p:cNvSpPr>
            <p:nvPr/>
          </p:nvSpPr>
          <p:spPr bwMode="auto">
            <a:xfrm>
              <a:off x="293" y="1687"/>
              <a:ext cx="252" cy="253"/>
            </a:xfrm>
            <a:prstGeom prst="ellipse">
              <a:avLst/>
            </a:prstGeom>
            <a:solidFill>
              <a:srgbClr val="FFD255"/>
            </a:solidFill>
            <a:ln w="12700">
              <a:solidFill>
                <a:srgbClr val="FFD255"/>
              </a:solidFill>
              <a:round/>
              <a:headEnd/>
              <a:tailEnd/>
            </a:ln>
            <a:effectLst>
              <a:outerShdw blurRad="63500" dist="38099" dir="2700000" algn="ctr" rotWithShape="0">
                <a:schemeClr val="bg2">
                  <a:alpha val="74998"/>
                </a:schemeClr>
              </a:outerShdw>
            </a:effectLst>
          </p:spPr>
          <p:txBody>
            <a:bodyPr wrap="none" lIns="103584" tIns="51793" rIns="103584" bIns="51793">
              <a:spAutoFit/>
            </a:bodyPr>
            <a:lstStyle/>
            <a:p>
              <a:endParaRPr lang="zh-CN" altLang="en-US"/>
            </a:p>
          </p:txBody>
        </p:sp>
        <p:sp>
          <p:nvSpPr>
            <p:cNvPr id="518164" name="Rectangle 20"/>
            <p:cNvSpPr>
              <a:spLocks noChangeArrowheads="1"/>
            </p:cNvSpPr>
            <p:nvPr/>
          </p:nvSpPr>
          <p:spPr bwMode="auto">
            <a:xfrm>
              <a:off x="323" y="1677"/>
              <a:ext cx="2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algn="l" defTabSz="1028700"/>
              <a:r>
                <a:rPr lang="zh-CN" altLang="en-US" sz="2300" b="1">
                  <a:latin typeface="Helvetica" charset="0"/>
                </a:rPr>
                <a:t>1</a:t>
              </a:r>
            </a:p>
          </p:txBody>
        </p:sp>
      </p:grpSp>
      <p:grpSp>
        <p:nvGrpSpPr>
          <p:cNvPr id="518179" name="Group 35"/>
          <p:cNvGrpSpPr>
            <a:grpSpLocks/>
          </p:cNvGrpSpPr>
          <p:nvPr/>
        </p:nvGrpSpPr>
        <p:grpSpPr bwMode="auto">
          <a:xfrm>
            <a:off x="7508875" y="3462338"/>
            <a:ext cx="415925" cy="455612"/>
            <a:chOff x="4730" y="2181"/>
            <a:chExt cx="262" cy="287"/>
          </a:xfrm>
        </p:grpSpPr>
        <p:sp>
          <p:nvSpPr>
            <p:cNvPr id="518166" name="Oval 22"/>
            <p:cNvSpPr>
              <a:spLocks noChangeArrowheads="1"/>
            </p:cNvSpPr>
            <p:nvPr/>
          </p:nvSpPr>
          <p:spPr bwMode="auto">
            <a:xfrm>
              <a:off x="4730" y="2191"/>
              <a:ext cx="252" cy="253"/>
            </a:xfrm>
            <a:prstGeom prst="ellipse">
              <a:avLst/>
            </a:prstGeom>
            <a:solidFill>
              <a:srgbClr val="FFD255"/>
            </a:solidFill>
            <a:ln w="12700">
              <a:solidFill>
                <a:srgbClr val="FFD255"/>
              </a:solidFill>
              <a:round/>
              <a:headEnd/>
              <a:tailEnd/>
            </a:ln>
            <a:effectLst>
              <a:outerShdw blurRad="63500" dist="38099" dir="2700000" algn="ctr" rotWithShape="0">
                <a:schemeClr val="bg2">
                  <a:alpha val="74998"/>
                </a:schemeClr>
              </a:outerShdw>
            </a:effectLst>
          </p:spPr>
          <p:txBody>
            <a:bodyPr wrap="none" lIns="103584" tIns="51793" rIns="103584" bIns="51793">
              <a:spAutoFit/>
            </a:bodyPr>
            <a:lstStyle/>
            <a:p>
              <a:endParaRPr lang="zh-CN" altLang="en-US"/>
            </a:p>
          </p:txBody>
        </p:sp>
        <p:sp>
          <p:nvSpPr>
            <p:cNvPr id="518167" name="Rectangle 23"/>
            <p:cNvSpPr>
              <a:spLocks noChangeArrowheads="1"/>
            </p:cNvSpPr>
            <p:nvPr/>
          </p:nvSpPr>
          <p:spPr bwMode="auto">
            <a:xfrm>
              <a:off x="4760" y="2181"/>
              <a:ext cx="2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algn="l" defTabSz="1028700"/>
              <a:r>
                <a:rPr lang="zh-CN" altLang="en-US" sz="2300" b="1">
                  <a:latin typeface="Helvetica" charset="0"/>
                </a:rPr>
                <a:t>2</a:t>
              </a:r>
            </a:p>
          </p:txBody>
        </p:sp>
      </p:grpSp>
      <p:grpSp>
        <p:nvGrpSpPr>
          <p:cNvPr id="518178" name="Group 34"/>
          <p:cNvGrpSpPr>
            <a:grpSpLocks/>
          </p:cNvGrpSpPr>
          <p:nvPr/>
        </p:nvGrpSpPr>
        <p:grpSpPr bwMode="auto">
          <a:xfrm>
            <a:off x="479425" y="4391025"/>
            <a:ext cx="415925" cy="455613"/>
            <a:chOff x="302" y="2766"/>
            <a:chExt cx="262" cy="287"/>
          </a:xfrm>
        </p:grpSpPr>
        <p:sp>
          <p:nvSpPr>
            <p:cNvPr id="518169" name="Oval 25"/>
            <p:cNvSpPr>
              <a:spLocks noChangeArrowheads="1"/>
            </p:cNvSpPr>
            <p:nvPr/>
          </p:nvSpPr>
          <p:spPr bwMode="auto">
            <a:xfrm>
              <a:off x="302" y="2776"/>
              <a:ext cx="252" cy="253"/>
            </a:xfrm>
            <a:prstGeom prst="ellipse">
              <a:avLst/>
            </a:prstGeom>
            <a:solidFill>
              <a:srgbClr val="FFD255"/>
            </a:solidFill>
            <a:ln w="12700">
              <a:solidFill>
                <a:srgbClr val="FFD255"/>
              </a:solidFill>
              <a:round/>
              <a:headEnd/>
              <a:tailEnd/>
            </a:ln>
            <a:effectLst>
              <a:outerShdw blurRad="63500" dist="38099" dir="2700000" algn="ctr" rotWithShape="0">
                <a:schemeClr val="bg2">
                  <a:alpha val="74998"/>
                </a:schemeClr>
              </a:outerShdw>
            </a:effectLst>
          </p:spPr>
          <p:txBody>
            <a:bodyPr wrap="none" lIns="103584" tIns="51793" rIns="103584" bIns="51793">
              <a:spAutoFit/>
            </a:bodyPr>
            <a:lstStyle/>
            <a:p>
              <a:endParaRPr lang="zh-CN" altLang="en-US"/>
            </a:p>
          </p:txBody>
        </p:sp>
        <p:sp>
          <p:nvSpPr>
            <p:cNvPr id="518170" name="Rectangle 26"/>
            <p:cNvSpPr>
              <a:spLocks noChangeArrowheads="1"/>
            </p:cNvSpPr>
            <p:nvPr/>
          </p:nvSpPr>
          <p:spPr bwMode="auto">
            <a:xfrm>
              <a:off x="332" y="2766"/>
              <a:ext cx="2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algn="l" defTabSz="1028700"/>
              <a:r>
                <a:rPr lang="zh-CN" altLang="en-US" sz="2300" b="1">
                  <a:latin typeface="Helvetica" charset="0"/>
                </a:rPr>
                <a:t>3</a:t>
              </a:r>
            </a:p>
          </p:txBody>
        </p:sp>
      </p:grpSp>
      <p:sp>
        <p:nvSpPr>
          <p:cNvPr id="518174" name="Rectangle 30"/>
          <p:cNvSpPr>
            <a:spLocks noChangeArrowheads="1"/>
          </p:cNvSpPr>
          <p:nvPr/>
        </p:nvSpPr>
        <p:spPr bwMode="auto">
          <a:xfrm>
            <a:off x="2082800" y="3844925"/>
            <a:ext cx="16668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3584" tIns="51793" rIns="103584" bIns="51793">
            <a:spAutoFit/>
          </a:bodyPr>
          <a:lstStyle/>
          <a:p>
            <a:pPr algn="l" defTabSz="1028700">
              <a:lnSpc>
                <a:spcPts val="2138"/>
              </a:lnSpc>
            </a:pPr>
            <a:r>
              <a:rPr lang="en-US" altLang="zh-CN" sz="1800" b="1">
                <a:solidFill>
                  <a:srgbClr val="000000"/>
                </a:solidFill>
                <a:latin typeface="Helvetica" charset="0"/>
              </a:rPr>
              <a:t>SYN received</a:t>
            </a:r>
          </a:p>
        </p:txBody>
      </p:sp>
      <p:sp>
        <p:nvSpPr>
          <p:cNvPr id="3" name="文本框 2"/>
          <p:cNvSpPr txBox="1"/>
          <p:nvPr/>
        </p:nvSpPr>
        <p:spPr>
          <a:xfrm>
            <a:off x="1057275" y="813951"/>
            <a:ext cx="3223959" cy="400110"/>
          </a:xfrm>
          <a:prstGeom prst="rect">
            <a:avLst/>
          </a:prstGeom>
          <a:noFill/>
        </p:spPr>
        <p:txBody>
          <a:bodyPr wrap="none" rtlCol="0">
            <a:spAutoFit/>
          </a:bodyPr>
          <a:lstStyle/>
          <a:p>
            <a:r>
              <a:rPr kumimoji="1" lang="en-US" altLang="zh-CN" sz="2000" dirty="0" smtClean="0">
                <a:solidFill>
                  <a:srgbClr val="0000FF"/>
                </a:solidFill>
                <a:latin typeface="+mn-ea"/>
              </a:rPr>
              <a:t>TCP</a:t>
            </a:r>
            <a:r>
              <a:rPr kumimoji="1" lang="zh-CN" altLang="en-US" sz="2000" dirty="0" smtClean="0">
                <a:solidFill>
                  <a:srgbClr val="0000FF"/>
                </a:solidFill>
                <a:latin typeface="+mn-ea"/>
              </a:rPr>
              <a:t>连接建立</a:t>
            </a:r>
            <a:r>
              <a:rPr kumimoji="1" lang="en-US" altLang="zh-CN" sz="2000" dirty="0" smtClean="0">
                <a:solidFill>
                  <a:srgbClr val="0000FF"/>
                </a:solidFill>
                <a:latin typeface="+mn-ea"/>
              </a:rPr>
              <a:t>——</a:t>
            </a:r>
            <a:r>
              <a:rPr kumimoji="1" lang="zh-CN" altLang="en-US" sz="2000" dirty="0" smtClean="0">
                <a:solidFill>
                  <a:srgbClr val="0000FF"/>
                </a:solidFill>
                <a:latin typeface="+mn-ea"/>
              </a:rPr>
              <a:t>三次握手</a:t>
            </a:r>
            <a:endParaRPr kumimoji="1" lang="zh-CN" altLang="en-US" sz="2000" dirty="0">
              <a:solidFill>
                <a:srgbClr val="0000FF"/>
              </a:solidFill>
              <a:latin typeface="+mn-ea"/>
            </a:endParaRPr>
          </a:p>
        </p:txBody>
      </p:sp>
      <p:sp>
        <p:nvSpPr>
          <p:cNvPr id="5" name="文本框 4"/>
          <p:cNvSpPr txBox="1"/>
          <p:nvPr/>
        </p:nvSpPr>
        <p:spPr>
          <a:xfrm>
            <a:off x="1134771" y="5985647"/>
            <a:ext cx="2061645" cy="369332"/>
          </a:xfrm>
          <a:prstGeom prst="rect">
            <a:avLst/>
          </a:prstGeom>
          <a:noFill/>
        </p:spPr>
        <p:txBody>
          <a:bodyPr wrap="none" rtlCol="0">
            <a:spAutoFit/>
          </a:bodyPr>
          <a:lstStyle/>
          <a:p>
            <a:r>
              <a:rPr kumimoji="1" lang="en-US" altLang="zh-CN" dirty="0" smtClean="0">
                <a:solidFill>
                  <a:srgbClr val="0000FF"/>
                </a:solidFill>
                <a:latin typeface="+mn-ea"/>
              </a:rPr>
              <a:t>SYN</a:t>
            </a:r>
            <a:r>
              <a:rPr kumimoji="1" lang="zh-CN" altLang="en-US" dirty="0" smtClean="0">
                <a:solidFill>
                  <a:srgbClr val="0000FF"/>
                </a:solidFill>
                <a:latin typeface="+mn-ea"/>
              </a:rPr>
              <a:t>：同步序列号</a:t>
            </a:r>
            <a:endParaRPr kumimoji="1" lang="zh-CN" altLang="en-US" dirty="0">
              <a:solidFill>
                <a:srgbClr val="0000FF"/>
              </a:solidFill>
              <a:latin typeface="+mn-ea"/>
            </a:endParaRPr>
          </a:p>
        </p:txBody>
      </p:sp>
    </p:spTree>
    <p:extLst>
      <p:ext uri="{BB962C8B-B14F-4D97-AF65-F5344CB8AC3E}">
        <p14:creationId xmlns:p14="http://schemas.microsoft.com/office/powerpoint/2010/main" val="15423849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7275" y="813951"/>
            <a:ext cx="3223959" cy="400110"/>
          </a:xfrm>
          <a:prstGeom prst="rect">
            <a:avLst/>
          </a:prstGeom>
          <a:noFill/>
        </p:spPr>
        <p:txBody>
          <a:bodyPr wrap="none" rtlCol="0">
            <a:spAutoFit/>
          </a:bodyPr>
          <a:lstStyle/>
          <a:p>
            <a:r>
              <a:rPr kumimoji="1" lang="en-US" altLang="zh-CN" sz="2000" dirty="0" smtClean="0">
                <a:solidFill>
                  <a:srgbClr val="0000FF"/>
                </a:solidFill>
                <a:latin typeface="+mn-ea"/>
              </a:rPr>
              <a:t>TCP</a:t>
            </a:r>
            <a:r>
              <a:rPr kumimoji="1" lang="zh-CN" altLang="en-US" sz="2000" dirty="0" smtClean="0">
                <a:solidFill>
                  <a:srgbClr val="0000FF"/>
                </a:solidFill>
                <a:latin typeface="+mn-ea"/>
              </a:rPr>
              <a:t>连接建立</a:t>
            </a:r>
            <a:r>
              <a:rPr kumimoji="1" lang="en-US" altLang="zh-CN" sz="2000" dirty="0" smtClean="0">
                <a:solidFill>
                  <a:srgbClr val="0000FF"/>
                </a:solidFill>
                <a:latin typeface="+mn-ea"/>
              </a:rPr>
              <a:t>——</a:t>
            </a:r>
            <a:r>
              <a:rPr kumimoji="1" lang="zh-CN" altLang="en-US" sz="2000" dirty="0" smtClean="0">
                <a:solidFill>
                  <a:srgbClr val="0000FF"/>
                </a:solidFill>
                <a:latin typeface="+mn-ea"/>
              </a:rPr>
              <a:t>三次握手</a:t>
            </a:r>
            <a:endParaRPr kumimoji="1" lang="zh-CN" altLang="en-US" sz="2000" dirty="0">
              <a:solidFill>
                <a:srgbClr val="0000FF"/>
              </a:solidFill>
              <a:latin typeface="+mn-ea"/>
            </a:endParaRPr>
          </a:p>
        </p:txBody>
      </p:sp>
      <p:sp>
        <p:nvSpPr>
          <p:cNvPr id="4" name="矩形 3"/>
          <p:cNvSpPr/>
          <p:nvPr/>
        </p:nvSpPr>
        <p:spPr>
          <a:xfrm>
            <a:off x="1057276" y="2087455"/>
            <a:ext cx="6807756" cy="2298065"/>
          </a:xfrm>
          <a:prstGeom prst="rect">
            <a:avLst/>
          </a:prstGeom>
        </p:spPr>
        <p:txBody>
          <a:bodyPr wrap="square">
            <a:spAutoFit/>
          </a:bodyPr>
          <a:lstStyle/>
          <a:p>
            <a:pPr marL="342900" indent="-342900">
              <a:lnSpc>
                <a:spcPct val="120000"/>
              </a:lnSpc>
              <a:buFont typeface="Arial"/>
              <a:buChar char="•"/>
            </a:pPr>
            <a:r>
              <a:rPr lang="zh-CN" altLang="en-US" sz="2000" dirty="0" smtClean="0"/>
              <a:t>对话过程模拟：</a:t>
            </a:r>
            <a:endParaRPr lang="en-US" altLang="zh-CN" sz="2000" dirty="0" smtClean="0"/>
          </a:p>
          <a:p>
            <a:pPr lvl="1">
              <a:lnSpc>
                <a:spcPct val="120000"/>
              </a:lnSpc>
            </a:pPr>
            <a:r>
              <a:rPr lang="en-US" altLang="zh-CN" sz="2000" dirty="0" smtClean="0"/>
              <a:t>A</a:t>
            </a:r>
            <a:r>
              <a:rPr lang="zh-CN" altLang="en-US" sz="2000" dirty="0" smtClean="0"/>
              <a:t>：“</a:t>
            </a:r>
            <a:r>
              <a:rPr lang="zh-CN" altLang="en-US" sz="2000" dirty="0"/>
              <a:t>我想给你发数据，可以吗？</a:t>
            </a:r>
            <a:r>
              <a:rPr lang="zh-CN" altLang="en-US" sz="2000" dirty="0" smtClean="0"/>
              <a:t>”</a:t>
            </a:r>
            <a:endParaRPr lang="en-US" altLang="zh-CN" sz="2000" dirty="0" smtClean="0"/>
          </a:p>
          <a:p>
            <a:pPr lvl="1">
              <a:lnSpc>
                <a:spcPct val="120000"/>
              </a:lnSpc>
            </a:pPr>
            <a:r>
              <a:rPr lang="en-US" altLang="zh-CN" sz="2000" dirty="0" smtClean="0"/>
              <a:t>B</a:t>
            </a:r>
            <a:r>
              <a:rPr lang="zh-CN" altLang="en-US" sz="2000" dirty="0"/>
              <a:t>：</a:t>
            </a:r>
            <a:r>
              <a:rPr lang="zh-CN" altLang="en-US" sz="2000" dirty="0" smtClean="0"/>
              <a:t>“</a:t>
            </a:r>
            <a:r>
              <a:rPr lang="zh-CN" altLang="en-US" sz="2000" dirty="0"/>
              <a:t>可以，你什么时候发？</a:t>
            </a:r>
            <a:r>
              <a:rPr lang="zh-CN" altLang="en-US" sz="2000" dirty="0" smtClean="0"/>
              <a:t>”</a:t>
            </a:r>
            <a:endParaRPr lang="en-US" altLang="zh-CN" sz="2000" dirty="0" smtClean="0"/>
          </a:p>
          <a:p>
            <a:pPr lvl="1">
              <a:lnSpc>
                <a:spcPct val="120000"/>
              </a:lnSpc>
            </a:pPr>
            <a:r>
              <a:rPr lang="en-US" altLang="zh-CN" sz="2000" dirty="0" smtClean="0"/>
              <a:t>C</a:t>
            </a:r>
            <a:r>
              <a:rPr lang="zh-CN" altLang="en-US" sz="2000" dirty="0" smtClean="0"/>
              <a:t>：“</a:t>
            </a:r>
            <a:r>
              <a:rPr lang="zh-CN" altLang="en-US" sz="2000" dirty="0"/>
              <a:t>我现在就发，你接着吧！”</a:t>
            </a:r>
            <a:r>
              <a:rPr lang="zh-CN" altLang="en-US" sz="2000" dirty="0" smtClean="0"/>
              <a:t>，</a:t>
            </a:r>
            <a:endParaRPr lang="en-US" altLang="zh-CN" sz="2000" dirty="0" smtClean="0"/>
          </a:p>
          <a:p>
            <a:pPr marL="342900" indent="-342900">
              <a:lnSpc>
                <a:spcPct val="120000"/>
              </a:lnSpc>
              <a:buFont typeface="Arial"/>
              <a:buChar char="•"/>
            </a:pPr>
            <a:r>
              <a:rPr lang="zh-CN" altLang="en-US" sz="2000" dirty="0" smtClean="0"/>
              <a:t>三次</a:t>
            </a:r>
            <a:r>
              <a:rPr lang="zh-CN" altLang="en-US" sz="2000" dirty="0"/>
              <a:t>“对话”的目的是使数据包的发送和接收同步，经过三次“对话”之后，主机</a:t>
            </a:r>
            <a:r>
              <a:rPr lang="en-US" altLang="zh-CN" sz="2000" dirty="0"/>
              <a:t>A</a:t>
            </a:r>
            <a:r>
              <a:rPr lang="zh-CN" altLang="en-US" sz="2000" dirty="0"/>
              <a:t>才向主机</a:t>
            </a:r>
            <a:r>
              <a:rPr lang="en-US" altLang="zh-CN" sz="2000" dirty="0"/>
              <a:t>B</a:t>
            </a:r>
            <a:r>
              <a:rPr lang="zh-CN" altLang="en-US" sz="2000" dirty="0"/>
              <a:t>正式发送数据。 </a:t>
            </a:r>
          </a:p>
        </p:txBody>
      </p:sp>
    </p:spTree>
    <p:extLst>
      <p:ext uri="{BB962C8B-B14F-4D97-AF65-F5344CB8AC3E}">
        <p14:creationId xmlns:p14="http://schemas.microsoft.com/office/powerpoint/2010/main" val="4547944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56" name="Rectangle 24"/>
          <p:cNvSpPr>
            <a:spLocks noChangeArrowheads="1"/>
          </p:cNvSpPr>
          <p:nvPr/>
        </p:nvSpPr>
        <p:spPr bwMode="auto">
          <a:xfrm>
            <a:off x="458788" y="6105525"/>
            <a:ext cx="82264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2153" tIns="41076" rIns="82153" bIns="41076" anchor="ctr" anchorCtr="1"/>
          <a:lstStyle/>
          <a:p>
            <a:pPr algn="l" defTabSz="915988">
              <a:lnSpc>
                <a:spcPct val="95000"/>
              </a:lnSpc>
              <a:spcBef>
                <a:spcPct val="35000"/>
              </a:spcBef>
              <a:buClr>
                <a:schemeClr val="accent2"/>
              </a:buClr>
              <a:buSzPct val="100000"/>
              <a:buFont typeface="Helvetica" charset="0"/>
              <a:buNone/>
            </a:pPr>
            <a:r>
              <a:rPr lang="en-US" altLang="zh-CN" sz="2600" b="1" dirty="0">
                <a:latin typeface="Helvetica" charset="0"/>
              </a:rPr>
              <a:t>Window size = 1</a:t>
            </a:r>
          </a:p>
        </p:txBody>
      </p:sp>
      <p:sp>
        <p:nvSpPr>
          <p:cNvPr id="530457" name="Rectangle 25"/>
          <p:cNvSpPr>
            <a:spLocks noChangeArrowheads="1"/>
          </p:cNvSpPr>
          <p:nvPr/>
        </p:nvSpPr>
        <p:spPr bwMode="auto">
          <a:xfrm>
            <a:off x="1100138" y="1552575"/>
            <a:ext cx="1314450" cy="4286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025"/>
              </a:lnSpc>
              <a:tabLst>
                <a:tab pos="514350" algn="l"/>
                <a:tab pos="1028700" algn="l"/>
                <a:tab pos="1543050" algn="l"/>
              </a:tabLst>
            </a:pPr>
            <a:r>
              <a:rPr lang="zh-CN" altLang="en-US" sz="2000" b="1">
                <a:solidFill>
                  <a:schemeClr val="accent1"/>
                </a:solidFill>
                <a:latin typeface="Helvetica" charset="0"/>
              </a:rPr>
              <a:t> </a:t>
            </a:r>
            <a:r>
              <a:rPr lang="en-US" altLang="zh-CN" sz="2000" b="1">
                <a:solidFill>
                  <a:schemeClr val="accent1"/>
                </a:solidFill>
                <a:latin typeface="Helvetica" charset="0"/>
              </a:rPr>
              <a:t>Sender </a:t>
            </a:r>
          </a:p>
        </p:txBody>
      </p:sp>
      <p:sp>
        <p:nvSpPr>
          <p:cNvPr id="530458" name="Rectangle 26"/>
          <p:cNvSpPr>
            <a:spLocks noChangeArrowheads="1"/>
          </p:cNvSpPr>
          <p:nvPr/>
        </p:nvSpPr>
        <p:spPr bwMode="auto">
          <a:xfrm>
            <a:off x="6486525" y="1552575"/>
            <a:ext cx="1600200" cy="4286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2025"/>
              </a:lnSpc>
              <a:tabLst>
                <a:tab pos="514350" algn="l"/>
                <a:tab pos="1028700" algn="l"/>
                <a:tab pos="1543050" algn="l"/>
              </a:tabLst>
            </a:pPr>
            <a:r>
              <a:rPr lang="zh-CN" altLang="en-US" sz="2000" b="1">
                <a:solidFill>
                  <a:schemeClr val="accent1"/>
                </a:solidFill>
                <a:latin typeface="Helvetica" charset="0"/>
              </a:rPr>
              <a:t> </a:t>
            </a:r>
            <a:r>
              <a:rPr lang="en-US" altLang="zh-CN" sz="2000" b="1">
                <a:solidFill>
                  <a:schemeClr val="accent1"/>
                </a:solidFill>
                <a:latin typeface="Helvetica" charset="0"/>
              </a:rPr>
              <a:t>Receiver</a:t>
            </a:r>
          </a:p>
        </p:txBody>
      </p:sp>
      <p:sp>
        <p:nvSpPr>
          <p:cNvPr id="530459" name="Line 27"/>
          <p:cNvSpPr>
            <a:spLocks noChangeShapeType="1"/>
          </p:cNvSpPr>
          <p:nvPr/>
        </p:nvSpPr>
        <p:spPr bwMode="auto">
          <a:xfrm>
            <a:off x="2786063" y="1762125"/>
            <a:ext cx="0" cy="4300538"/>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0460" name="Line 28"/>
          <p:cNvSpPr>
            <a:spLocks noChangeShapeType="1"/>
          </p:cNvSpPr>
          <p:nvPr/>
        </p:nvSpPr>
        <p:spPr bwMode="auto">
          <a:xfrm>
            <a:off x="6286500" y="1704975"/>
            <a:ext cx="0" cy="4300538"/>
          </a:xfrm>
          <a:prstGeom prst="line">
            <a:avLst/>
          </a:prstGeom>
          <a:noFill/>
          <a:ln w="50800">
            <a:solidFill>
              <a:srgbClr val="00B179"/>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0461" name="Rectangle 29"/>
          <p:cNvSpPr>
            <a:spLocks noChangeArrowheads="1"/>
          </p:cNvSpPr>
          <p:nvPr/>
        </p:nvSpPr>
        <p:spPr bwMode="auto">
          <a:xfrm>
            <a:off x="1601788" y="1963738"/>
            <a:ext cx="11144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r" defTabSz="1028700">
              <a:lnSpc>
                <a:spcPts val="2363"/>
              </a:lnSpc>
              <a:tabLst>
                <a:tab pos="514350" algn="l"/>
                <a:tab pos="1028700" algn="l"/>
                <a:tab pos="1543050" algn="l"/>
              </a:tabLst>
            </a:pPr>
            <a:r>
              <a:rPr lang="en-US" altLang="zh-CN" sz="2000" b="1">
                <a:solidFill>
                  <a:srgbClr val="000000"/>
                </a:solidFill>
                <a:latin typeface="Helvetica" charset="0"/>
              </a:rPr>
              <a:t>Send 1</a:t>
            </a:r>
          </a:p>
        </p:txBody>
      </p:sp>
      <p:sp>
        <p:nvSpPr>
          <p:cNvPr id="530462" name="Rectangle 30"/>
          <p:cNvSpPr>
            <a:spLocks noChangeArrowheads="1"/>
          </p:cNvSpPr>
          <p:nvPr/>
        </p:nvSpPr>
        <p:spPr bwMode="auto">
          <a:xfrm>
            <a:off x="6373813" y="2120900"/>
            <a:ext cx="14573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363"/>
              </a:lnSpc>
              <a:tabLst>
                <a:tab pos="514350" algn="l"/>
                <a:tab pos="1028700" algn="l"/>
                <a:tab pos="1543050" algn="l"/>
              </a:tabLst>
            </a:pPr>
            <a:r>
              <a:rPr lang="en-US" altLang="zh-CN" sz="2000" b="1">
                <a:solidFill>
                  <a:srgbClr val="000000"/>
                </a:solidFill>
                <a:latin typeface="Helvetica" charset="0"/>
              </a:rPr>
              <a:t>Receive 1</a:t>
            </a:r>
          </a:p>
        </p:txBody>
      </p:sp>
      <p:sp>
        <p:nvSpPr>
          <p:cNvPr id="530463" name="Line 31"/>
          <p:cNvSpPr>
            <a:spLocks noChangeShapeType="1"/>
          </p:cNvSpPr>
          <p:nvPr/>
        </p:nvSpPr>
        <p:spPr bwMode="auto">
          <a:xfrm>
            <a:off x="2800350" y="2162175"/>
            <a:ext cx="3486150" cy="171450"/>
          </a:xfrm>
          <a:prstGeom prst="line">
            <a:avLst/>
          </a:prstGeom>
          <a:noFill/>
          <a:ln w="50800">
            <a:solidFill>
              <a:schemeClr val="accent2"/>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0464" name="Rectangle 32"/>
          <p:cNvSpPr>
            <a:spLocks noChangeArrowheads="1"/>
          </p:cNvSpPr>
          <p:nvPr/>
        </p:nvSpPr>
        <p:spPr bwMode="auto">
          <a:xfrm>
            <a:off x="301625" y="2792413"/>
            <a:ext cx="241458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r" defTabSz="1028700">
              <a:lnSpc>
                <a:spcPts val="2363"/>
              </a:lnSpc>
              <a:tabLst>
                <a:tab pos="514350" algn="l"/>
                <a:tab pos="1028700" algn="l"/>
                <a:tab pos="1543050" algn="l"/>
              </a:tabLst>
            </a:pPr>
            <a:r>
              <a:rPr lang="en-US" altLang="zh-CN" sz="2000" b="1">
                <a:solidFill>
                  <a:srgbClr val="000000"/>
                </a:solidFill>
                <a:latin typeface="Helvetica" charset="0"/>
              </a:rPr>
              <a:t>Receive ACK 2 </a:t>
            </a:r>
          </a:p>
        </p:txBody>
      </p:sp>
      <p:sp>
        <p:nvSpPr>
          <p:cNvPr id="530465" name="Rectangle 33"/>
          <p:cNvSpPr>
            <a:spLocks noChangeArrowheads="1"/>
          </p:cNvSpPr>
          <p:nvPr/>
        </p:nvSpPr>
        <p:spPr bwMode="auto">
          <a:xfrm>
            <a:off x="6373813" y="2592388"/>
            <a:ext cx="175736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363"/>
              </a:lnSpc>
              <a:tabLst>
                <a:tab pos="514350" algn="l"/>
                <a:tab pos="1028700" algn="l"/>
                <a:tab pos="1543050" algn="l"/>
              </a:tabLst>
            </a:pPr>
            <a:r>
              <a:rPr lang="en-US" altLang="zh-CN" sz="2000" b="1">
                <a:solidFill>
                  <a:srgbClr val="000000"/>
                </a:solidFill>
                <a:latin typeface="Helvetica" charset="0"/>
              </a:rPr>
              <a:t>Send ACK 2</a:t>
            </a:r>
          </a:p>
        </p:txBody>
      </p:sp>
      <p:sp>
        <p:nvSpPr>
          <p:cNvPr id="530466" name="Line 34"/>
          <p:cNvSpPr>
            <a:spLocks noChangeShapeType="1"/>
          </p:cNvSpPr>
          <p:nvPr/>
        </p:nvSpPr>
        <p:spPr bwMode="auto">
          <a:xfrm flipH="1">
            <a:off x="2800350" y="2762250"/>
            <a:ext cx="3457575" cy="271463"/>
          </a:xfrm>
          <a:prstGeom prst="line">
            <a:avLst/>
          </a:prstGeom>
          <a:noFill/>
          <a:ln w="50800">
            <a:solidFill>
              <a:srgbClr val="00B179"/>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0467" name="Rectangle 35"/>
          <p:cNvSpPr>
            <a:spLocks noChangeArrowheads="1"/>
          </p:cNvSpPr>
          <p:nvPr/>
        </p:nvSpPr>
        <p:spPr bwMode="auto">
          <a:xfrm>
            <a:off x="1601788" y="3363913"/>
            <a:ext cx="11144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r" defTabSz="1028700">
              <a:lnSpc>
                <a:spcPts val="2363"/>
              </a:lnSpc>
              <a:tabLst>
                <a:tab pos="514350" algn="l"/>
                <a:tab pos="1028700" algn="l"/>
                <a:tab pos="1543050" algn="l"/>
              </a:tabLst>
            </a:pPr>
            <a:r>
              <a:rPr lang="en-US" altLang="zh-CN" sz="2000" b="1">
                <a:solidFill>
                  <a:srgbClr val="000000"/>
                </a:solidFill>
                <a:latin typeface="Helvetica" charset="0"/>
              </a:rPr>
              <a:t>Send 2</a:t>
            </a:r>
          </a:p>
        </p:txBody>
      </p:sp>
      <p:sp>
        <p:nvSpPr>
          <p:cNvPr id="530468" name="Rectangle 36"/>
          <p:cNvSpPr>
            <a:spLocks noChangeArrowheads="1"/>
          </p:cNvSpPr>
          <p:nvPr/>
        </p:nvSpPr>
        <p:spPr bwMode="auto">
          <a:xfrm>
            <a:off x="6373813" y="3563938"/>
            <a:ext cx="14573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363"/>
              </a:lnSpc>
              <a:tabLst>
                <a:tab pos="514350" algn="l"/>
                <a:tab pos="1028700" algn="l"/>
                <a:tab pos="1543050" algn="l"/>
              </a:tabLst>
            </a:pPr>
            <a:r>
              <a:rPr lang="en-US" altLang="zh-CN" sz="2000" b="1">
                <a:solidFill>
                  <a:srgbClr val="000000"/>
                </a:solidFill>
                <a:latin typeface="Helvetica" charset="0"/>
              </a:rPr>
              <a:t>Receive 2</a:t>
            </a:r>
          </a:p>
        </p:txBody>
      </p:sp>
      <p:sp>
        <p:nvSpPr>
          <p:cNvPr id="530469" name="Line 37"/>
          <p:cNvSpPr>
            <a:spLocks noChangeShapeType="1"/>
          </p:cNvSpPr>
          <p:nvPr/>
        </p:nvSpPr>
        <p:spPr bwMode="auto">
          <a:xfrm>
            <a:off x="2800350" y="3576638"/>
            <a:ext cx="3471863" cy="171450"/>
          </a:xfrm>
          <a:prstGeom prst="line">
            <a:avLst/>
          </a:prstGeom>
          <a:noFill/>
          <a:ln w="50800">
            <a:solidFill>
              <a:schemeClr val="accent2"/>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0470" name="Rectangle 38"/>
          <p:cNvSpPr>
            <a:spLocks noChangeArrowheads="1"/>
          </p:cNvSpPr>
          <p:nvPr/>
        </p:nvSpPr>
        <p:spPr bwMode="auto">
          <a:xfrm>
            <a:off x="344488" y="4206875"/>
            <a:ext cx="23717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r" defTabSz="1028700">
              <a:lnSpc>
                <a:spcPts val="2363"/>
              </a:lnSpc>
              <a:tabLst>
                <a:tab pos="514350" algn="l"/>
                <a:tab pos="1028700" algn="l"/>
                <a:tab pos="1543050" algn="l"/>
              </a:tabLst>
            </a:pPr>
            <a:r>
              <a:rPr lang="en-US" altLang="zh-CN" sz="2000" b="1">
                <a:solidFill>
                  <a:srgbClr val="000000"/>
                </a:solidFill>
                <a:latin typeface="Helvetica" charset="0"/>
              </a:rPr>
              <a:t>Receive ACK 3</a:t>
            </a:r>
          </a:p>
        </p:txBody>
      </p:sp>
      <p:sp>
        <p:nvSpPr>
          <p:cNvPr id="530471" name="Rectangle 39"/>
          <p:cNvSpPr>
            <a:spLocks noChangeArrowheads="1"/>
          </p:cNvSpPr>
          <p:nvPr/>
        </p:nvSpPr>
        <p:spPr bwMode="auto">
          <a:xfrm>
            <a:off x="6373813" y="4021138"/>
            <a:ext cx="198596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363"/>
              </a:lnSpc>
              <a:tabLst>
                <a:tab pos="514350" algn="l"/>
                <a:tab pos="1028700" algn="l"/>
                <a:tab pos="1543050" algn="l"/>
              </a:tabLst>
            </a:pPr>
            <a:r>
              <a:rPr lang="en-US" altLang="zh-CN" sz="2000" b="1">
                <a:solidFill>
                  <a:srgbClr val="000000"/>
                </a:solidFill>
                <a:latin typeface="Helvetica" charset="0"/>
              </a:rPr>
              <a:t>Send ACK 3</a:t>
            </a:r>
          </a:p>
        </p:txBody>
      </p:sp>
      <p:sp>
        <p:nvSpPr>
          <p:cNvPr id="530472" name="Line 40"/>
          <p:cNvSpPr>
            <a:spLocks noChangeShapeType="1"/>
          </p:cNvSpPr>
          <p:nvPr/>
        </p:nvSpPr>
        <p:spPr bwMode="auto">
          <a:xfrm flipH="1">
            <a:off x="2814638" y="4176713"/>
            <a:ext cx="3443287" cy="257175"/>
          </a:xfrm>
          <a:prstGeom prst="line">
            <a:avLst/>
          </a:prstGeom>
          <a:noFill/>
          <a:ln w="50800">
            <a:solidFill>
              <a:srgbClr val="00B179"/>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0473" name="Rectangle 41"/>
          <p:cNvSpPr>
            <a:spLocks noChangeArrowheads="1"/>
          </p:cNvSpPr>
          <p:nvPr/>
        </p:nvSpPr>
        <p:spPr bwMode="auto">
          <a:xfrm>
            <a:off x="1644650" y="4678363"/>
            <a:ext cx="1071563"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r" defTabSz="1028700">
              <a:lnSpc>
                <a:spcPts val="2363"/>
              </a:lnSpc>
              <a:tabLst>
                <a:tab pos="514350" algn="l"/>
                <a:tab pos="1028700" algn="l"/>
                <a:tab pos="1543050" algn="l"/>
              </a:tabLst>
            </a:pPr>
            <a:r>
              <a:rPr lang="en-US" altLang="zh-CN" sz="2000" b="1">
                <a:solidFill>
                  <a:srgbClr val="000000"/>
                </a:solidFill>
                <a:latin typeface="Helvetica" charset="0"/>
              </a:rPr>
              <a:t>Send 3</a:t>
            </a:r>
          </a:p>
        </p:txBody>
      </p:sp>
      <p:sp>
        <p:nvSpPr>
          <p:cNvPr id="530474" name="Rectangle 42"/>
          <p:cNvSpPr>
            <a:spLocks noChangeArrowheads="1"/>
          </p:cNvSpPr>
          <p:nvPr/>
        </p:nvSpPr>
        <p:spPr bwMode="auto">
          <a:xfrm>
            <a:off x="6373813" y="4878388"/>
            <a:ext cx="14573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algn="l" defTabSz="1028700">
              <a:lnSpc>
                <a:spcPts val="2363"/>
              </a:lnSpc>
              <a:tabLst>
                <a:tab pos="514350" algn="l"/>
                <a:tab pos="1028700" algn="l"/>
                <a:tab pos="1543050" algn="l"/>
              </a:tabLst>
            </a:pPr>
            <a:r>
              <a:rPr lang="en-US" altLang="zh-CN" sz="2000" b="1">
                <a:solidFill>
                  <a:srgbClr val="000000"/>
                </a:solidFill>
                <a:latin typeface="Helvetica" charset="0"/>
              </a:rPr>
              <a:t>Receive 3</a:t>
            </a:r>
          </a:p>
        </p:txBody>
      </p:sp>
      <p:sp>
        <p:nvSpPr>
          <p:cNvPr id="530475" name="Line 43"/>
          <p:cNvSpPr>
            <a:spLocks noChangeShapeType="1"/>
          </p:cNvSpPr>
          <p:nvPr/>
        </p:nvSpPr>
        <p:spPr bwMode="auto">
          <a:xfrm>
            <a:off x="2800350" y="4905375"/>
            <a:ext cx="3486150" cy="185738"/>
          </a:xfrm>
          <a:prstGeom prst="line">
            <a:avLst/>
          </a:prstGeom>
          <a:noFill/>
          <a:ln w="50800">
            <a:solidFill>
              <a:schemeClr val="accent2"/>
            </a:solidFill>
            <a:round/>
            <a:headEnd type="none" w="sm" len="sm"/>
            <a:tailEnd type="triangle" w="med" len="med"/>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文本框 23"/>
          <p:cNvSpPr txBox="1"/>
          <p:nvPr/>
        </p:nvSpPr>
        <p:spPr>
          <a:xfrm>
            <a:off x="1057275" y="813951"/>
            <a:ext cx="2238639" cy="400110"/>
          </a:xfrm>
          <a:prstGeom prst="rect">
            <a:avLst/>
          </a:prstGeom>
          <a:noFill/>
        </p:spPr>
        <p:txBody>
          <a:bodyPr wrap="none" rtlCol="0">
            <a:spAutoFit/>
          </a:bodyPr>
          <a:lstStyle/>
          <a:p>
            <a:r>
              <a:rPr kumimoji="1" lang="en-US" altLang="zh-CN" sz="2000" dirty="0" smtClean="0">
                <a:solidFill>
                  <a:srgbClr val="0000FF"/>
                </a:solidFill>
                <a:latin typeface="+mn-ea"/>
              </a:rPr>
              <a:t>TCP</a:t>
            </a:r>
            <a:r>
              <a:rPr kumimoji="1" lang="zh-CN" altLang="en-US" sz="2000" dirty="0" smtClean="0">
                <a:solidFill>
                  <a:srgbClr val="0000FF"/>
                </a:solidFill>
                <a:latin typeface="+mn-ea"/>
              </a:rPr>
              <a:t>简单确认机制</a:t>
            </a:r>
            <a:endParaRPr kumimoji="1" lang="zh-CN" altLang="en-US" sz="2000" dirty="0">
              <a:solidFill>
                <a:srgbClr val="0000FF"/>
              </a:solidFill>
              <a:latin typeface="+mn-ea"/>
            </a:endParaRPr>
          </a:p>
        </p:txBody>
      </p:sp>
    </p:spTree>
    <p:extLst>
      <p:ext uri="{BB962C8B-B14F-4D97-AF65-F5344CB8AC3E}">
        <p14:creationId xmlns:p14="http://schemas.microsoft.com/office/powerpoint/2010/main" val="32596007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一</a:t>
            </a:r>
            <a:r>
              <a:rPr kumimoji="1" lang="zh-CN" altLang="zh-CN" sz="3600" dirty="0" smtClean="0"/>
              <a:t>、</a:t>
            </a:r>
            <a:r>
              <a:rPr kumimoji="1" lang="en-US" altLang="zh-CN" sz="3600" dirty="0" smtClean="0"/>
              <a:t>TCP/IP</a:t>
            </a:r>
            <a:r>
              <a:rPr kumimoji="1" lang="zh-CN" altLang="en-US" sz="3600" dirty="0" smtClean="0"/>
              <a:t>协议体系概述</a:t>
            </a:r>
            <a:endParaRPr kumimoji="1" lang="en-US" altLang="zh-CN" sz="3600" dirty="0" smtClean="0"/>
          </a:p>
        </p:txBody>
      </p:sp>
      <p:sp>
        <p:nvSpPr>
          <p:cNvPr id="4" name="矩形 3"/>
          <p:cNvSpPr/>
          <p:nvPr/>
        </p:nvSpPr>
        <p:spPr>
          <a:xfrm>
            <a:off x="1043492" y="1700442"/>
            <a:ext cx="7023576" cy="2298065"/>
          </a:xfrm>
          <a:prstGeom prst="rect">
            <a:avLst/>
          </a:prstGeom>
        </p:spPr>
        <p:txBody>
          <a:bodyPr wrap="square">
            <a:spAutoFit/>
          </a:bodyPr>
          <a:lstStyle/>
          <a:p>
            <a:pPr marL="342900" indent="-342900">
              <a:lnSpc>
                <a:spcPct val="120000"/>
              </a:lnSpc>
              <a:buFont typeface="Arial"/>
              <a:buChar char="•"/>
            </a:pPr>
            <a:r>
              <a:rPr lang="zh-CN" altLang="en-US" sz="2000" dirty="0" smtClean="0"/>
              <a:t>什么是协议？</a:t>
            </a:r>
            <a:endParaRPr lang="en-US" altLang="zh-CN" sz="2000" dirty="0" smtClean="0"/>
          </a:p>
          <a:p>
            <a:pPr marL="800100" lvl="1" indent="-342900">
              <a:lnSpc>
                <a:spcPct val="120000"/>
              </a:lnSpc>
              <a:buFont typeface="Symbol" charset="2"/>
              <a:buChar char="-"/>
            </a:pPr>
            <a:r>
              <a:rPr lang="zh-CN" altLang="en-US" sz="2000" dirty="0" smtClean="0"/>
              <a:t>为了使数据可以在网络上从源传递到目的地，网络上所有设备需要“讲”相同的“语言”。</a:t>
            </a:r>
            <a:endParaRPr lang="en-US" altLang="zh-CN" sz="2000" dirty="0" smtClean="0"/>
          </a:p>
          <a:p>
            <a:pPr marL="800100" lvl="1" indent="-342900">
              <a:lnSpc>
                <a:spcPct val="120000"/>
              </a:lnSpc>
              <a:buFont typeface="Symbol" charset="2"/>
              <a:buChar char="-"/>
            </a:pPr>
            <a:r>
              <a:rPr lang="zh-CN" altLang="en-US" sz="2000" dirty="0" smtClean="0"/>
              <a:t>描述网络通信中“语言”规范的一组规则就是协议。</a:t>
            </a:r>
            <a:endParaRPr lang="en-US" altLang="zh-CN" sz="2000" dirty="0" smtClean="0"/>
          </a:p>
          <a:p>
            <a:pPr marL="342900" indent="-342900">
              <a:lnSpc>
                <a:spcPct val="120000"/>
              </a:lnSpc>
              <a:buFont typeface="Arial"/>
              <a:buChar char="•"/>
            </a:pPr>
            <a:r>
              <a:rPr lang="zh-CN" altLang="en-US" sz="2000" dirty="0" smtClean="0"/>
              <a:t>数据通信协议的定义</a:t>
            </a:r>
            <a:endParaRPr lang="en-US" altLang="zh-CN" sz="2000" dirty="0" smtClean="0"/>
          </a:p>
          <a:p>
            <a:pPr marL="800100" lvl="1" indent="-342900">
              <a:lnSpc>
                <a:spcPct val="120000"/>
              </a:lnSpc>
              <a:buFont typeface="Symbol" charset="2"/>
              <a:buChar char="-"/>
            </a:pPr>
            <a:r>
              <a:rPr lang="zh-CN" altLang="en-US" sz="2000" dirty="0" smtClean="0"/>
              <a:t>决定数据的格式和传输的一组规则或一组惯例</a:t>
            </a:r>
            <a:endParaRPr lang="zh-CN" altLang="en-US" sz="2000" dirty="0"/>
          </a:p>
        </p:txBody>
      </p:sp>
      <p:sp>
        <p:nvSpPr>
          <p:cNvPr id="6" name="文本框 5"/>
          <p:cNvSpPr txBox="1"/>
          <p:nvPr/>
        </p:nvSpPr>
        <p:spPr>
          <a:xfrm>
            <a:off x="5094226" y="179021"/>
            <a:ext cx="2571638"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协议体系概述</a:t>
            </a:r>
            <a:endParaRPr kumimoji="1" lang="zh-CN" altLang="en-US" sz="2000" dirty="0">
              <a:solidFill>
                <a:schemeClr val="bg1"/>
              </a:solidFill>
            </a:endParaRPr>
          </a:p>
        </p:txBody>
      </p:sp>
      <p:pic>
        <p:nvPicPr>
          <p:cNvPr id="2" name="图片 1" descr="AA02820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00084" y="4256937"/>
            <a:ext cx="1750139" cy="1993485"/>
          </a:xfrm>
          <a:prstGeom prst="rect">
            <a:avLst/>
          </a:prstGeom>
        </p:spPr>
      </p:pic>
      <p:pic>
        <p:nvPicPr>
          <p:cNvPr id="5" name="图片 4" descr="AA028199.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846143" y="4002313"/>
            <a:ext cx="1528225" cy="2507856"/>
          </a:xfrm>
          <a:prstGeom prst="rect">
            <a:avLst/>
          </a:prstGeom>
        </p:spPr>
      </p:pic>
      <p:cxnSp>
        <p:nvCxnSpPr>
          <p:cNvPr id="8" name="直线箭头连接符 7"/>
          <p:cNvCxnSpPr/>
          <p:nvPr/>
        </p:nvCxnSpPr>
        <p:spPr>
          <a:xfrm>
            <a:off x="2949206" y="5253680"/>
            <a:ext cx="2795920" cy="2561"/>
          </a:xfrm>
          <a:prstGeom prst="straightConnector1">
            <a:avLst/>
          </a:prstGeom>
          <a:ln w="28575" cmpd="sng">
            <a:solidFill>
              <a:srgbClr val="3E3D2D"/>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78952" y="4776430"/>
            <a:ext cx="1569660" cy="369332"/>
          </a:xfrm>
          <a:prstGeom prst="rect">
            <a:avLst/>
          </a:prstGeom>
          <a:noFill/>
        </p:spPr>
        <p:txBody>
          <a:bodyPr wrap="none" rtlCol="0">
            <a:spAutoFit/>
          </a:bodyPr>
          <a:lstStyle/>
          <a:p>
            <a:r>
              <a:rPr kumimoji="1" lang="zh-CN" altLang="en-US" dirty="0" smtClean="0"/>
              <a:t>“鸡同鸭讲”</a:t>
            </a:r>
            <a:endParaRPr kumimoji="1" lang="zh-CN" altLang="en-US" dirty="0"/>
          </a:p>
        </p:txBody>
      </p:sp>
      <p:sp>
        <p:nvSpPr>
          <p:cNvPr id="12" name="矩形 11"/>
          <p:cNvSpPr/>
          <p:nvPr/>
        </p:nvSpPr>
        <p:spPr>
          <a:xfrm>
            <a:off x="4043948" y="4980815"/>
            <a:ext cx="389850" cy="523220"/>
          </a:xfrm>
          <a:prstGeom prst="rect">
            <a:avLst/>
          </a:prstGeom>
        </p:spPr>
        <p:txBody>
          <a:bodyPr wrap="none">
            <a:spAutoFit/>
          </a:bodyPr>
          <a:lstStyle/>
          <a:p>
            <a:r>
              <a:rPr lang="zh-CN" altLang="en-US" sz="2800" dirty="0">
                <a:solidFill>
                  <a:srgbClr val="FF0000"/>
                </a:solidFill>
                <a:latin typeface="Zapf Dingbats"/>
                <a:ea typeface="Zapf Dingbats"/>
                <a:cs typeface="Zapf Dingbats"/>
              </a:rPr>
              <a:t>✗</a:t>
            </a:r>
            <a:endParaRPr lang="zh-CN" altLang="en-US" sz="2800" dirty="0">
              <a:solidFill>
                <a:srgbClr val="FF0000"/>
              </a:solidFill>
            </a:endParaRPr>
          </a:p>
        </p:txBody>
      </p:sp>
    </p:spTree>
    <p:extLst>
      <p:ext uri="{BB962C8B-B14F-4D97-AF65-F5344CB8AC3E}">
        <p14:creationId xmlns:p14="http://schemas.microsoft.com/office/powerpoint/2010/main" val="3267417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90" name="Rectangle 26"/>
          <p:cNvSpPr>
            <a:spLocks noGrp="1" noChangeArrowheads="1"/>
          </p:cNvSpPr>
          <p:nvPr>
            <p:ph type="title"/>
          </p:nvPr>
        </p:nvSpPr>
        <p:spPr>
          <a:xfrm>
            <a:off x="685800" y="228600"/>
            <a:ext cx="7959725" cy="1143000"/>
          </a:xfrm>
          <a:noFill/>
          <a:ln/>
        </p:spPr>
        <p:txBody>
          <a:bodyPr lIns="82153" tIns="41076" rIns="82153" bIns="41076" anchorCtr="0">
            <a:normAutofit/>
          </a:bodyPr>
          <a:lstStyle/>
          <a:p>
            <a:r>
              <a:rPr lang="en-US" altLang="zh-CN" sz="2000" dirty="0" smtClean="0">
                <a:solidFill>
                  <a:srgbClr val="0000FF"/>
                </a:solidFill>
                <a:cs typeface="宋体" charset="0"/>
              </a:rPr>
              <a:t>TCP</a:t>
            </a:r>
            <a:r>
              <a:rPr lang="zh-CN" altLang="en-US" sz="2000" dirty="0" smtClean="0">
                <a:solidFill>
                  <a:srgbClr val="0000FF"/>
                </a:solidFill>
                <a:cs typeface="宋体" charset="0"/>
              </a:rPr>
              <a:t>序列号和确认号</a:t>
            </a:r>
            <a:endParaRPr lang="en-US" altLang="zh-CN" sz="2000" dirty="0">
              <a:solidFill>
                <a:srgbClr val="0000FF"/>
              </a:solidFill>
              <a:cs typeface="宋体" charset="0"/>
            </a:endParaRPr>
          </a:p>
        </p:txBody>
      </p:sp>
      <p:sp>
        <p:nvSpPr>
          <p:cNvPr id="548897" name="Rectangle 33"/>
          <p:cNvSpPr>
            <a:spLocks noChangeArrowheads="1"/>
          </p:cNvSpPr>
          <p:nvPr/>
        </p:nvSpPr>
        <p:spPr bwMode="auto">
          <a:xfrm>
            <a:off x="1157288" y="1781175"/>
            <a:ext cx="1000125"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dirty="0" smtClean="0">
                <a:latin typeface="Helvetica" charset="0"/>
              </a:rPr>
              <a:t>源端口</a:t>
            </a:r>
            <a:endParaRPr lang="en-US" altLang="zh-CN" sz="1600" b="1" dirty="0">
              <a:latin typeface="Helvetica" charset="0"/>
            </a:endParaRPr>
          </a:p>
        </p:txBody>
      </p:sp>
      <p:sp>
        <p:nvSpPr>
          <p:cNvPr id="548898" name="Rectangle 34"/>
          <p:cNvSpPr>
            <a:spLocks noChangeArrowheads="1"/>
          </p:cNvSpPr>
          <p:nvPr/>
        </p:nvSpPr>
        <p:spPr bwMode="auto">
          <a:xfrm>
            <a:off x="2185988" y="1781175"/>
            <a:ext cx="828675"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dirty="0" smtClean="0">
                <a:latin typeface="Helvetica" charset="0"/>
              </a:rPr>
              <a:t>目的端口</a:t>
            </a:r>
            <a:endParaRPr lang="en-US" altLang="zh-CN" sz="1600" b="1" dirty="0">
              <a:latin typeface="Helvetica" charset="0"/>
            </a:endParaRPr>
          </a:p>
        </p:txBody>
      </p:sp>
      <p:sp>
        <p:nvSpPr>
          <p:cNvPr id="548899" name="Rectangle 35"/>
          <p:cNvSpPr>
            <a:spLocks noChangeArrowheads="1"/>
          </p:cNvSpPr>
          <p:nvPr/>
        </p:nvSpPr>
        <p:spPr bwMode="auto">
          <a:xfrm>
            <a:off x="6386513" y="1781175"/>
            <a:ext cx="1600200"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a:latin typeface="Helvetica" charset="0"/>
              </a:rPr>
              <a:t>…</a:t>
            </a:r>
          </a:p>
        </p:txBody>
      </p:sp>
      <p:sp>
        <p:nvSpPr>
          <p:cNvPr id="548900" name="Rectangle 36"/>
          <p:cNvSpPr>
            <a:spLocks noChangeArrowheads="1"/>
          </p:cNvSpPr>
          <p:nvPr/>
        </p:nvSpPr>
        <p:spPr bwMode="auto">
          <a:xfrm>
            <a:off x="3043238" y="1781175"/>
            <a:ext cx="1257300"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dirty="0" smtClean="0">
                <a:latin typeface="Helvetica" charset="0"/>
              </a:rPr>
              <a:t>序列号</a:t>
            </a:r>
            <a:r>
              <a:rPr lang="en-US" altLang="zh-CN" sz="1600" b="1" dirty="0" smtClean="0">
                <a:latin typeface="Helvetica" charset="0"/>
              </a:rPr>
              <a:t>#</a:t>
            </a:r>
            <a:endParaRPr lang="en-US" altLang="zh-CN" sz="1600" b="1" dirty="0">
              <a:latin typeface="Helvetica" charset="0"/>
            </a:endParaRPr>
          </a:p>
        </p:txBody>
      </p:sp>
      <p:sp>
        <p:nvSpPr>
          <p:cNvPr id="548901" name="Rectangle 37"/>
          <p:cNvSpPr>
            <a:spLocks noChangeArrowheads="1"/>
          </p:cNvSpPr>
          <p:nvPr/>
        </p:nvSpPr>
        <p:spPr bwMode="auto">
          <a:xfrm>
            <a:off x="4329113" y="1781175"/>
            <a:ext cx="2028825" cy="6572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dirty="0" smtClean="0">
                <a:latin typeface="Helvetica" charset="0"/>
              </a:rPr>
              <a:t>确认号</a:t>
            </a:r>
            <a:endParaRPr lang="en-US" altLang="zh-CN" sz="1600" b="1" dirty="0">
              <a:latin typeface="Helvetica" charset="0"/>
            </a:endParaRPr>
          </a:p>
          <a:p>
            <a:pPr defTabSz="1028700"/>
            <a:endParaRPr lang="en-US" altLang="zh-CN" sz="1600" b="1" dirty="0">
              <a:latin typeface="Helvetica" charset="0"/>
            </a:endParaRPr>
          </a:p>
        </p:txBody>
      </p:sp>
      <p:sp>
        <p:nvSpPr>
          <p:cNvPr id="548911" name="Rectangle 47"/>
          <p:cNvSpPr>
            <a:spLocks noChangeArrowheads="1"/>
          </p:cNvSpPr>
          <p:nvPr/>
        </p:nvSpPr>
        <p:spPr bwMode="auto">
          <a:xfrm>
            <a:off x="471488" y="5553075"/>
            <a:ext cx="657225"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a:latin typeface="Helvetica" charset="0"/>
              </a:rPr>
              <a:t>1028</a:t>
            </a:r>
          </a:p>
        </p:txBody>
      </p:sp>
      <p:sp>
        <p:nvSpPr>
          <p:cNvPr id="548912" name="Rectangle 48"/>
          <p:cNvSpPr>
            <a:spLocks noChangeArrowheads="1"/>
          </p:cNvSpPr>
          <p:nvPr/>
        </p:nvSpPr>
        <p:spPr bwMode="auto">
          <a:xfrm>
            <a:off x="1157288" y="5553075"/>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a:latin typeface="Helvetica" charset="0"/>
              </a:rPr>
              <a:t>23</a:t>
            </a:r>
          </a:p>
        </p:txBody>
      </p:sp>
      <p:sp>
        <p:nvSpPr>
          <p:cNvPr id="548913" name="Rectangle 49"/>
          <p:cNvSpPr>
            <a:spLocks noChangeArrowheads="1"/>
          </p:cNvSpPr>
          <p:nvPr/>
        </p:nvSpPr>
        <p:spPr bwMode="auto">
          <a:xfrm>
            <a:off x="327321" y="51054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44953" tIns="1480341" rIns="1044953" bIns="1480341"/>
          <a:lstStyle/>
          <a:p>
            <a:pPr defTabSz="1028700"/>
            <a:r>
              <a:rPr lang="en-US" altLang="zh-CN" sz="1600" b="1" dirty="0">
                <a:latin typeface="Helvetica" charset="0"/>
              </a:rPr>
              <a:t>Source</a:t>
            </a:r>
          </a:p>
        </p:txBody>
      </p:sp>
      <p:sp>
        <p:nvSpPr>
          <p:cNvPr id="548914" name="Rectangle 50"/>
          <p:cNvSpPr>
            <a:spLocks noChangeArrowheads="1"/>
          </p:cNvSpPr>
          <p:nvPr/>
        </p:nvSpPr>
        <p:spPr bwMode="auto">
          <a:xfrm>
            <a:off x="1099707" y="51054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44953" tIns="1480341" rIns="1044953" bIns="1480341"/>
          <a:lstStyle/>
          <a:p>
            <a:pPr defTabSz="1028700"/>
            <a:r>
              <a:rPr lang="en-US" altLang="zh-CN" sz="1600" b="1" dirty="0" err="1">
                <a:latin typeface="Helvetica" charset="0"/>
              </a:rPr>
              <a:t>Dest</a:t>
            </a:r>
            <a:r>
              <a:rPr lang="en-US" altLang="zh-CN" sz="1600" b="1" dirty="0">
                <a:latin typeface="Helvetica" charset="0"/>
              </a:rPr>
              <a:t>.</a:t>
            </a:r>
          </a:p>
        </p:txBody>
      </p:sp>
      <p:sp>
        <p:nvSpPr>
          <p:cNvPr id="548915" name="Rectangle 51"/>
          <p:cNvSpPr>
            <a:spLocks noChangeArrowheads="1"/>
          </p:cNvSpPr>
          <p:nvPr/>
        </p:nvSpPr>
        <p:spPr bwMode="auto">
          <a:xfrm>
            <a:off x="1757363" y="5553075"/>
            <a:ext cx="571500" cy="314325"/>
          </a:xfrm>
          <a:prstGeom prst="rect">
            <a:avLst/>
          </a:prstGeom>
          <a:solidFill>
            <a:srgbClr val="00B179"/>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a:solidFill>
                  <a:schemeClr val="bg1"/>
                </a:solidFill>
                <a:effectLst>
                  <a:outerShdw blurRad="38100" dist="38100" dir="2700000" algn="tl">
                    <a:srgbClr val="000000"/>
                  </a:outerShdw>
                </a:effectLst>
                <a:latin typeface="Helvetica" charset="0"/>
              </a:rPr>
              <a:t>11</a:t>
            </a:r>
          </a:p>
        </p:txBody>
      </p:sp>
      <p:sp>
        <p:nvSpPr>
          <p:cNvPr id="548916" name="Rectangle 52"/>
          <p:cNvSpPr>
            <a:spLocks noChangeArrowheads="1"/>
          </p:cNvSpPr>
          <p:nvPr/>
        </p:nvSpPr>
        <p:spPr bwMode="auto">
          <a:xfrm>
            <a:off x="1743075" y="51054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44953" tIns="1480341" rIns="1044953" bIns="1480341"/>
          <a:lstStyle/>
          <a:p>
            <a:pPr defTabSz="1028700"/>
            <a:r>
              <a:rPr lang="en-US" altLang="zh-CN" sz="1600" b="1">
                <a:latin typeface="Helvetica" charset="0"/>
              </a:rPr>
              <a:t>Seq.</a:t>
            </a:r>
          </a:p>
        </p:txBody>
      </p:sp>
      <p:sp>
        <p:nvSpPr>
          <p:cNvPr id="548917" name="Rectangle 53"/>
          <p:cNvSpPr>
            <a:spLocks noChangeArrowheads="1"/>
          </p:cNvSpPr>
          <p:nvPr/>
        </p:nvSpPr>
        <p:spPr bwMode="auto">
          <a:xfrm>
            <a:off x="2357438" y="5553075"/>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1044953" tIns="420624" rIns="1044953" bIns="420624" anchor="ctr" anchorCtr="1"/>
          <a:lstStyle/>
          <a:p>
            <a:pPr defTabSz="1028700"/>
            <a:r>
              <a:rPr lang="zh-CN" altLang="en-US" sz="1600" b="1">
                <a:latin typeface="Helvetica" charset="0"/>
              </a:rPr>
              <a:t>2</a:t>
            </a:r>
          </a:p>
        </p:txBody>
      </p:sp>
      <p:sp>
        <p:nvSpPr>
          <p:cNvPr id="548918" name="Rectangle 54"/>
          <p:cNvSpPr>
            <a:spLocks noChangeArrowheads="1"/>
          </p:cNvSpPr>
          <p:nvPr/>
        </p:nvSpPr>
        <p:spPr bwMode="auto">
          <a:xfrm>
            <a:off x="2343150" y="51054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44953" tIns="1480341" rIns="1044953" bIns="1480341"/>
          <a:lstStyle/>
          <a:p>
            <a:pPr defTabSz="1028700"/>
            <a:r>
              <a:rPr lang="en-US" altLang="zh-CN" sz="1600" b="1">
                <a:latin typeface="Helvetica" charset="0"/>
              </a:rPr>
              <a:t>Ack.</a:t>
            </a:r>
          </a:p>
        </p:txBody>
      </p:sp>
      <p:sp>
        <p:nvSpPr>
          <p:cNvPr id="548933" name="Line 69"/>
          <p:cNvSpPr>
            <a:spLocks noChangeShapeType="1"/>
          </p:cNvSpPr>
          <p:nvPr/>
        </p:nvSpPr>
        <p:spPr bwMode="auto">
          <a:xfrm flipV="1">
            <a:off x="3729038" y="4648200"/>
            <a:ext cx="1376362" cy="9525"/>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endParaRPr lang="zh-CN" altLang="en-US"/>
          </a:p>
        </p:txBody>
      </p:sp>
      <p:sp>
        <p:nvSpPr>
          <p:cNvPr id="548934" name="Line 70"/>
          <p:cNvSpPr>
            <a:spLocks noChangeShapeType="1"/>
          </p:cNvSpPr>
          <p:nvPr/>
        </p:nvSpPr>
        <p:spPr bwMode="auto">
          <a:xfrm flipH="1">
            <a:off x="3733800" y="5181600"/>
            <a:ext cx="1371600" cy="4763"/>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endParaRPr lang="zh-CN" altLang="en-US"/>
          </a:p>
        </p:txBody>
      </p:sp>
      <p:sp>
        <p:nvSpPr>
          <p:cNvPr id="548935" name="Rectangle 71"/>
          <p:cNvSpPr>
            <a:spLocks noChangeArrowheads="1"/>
          </p:cNvSpPr>
          <p:nvPr/>
        </p:nvSpPr>
        <p:spPr bwMode="auto">
          <a:xfrm>
            <a:off x="471488" y="4471988"/>
            <a:ext cx="657225"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1028</a:t>
            </a:r>
          </a:p>
        </p:txBody>
      </p:sp>
      <p:sp>
        <p:nvSpPr>
          <p:cNvPr id="548936" name="Rectangle 72"/>
          <p:cNvSpPr>
            <a:spLocks noChangeArrowheads="1"/>
          </p:cNvSpPr>
          <p:nvPr/>
        </p:nvSpPr>
        <p:spPr bwMode="auto">
          <a:xfrm>
            <a:off x="1157288" y="447198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23</a:t>
            </a:r>
          </a:p>
        </p:txBody>
      </p:sp>
      <p:sp>
        <p:nvSpPr>
          <p:cNvPr id="548937" name="Rectangle 73"/>
          <p:cNvSpPr>
            <a:spLocks noChangeArrowheads="1"/>
          </p:cNvSpPr>
          <p:nvPr/>
        </p:nvSpPr>
        <p:spPr bwMode="auto">
          <a:xfrm>
            <a:off x="370614" y="40386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dirty="0">
                <a:latin typeface="Helvetica" charset="0"/>
              </a:rPr>
              <a:t>Source</a:t>
            </a:r>
          </a:p>
        </p:txBody>
      </p:sp>
      <p:sp>
        <p:nvSpPr>
          <p:cNvPr id="548938" name="Rectangle 74"/>
          <p:cNvSpPr>
            <a:spLocks noChangeArrowheads="1"/>
          </p:cNvSpPr>
          <p:nvPr/>
        </p:nvSpPr>
        <p:spPr bwMode="auto">
          <a:xfrm>
            <a:off x="1143000" y="40386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Dest.</a:t>
            </a:r>
          </a:p>
        </p:txBody>
      </p:sp>
      <p:sp>
        <p:nvSpPr>
          <p:cNvPr id="548939" name="Rectangle 75"/>
          <p:cNvSpPr>
            <a:spLocks noChangeArrowheads="1"/>
          </p:cNvSpPr>
          <p:nvPr/>
        </p:nvSpPr>
        <p:spPr bwMode="auto">
          <a:xfrm>
            <a:off x="1757363" y="4471988"/>
            <a:ext cx="571500" cy="314325"/>
          </a:xfrm>
          <a:prstGeom prst="rect">
            <a:avLst/>
          </a:prstGeom>
          <a:solidFill>
            <a:srgbClr val="00B179"/>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solidFill>
                  <a:schemeClr val="bg1"/>
                </a:solidFill>
                <a:effectLst>
                  <a:outerShdw blurRad="38100" dist="38100" dir="2700000" algn="tl">
                    <a:srgbClr val="000000"/>
                  </a:outerShdw>
                </a:effectLst>
                <a:latin typeface="Helvetica" charset="0"/>
              </a:rPr>
              <a:t>10</a:t>
            </a:r>
          </a:p>
        </p:txBody>
      </p:sp>
      <p:sp>
        <p:nvSpPr>
          <p:cNvPr id="548940" name="Rectangle 76"/>
          <p:cNvSpPr>
            <a:spLocks noChangeArrowheads="1"/>
          </p:cNvSpPr>
          <p:nvPr/>
        </p:nvSpPr>
        <p:spPr bwMode="auto">
          <a:xfrm>
            <a:off x="1743075" y="40386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Seq.</a:t>
            </a:r>
          </a:p>
        </p:txBody>
      </p:sp>
      <p:sp>
        <p:nvSpPr>
          <p:cNvPr id="548941" name="Rectangle 77"/>
          <p:cNvSpPr>
            <a:spLocks noChangeArrowheads="1"/>
          </p:cNvSpPr>
          <p:nvPr/>
        </p:nvSpPr>
        <p:spPr bwMode="auto">
          <a:xfrm>
            <a:off x="2357438" y="447198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1</a:t>
            </a:r>
          </a:p>
        </p:txBody>
      </p:sp>
      <p:sp>
        <p:nvSpPr>
          <p:cNvPr id="548942" name="Rectangle 78"/>
          <p:cNvSpPr>
            <a:spLocks noChangeArrowheads="1"/>
          </p:cNvSpPr>
          <p:nvPr/>
        </p:nvSpPr>
        <p:spPr bwMode="auto">
          <a:xfrm>
            <a:off x="2343150" y="40386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Ack.</a:t>
            </a:r>
          </a:p>
        </p:txBody>
      </p:sp>
      <p:sp>
        <p:nvSpPr>
          <p:cNvPr id="548944" name="Rectangle 80"/>
          <p:cNvSpPr>
            <a:spLocks noChangeArrowheads="1"/>
          </p:cNvSpPr>
          <p:nvPr/>
        </p:nvSpPr>
        <p:spPr bwMode="auto">
          <a:xfrm>
            <a:off x="6124575" y="4986338"/>
            <a:ext cx="657225"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1028</a:t>
            </a:r>
          </a:p>
        </p:txBody>
      </p:sp>
      <p:sp>
        <p:nvSpPr>
          <p:cNvPr id="548945" name="Rectangle 81"/>
          <p:cNvSpPr>
            <a:spLocks noChangeArrowheads="1"/>
          </p:cNvSpPr>
          <p:nvPr/>
        </p:nvSpPr>
        <p:spPr bwMode="auto">
          <a:xfrm>
            <a:off x="5524500" y="498633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23</a:t>
            </a:r>
          </a:p>
        </p:txBody>
      </p:sp>
      <p:sp>
        <p:nvSpPr>
          <p:cNvPr id="548946" name="Rectangle 82"/>
          <p:cNvSpPr>
            <a:spLocks noChangeArrowheads="1"/>
          </p:cNvSpPr>
          <p:nvPr/>
        </p:nvSpPr>
        <p:spPr bwMode="auto">
          <a:xfrm>
            <a:off x="5380334" y="45720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dirty="0">
                <a:latin typeface="Helvetica" charset="0"/>
              </a:rPr>
              <a:t>Source</a:t>
            </a:r>
          </a:p>
        </p:txBody>
      </p:sp>
      <p:sp>
        <p:nvSpPr>
          <p:cNvPr id="548947" name="Rectangle 83"/>
          <p:cNvSpPr>
            <a:spLocks noChangeArrowheads="1"/>
          </p:cNvSpPr>
          <p:nvPr/>
        </p:nvSpPr>
        <p:spPr bwMode="auto">
          <a:xfrm>
            <a:off x="6196013" y="45720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Dest.</a:t>
            </a:r>
          </a:p>
        </p:txBody>
      </p:sp>
      <p:sp>
        <p:nvSpPr>
          <p:cNvPr id="548948" name="Rectangle 84"/>
          <p:cNvSpPr>
            <a:spLocks noChangeArrowheads="1"/>
          </p:cNvSpPr>
          <p:nvPr/>
        </p:nvSpPr>
        <p:spPr bwMode="auto">
          <a:xfrm>
            <a:off x="7410450" y="4986338"/>
            <a:ext cx="571500" cy="314325"/>
          </a:xfrm>
          <a:prstGeom prst="rect">
            <a:avLst/>
          </a:prstGeom>
          <a:solidFill>
            <a:srgbClr val="00B179"/>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dirty="0">
                <a:solidFill>
                  <a:schemeClr val="bg1"/>
                </a:solidFill>
                <a:effectLst>
                  <a:outerShdw blurRad="38100" dist="38100" dir="2700000" algn="tl">
                    <a:srgbClr val="000000"/>
                  </a:outerShdw>
                </a:effectLst>
                <a:latin typeface="Helvetica" charset="0"/>
              </a:rPr>
              <a:t>11</a:t>
            </a:r>
          </a:p>
        </p:txBody>
      </p:sp>
      <p:sp>
        <p:nvSpPr>
          <p:cNvPr id="548949" name="Rectangle 85"/>
          <p:cNvSpPr>
            <a:spLocks noChangeArrowheads="1"/>
          </p:cNvSpPr>
          <p:nvPr/>
        </p:nvSpPr>
        <p:spPr bwMode="auto">
          <a:xfrm>
            <a:off x="6796088" y="45720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Seq.</a:t>
            </a:r>
          </a:p>
        </p:txBody>
      </p:sp>
      <p:sp>
        <p:nvSpPr>
          <p:cNvPr id="548950" name="Rectangle 86"/>
          <p:cNvSpPr>
            <a:spLocks noChangeArrowheads="1"/>
          </p:cNvSpPr>
          <p:nvPr/>
        </p:nvSpPr>
        <p:spPr bwMode="auto">
          <a:xfrm>
            <a:off x="6810375" y="498633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1</a:t>
            </a:r>
          </a:p>
        </p:txBody>
      </p:sp>
      <p:sp>
        <p:nvSpPr>
          <p:cNvPr id="548951" name="Rectangle 87"/>
          <p:cNvSpPr>
            <a:spLocks noChangeArrowheads="1"/>
          </p:cNvSpPr>
          <p:nvPr/>
        </p:nvSpPr>
        <p:spPr bwMode="auto">
          <a:xfrm>
            <a:off x="7396163" y="45720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Ack.</a:t>
            </a:r>
          </a:p>
        </p:txBody>
      </p:sp>
      <p:sp>
        <p:nvSpPr>
          <p:cNvPr id="548953" name="Line 89"/>
          <p:cNvSpPr>
            <a:spLocks noChangeShapeType="1"/>
          </p:cNvSpPr>
          <p:nvPr/>
        </p:nvSpPr>
        <p:spPr bwMode="auto">
          <a:xfrm flipV="1">
            <a:off x="3733800" y="5638800"/>
            <a:ext cx="1376363" cy="9525"/>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endParaRPr lang="zh-CN" altLang="en-US"/>
          </a:p>
        </p:txBody>
      </p:sp>
      <p:sp>
        <p:nvSpPr>
          <p:cNvPr id="548954" name="Rectangle 90"/>
          <p:cNvSpPr>
            <a:spLocks noChangeArrowheads="1"/>
          </p:cNvSpPr>
          <p:nvPr/>
        </p:nvSpPr>
        <p:spPr bwMode="auto">
          <a:xfrm>
            <a:off x="6129338" y="6129338"/>
            <a:ext cx="657225"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1028</a:t>
            </a:r>
          </a:p>
        </p:txBody>
      </p:sp>
      <p:sp>
        <p:nvSpPr>
          <p:cNvPr id="548955" name="Rectangle 91"/>
          <p:cNvSpPr>
            <a:spLocks noChangeArrowheads="1"/>
          </p:cNvSpPr>
          <p:nvPr/>
        </p:nvSpPr>
        <p:spPr bwMode="auto">
          <a:xfrm>
            <a:off x="5529263" y="612933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23</a:t>
            </a:r>
          </a:p>
        </p:txBody>
      </p:sp>
      <p:sp>
        <p:nvSpPr>
          <p:cNvPr id="548956" name="Rectangle 92"/>
          <p:cNvSpPr>
            <a:spLocks noChangeArrowheads="1"/>
          </p:cNvSpPr>
          <p:nvPr/>
        </p:nvSpPr>
        <p:spPr bwMode="auto">
          <a:xfrm>
            <a:off x="5327372" y="57150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dirty="0">
                <a:latin typeface="Helvetica" charset="0"/>
              </a:rPr>
              <a:t>Source</a:t>
            </a:r>
          </a:p>
        </p:txBody>
      </p:sp>
      <p:sp>
        <p:nvSpPr>
          <p:cNvPr id="548957" name="Rectangle 93"/>
          <p:cNvSpPr>
            <a:spLocks noChangeArrowheads="1"/>
          </p:cNvSpPr>
          <p:nvPr/>
        </p:nvSpPr>
        <p:spPr bwMode="auto">
          <a:xfrm>
            <a:off x="6200775" y="57150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Dest.</a:t>
            </a:r>
          </a:p>
        </p:txBody>
      </p:sp>
      <p:sp>
        <p:nvSpPr>
          <p:cNvPr id="548958" name="Rectangle 94"/>
          <p:cNvSpPr>
            <a:spLocks noChangeArrowheads="1"/>
          </p:cNvSpPr>
          <p:nvPr/>
        </p:nvSpPr>
        <p:spPr bwMode="auto">
          <a:xfrm>
            <a:off x="7415213" y="6129338"/>
            <a:ext cx="571500" cy="314325"/>
          </a:xfrm>
          <a:prstGeom prst="rect">
            <a:avLst/>
          </a:prstGeom>
          <a:solidFill>
            <a:srgbClr val="00B179"/>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solidFill>
                  <a:schemeClr val="bg1"/>
                </a:solidFill>
                <a:effectLst>
                  <a:outerShdw blurRad="38100" dist="38100" dir="2700000" algn="tl">
                    <a:srgbClr val="000000"/>
                  </a:outerShdw>
                </a:effectLst>
                <a:latin typeface="Helvetica" charset="0"/>
              </a:rPr>
              <a:t>12</a:t>
            </a:r>
          </a:p>
        </p:txBody>
      </p:sp>
      <p:sp>
        <p:nvSpPr>
          <p:cNvPr id="548959" name="Rectangle 95"/>
          <p:cNvSpPr>
            <a:spLocks noChangeArrowheads="1"/>
          </p:cNvSpPr>
          <p:nvPr/>
        </p:nvSpPr>
        <p:spPr bwMode="auto">
          <a:xfrm>
            <a:off x="6800850" y="57150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Seq.</a:t>
            </a:r>
          </a:p>
        </p:txBody>
      </p:sp>
      <p:sp>
        <p:nvSpPr>
          <p:cNvPr id="548960" name="Rectangle 96"/>
          <p:cNvSpPr>
            <a:spLocks noChangeArrowheads="1"/>
          </p:cNvSpPr>
          <p:nvPr/>
        </p:nvSpPr>
        <p:spPr bwMode="auto">
          <a:xfrm>
            <a:off x="6815138" y="6129338"/>
            <a:ext cx="571500" cy="314325"/>
          </a:xfrm>
          <a:prstGeom prst="rect">
            <a:avLst/>
          </a:prstGeom>
          <a:solidFill>
            <a:schemeClr val="folHlink"/>
          </a:solidFill>
          <a:ln w="25400">
            <a:solidFill>
              <a:schemeClr val="bg2"/>
            </a:solidFill>
            <a:miter lim="800000"/>
            <a:headEnd/>
            <a:tailEnd/>
          </a:ln>
          <a:effectLst>
            <a:outerShdw blurRad="63500" dist="38099" dir="2700000" algn="ctr" rotWithShape="0">
              <a:schemeClr val="bg2">
                <a:alpha val="74998"/>
              </a:schemeClr>
            </a:outerShdw>
          </a:effectLst>
        </p:spPr>
        <p:txBody>
          <a:bodyPr wrap="none" lIns="362012" tIns="420624" rIns="362012" bIns="420624" anchor="ctr" anchorCtr="1"/>
          <a:lstStyle/>
          <a:p>
            <a:pPr defTabSz="1028700"/>
            <a:r>
              <a:rPr lang="zh-CN" altLang="en-US" sz="1600" b="1">
                <a:latin typeface="Helvetica" charset="0"/>
              </a:rPr>
              <a:t>2</a:t>
            </a:r>
          </a:p>
        </p:txBody>
      </p:sp>
      <p:sp>
        <p:nvSpPr>
          <p:cNvPr id="548961" name="Rectangle 97"/>
          <p:cNvSpPr>
            <a:spLocks noChangeArrowheads="1"/>
          </p:cNvSpPr>
          <p:nvPr/>
        </p:nvSpPr>
        <p:spPr bwMode="auto">
          <a:xfrm>
            <a:off x="7400925" y="5715000"/>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defTabSz="1028700"/>
            <a:r>
              <a:rPr lang="en-US" altLang="zh-CN" sz="1600" b="1">
                <a:latin typeface="Helvetica" charset="0"/>
              </a:rPr>
              <a:t>Ack.</a:t>
            </a:r>
          </a:p>
        </p:txBody>
      </p:sp>
      <p:sp>
        <p:nvSpPr>
          <p:cNvPr id="548962" name="Line 98"/>
          <p:cNvSpPr>
            <a:spLocks noChangeShapeType="1"/>
          </p:cNvSpPr>
          <p:nvPr/>
        </p:nvSpPr>
        <p:spPr bwMode="auto">
          <a:xfrm flipH="1">
            <a:off x="3733800" y="6167438"/>
            <a:ext cx="1371600" cy="4762"/>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endParaRPr lang="zh-CN" altLang="en-US"/>
          </a:p>
        </p:txBody>
      </p:sp>
      <p:sp>
        <p:nvSpPr>
          <p:cNvPr id="548963" name="AutoShape 99"/>
          <p:cNvSpPr>
            <a:spLocks noChangeArrowheads="1"/>
          </p:cNvSpPr>
          <p:nvPr/>
        </p:nvSpPr>
        <p:spPr bwMode="auto">
          <a:xfrm>
            <a:off x="280988" y="2667000"/>
            <a:ext cx="1700212" cy="1063625"/>
          </a:xfrm>
          <a:prstGeom prst="cloudCallout">
            <a:avLst>
              <a:gd name="adj1" fmla="val 33102"/>
              <a:gd name="adj2" fmla="val 67162"/>
            </a:avLst>
          </a:prstGeom>
          <a:solidFill>
            <a:srgbClr val="FFFFFF"/>
          </a:solidFill>
          <a:ln w="12700">
            <a:solidFill>
              <a:schemeClr val="tx1"/>
            </a:solidFill>
            <a:round/>
            <a:headEnd type="none" w="sm" len="sm"/>
            <a:tailEnd type="none" w="sm" len="sm"/>
          </a:ln>
          <a:effectLst>
            <a:outerShdw blurRad="63500" dist="38099" dir="2700000" algn="ctr" rotWithShape="0">
              <a:schemeClr val="tx1">
                <a:alpha val="74998"/>
              </a:schemeClr>
            </a:outerShdw>
          </a:effectLst>
        </p:spPr>
        <p:txBody>
          <a:bodyPr wrap="none" anchor="ctr"/>
          <a:lstStyle/>
          <a:p>
            <a:endParaRPr lang="zh-CN" altLang="en-US" sz="1800" b="1">
              <a:latin typeface="Helvetica" charset="0"/>
            </a:endParaRPr>
          </a:p>
        </p:txBody>
      </p:sp>
      <p:sp>
        <p:nvSpPr>
          <p:cNvPr id="548965" name="AutoShape 101"/>
          <p:cNvSpPr>
            <a:spLocks noChangeArrowheads="1"/>
          </p:cNvSpPr>
          <p:nvPr/>
        </p:nvSpPr>
        <p:spPr bwMode="auto">
          <a:xfrm>
            <a:off x="6408738" y="2886075"/>
            <a:ext cx="2354262" cy="1373188"/>
          </a:xfrm>
          <a:prstGeom prst="cloudCallout">
            <a:avLst>
              <a:gd name="adj1" fmla="val -63620"/>
              <a:gd name="adj2" fmla="val 30694"/>
            </a:avLst>
          </a:prstGeom>
          <a:solidFill>
            <a:srgbClr val="FFFFFF"/>
          </a:solidFill>
          <a:ln w="19050">
            <a:solidFill>
              <a:schemeClr val="tx1"/>
            </a:solidFill>
            <a:round/>
            <a:headEnd type="none" w="sm" len="sm"/>
            <a:tailEnd type="none" w="sm" len="sm"/>
          </a:ln>
          <a:effectLst>
            <a:outerShdw blurRad="63500" dist="38099" dir="2700000" algn="ctr" rotWithShape="0">
              <a:schemeClr val="tx1">
                <a:alpha val="74998"/>
              </a:schemeClr>
            </a:outerShdw>
          </a:effectLst>
        </p:spPr>
        <p:txBody>
          <a:bodyPr wrap="none" anchor="ctr"/>
          <a:lstStyle/>
          <a:p>
            <a:endParaRPr lang="zh-CN" altLang="en-US" sz="1800" b="1" dirty="0">
              <a:latin typeface="Helvetica" charset="0"/>
            </a:endParaRPr>
          </a:p>
        </p:txBody>
      </p:sp>
      <p:sp>
        <p:nvSpPr>
          <p:cNvPr id="548966" name="Rectangle 102"/>
          <p:cNvSpPr>
            <a:spLocks noChangeArrowheads="1"/>
          </p:cNvSpPr>
          <p:nvPr/>
        </p:nvSpPr>
        <p:spPr bwMode="auto">
          <a:xfrm>
            <a:off x="8229600" y="3505200"/>
            <a:ext cx="304800" cy="279400"/>
          </a:xfrm>
          <a:prstGeom prst="rect">
            <a:avLst/>
          </a:prstGeom>
          <a:solidFill>
            <a:srgbClr val="FFFFFF"/>
          </a:solidFill>
          <a:ln w="38100">
            <a:solidFill>
              <a:schemeClr val="bg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endParaRPr lang="zh-CN" altLang="en-US"/>
          </a:p>
        </p:txBody>
      </p:sp>
      <p:sp>
        <p:nvSpPr>
          <p:cNvPr id="548967" name="Freeform 103"/>
          <p:cNvSpPr>
            <a:spLocks/>
          </p:cNvSpPr>
          <p:nvPr/>
        </p:nvSpPr>
        <p:spPr bwMode="auto">
          <a:xfrm>
            <a:off x="2286000" y="3686175"/>
            <a:ext cx="942975" cy="174625"/>
          </a:xfrm>
          <a:custGeom>
            <a:avLst/>
            <a:gdLst>
              <a:gd name="T0" fmla="*/ 0 w 594"/>
              <a:gd name="T1" fmla="*/ 1 h 110"/>
              <a:gd name="T2" fmla="*/ 378 w 594"/>
              <a:gd name="T3" fmla="*/ 0 h 110"/>
              <a:gd name="T4" fmla="*/ 232 w 594"/>
              <a:gd name="T5" fmla="*/ 110 h 110"/>
              <a:gd name="T6" fmla="*/ 594 w 594"/>
              <a:gd name="T7" fmla="*/ 110 h 110"/>
            </a:gdLst>
            <a:ahLst/>
            <a:cxnLst>
              <a:cxn ang="0">
                <a:pos x="T0" y="T1"/>
              </a:cxn>
              <a:cxn ang="0">
                <a:pos x="T2" y="T3"/>
              </a:cxn>
              <a:cxn ang="0">
                <a:pos x="T4" y="T5"/>
              </a:cxn>
              <a:cxn ang="0">
                <a:pos x="T6" y="T7"/>
              </a:cxn>
            </a:cxnLst>
            <a:rect l="0" t="0" r="r" b="b"/>
            <a:pathLst>
              <a:path w="594" h="110">
                <a:moveTo>
                  <a:pt x="0" y="1"/>
                </a:moveTo>
                <a:lnTo>
                  <a:pt x="378" y="0"/>
                </a:lnTo>
                <a:lnTo>
                  <a:pt x="232" y="110"/>
                </a:lnTo>
                <a:lnTo>
                  <a:pt x="594" y="110"/>
                </a:lnTo>
              </a:path>
            </a:pathLst>
          </a:custGeom>
          <a:noFill/>
          <a:ln w="50800" cap="rnd" cmpd="sng">
            <a:solidFill>
              <a:schemeClr val="accent2"/>
            </a:solidFill>
            <a:prstDash val="solid"/>
            <a:round/>
            <a:headEnd type="none" w="sm" len="sm"/>
            <a:tailEnd type="none" w="sm" len="sm"/>
          </a:ln>
          <a:effectLst>
            <a:outerShdw blurRad="63500"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362012" tIns="512849" rIns="362012" bIns="512849"/>
          <a:lstStyle/>
          <a:p>
            <a:endParaRPr lang="zh-CN" altLang="en-US"/>
          </a:p>
        </p:txBody>
      </p:sp>
      <p:sp>
        <p:nvSpPr>
          <p:cNvPr id="548968" name="Rectangle 104"/>
          <p:cNvSpPr>
            <a:spLocks noChangeArrowheads="1"/>
          </p:cNvSpPr>
          <p:nvPr/>
        </p:nvSpPr>
        <p:spPr bwMode="auto">
          <a:xfrm>
            <a:off x="6472238" y="2886075"/>
            <a:ext cx="1985962"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algn="l" defTabSz="1028700">
              <a:lnSpc>
                <a:spcPts val="2138"/>
              </a:lnSpc>
              <a:tabLst>
                <a:tab pos="514350" algn="l"/>
                <a:tab pos="1028700" algn="l"/>
                <a:tab pos="1543050" algn="l"/>
              </a:tabLst>
            </a:pPr>
            <a:r>
              <a:rPr lang="en-US" altLang="zh-CN" sz="1800" b="1">
                <a:latin typeface="Helvetica" charset="0"/>
              </a:rPr>
              <a:t>I just got #11,</a:t>
            </a:r>
          </a:p>
          <a:p>
            <a:pPr algn="l" defTabSz="1028700">
              <a:lnSpc>
                <a:spcPts val="2138"/>
              </a:lnSpc>
              <a:tabLst>
                <a:tab pos="514350" algn="l"/>
                <a:tab pos="1028700" algn="l"/>
                <a:tab pos="1543050" algn="l"/>
              </a:tabLst>
            </a:pPr>
            <a:r>
              <a:rPr lang="en-US" altLang="zh-CN" sz="1800" b="1">
                <a:latin typeface="Helvetica" charset="0"/>
              </a:rPr>
              <a:t>now I need #12.</a:t>
            </a:r>
          </a:p>
        </p:txBody>
      </p:sp>
      <p:pic>
        <p:nvPicPr>
          <p:cNvPr id="548969" name="Picture 105"/>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11338" y="3457575"/>
            <a:ext cx="6461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48970" name="Freeform 106"/>
          <p:cNvSpPr>
            <a:spLocks/>
          </p:cNvSpPr>
          <p:nvPr/>
        </p:nvSpPr>
        <p:spPr bwMode="auto">
          <a:xfrm>
            <a:off x="4714875" y="3702050"/>
            <a:ext cx="923925" cy="158750"/>
          </a:xfrm>
          <a:custGeom>
            <a:avLst/>
            <a:gdLst>
              <a:gd name="T0" fmla="*/ 582 w 582"/>
              <a:gd name="T1" fmla="*/ 4 h 100"/>
              <a:gd name="T2" fmla="*/ 182 w 582"/>
              <a:gd name="T3" fmla="*/ 0 h 100"/>
              <a:gd name="T4" fmla="*/ 324 w 582"/>
              <a:gd name="T5" fmla="*/ 98 h 100"/>
              <a:gd name="T6" fmla="*/ 0 w 582"/>
              <a:gd name="T7" fmla="*/ 100 h 100"/>
            </a:gdLst>
            <a:ahLst/>
            <a:cxnLst>
              <a:cxn ang="0">
                <a:pos x="T0" y="T1"/>
              </a:cxn>
              <a:cxn ang="0">
                <a:pos x="T2" y="T3"/>
              </a:cxn>
              <a:cxn ang="0">
                <a:pos x="T4" y="T5"/>
              </a:cxn>
              <a:cxn ang="0">
                <a:pos x="T6" y="T7"/>
              </a:cxn>
            </a:cxnLst>
            <a:rect l="0" t="0" r="r" b="b"/>
            <a:pathLst>
              <a:path w="582" h="100">
                <a:moveTo>
                  <a:pt x="582" y="4"/>
                </a:moveTo>
                <a:lnTo>
                  <a:pt x="182" y="0"/>
                </a:lnTo>
                <a:lnTo>
                  <a:pt x="324" y="98"/>
                </a:lnTo>
                <a:lnTo>
                  <a:pt x="0" y="100"/>
                </a:lnTo>
              </a:path>
            </a:pathLst>
          </a:custGeom>
          <a:noFill/>
          <a:ln w="50800" cap="rnd" cmpd="sng">
            <a:solidFill>
              <a:schemeClr val="accent2"/>
            </a:solidFill>
            <a:prstDash val="solid"/>
            <a:round/>
            <a:headEnd type="none" w="sm" len="sm"/>
            <a:tailEnd type="none" w="sm" len="sm"/>
          </a:ln>
          <a:effectLst>
            <a:outerShdw blurRad="63500"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362012" tIns="512849" rIns="362012" bIns="512849"/>
          <a:lstStyle/>
          <a:p>
            <a:endParaRPr lang="zh-CN" altLang="en-US"/>
          </a:p>
        </p:txBody>
      </p:sp>
      <p:pic>
        <p:nvPicPr>
          <p:cNvPr id="548971" name="Picture 107"/>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1788" y="3457575"/>
            <a:ext cx="6461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48972" name="Picture 108"/>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44825" y="3214688"/>
            <a:ext cx="1727200" cy="1044575"/>
          </a:xfrm>
          <a:prstGeom prst="rect">
            <a:avLst/>
          </a:prstGeom>
          <a:noFill/>
          <a:ln>
            <a:noFill/>
          </a:ln>
          <a:effectLst>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8973" name="Rectangle 109"/>
          <p:cNvSpPr>
            <a:spLocks noChangeArrowheads="1"/>
          </p:cNvSpPr>
          <p:nvPr/>
        </p:nvSpPr>
        <p:spPr bwMode="auto">
          <a:xfrm>
            <a:off x="381000" y="2576513"/>
            <a:ext cx="11144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62012" tIns="512849" rIns="362012" bIns="512849"/>
          <a:lstStyle/>
          <a:p>
            <a:pPr algn="l" defTabSz="1028700">
              <a:lnSpc>
                <a:spcPts val="2138"/>
              </a:lnSpc>
              <a:tabLst>
                <a:tab pos="514350" algn="l"/>
                <a:tab pos="1028700" algn="l"/>
                <a:tab pos="1543050" algn="l"/>
              </a:tabLst>
            </a:pPr>
            <a:r>
              <a:rPr lang="en-US" altLang="zh-CN" sz="1800" b="1" dirty="0">
                <a:latin typeface="Helvetica" charset="0"/>
              </a:rPr>
              <a:t>I just</a:t>
            </a:r>
          </a:p>
          <a:p>
            <a:pPr algn="l" defTabSz="1028700">
              <a:lnSpc>
                <a:spcPts val="2138"/>
              </a:lnSpc>
              <a:tabLst>
                <a:tab pos="514350" algn="l"/>
                <a:tab pos="1028700" algn="l"/>
                <a:tab pos="1543050" algn="l"/>
              </a:tabLst>
            </a:pPr>
            <a:r>
              <a:rPr lang="en-US" altLang="zh-CN" sz="1800" b="1" dirty="0">
                <a:latin typeface="Helvetica" charset="0"/>
              </a:rPr>
              <a:t>sent #11.</a:t>
            </a:r>
          </a:p>
        </p:txBody>
      </p:sp>
    </p:spTree>
    <p:extLst>
      <p:ext uri="{BB962C8B-B14F-4D97-AF65-F5344CB8AC3E}">
        <p14:creationId xmlns:p14="http://schemas.microsoft.com/office/powerpoint/2010/main" val="346479730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5" name="文本框 24"/>
          <p:cNvSpPr txBox="1"/>
          <p:nvPr/>
        </p:nvSpPr>
        <p:spPr>
          <a:xfrm>
            <a:off x="821439" y="815693"/>
            <a:ext cx="1505540" cy="584775"/>
          </a:xfrm>
          <a:prstGeom prst="rect">
            <a:avLst/>
          </a:prstGeom>
          <a:noFill/>
        </p:spPr>
        <p:txBody>
          <a:bodyPr wrap="none" rtlCol="0">
            <a:spAutoFit/>
          </a:bodyPr>
          <a:lstStyle/>
          <a:p>
            <a:pPr>
              <a:lnSpc>
                <a:spcPct val="140000"/>
              </a:lnSpc>
            </a:pPr>
            <a:r>
              <a:rPr kumimoji="1" lang="en-US" altLang="zh-CN" sz="2400" dirty="0" smtClean="0">
                <a:solidFill>
                  <a:srgbClr val="0000FF"/>
                </a:solidFill>
                <a:latin typeface="+mn-ea"/>
              </a:rPr>
              <a:t>UDP</a:t>
            </a:r>
            <a:r>
              <a:rPr kumimoji="1" lang="zh-CN" altLang="en-US" sz="2400" dirty="0" smtClean="0">
                <a:solidFill>
                  <a:srgbClr val="0000FF"/>
                </a:solidFill>
                <a:latin typeface="+mn-ea"/>
              </a:rPr>
              <a:t>协议</a:t>
            </a:r>
            <a:endParaRPr kumimoji="1" lang="en-US" altLang="zh-CN" sz="2400" dirty="0" smtClean="0">
              <a:solidFill>
                <a:srgbClr val="0000FF"/>
              </a:solidFill>
              <a:latin typeface="+mn-ea"/>
            </a:endParaRPr>
          </a:p>
        </p:txBody>
      </p:sp>
      <p:sp>
        <p:nvSpPr>
          <p:cNvPr id="2" name="文本框 1"/>
          <p:cNvSpPr txBox="1"/>
          <p:nvPr/>
        </p:nvSpPr>
        <p:spPr>
          <a:xfrm>
            <a:off x="1500850" y="2510872"/>
            <a:ext cx="184666" cy="369332"/>
          </a:xfrm>
          <a:prstGeom prst="rect">
            <a:avLst/>
          </a:prstGeom>
          <a:noFill/>
        </p:spPr>
        <p:txBody>
          <a:bodyPr wrap="none" rtlCol="0">
            <a:spAutoFit/>
          </a:bodyPr>
          <a:lstStyle/>
          <a:p>
            <a:endParaRPr kumimoji="1" lang="zh-CN" altLang="en-US" dirty="0"/>
          </a:p>
        </p:txBody>
      </p:sp>
      <p:sp>
        <p:nvSpPr>
          <p:cNvPr id="3" name="矩形 2"/>
          <p:cNvSpPr/>
          <p:nvPr/>
        </p:nvSpPr>
        <p:spPr>
          <a:xfrm>
            <a:off x="1095633" y="2029183"/>
            <a:ext cx="7031175" cy="2503249"/>
          </a:xfrm>
          <a:prstGeom prst="rect">
            <a:avLst/>
          </a:prstGeom>
        </p:spPr>
        <p:txBody>
          <a:bodyPr wrap="square">
            <a:spAutoFit/>
          </a:bodyPr>
          <a:lstStyle/>
          <a:p>
            <a:pPr marL="342900" indent="-342900">
              <a:spcBef>
                <a:spcPts val="1000"/>
              </a:spcBef>
              <a:buFont typeface="Arial"/>
              <a:buChar char="•"/>
            </a:pPr>
            <a:r>
              <a:rPr lang="zh-CN" altLang="en-US" sz="2000" dirty="0">
                <a:latin typeface="+mn-ea"/>
                <a:cs typeface="宋体" charset="0"/>
              </a:rPr>
              <a:t>用户数据报协议</a:t>
            </a:r>
            <a:r>
              <a:rPr lang="en-US" altLang="zh-CN" sz="2000" dirty="0">
                <a:latin typeface="+mn-ea"/>
                <a:cs typeface="宋体" charset="0"/>
              </a:rPr>
              <a:t>UDP (User Datagram Protocol)</a:t>
            </a:r>
          </a:p>
          <a:p>
            <a:pPr marL="342900" indent="-342900">
              <a:spcBef>
                <a:spcPts val="1000"/>
              </a:spcBef>
              <a:buFont typeface="Arial"/>
              <a:buChar char="•"/>
            </a:pPr>
            <a:r>
              <a:rPr lang="en-US" altLang="zh-CN" sz="2000" b="1" dirty="0">
                <a:latin typeface="+mn-ea"/>
                <a:cs typeface="宋体" charset="0"/>
              </a:rPr>
              <a:t>UDP</a:t>
            </a:r>
            <a:r>
              <a:rPr lang="zh-CN" altLang="en-US" sz="2000" b="1" dirty="0">
                <a:latin typeface="+mn-ea"/>
                <a:cs typeface="宋体" charset="0"/>
              </a:rPr>
              <a:t>协议是一种面向无连接的协议，因此，它不能提供可靠的数据传输，而且</a:t>
            </a:r>
            <a:r>
              <a:rPr lang="en-US" altLang="zh-CN" sz="2000" b="1" dirty="0">
                <a:latin typeface="+mn-ea"/>
                <a:cs typeface="宋体" charset="0"/>
              </a:rPr>
              <a:t>UDP</a:t>
            </a:r>
            <a:r>
              <a:rPr lang="zh-CN" altLang="en-US" sz="2000" b="1" dirty="0">
                <a:latin typeface="+mn-ea"/>
                <a:cs typeface="宋体" charset="0"/>
              </a:rPr>
              <a:t>不进行差错检验，必须由应用层的应用程序实现可靠性机制和差错控制，以保证端到端数据传输的正确性。</a:t>
            </a:r>
            <a:endParaRPr lang="en-US" altLang="zh-CN" sz="2000" b="1" dirty="0">
              <a:latin typeface="+mn-ea"/>
              <a:cs typeface="宋体" charset="0"/>
            </a:endParaRPr>
          </a:p>
          <a:p>
            <a:pPr marL="342900" indent="-342900">
              <a:spcBef>
                <a:spcPts val="1000"/>
              </a:spcBef>
              <a:buFont typeface="Arial"/>
              <a:buChar char="•"/>
            </a:pPr>
            <a:r>
              <a:rPr lang="zh-CN" altLang="en-US" sz="2000" b="1" dirty="0">
                <a:latin typeface="+mn-ea"/>
                <a:cs typeface="宋体" charset="0"/>
              </a:rPr>
              <a:t>虽然</a:t>
            </a:r>
            <a:r>
              <a:rPr lang="en-US" altLang="zh-CN" sz="2000" b="1" dirty="0">
                <a:latin typeface="+mn-ea"/>
                <a:cs typeface="宋体" charset="0"/>
              </a:rPr>
              <a:t>UDP</a:t>
            </a:r>
            <a:r>
              <a:rPr lang="zh-CN" altLang="en-US" sz="2000" b="1" dirty="0">
                <a:latin typeface="+mn-ea"/>
                <a:cs typeface="宋体" charset="0"/>
              </a:rPr>
              <a:t>与</a:t>
            </a:r>
            <a:r>
              <a:rPr lang="en-US" altLang="zh-CN" sz="2000" b="1" dirty="0">
                <a:latin typeface="+mn-ea"/>
                <a:cs typeface="宋体" charset="0"/>
              </a:rPr>
              <a:t>TCP</a:t>
            </a:r>
            <a:r>
              <a:rPr lang="zh-CN" altLang="en-US" sz="2000" b="1" dirty="0">
                <a:latin typeface="+mn-ea"/>
                <a:cs typeface="宋体" charset="0"/>
              </a:rPr>
              <a:t>相比，显得非常不可靠，但在一些特定的环境下还是非常有优势的</a:t>
            </a:r>
            <a:r>
              <a:rPr lang="zh-CN" altLang="en-US" sz="2000" b="1" dirty="0" smtClean="0">
                <a:latin typeface="+mn-ea"/>
                <a:cs typeface="宋体" charset="0"/>
              </a:rPr>
              <a:t>。</a:t>
            </a:r>
            <a:endParaRPr lang="en-US" altLang="zh-CN" sz="2000" b="1" dirty="0">
              <a:latin typeface="+mn-ea"/>
              <a:cs typeface="宋体" charset="0"/>
            </a:endParaRPr>
          </a:p>
        </p:txBody>
      </p:sp>
    </p:spTree>
    <p:extLst>
      <p:ext uri="{BB962C8B-B14F-4D97-AF65-F5344CB8AC3E}">
        <p14:creationId xmlns:p14="http://schemas.microsoft.com/office/powerpoint/2010/main" val="1716498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65" name="Rectangle 2"/>
          <p:cNvSpPr txBox="1">
            <a:spLocks noChangeArrowheads="1"/>
          </p:cNvSpPr>
          <p:nvPr/>
        </p:nvSpPr>
        <p:spPr>
          <a:xfrm>
            <a:off x="1284380" y="4608513"/>
            <a:ext cx="6286407" cy="725487"/>
          </a:xfrm>
          <a:prstGeom prst="rect">
            <a:avLst/>
          </a:prstGeom>
          <a:noFill/>
          <a:ln/>
        </p:spPr>
        <p:txBody>
          <a:bodyPr lIns="82153" tIns="41076" rIns="82153" bIns="41076" anchor="ctr" anchorCtr="1"/>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zh-CN" altLang="en-US" sz="2000" dirty="0" smtClean="0">
                <a:solidFill>
                  <a:schemeClr val="tx1"/>
                </a:solidFill>
                <a:cs typeface="宋体" charset="0"/>
              </a:rPr>
              <a:t>没有序列号和确认号</a:t>
            </a:r>
            <a:endParaRPr lang="en-US" altLang="zh-CN" sz="2000" dirty="0">
              <a:solidFill>
                <a:schemeClr val="tx1"/>
              </a:solidFill>
              <a:cs typeface="宋体" charset="0"/>
            </a:endParaRPr>
          </a:p>
        </p:txBody>
      </p:sp>
      <p:sp>
        <p:nvSpPr>
          <p:cNvPr id="66" name="Rectangle 18"/>
          <p:cNvSpPr>
            <a:spLocks noChangeArrowheads="1"/>
          </p:cNvSpPr>
          <p:nvPr/>
        </p:nvSpPr>
        <p:spPr bwMode="auto">
          <a:xfrm>
            <a:off x="528638" y="2133600"/>
            <a:ext cx="7772400" cy="2133600"/>
          </a:xfrm>
          <a:prstGeom prst="rect">
            <a:avLst/>
          </a:prstGeom>
          <a:solidFill>
            <a:schemeClr val="folHlink"/>
          </a:solidFill>
          <a:ln w="38100">
            <a:solidFill>
              <a:schemeClr val="tx1"/>
            </a:solidFill>
            <a:miter lim="800000"/>
            <a:headEnd type="none" w="sm" len="sm"/>
            <a:tailEnd type="none" w="sm" len="sm"/>
          </a:ln>
          <a:effectLst>
            <a:outerShdw blurRad="63500" dist="38099" dir="2700000" algn="ctr" rotWithShape="0">
              <a:schemeClr val="tx1">
                <a:alpha val="74998"/>
              </a:schemeClr>
            </a:outerShdw>
          </a:effectLst>
        </p:spPr>
        <p:txBody>
          <a:bodyPr anchor="ctr">
            <a:spAutoFit/>
          </a:bodyPr>
          <a:lstStyle/>
          <a:p>
            <a:endParaRPr lang="zh-CN" altLang="en-US"/>
          </a:p>
        </p:txBody>
      </p:sp>
      <p:sp>
        <p:nvSpPr>
          <p:cNvPr id="67" name="Line 19"/>
          <p:cNvSpPr>
            <a:spLocks noChangeShapeType="1"/>
          </p:cNvSpPr>
          <p:nvPr/>
        </p:nvSpPr>
        <p:spPr bwMode="auto">
          <a:xfrm>
            <a:off x="4414838" y="21336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68" name="Line 20"/>
          <p:cNvSpPr>
            <a:spLocks noChangeShapeType="1"/>
          </p:cNvSpPr>
          <p:nvPr/>
        </p:nvSpPr>
        <p:spPr bwMode="auto">
          <a:xfrm>
            <a:off x="528638" y="27432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69" name="Line 21"/>
          <p:cNvSpPr>
            <a:spLocks noChangeShapeType="1"/>
          </p:cNvSpPr>
          <p:nvPr/>
        </p:nvSpPr>
        <p:spPr bwMode="auto">
          <a:xfrm>
            <a:off x="528638" y="3352800"/>
            <a:ext cx="7772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70" name="Text Box 30"/>
          <p:cNvSpPr txBox="1">
            <a:spLocks noChangeArrowheads="1"/>
          </p:cNvSpPr>
          <p:nvPr/>
        </p:nvSpPr>
        <p:spPr bwMode="auto">
          <a:xfrm>
            <a:off x="1655763" y="225294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源端口</a:t>
            </a:r>
            <a:r>
              <a:rPr lang="en-US" altLang="zh-CN" sz="1800" b="1" dirty="0" smtClean="0">
                <a:latin typeface="Helvetica" charset="0"/>
              </a:rPr>
              <a:t>(</a:t>
            </a:r>
            <a:r>
              <a:rPr lang="en-US" altLang="zh-CN" sz="1800" b="1" dirty="0">
                <a:latin typeface="Helvetica" charset="0"/>
              </a:rPr>
              <a:t>16)</a:t>
            </a:r>
          </a:p>
        </p:txBody>
      </p:sp>
      <p:sp>
        <p:nvSpPr>
          <p:cNvPr id="71" name="Text Box 31"/>
          <p:cNvSpPr txBox="1">
            <a:spLocks noChangeArrowheads="1"/>
          </p:cNvSpPr>
          <p:nvPr/>
        </p:nvSpPr>
        <p:spPr bwMode="auto">
          <a:xfrm>
            <a:off x="5056188" y="2222778"/>
            <a:ext cx="151849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目的端口</a:t>
            </a:r>
            <a:r>
              <a:rPr lang="en-US" altLang="zh-CN" sz="1800" b="1" dirty="0" smtClean="0">
                <a:latin typeface="Helvetica" charset="0"/>
              </a:rPr>
              <a:t>(</a:t>
            </a:r>
            <a:r>
              <a:rPr lang="en-US" altLang="zh-CN" sz="1800" b="1" dirty="0">
                <a:latin typeface="Helvetica" charset="0"/>
              </a:rPr>
              <a:t>16)</a:t>
            </a:r>
          </a:p>
        </p:txBody>
      </p:sp>
      <p:sp>
        <p:nvSpPr>
          <p:cNvPr id="72" name="Text Box 32"/>
          <p:cNvSpPr txBox="1">
            <a:spLocks noChangeArrowheads="1"/>
          </p:cNvSpPr>
          <p:nvPr/>
        </p:nvSpPr>
        <p:spPr bwMode="auto">
          <a:xfrm>
            <a:off x="1974850" y="2894291"/>
            <a:ext cx="11251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b="1" dirty="0" smtClean="0">
                <a:latin typeface="Helvetica" charset="0"/>
              </a:rPr>
              <a:t>长度</a:t>
            </a:r>
            <a:r>
              <a:rPr lang="en-US" altLang="zh-CN" sz="1800" b="1" dirty="0" smtClean="0">
                <a:latin typeface="Helvetica" charset="0"/>
              </a:rPr>
              <a:t> </a:t>
            </a:r>
            <a:r>
              <a:rPr lang="en-US" altLang="zh-CN" sz="1800" b="1" dirty="0">
                <a:latin typeface="Helvetica" charset="0"/>
              </a:rPr>
              <a:t>(16)</a:t>
            </a:r>
          </a:p>
        </p:txBody>
      </p:sp>
      <p:sp>
        <p:nvSpPr>
          <p:cNvPr id="73" name="Text Box 41"/>
          <p:cNvSpPr txBox="1">
            <a:spLocks noChangeArrowheads="1"/>
          </p:cNvSpPr>
          <p:nvPr/>
        </p:nvSpPr>
        <p:spPr bwMode="auto">
          <a:xfrm>
            <a:off x="3733800" y="3580091"/>
            <a:ext cx="140296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数据</a:t>
            </a:r>
            <a:r>
              <a:rPr lang="en-US" altLang="zh-CN" sz="1800" b="1" dirty="0" smtClean="0">
                <a:latin typeface="Helvetica" charset="0"/>
              </a:rPr>
              <a:t>(</a:t>
            </a:r>
            <a:r>
              <a:rPr lang="en-US" altLang="zh-CN" sz="1800" b="1" dirty="0">
                <a:latin typeface="Helvetica" charset="0"/>
              </a:rPr>
              <a:t>if any)</a:t>
            </a:r>
          </a:p>
        </p:txBody>
      </p:sp>
      <p:sp>
        <p:nvSpPr>
          <p:cNvPr id="74" name="Line 42"/>
          <p:cNvSpPr>
            <a:spLocks noChangeShapeType="1"/>
          </p:cNvSpPr>
          <p:nvPr/>
        </p:nvSpPr>
        <p:spPr bwMode="auto">
          <a:xfrm>
            <a:off x="8682038" y="2133600"/>
            <a:ext cx="4762" cy="1219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75" name="Text Box 44"/>
          <p:cNvSpPr txBox="1">
            <a:spLocks noChangeArrowheads="1"/>
          </p:cNvSpPr>
          <p:nvPr/>
        </p:nvSpPr>
        <p:spPr bwMode="auto">
          <a:xfrm>
            <a:off x="522288" y="1752600"/>
            <a:ext cx="3111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a:latin typeface="Helvetica" charset="0"/>
              </a:rPr>
              <a:t>1</a:t>
            </a:r>
          </a:p>
        </p:txBody>
      </p:sp>
      <p:sp>
        <p:nvSpPr>
          <p:cNvPr id="76" name="Text Box 45"/>
          <p:cNvSpPr txBox="1">
            <a:spLocks noChangeArrowheads="1"/>
          </p:cNvSpPr>
          <p:nvPr/>
        </p:nvSpPr>
        <p:spPr bwMode="auto">
          <a:xfrm>
            <a:off x="414338" y="1690688"/>
            <a:ext cx="679450" cy="366712"/>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0</a:t>
            </a:r>
          </a:p>
        </p:txBody>
      </p:sp>
      <p:sp>
        <p:nvSpPr>
          <p:cNvPr id="77" name="Text Box 46"/>
          <p:cNvSpPr txBox="1">
            <a:spLocks noChangeArrowheads="1"/>
          </p:cNvSpPr>
          <p:nvPr/>
        </p:nvSpPr>
        <p:spPr bwMode="auto">
          <a:xfrm>
            <a:off x="3589338" y="175260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15</a:t>
            </a:r>
          </a:p>
        </p:txBody>
      </p:sp>
      <p:sp>
        <p:nvSpPr>
          <p:cNvPr id="78" name="Text Box 47"/>
          <p:cNvSpPr txBox="1">
            <a:spLocks noChangeArrowheads="1"/>
          </p:cNvSpPr>
          <p:nvPr/>
        </p:nvSpPr>
        <p:spPr bwMode="auto">
          <a:xfrm>
            <a:off x="4414838" y="175260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16</a:t>
            </a:r>
          </a:p>
        </p:txBody>
      </p:sp>
      <p:sp>
        <p:nvSpPr>
          <p:cNvPr id="79" name="Text Box 48"/>
          <p:cNvSpPr txBox="1">
            <a:spLocks noChangeArrowheads="1"/>
          </p:cNvSpPr>
          <p:nvPr/>
        </p:nvSpPr>
        <p:spPr bwMode="auto">
          <a:xfrm>
            <a:off x="7570788" y="1752600"/>
            <a:ext cx="806450" cy="36671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en-US" altLang="zh-CN" sz="1800" b="1">
                <a:latin typeface="Helvetica" charset="0"/>
              </a:rPr>
              <a:t>Bit 31</a:t>
            </a:r>
          </a:p>
        </p:txBody>
      </p:sp>
      <p:sp>
        <p:nvSpPr>
          <p:cNvPr id="80" name="Line 49"/>
          <p:cNvSpPr>
            <a:spLocks noChangeShapeType="1"/>
          </p:cNvSpPr>
          <p:nvPr/>
        </p:nvSpPr>
        <p:spPr bwMode="auto">
          <a:xfrm>
            <a:off x="4419600" y="2743200"/>
            <a:ext cx="0" cy="609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81" name="Text Box 50"/>
          <p:cNvSpPr txBox="1">
            <a:spLocks noChangeArrowheads="1"/>
          </p:cNvSpPr>
          <p:nvPr/>
        </p:nvSpPr>
        <p:spPr bwMode="auto">
          <a:xfrm>
            <a:off x="5435600" y="2894291"/>
            <a:ext cx="12876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dirty="0" smtClean="0">
                <a:latin typeface="Helvetica" charset="0"/>
              </a:rPr>
              <a:t>校验和</a:t>
            </a:r>
            <a:r>
              <a:rPr lang="en-US" altLang="zh-CN" sz="1800" b="1" dirty="0" smtClean="0">
                <a:latin typeface="Helvetica" charset="0"/>
              </a:rPr>
              <a:t>(</a:t>
            </a:r>
            <a:r>
              <a:rPr lang="en-US" altLang="zh-CN" sz="1800" b="1" dirty="0">
                <a:latin typeface="Helvetica" charset="0"/>
              </a:rPr>
              <a:t>16)</a:t>
            </a:r>
          </a:p>
        </p:txBody>
      </p:sp>
      <p:sp>
        <p:nvSpPr>
          <p:cNvPr id="82" name="Rectangle 51"/>
          <p:cNvSpPr>
            <a:spLocks noChangeArrowheads="1"/>
          </p:cNvSpPr>
          <p:nvPr/>
        </p:nvSpPr>
        <p:spPr bwMode="auto">
          <a:xfrm>
            <a:off x="8610600" y="2451100"/>
            <a:ext cx="165100" cy="571500"/>
          </a:xfrm>
          <a:prstGeom prst="rect">
            <a:avLst/>
          </a:prstGeom>
          <a:solidFill>
            <a:schemeClr val="bg1"/>
          </a:solidFill>
          <a:ln w="38100">
            <a:solidFill>
              <a:schemeClr val="bg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anchor="ctr">
            <a:spAutoFit/>
          </a:bodyPr>
          <a:lstStyle/>
          <a:p>
            <a:endParaRPr lang="zh-CN" altLang="en-US"/>
          </a:p>
        </p:txBody>
      </p:sp>
      <p:sp>
        <p:nvSpPr>
          <p:cNvPr id="83" name="Text Box 43"/>
          <p:cNvSpPr txBox="1">
            <a:spLocks noChangeArrowheads="1"/>
          </p:cNvSpPr>
          <p:nvPr/>
        </p:nvSpPr>
        <p:spPr bwMode="auto">
          <a:xfrm>
            <a:off x="8293100" y="2400300"/>
            <a:ext cx="806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wrap="none" anchor="ctr">
            <a:spAutoFit/>
          </a:bodyPr>
          <a:lstStyle/>
          <a:p>
            <a:pPr>
              <a:spcBef>
                <a:spcPct val="50000"/>
              </a:spcBef>
            </a:pPr>
            <a:r>
              <a:rPr lang="zh-CN" altLang="en-US" sz="1800" b="1">
                <a:latin typeface="Helvetica" charset="0"/>
              </a:rPr>
              <a:t>8</a:t>
            </a:r>
            <a:br>
              <a:rPr lang="zh-CN" altLang="en-US" sz="1800" b="1">
                <a:latin typeface="Helvetica" charset="0"/>
              </a:rPr>
            </a:br>
            <a:r>
              <a:rPr lang="en-US" altLang="zh-CN" sz="1800" b="1">
                <a:latin typeface="Helvetica" charset="0"/>
              </a:rPr>
              <a:t>Bytes</a:t>
            </a:r>
          </a:p>
        </p:txBody>
      </p:sp>
      <p:sp>
        <p:nvSpPr>
          <p:cNvPr id="84" name="文本框 83"/>
          <p:cNvSpPr txBox="1"/>
          <p:nvPr/>
        </p:nvSpPr>
        <p:spPr>
          <a:xfrm>
            <a:off x="30241" y="1345521"/>
            <a:ext cx="184666" cy="307777"/>
          </a:xfrm>
          <a:prstGeom prst="rect">
            <a:avLst/>
          </a:prstGeom>
          <a:noFill/>
        </p:spPr>
        <p:txBody>
          <a:bodyPr wrap="none" rtlCol="0">
            <a:spAutoFit/>
          </a:bodyPr>
          <a:lstStyle/>
          <a:p>
            <a:endParaRPr kumimoji="1" lang="zh-CN" altLang="en-US" dirty="0"/>
          </a:p>
        </p:txBody>
      </p:sp>
      <p:sp>
        <p:nvSpPr>
          <p:cNvPr id="25" name="文本框 24"/>
          <p:cNvSpPr txBox="1"/>
          <p:nvPr/>
        </p:nvSpPr>
        <p:spPr>
          <a:xfrm>
            <a:off x="821439" y="815693"/>
            <a:ext cx="2069797" cy="584775"/>
          </a:xfrm>
          <a:prstGeom prst="rect">
            <a:avLst/>
          </a:prstGeom>
          <a:noFill/>
        </p:spPr>
        <p:txBody>
          <a:bodyPr wrap="none" rtlCol="0">
            <a:spAutoFit/>
          </a:bodyPr>
          <a:lstStyle/>
          <a:p>
            <a:pPr>
              <a:lnSpc>
                <a:spcPct val="140000"/>
              </a:lnSpc>
            </a:pPr>
            <a:r>
              <a:rPr kumimoji="1" lang="en-US" altLang="zh-CN" sz="2400" dirty="0" smtClean="0">
                <a:solidFill>
                  <a:srgbClr val="0000FF"/>
                </a:solidFill>
                <a:latin typeface="+mn-ea"/>
              </a:rPr>
              <a:t>UDP</a:t>
            </a:r>
            <a:r>
              <a:rPr kumimoji="1" lang="zh-CN" altLang="en-US" sz="2400" dirty="0" smtClean="0">
                <a:solidFill>
                  <a:srgbClr val="0000FF"/>
                </a:solidFill>
                <a:latin typeface="+mn-ea"/>
              </a:rPr>
              <a:t>报文格式</a:t>
            </a:r>
            <a:endParaRPr kumimoji="1" lang="en-US" altLang="zh-CN" sz="2400" dirty="0" smtClean="0">
              <a:solidFill>
                <a:srgbClr val="0000FF"/>
              </a:solidFill>
              <a:latin typeface="+mn-ea"/>
            </a:endParaRPr>
          </a:p>
        </p:txBody>
      </p:sp>
    </p:spTree>
    <p:extLst>
      <p:ext uri="{BB962C8B-B14F-4D97-AF65-F5344CB8AC3E}">
        <p14:creationId xmlns:p14="http://schemas.microsoft.com/office/powerpoint/2010/main" val="3870959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四</a:t>
            </a:r>
            <a:r>
              <a:rPr kumimoji="1" lang="zh-CN" altLang="zh-CN" sz="3600" dirty="0" smtClean="0"/>
              <a:t>、</a:t>
            </a:r>
            <a:r>
              <a:rPr kumimoji="1" lang="en-US" altLang="zh-CN" sz="3600" dirty="0" smtClean="0"/>
              <a:t>TCP/IP</a:t>
            </a:r>
            <a:r>
              <a:rPr kumimoji="1" lang="zh-CN" altLang="en-US" sz="3600" dirty="0" smtClean="0"/>
              <a:t>协议分析举例</a:t>
            </a:r>
            <a:endParaRPr kumimoji="1" lang="en-US" altLang="zh-CN" sz="3600" dirty="0" smtClean="0"/>
          </a:p>
        </p:txBody>
      </p:sp>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7" name="文本框 6"/>
          <p:cNvSpPr txBox="1"/>
          <p:nvPr/>
        </p:nvSpPr>
        <p:spPr>
          <a:xfrm>
            <a:off x="2308999" y="2482012"/>
            <a:ext cx="3102714" cy="1349087"/>
          </a:xfrm>
          <a:prstGeom prst="rect">
            <a:avLst/>
          </a:prstGeom>
          <a:noFill/>
        </p:spPr>
        <p:txBody>
          <a:bodyPr wrap="square" rtlCol="0">
            <a:spAutoFit/>
          </a:bodyPr>
          <a:lstStyle/>
          <a:p>
            <a:pPr marL="342900" indent="-342900">
              <a:lnSpc>
                <a:spcPct val="150000"/>
              </a:lnSpc>
              <a:buFont typeface="+mj-lt"/>
              <a:buAutoNum type="arabicPeriod"/>
            </a:pPr>
            <a:r>
              <a:rPr kumimoji="1" lang="en-US" altLang="zh-CN" sz="2800" dirty="0" smtClean="0"/>
              <a:t>ICMP</a:t>
            </a:r>
            <a:r>
              <a:rPr kumimoji="1" lang="zh-CN" altLang="en-US" sz="2800" dirty="0" smtClean="0"/>
              <a:t>协议</a:t>
            </a:r>
            <a:endParaRPr kumimoji="1" lang="en-US" altLang="zh-CN" sz="2800" dirty="0" smtClean="0"/>
          </a:p>
          <a:p>
            <a:pPr marL="342900" indent="-342900">
              <a:lnSpc>
                <a:spcPct val="150000"/>
              </a:lnSpc>
              <a:buFont typeface="+mj-lt"/>
              <a:buAutoNum type="arabicPeriod"/>
            </a:pPr>
            <a:r>
              <a:rPr kumimoji="1" lang="en-US" altLang="zh-CN" sz="2800" dirty="0" smtClean="0"/>
              <a:t>HTTP</a:t>
            </a:r>
            <a:r>
              <a:rPr kumimoji="1" lang="zh-CN" altLang="en-US" sz="2800" dirty="0" smtClean="0"/>
              <a:t>协议</a:t>
            </a:r>
            <a:endParaRPr kumimoji="1" lang="zh-CN" altLang="en-US" sz="2800" dirty="0"/>
          </a:p>
        </p:txBody>
      </p:sp>
    </p:spTree>
    <p:extLst>
      <p:ext uri="{BB962C8B-B14F-4D97-AF65-F5344CB8AC3E}">
        <p14:creationId xmlns:p14="http://schemas.microsoft.com/office/powerpoint/2010/main" val="20731780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525780" indent="-457200">
              <a:lnSpc>
                <a:spcPct val="120000"/>
              </a:lnSpc>
              <a:buClrTx/>
              <a:buSzPct val="100000"/>
              <a:buFont typeface="+mj-lt"/>
              <a:buAutoNum type="arabicPeriod"/>
            </a:pPr>
            <a:r>
              <a:rPr kumimoji="1" lang="en-US" altLang="zh-CN" dirty="0" smtClean="0">
                <a:solidFill>
                  <a:srgbClr val="0000FF"/>
                </a:solidFill>
              </a:rPr>
              <a:t>ICMP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2" name="矩形 1"/>
          <p:cNvSpPr/>
          <p:nvPr/>
        </p:nvSpPr>
        <p:spPr>
          <a:xfrm>
            <a:off x="779288" y="2121254"/>
            <a:ext cx="7489817" cy="2708434"/>
          </a:xfrm>
          <a:prstGeom prst="rect">
            <a:avLst/>
          </a:prstGeom>
        </p:spPr>
        <p:txBody>
          <a:bodyPr wrap="square">
            <a:spAutoFit/>
          </a:bodyPr>
          <a:lstStyle/>
          <a:p>
            <a:pPr marL="342900" indent="-342900">
              <a:spcBef>
                <a:spcPct val="50000"/>
              </a:spcBef>
              <a:buFont typeface="Arial"/>
              <a:buChar char="•"/>
            </a:pPr>
            <a:r>
              <a:rPr lang="en-US" altLang="zh-CN" sz="2000" dirty="0" smtClean="0">
                <a:solidFill>
                  <a:srgbClr val="000000"/>
                </a:solidFill>
                <a:latin typeface="+mn-ea"/>
                <a:cs typeface="楷体_GB2312" charset="0"/>
              </a:rPr>
              <a:t>Internet</a:t>
            </a:r>
            <a:r>
              <a:rPr lang="zh-CN" altLang="en-US" sz="2000" dirty="0" smtClean="0">
                <a:solidFill>
                  <a:srgbClr val="000000"/>
                </a:solidFill>
                <a:latin typeface="+mn-ea"/>
                <a:cs typeface="楷体_GB2312" charset="0"/>
              </a:rPr>
              <a:t>控制信息协议（</a:t>
            </a:r>
            <a:r>
              <a:rPr lang="en-US" altLang="zh-CN" sz="2000" dirty="0" smtClean="0">
                <a:solidFill>
                  <a:srgbClr val="000000"/>
                </a:solidFill>
                <a:latin typeface="+mn-ea"/>
                <a:cs typeface="楷体_GB2312" charset="0"/>
              </a:rPr>
              <a:t>Internet </a:t>
            </a:r>
            <a:r>
              <a:rPr lang="en-US" altLang="zh-CN" sz="2000" dirty="0">
                <a:solidFill>
                  <a:srgbClr val="000000"/>
                </a:solidFill>
                <a:latin typeface="+mn-ea"/>
                <a:cs typeface="楷体_GB2312" charset="0"/>
              </a:rPr>
              <a:t>Control Message </a:t>
            </a:r>
            <a:r>
              <a:rPr lang="en-US" altLang="zh-CN" sz="2000" dirty="0" smtClean="0">
                <a:solidFill>
                  <a:srgbClr val="000000"/>
                </a:solidFill>
                <a:latin typeface="+mn-ea"/>
                <a:cs typeface="楷体_GB2312" charset="0"/>
              </a:rPr>
              <a:t>Protocol</a:t>
            </a:r>
            <a:r>
              <a:rPr lang="zh-CN" altLang="en-US" sz="2000" dirty="0" smtClean="0">
                <a:solidFill>
                  <a:srgbClr val="000000"/>
                </a:solidFill>
                <a:latin typeface="+mn-ea"/>
                <a:cs typeface="楷体_GB2312" charset="0"/>
              </a:rPr>
              <a:t>）</a:t>
            </a:r>
            <a:endParaRPr lang="en-US" altLang="zh-CN" sz="2000" dirty="0" smtClean="0">
              <a:solidFill>
                <a:srgbClr val="000000"/>
              </a:solidFill>
              <a:latin typeface="+mn-ea"/>
              <a:cs typeface="楷体_GB2312" charset="0"/>
            </a:endParaRPr>
          </a:p>
          <a:p>
            <a:pPr marL="342900" indent="-342900">
              <a:spcBef>
                <a:spcPct val="50000"/>
              </a:spcBef>
              <a:buFont typeface="Arial"/>
              <a:buChar char="•"/>
            </a:pPr>
            <a:r>
              <a:rPr lang="zh-CN" altLang="en-US" sz="2000" dirty="0" smtClean="0">
                <a:solidFill>
                  <a:srgbClr val="000000"/>
                </a:solidFill>
                <a:latin typeface="+mn-ea"/>
                <a:cs typeface="楷体_GB2312" charset="0"/>
              </a:rPr>
              <a:t>它</a:t>
            </a:r>
            <a:r>
              <a:rPr lang="zh-CN" altLang="en-US" sz="2000" dirty="0">
                <a:solidFill>
                  <a:srgbClr val="000000"/>
                </a:solidFill>
                <a:latin typeface="+mn-ea"/>
                <a:cs typeface="楷体_GB2312" charset="0"/>
              </a:rPr>
              <a:t>是</a:t>
            </a:r>
            <a:r>
              <a:rPr lang="en-US" altLang="zh-CN" sz="2000" dirty="0">
                <a:solidFill>
                  <a:srgbClr val="000000"/>
                </a:solidFill>
                <a:latin typeface="+mn-ea"/>
                <a:cs typeface="楷体_GB2312" charset="0"/>
              </a:rPr>
              <a:t>TCP/IP</a:t>
            </a:r>
            <a:r>
              <a:rPr lang="zh-CN" altLang="en-US" sz="2000" dirty="0">
                <a:solidFill>
                  <a:srgbClr val="000000"/>
                </a:solidFill>
                <a:latin typeface="+mn-ea"/>
                <a:cs typeface="楷体_GB2312" charset="0"/>
              </a:rPr>
              <a:t>协议族的一个子协议，用于在</a:t>
            </a:r>
            <a:r>
              <a:rPr lang="en-US" altLang="zh-CN" sz="2000" dirty="0">
                <a:solidFill>
                  <a:srgbClr val="000000"/>
                </a:solidFill>
                <a:latin typeface="+mn-ea"/>
                <a:cs typeface="楷体_GB2312" charset="0"/>
              </a:rPr>
              <a:t>IP</a:t>
            </a:r>
            <a:r>
              <a:rPr lang="zh-CN" altLang="en-US" sz="2000" dirty="0">
                <a:solidFill>
                  <a:srgbClr val="000000"/>
                </a:solidFill>
                <a:latin typeface="+mn-ea"/>
                <a:cs typeface="楷体_GB2312" charset="0"/>
              </a:rPr>
              <a:t>主机、路由器之间传递控制消息</a:t>
            </a:r>
            <a:r>
              <a:rPr lang="zh-CN" altLang="en-US" sz="2000" dirty="0" smtClean="0">
                <a:solidFill>
                  <a:srgbClr val="000000"/>
                </a:solidFill>
                <a:latin typeface="+mn-ea"/>
                <a:cs typeface="楷体_GB2312" charset="0"/>
              </a:rPr>
              <a:t>。</a:t>
            </a:r>
            <a:endParaRPr lang="en-US" altLang="zh-CN" sz="2000" dirty="0" smtClean="0">
              <a:solidFill>
                <a:srgbClr val="000000"/>
              </a:solidFill>
              <a:latin typeface="+mn-ea"/>
              <a:cs typeface="楷体_GB2312" charset="0"/>
            </a:endParaRPr>
          </a:p>
          <a:p>
            <a:pPr marL="342900" indent="-342900">
              <a:spcBef>
                <a:spcPct val="50000"/>
              </a:spcBef>
              <a:buFont typeface="Arial"/>
              <a:buChar char="•"/>
            </a:pPr>
            <a:r>
              <a:rPr lang="zh-CN" altLang="en-US" sz="2000" dirty="0" smtClean="0">
                <a:solidFill>
                  <a:srgbClr val="000000"/>
                </a:solidFill>
                <a:latin typeface="+mn-ea"/>
                <a:cs typeface="楷体_GB2312" charset="0"/>
              </a:rPr>
              <a:t>控制消息是指网络通</a:t>
            </a:r>
            <a:r>
              <a:rPr lang="zh-CN" altLang="en-US" sz="2000" dirty="0">
                <a:solidFill>
                  <a:srgbClr val="000000"/>
                </a:solidFill>
                <a:latin typeface="+mn-ea"/>
                <a:cs typeface="楷体_GB2312" charset="0"/>
              </a:rPr>
              <a:t>不通、主机是否可达、路由是否可用等网络本身的消息</a:t>
            </a:r>
            <a:r>
              <a:rPr lang="zh-CN" altLang="en-US" sz="2000" dirty="0" smtClean="0">
                <a:solidFill>
                  <a:srgbClr val="000000"/>
                </a:solidFill>
                <a:latin typeface="+mn-ea"/>
                <a:cs typeface="楷体_GB2312" charset="0"/>
              </a:rPr>
              <a:t>。</a:t>
            </a:r>
            <a:endParaRPr lang="en-US" altLang="zh-CN" sz="2000" dirty="0" smtClean="0">
              <a:solidFill>
                <a:srgbClr val="000000"/>
              </a:solidFill>
              <a:latin typeface="+mn-ea"/>
              <a:cs typeface="楷体_GB2312" charset="0"/>
            </a:endParaRPr>
          </a:p>
          <a:p>
            <a:pPr marL="342900" indent="-342900">
              <a:spcBef>
                <a:spcPct val="50000"/>
              </a:spcBef>
              <a:buFont typeface="Arial"/>
              <a:buChar char="•"/>
            </a:pPr>
            <a:r>
              <a:rPr lang="zh-CN" altLang="en-US" sz="2000" dirty="0">
                <a:solidFill>
                  <a:srgbClr val="000000"/>
                </a:solidFill>
                <a:latin typeface="+mn-ea"/>
                <a:cs typeface="楷体_GB2312" charset="0"/>
              </a:rPr>
              <a:t>这些控制消息虽然并不传输用户数据，但是对于用户数据的传递起着重要的作用。</a:t>
            </a:r>
            <a:r>
              <a:rPr lang="zh-CN" altLang="en-US" sz="2000" dirty="0">
                <a:solidFill>
                  <a:srgbClr val="000000"/>
                </a:solidFill>
                <a:latin typeface="+mn-ea"/>
              </a:rPr>
              <a:t> </a:t>
            </a:r>
            <a:endParaRPr lang="en-US" altLang="zh-CN" sz="2000" dirty="0" smtClean="0">
              <a:solidFill>
                <a:srgbClr val="000000"/>
              </a:solidFill>
              <a:latin typeface="+mn-ea"/>
              <a:cs typeface="楷体_GB2312" charset="0"/>
            </a:endParaRPr>
          </a:p>
        </p:txBody>
      </p:sp>
    </p:spTree>
    <p:extLst>
      <p:ext uri="{BB962C8B-B14F-4D97-AF65-F5344CB8AC3E}">
        <p14:creationId xmlns:p14="http://schemas.microsoft.com/office/powerpoint/2010/main" val="1613492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525780" indent="-457200">
              <a:lnSpc>
                <a:spcPct val="120000"/>
              </a:lnSpc>
              <a:buClrTx/>
              <a:buSzPct val="100000"/>
              <a:buFont typeface="+mj-lt"/>
              <a:buAutoNum type="arabicPeriod"/>
            </a:pPr>
            <a:r>
              <a:rPr kumimoji="1" lang="en-US" altLang="zh-CN" dirty="0" smtClean="0">
                <a:solidFill>
                  <a:srgbClr val="0000FF"/>
                </a:solidFill>
              </a:rPr>
              <a:t>ICMP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2" name="矩形 1"/>
          <p:cNvSpPr/>
          <p:nvPr/>
        </p:nvSpPr>
        <p:spPr>
          <a:xfrm>
            <a:off x="1230521" y="1688345"/>
            <a:ext cx="6378611" cy="3570208"/>
          </a:xfrm>
          <a:prstGeom prst="rect">
            <a:avLst/>
          </a:prstGeom>
        </p:spPr>
        <p:txBody>
          <a:bodyPr wrap="square">
            <a:spAutoFit/>
          </a:bodyPr>
          <a:lstStyle/>
          <a:p>
            <a:pPr marL="342900" indent="-342900">
              <a:spcBef>
                <a:spcPct val="50000"/>
              </a:spcBef>
              <a:buFont typeface="Arial"/>
              <a:buChar char="•"/>
            </a:pPr>
            <a:r>
              <a:rPr lang="zh-CN" altLang="en-US" sz="2000" dirty="0" smtClean="0">
                <a:solidFill>
                  <a:srgbClr val="000000"/>
                </a:solidFill>
                <a:latin typeface="+mn-ea"/>
                <a:cs typeface="黑体" charset="0"/>
              </a:rPr>
              <a:t>网络中存在差错，而</a:t>
            </a:r>
            <a:r>
              <a:rPr lang="en-US" altLang="zh-CN" sz="2000" dirty="0" smtClean="0">
                <a:solidFill>
                  <a:srgbClr val="000000"/>
                </a:solidFill>
                <a:latin typeface="+mn-ea"/>
                <a:cs typeface="黑体" charset="0"/>
              </a:rPr>
              <a:t>IP</a:t>
            </a:r>
            <a:r>
              <a:rPr lang="zh-CN" altLang="en-US" sz="2000" dirty="0" smtClean="0">
                <a:solidFill>
                  <a:srgbClr val="000000"/>
                </a:solidFill>
                <a:latin typeface="+mn-ea"/>
                <a:cs typeface="黑体" charset="0"/>
              </a:rPr>
              <a:t>不提供出错信息及其处理。</a:t>
            </a:r>
            <a:r>
              <a:rPr lang="zh-CN" altLang="en-US" sz="2000" dirty="0">
                <a:solidFill>
                  <a:srgbClr val="000000"/>
                </a:solidFill>
                <a:latin typeface="+mn-ea"/>
                <a:cs typeface="黑体" charset="0"/>
              </a:rPr>
              <a:t>因此，需要差错报告与处理</a:t>
            </a:r>
            <a:r>
              <a:rPr lang="zh-CN" altLang="en-US" sz="2000" dirty="0" smtClean="0">
                <a:solidFill>
                  <a:srgbClr val="000000"/>
                </a:solidFill>
                <a:latin typeface="+mn-ea"/>
                <a:cs typeface="黑体" charset="0"/>
              </a:rPr>
              <a:t>机制。</a:t>
            </a:r>
            <a:endParaRPr lang="en-US" altLang="zh-CN" sz="2000" dirty="0" smtClean="0">
              <a:solidFill>
                <a:srgbClr val="000000"/>
              </a:solidFill>
              <a:latin typeface="+mn-ea"/>
              <a:cs typeface="黑体" charset="0"/>
            </a:endParaRPr>
          </a:p>
          <a:p>
            <a:pPr marL="342900" indent="-342900">
              <a:spcBef>
                <a:spcPct val="50000"/>
              </a:spcBef>
              <a:buFont typeface="Arial"/>
              <a:buChar char="•"/>
            </a:pPr>
            <a:r>
              <a:rPr lang="en-US" altLang="zh-CN" sz="2000" dirty="0" smtClean="0">
                <a:solidFill>
                  <a:srgbClr val="000000"/>
                </a:solidFill>
                <a:latin typeface="+mn-ea"/>
                <a:cs typeface="黑体" charset="0"/>
              </a:rPr>
              <a:t>ICMP</a:t>
            </a:r>
            <a:r>
              <a:rPr lang="zh-CN" altLang="en-US" sz="2000" dirty="0">
                <a:solidFill>
                  <a:srgbClr val="000000"/>
                </a:solidFill>
                <a:latin typeface="+mn-ea"/>
                <a:cs typeface="黑体" charset="0"/>
              </a:rPr>
              <a:t>仅提供差错报告机制，无差错处</a:t>
            </a:r>
            <a:r>
              <a:rPr lang="zh-CN" altLang="en-US" sz="2000" dirty="0" smtClean="0">
                <a:solidFill>
                  <a:srgbClr val="000000"/>
                </a:solidFill>
                <a:latin typeface="+mn-ea"/>
                <a:cs typeface="黑体" charset="0"/>
              </a:rPr>
              <a:t>理机制</a:t>
            </a:r>
            <a:r>
              <a:rPr lang="zh-CN" altLang="en-US" sz="2000" dirty="0">
                <a:solidFill>
                  <a:srgbClr val="000000"/>
                </a:solidFill>
                <a:latin typeface="+mn-ea"/>
                <a:cs typeface="黑体" charset="0"/>
              </a:rPr>
              <a:t>；差错处理需由高层协议软件</a:t>
            </a:r>
            <a:r>
              <a:rPr lang="zh-CN" altLang="en-US" sz="2000" dirty="0" smtClean="0">
                <a:solidFill>
                  <a:srgbClr val="000000"/>
                </a:solidFill>
                <a:latin typeface="+mn-ea"/>
                <a:cs typeface="黑体" charset="0"/>
              </a:rPr>
              <a:t>完成。</a:t>
            </a:r>
            <a:endParaRPr lang="en-US" altLang="zh-CN" sz="2000" dirty="0" smtClean="0">
              <a:solidFill>
                <a:srgbClr val="000000"/>
              </a:solidFill>
              <a:latin typeface="+mn-ea"/>
              <a:cs typeface="黑体" charset="0"/>
            </a:endParaRPr>
          </a:p>
          <a:p>
            <a:pPr marL="342900" indent="-342900">
              <a:lnSpc>
                <a:spcPct val="120000"/>
              </a:lnSpc>
              <a:spcBef>
                <a:spcPts val="1000"/>
              </a:spcBef>
              <a:buFont typeface="Arial"/>
              <a:buChar char="•"/>
            </a:pPr>
            <a:r>
              <a:rPr lang="zh-CN" altLang="en-US" sz="2000" dirty="0">
                <a:solidFill>
                  <a:srgbClr val="000000"/>
                </a:solidFill>
                <a:latin typeface="+mn-ea"/>
                <a:cs typeface="楷体_GB2312" charset="0"/>
              </a:rPr>
              <a:t>可利用</a:t>
            </a:r>
            <a:r>
              <a:rPr lang="en-US" altLang="zh-CN" sz="2000" dirty="0">
                <a:solidFill>
                  <a:srgbClr val="000000"/>
                </a:solidFill>
                <a:latin typeface="+mn-ea"/>
                <a:cs typeface="楷体_GB2312" charset="0"/>
              </a:rPr>
              <a:t>ICMP</a:t>
            </a:r>
            <a:r>
              <a:rPr lang="zh-CN" altLang="en-US" sz="2000" dirty="0">
                <a:solidFill>
                  <a:srgbClr val="000000"/>
                </a:solidFill>
                <a:latin typeface="+mn-ea"/>
                <a:cs typeface="楷体_GB2312" charset="0"/>
              </a:rPr>
              <a:t>协议来提供错误信息给来</a:t>
            </a:r>
            <a:r>
              <a:rPr lang="zh-CN" altLang="en-US" sz="2000" dirty="0">
                <a:solidFill>
                  <a:srgbClr val="0000FF"/>
                </a:solidFill>
                <a:latin typeface="+mn-ea"/>
                <a:cs typeface="楷体_GB2312" charset="0"/>
              </a:rPr>
              <a:t>源</a:t>
            </a:r>
            <a:r>
              <a:rPr lang="zh-CN" altLang="en-US" sz="2000" dirty="0">
                <a:solidFill>
                  <a:srgbClr val="000000"/>
                </a:solidFill>
                <a:latin typeface="+mn-ea"/>
                <a:cs typeface="楷体_GB2312" charset="0"/>
              </a:rPr>
              <a:t>主机，此信息也以包的形式来传送，称为</a:t>
            </a:r>
            <a:r>
              <a:rPr lang="en-US" altLang="zh-CN" sz="2000" dirty="0">
                <a:solidFill>
                  <a:srgbClr val="000000"/>
                </a:solidFill>
                <a:latin typeface="+mn-ea"/>
                <a:cs typeface="楷体_GB2312" charset="0"/>
              </a:rPr>
              <a:t>ICMP</a:t>
            </a:r>
            <a:r>
              <a:rPr lang="zh-CN" altLang="en-US" sz="2000" dirty="0">
                <a:solidFill>
                  <a:srgbClr val="000000"/>
                </a:solidFill>
                <a:latin typeface="+mn-ea"/>
                <a:cs typeface="楷体_GB2312" charset="0"/>
              </a:rPr>
              <a:t>包。</a:t>
            </a:r>
            <a:endParaRPr lang="en-US" altLang="zh-CN" sz="2000" dirty="0">
              <a:solidFill>
                <a:srgbClr val="000000"/>
              </a:solidFill>
              <a:latin typeface="+mn-ea"/>
              <a:cs typeface="楷体_GB2312" charset="0"/>
            </a:endParaRPr>
          </a:p>
          <a:p>
            <a:pPr marL="342900" indent="-342900">
              <a:lnSpc>
                <a:spcPct val="120000"/>
              </a:lnSpc>
              <a:spcBef>
                <a:spcPts val="1000"/>
              </a:spcBef>
              <a:buFont typeface="Arial"/>
              <a:buChar char="•"/>
            </a:pPr>
            <a:r>
              <a:rPr lang="en-US" altLang="zh-CN" sz="2000" dirty="0">
                <a:solidFill>
                  <a:srgbClr val="000000"/>
                </a:solidFill>
                <a:latin typeface="+mn-ea"/>
                <a:cs typeface="楷体_GB2312" charset="0"/>
              </a:rPr>
              <a:t>ICMP</a:t>
            </a:r>
            <a:r>
              <a:rPr lang="zh-CN" altLang="en-US" sz="2000" dirty="0">
                <a:solidFill>
                  <a:srgbClr val="000000"/>
                </a:solidFill>
                <a:latin typeface="+mn-ea"/>
                <a:cs typeface="楷体_GB2312" charset="0"/>
              </a:rPr>
              <a:t>协议的使用是建立在</a:t>
            </a:r>
            <a:r>
              <a:rPr lang="en-US" altLang="zh-CN" sz="2000" dirty="0">
                <a:solidFill>
                  <a:srgbClr val="000000"/>
                </a:solidFill>
                <a:latin typeface="+mn-ea"/>
                <a:cs typeface="楷体_GB2312" charset="0"/>
              </a:rPr>
              <a:t>IP</a:t>
            </a:r>
            <a:r>
              <a:rPr lang="zh-CN" altLang="en-US" sz="2000" dirty="0">
                <a:solidFill>
                  <a:srgbClr val="000000"/>
                </a:solidFill>
                <a:latin typeface="+mn-ea"/>
                <a:cs typeface="楷体_GB2312" charset="0"/>
              </a:rPr>
              <a:t>协议基础上的，换言之，</a:t>
            </a:r>
            <a:r>
              <a:rPr lang="en-US" altLang="zh-CN" sz="2000" dirty="0">
                <a:solidFill>
                  <a:srgbClr val="000000"/>
                </a:solidFill>
                <a:latin typeface="+mn-ea"/>
                <a:cs typeface="楷体_GB2312" charset="0"/>
              </a:rPr>
              <a:t>ICMP</a:t>
            </a:r>
            <a:r>
              <a:rPr lang="zh-CN" altLang="en-US" sz="2000" dirty="0">
                <a:solidFill>
                  <a:srgbClr val="000000"/>
                </a:solidFill>
                <a:latin typeface="+mn-ea"/>
                <a:cs typeface="楷体_GB2312" charset="0"/>
              </a:rPr>
              <a:t>协议无法单独运行，我们甚至可以将</a:t>
            </a:r>
            <a:r>
              <a:rPr lang="en-US" altLang="zh-CN" sz="2000" dirty="0">
                <a:solidFill>
                  <a:srgbClr val="000000"/>
                </a:solidFill>
                <a:latin typeface="+mn-ea"/>
                <a:cs typeface="楷体_GB2312" charset="0"/>
              </a:rPr>
              <a:t>ICMP</a:t>
            </a:r>
            <a:r>
              <a:rPr lang="zh-CN" altLang="en-US" sz="2000" dirty="0">
                <a:solidFill>
                  <a:srgbClr val="000000"/>
                </a:solidFill>
                <a:latin typeface="+mn-ea"/>
                <a:cs typeface="楷体_GB2312" charset="0"/>
              </a:rPr>
              <a:t>当作时</a:t>
            </a:r>
            <a:r>
              <a:rPr lang="en-US" altLang="zh-CN" sz="2000" dirty="0">
                <a:solidFill>
                  <a:srgbClr val="000000"/>
                </a:solidFill>
                <a:latin typeface="+mn-ea"/>
                <a:cs typeface="楷体_GB2312" charset="0"/>
              </a:rPr>
              <a:t>IP</a:t>
            </a:r>
            <a:r>
              <a:rPr lang="zh-CN" altLang="en-US" sz="2000" dirty="0">
                <a:solidFill>
                  <a:srgbClr val="000000"/>
                </a:solidFill>
                <a:latin typeface="+mn-ea"/>
                <a:cs typeface="楷体_GB2312" charset="0"/>
              </a:rPr>
              <a:t>协议的一部分。</a:t>
            </a:r>
            <a:endParaRPr lang="en-US" altLang="zh-CN" sz="2000" dirty="0" smtClean="0">
              <a:solidFill>
                <a:srgbClr val="000000"/>
              </a:solidFill>
              <a:latin typeface="+mn-ea"/>
              <a:cs typeface="黑体" charset="0"/>
            </a:endParaRPr>
          </a:p>
        </p:txBody>
      </p:sp>
    </p:spTree>
    <p:extLst>
      <p:ext uri="{BB962C8B-B14F-4D97-AF65-F5344CB8AC3E}">
        <p14:creationId xmlns:p14="http://schemas.microsoft.com/office/powerpoint/2010/main" val="982529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525780" indent="-457200">
              <a:lnSpc>
                <a:spcPct val="120000"/>
              </a:lnSpc>
              <a:buClrTx/>
              <a:buSzPct val="100000"/>
              <a:buFont typeface="+mj-lt"/>
              <a:buAutoNum type="arabicPeriod"/>
            </a:pPr>
            <a:r>
              <a:rPr kumimoji="1" lang="en-US" altLang="zh-CN" dirty="0" smtClean="0">
                <a:solidFill>
                  <a:srgbClr val="0000FF"/>
                </a:solidFill>
              </a:rPr>
              <a:t>ICMP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3872012247"/>
              </p:ext>
            </p:extLst>
          </p:nvPr>
        </p:nvGraphicFramePr>
        <p:xfrm>
          <a:off x="562263" y="1688345"/>
          <a:ext cx="8153400" cy="4572000"/>
        </p:xfrm>
        <a:graphic>
          <a:graphicData uri="http://schemas.openxmlformats.org/presentationml/2006/ole">
            <mc:AlternateContent xmlns:mc="http://schemas.openxmlformats.org/markup-compatibility/2006">
              <mc:Choice xmlns:v="urn:schemas-microsoft-com:vml" Requires="v">
                <p:oleObj spid="_x0000_s4122" name="VISIO" r:id="rId3" imgW="6580080" imgH="3481920" progId="Visio.Drawing.4">
                  <p:embed/>
                </p:oleObj>
              </mc:Choice>
              <mc:Fallback>
                <p:oleObj name="VISIO" r:id="rId3" imgW="6580080" imgH="348192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63" y="1688345"/>
                        <a:ext cx="8153400" cy="45720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40851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525780" indent="-457200">
              <a:lnSpc>
                <a:spcPct val="120000"/>
              </a:lnSpc>
              <a:buClrTx/>
              <a:buSzPct val="100000"/>
              <a:buFont typeface="+mj-lt"/>
              <a:buAutoNum type="arabicPeriod"/>
            </a:pPr>
            <a:r>
              <a:rPr kumimoji="1" lang="en-US" altLang="zh-CN" dirty="0" smtClean="0">
                <a:solidFill>
                  <a:srgbClr val="0000FF"/>
                </a:solidFill>
              </a:rPr>
              <a:t>ICMP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4" name="矩形 3"/>
          <p:cNvSpPr/>
          <p:nvPr/>
        </p:nvSpPr>
        <p:spPr>
          <a:xfrm>
            <a:off x="1055524" y="1637882"/>
            <a:ext cx="6553607" cy="820738"/>
          </a:xfrm>
          <a:prstGeom prst="rect">
            <a:avLst/>
          </a:prstGeom>
        </p:spPr>
        <p:txBody>
          <a:bodyPr wrap="square">
            <a:spAutoFit/>
          </a:bodyPr>
          <a:lstStyle/>
          <a:p>
            <a:pPr marL="342900" indent="-342900">
              <a:lnSpc>
                <a:spcPct val="120000"/>
              </a:lnSpc>
              <a:spcBef>
                <a:spcPts val="1000"/>
              </a:spcBef>
              <a:buFont typeface="Arial"/>
              <a:buChar char="•"/>
            </a:pPr>
            <a:r>
              <a:rPr lang="en-US" altLang="zh-CN" sz="2000" dirty="0" smtClean="0">
                <a:solidFill>
                  <a:srgbClr val="000000"/>
                </a:solidFill>
                <a:latin typeface="+mn-ea"/>
                <a:cs typeface="楷体_GB2312" charset="0"/>
              </a:rPr>
              <a:t>ICMP</a:t>
            </a:r>
            <a:r>
              <a:rPr lang="zh-CN" altLang="en-US" sz="2000" dirty="0">
                <a:solidFill>
                  <a:srgbClr val="000000"/>
                </a:solidFill>
                <a:latin typeface="+mn-ea"/>
                <a:cs typeface="楷体_GB2312" charset="0"/>
              </a:rPr>
              <a:t>的包是嵌在</a:t>
            </a:r>
            <a:r>
              <a:rPr lang="en-US" altLang="zh-CN" sz="2000" dirty="0">
                <a:solidFill>
                  <a:srgbClr val="000000"/>
                </a:solidFill>
                <a:latin typeface="+mn-ea"/>
                <a:cs typeface="楷体_GB2312" charset="0"/>
              </a:rPr>
              <a:t>IP</a:t>
            </a:r>
            <a:r>
              <a:rPr lang="zh-CN" altLang="en-US" sz="2000" dirty="0">
                <a:solidFill>
                  <a:srgbClr val="000000"/>
                </a:solidFill>
                <a:latin typeface="+mn-ea"/>
                <a:cs typeface="楷体_GB2312" charset="0"/>
              </a:rPr>
              <a:t>包中来传送的，</a:t>
            </a:r>
            <a:r>
              <a:rPr lang="en-US" altLang="zh-CN" sz="2000" dirty="0">
                <a:solidFill>
                  <a:srgbClr val="000000"/>
                </a:solidFill>
                <a:latin typeface="+mn-ea"/>
                <a:cs typeface="楷体_GB2312" charset="0"/>
              </a:rPr>
              <a:t>IP</a:t>
            </a:r>
            <a:r>
              <a:rPr lang="zh-CN" altLang="en-US" sz="2000" dirty="0">
                <a:solidFill>
                  <a:srgbClr val="000000"/>
                </a:solidFill>
                <a:latin typeface="+mn-ea"/>
                <a:cs typeface="楷体_GB2312" charset="0"/>
              </a:rPr>
              <a:t>包的数据区部分是由整个</a:t>
            </a:r>
            <a:r>
              <a:rPr lang="en-US" altLang="zh-CN" sz="2000" dirty="0">
                <a:solidFill>
                  <a:srgbClr val="000000"/>
                </a:solidFill>
                <a:latin typeface="+mn-ea"/>
                <a:cs typeface="楷体_GB2312" charset="0"/>
              </a:rPr>
              <a:t>ICMP</a:t>
            </a:r>
            <a:r>
              <a:rPr lang="zh-CN" altLang="en-US" sz="2000" dirty="0">
                <a:solidFill>
                  <a:srgbClr val="000000"/>
                </a:solidFill>
                <a:latin typeface="+mn-ea"/>
                <a:cs typeface="楷体_GB2312" charset="0"/>
              </a:rPr>
              <a:t>包组成的</a:t>
            </a:r>
            <a:r>
              <a:rPr lang="zh-CN" altLang="en-US" sz="2000" dirty="0" smtClean="0">
                <a:solidFill>
                  <a:srgbClr val="000000"/>
                </a:solidFill>
                <a:latin typeface="+mn-ea"/>
                <a:cs typeface="楷体_GB2312" charset="0"/>
              </a:rPr>
              <a:t>。</a:t>
            </a:r>
            <a:endParaRPr lang="zh-CN" altLang="en-US" sz="2000" dirty="0">
              <a:solidFill>
                <a:srgbClr val="000000"/>
              </a:solidFill>
              <a:latin typeface="+mn-ea"/>
            </a:endParaRPr>
          </a:p>
        </p:txBody>
      </p:sp>
      <p:grpSp>
        <p:nvGrpSpPr>
          <p:cNvPr id="39" name="组 38"/>
          <p:cNvGrpSpPr/>
          <p:nvPr/>
        </p:nvGrpSpPr>
        <p:grpSpPr>
          <a:xfrm>
            <a:off x="1548577" y="3434419"/>
            <a:ext cx="5843636" cy="1600752"/>
            <a:chOff x="1548577" y="3434419"/>
            <a:chExt cx="5843636" cy="1600752"/>
          </a:xfrm>
        </p:grpSpPr>
        <p:sp>
          <p:nvSpPr>
            <p:cNvPr id="5" name="矩形 4"/>
            <p:cNvSpPr/>
            <p:nvPr/>
          </p:nvSpPr>
          <p:spPr>
            <a:xfrm>
              <a:off x="1548577" y="3434419"/>
              <a:ext cx="1582995" cy="447340"/>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8" name="矩形 7"/>
            <p:cNvSpPr/>
            <p:nvPr/>
          </p:nvSpPr>
          <p:spPr>
            <a:xfrm>
              <a:off x="3131572" y="3434419"/>
              <a:ext cx="1582995" cy="44734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9" name="矩形 8"/>
            <p:cNvSpPr/>
            <p:nvPr/>
          </p:nvSpPr>
          <p:spPr>
            <a:xfrm>
              <a:off x="4714567" y="3434419"/>
              <a:ext cx="2674224" cy="447340"/>
            </a:xfrm>
            <a:prstGeom prst="rect">
              <a:avLst/>
            </a:prstGeom>
            <a:solidFill>
              <a:srgbClr val="FFCC66"/>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10" name="文本框 9"/>
            <p:cNvSpPr txBox="1"/>
            <p:nvPr/>
          </p:nvSpPr>
          <p:spPr>
            <a:xfrm>
              <a:off x="2006853" y="3469137"/>
              <a:ext cx="673457" cy="400110"/>
            </a:xfrm>
            <a:prstGeom prst="rect">
              <a:avLst/>
            </a:prstGeom>
            <a:noFill/>
          </p:spPr>
          <p:txBody>
            <a:bodyPr wrap="none" rtlCol="0">
              <a:spAutoFit/>
            </a:bodyPr>
            <a:lstStyle/>
            <a:p>
              <a:r>
                <a:rPr kumimoji="1" lang="en-US" altLang="zh-CN" sz="2000" dirty="0" smtClean="0">
                  <a:latin typeface="+mn-ea"/>
                </a:rPr>
                <a:t>IP</a:t>
              </a:r>
              <a:r>
                <a:rPr kumimoji="1" lang="zh-CN" altLang="en-US" sz="2000" dirty="0" smtClean="0">
                  <a:latin typeface="+mn-ea"/>
                </a:rPr>
                <a:t>头</a:t>
              </a:r>
              <a:endParaRPr kumimoji="1" lang="zh-CN" altLang="en-US" sz="2000" dirty="0">
                <a:latin typeface="+mn-ea"/>
              </a:endParaRPr>
            </a:p>
          </p:txBody>
        </p:sp>
        <p:sp>
          <p:nvSpPr>
            <p:cNvPr id="11" name="文本框 10"/>
            <p:cNvSpPr txBox="1"/>
            <p:nvPr/>
          </p:nvSpPr>
          <p:spPr>
            <a:xfrm>
              <a:off x="3371478" y="3481649"/>
              <a:ext cx="1095622" cy="400110"/>
            </a:xfrm>
            <a:prstGeom prst="rect">
              <a:avLst/>
            </a:prstGeom>
            <a:noFill/>
          </p:spPr>
          <p:txBody>
            <a:bodyPr wrap="none" rtlCol="0">
              <a:spAutoFit/>
            </a:bodyPr>
            <a:lstStyle/>
            <a:p>
              <a:r>
                <a:rPr kumimoji="1" lang="en-US" altLang="zh-CN" sz="2000" dirty="0" smtClean="0">
                  <a:latin typeface="+mn-ea"/>
                </a:rPr>
                <a:t>ICMP</a:t>
              </a:r>
              <a:r>
                <a:rPr kumimoji="1" lang="zh-CN" altLang="en-US" sz="2000" dirty="0" smtClean="0">
                  <a:latin typeface="+mn-ea"/>
                </a:rPr>
                <a:t>头</a:t>
              </a:r>
              <a:endParaRPr kumimoji="1" lang="zh-CN" altLang="en-US" sz="2000" dirty="0">
                <a:latin typeface="+mn-ea"/>
              </a:endParaRPr>
            </a:p>
          </p:txBody>
        </p:sp>
        <p:sp>
          <p:nvSpPr>
            <p:cNvPr id="12" name="文本框 11"/>
            <p:cNvSpPr txBox="1"/>
            <p:nvPr/>
          </p:nvSpPr>
          <p:spPr>
            <a:xfrm>
              <a:off x="5226762" y="3450396"/>
              <a:ext cx="1352103" cy="400110"/>
            </a:xfrm>
            <a:prstGeom prst="rect">
              <a:avLst/>
            </a:prstGeom>
            <a:noFill/>
          </p:spPr>
          <p:txBody>
            <a:bodyPr wrap="none" rtlCol="0">
              <a:spAutoFit/>
            </a:bodyPr>
            <a:lstStyle/>
            <a:p>
              <a:r>
                <a:rPr kumimoji="1" lang="en-US" altLang="zh-CN" sz="2000" dirty="0" smtClean="0">
                  <a:latin typeface="+mn-ea"/>
                </a:rPr>
                <a:t>ICMP</a:t>
              </a:r>
              <a:r>
                <a:rPr kumimoji="1" lang="zh-CN" altLang="en-US" sz="2000" dirty="0" smtClean="0">
                  <a:latin typeface="+mn-ea"/>
                </a:rPr>
                <a:t>数据</a:t>
              </a:r>
              <a:endParaRPr kumimoji="1" lang="zh-CN" altLang="en-US" sz="2000" dirty="0">
                <a:latin typeface="+mn-ea"/>
              </a:endParaRPr>
            </a:p>
          </p:txBody>
        </p:sp>
        <p:cxnSp>
          <p:nvCxnSpPr>
            <p:cNvPr id="14" name="直线连接符 13"/>
            <p:cNvCxnSpPr/>
            <p:nvPr/>
          </p:nvCxnSpPr>
          <p:spPr>
            <a:xfrm>
              <a:off x="3131572" y="3881759"/>
              <a:ext cx="0" cy="476197"/>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a:off x="7388791" y="3850506"/>
              <a:ext cx="3422" cy="114238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548577" y="3881759"/>
              <a:ext cx="0" cy="111113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p:nvPr/>
          </p:nvCxnSpPr>
          <p:spPr>
            <a:xfrm>
              <a:off x="3131572" y="4112641"/>
              <a:ext cx="1471995" cy="1443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1548577" y="4856684"/>
              <a:ext cx="2420015" cy="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p:nvPr/>
          </p:nvCxnSpPr>
          <p:spPr>
            <a:xfrm flipH="1" flipV="1">
              <a:off x="6118845" y="4135168"/>
              <a:ext cx="1273368" cy="1"/>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4921055" y="3939481"/>
              <a:ext cx="1095172" cy="400110"/>
            </a:xfrm>
            <a:prstGeom prst="rect">
              <a:avLst/>
            </a:prstGeom>
            <a:noFill/>
          </p:spPr>
          <p:txBody>
            <a:bodyPr wrap="none" rtlCol="0">
              <a:spAutoFit/>
            </a:bodyPr>
            <a:lstStyle/>
            <a:p>
              <a:r>
                <a:rPr kumimoji="1" lang="en-US" altLang="zh-CN" sz="2000" dirty="0" smtClean="0"/>
                <a:t>ICMP</a:t>
              </a:r>
              <a:r>
                <a:rPr kumimoji="1" lang="zh-CN" altLang="en-US" sz="2000" dirty="0" smtClean="0"/>
                <a:t>包</a:t>
              </a:r>
              <a:endParaRPr kumimoji="1" lang="zh-CN" altLang="en-US" sz="2000" dirty="0"/>
            </a:p>
          </p:txBody>
        </p:sp>
        <p:cxnSp>
          <p:nvCxnSpPr>
            <p:cNvPr id="28" name="直线箭头连接符 27"/>
            <p:cNvCxnSpPr/>
            <p:nvPr/>
          </p:nvCxnSpPr>
          <p:spPr>
            <a:xfrm>
              <a:off x="5079798" y="4842254"/>
              <a:ext cx="2292788" cy="1443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3" name="文本框 32"/>
            <p:cNvSpPr txBox="1"/>
            <p:nvPr/>
          </p:nvSpPr>
          <p:spPr>
            <a:xfrm>
              <a:off x="4236587" y="4635061"/>
              <a:ext cx="650914" cy="400110"/>
            </a:xfrm>
            <a:prstGeom prst="rect">
              <a:avLst/>
            </a:prstGeom>
            <a:noFill/>
          </p:spPr>
          <p:txBody>
            <a:bodyPr wrap="none" rtlCol="0">
              <a:spAutoFit/>
            </a:bodyPr>
            <a:lstStyle/>
            <a:p>
              <a:r>
                <a:rPr kumimoji="1" lang="en-US" altLang="zh-CN" sz="2000" dirty="0" smtClean="0"/>
                <a:t>IP</a:t>
              </a:r>
              <a:r>
                <a:rPr kumimoji="1" lang="zh-CN" altLang="en-US" sz="2000" dirty="0" smtClean="0"/>
                <a:t>包</a:t>
              </a:r>
              <a:endParaRPr kumimoji="1" lang="zh-CN" altLang="en-US" sz="2000" dirty="0"/>
            </a:p>
          </p:txBody>
        </p:sp>
      </p:grpSp>
    </p:spTree>
    <p:extLst>
      <p:ext uri="{BB962C8B-B14F-4D97-AF65-F5344CB8AC3E}">
        <p14:creationId xmlns:p14="http://schemas.microsoft.com/office/powerpoint/2010/main" val="13044778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100" y="851761"/>
            <a:ext cx="6777317" cy="591269"/>
          </a:xfrm>
        </p:spPr>
        <p:txBody>
          <a:bodyPr>
            <a:noAutofit/>
          </a:bodyPr>
          <a:lstStyle/>
          <a:p>
            <a:pPr marL="525780" indent="-457200">
              <a:lnSpc>
                <a:spcPct val="120000"/>
              </a:lnSpc>
              <a:buClrTx/>
              <a:buSzPct val="100000"/>
              <a:buFont typeface="+mj-lt"/>
              <a:buAutoNum type="arabicPeriod"/>
            </a:pPr>
            <a:r>
              <a:rPr kumimoji="1" lang="en-US" altLang="zh-CN" dirty="0" smtClean="0">
                <a:solidFill>
                  <a:srgbClr val="0000FF"/>
                </a:solidFill>
              </a:rPr>
              <a:t>ICMP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10" name="矩形 9"/>
          <p:cNvSpPr/>
          <p:nvPr/>
        </p:nvSpPr>
        <p:spPr>
          <a:xfrm>
            <a:off x="1988611" y="1573927"/>
            <a:ext cx="1582995" cy="44734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11" name="矩形 10"/>
          <p:cNvSpPr/>
          <p:nvPr/>
        </p:nvSpPr>
        <p:spPr>
          <a:xfrm>
            <a:off x="3571606" y="1573927"/>
            <a:ext cx="2674224" cy="447340"/>
          </a:xfrm>
          <a:prstGeom prst="rect">
            <a:avLst/>
          </a:prstGeom>
          <a:solidFill>
            <a:srgbClr val="FFCC66"/>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13" name="文本框 12"/>
          <p:cNvSpPr txBox="1"/>
          <p:nvPr/>
        </p:nvSpPr>
        <p:spPr>
          <a:xfrm>
            <a:off x="2228517" y="1592297"/>
            <a:ext cx="1095622" cy="400110"/>
          </a:xfrm>
          <a:prstGeom prst="rect">
            <a:avLst/>
          </a:prstGeom>
          <a:noFill/>
        </p:spPr>
        <p:txBody>
          <a:bodyPr wrap="none" rtlCol="0">
            <a:spAutoFit/>
          </a:bodyPr>
          <a:lstStyle/>
          <a:p>
            <a:r>
              <a:rPr kumimoji="1" lang="en-US" altLang="zh-CN" sz="2000" dirty="0" smtClean="0">
                <a:latin typeface="+mn-ea"/>
              </a:rPr>
              <a:t>ICMP</a:t>
            </a:r>
            <a:r>
              <a:rPr kumimoji="1" lang="zh-CN" altLang="en-US" sz="2000" dirty="0" smtClean="0">
                <a:latin typeface="+mn-ea"/>
              </a:rPr>
              <a:t>头</a:t>
            </a:r>
            <a:endParaRPr kumimoji="1" lang="zh-CN" altLang="en-US" sz="2000" dirty="0">
              <a:latin typeface="+mn-ea"/>
            </a:endParaRPr>
          </a:p>
        </p:txBody>
      </p:sp>
      <p:sp>
        <p:nvSpPr>
          <p:cNvPr id="14" name="文本框 13"/>
          <p:cNvSpPr txBox="1"/>
          <p:nvPr/>
        </p:nvSpPr>
        <p:spPr>
          <a:xfrm>
            <a:off x="4083801" y="1589904"/>
            <a:ext cx="1352103" cy="400110"/>
          </a:xfrm>
          <a:prstGeom prst="rect">
            <a:avLst/>
          </a:prstGeom>
          <a:noFill/>
        </p:spPr>
        <p:txBody>
          <a:bodyPr wrap="none" rtlCol="0">
            <a:spAutoFit/>
          </a:bodyPr>
          <a:lstStyle/>
          <a:p>
            <a:r>
              <a:rPr kumimoji="1" lang="en-US" altLang="zh-CN" sz="2000" dirty="0" smtClean="0">
                <a:latin typeface="+mn-ea"/>
              </a:rPr>
              <a:t>ICMP</a:t>
            </a:r>
            <a:r>
              <a:rPr kumimoji="1" lang="zh-CN" altLang="en-US" sz="2000" dirty="0" smtClean="0">
                <a:latin typeface="+mn-ea"/>
              </a:rPr>
              <a:t>数据</a:t>
            </a:r>
            <a:endParaRPr kumimoji="1" lang="zh-CN" altLang="en-US" sz="2000" dirty="0">
              <a:latin typeface="+mn-ea"/>
            </a:endParaRPr>
          </a:p>
        </p:txBody>
      </p:sp>
      <p:sp>
        <p:nvSpPr>
          <p:cNvPr id="24" name="矩形 23"/>
          <p:cNvSpPr/>
          <p:nvPr/>
        </p:nvSpPr>
        <p:spPr>
          <a:xfrm>
            <a:off x="1741144" y="2794174"/>
            <a:ext cx="1582995" cy="44734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25" name="矩形 24"/>
          <p:cNvSpPr/>
          <p:nvPr/>
        </p:nvSpPr>
        <p:spPr>
          <a:xfrm>
            <a:off x="3324139" y="2787012"/>
            <a:ext cx="1654642" cy="461665"/>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26" name="文本框 25"/>
          <p:cNvSpPr txBox="1"/>
          <p:nvPr/>
        </p:nvSpPr>
        <p:spPr>
          <a:xfrm>
            <a:off x="2110929" y="2812544"/>
            <a:ext cx="925303" cy="400110"/>
          </a:xfrm>
          <a:prstGeom prst="rect">
            <a:avLst/>
          </a:prstGeom>
          <a:noFill/>
        </p:spPr>
        <p:txBody>
          <a:bodyPr wrap="none" rtlCol="0">
            <a:spAutoFit/>
          </a:bodyPr>
          <a:lstStyle/>
          <a:p>
            <a:r>
              <a:rPr kumimoji="1" lang="zh-CN" altLang="en-US" sz="2000" dirty="0" smtClean="0">
                <a:latin typeface="+mn-ea"/>
              </a:rPr>
              <a:t>类</a:t>
            </a:r>
            <a:r>
              <a:rPr kumimoji="1" lang="en-US" altLang="zh-CN" sz="2000" dirty="0" smtClean="0">
                <a:latin typeface="+mn-ea"/>
              </a:rPr>
              <a:t>   </a:t>
            </a:r>
            <a:r>
              <a:rPr kumimoji="1" lang="zh-CN" altLang="en-US" sz="2000" dirty="0" smtClean="0">
                <a:latin typeface="+mn-ea"/>
              </a:rPr>
              <a:t>型</a:t>
            </a:r>
            <a:endParaRPr kumimoji="1" lang="zh-CN" altLang="en-US" sz="2000" dirty="0">
              <a:latin typeface="+mn-ea"/>
            </a:endParaRPr>
          </a:p>
        </p:txBody>
      </p:sp>
      <p:sp>
        <p:nvSpPr>
          <p:cNvPr id="27" name="文本框 26"/>
          <p:cNvSpPr txBox="1"/>
          <p:nvPr/>
        </p:nvSpPr>
        <p:spPr>
          <a:xfrm>
            <a:off x="3778610" y="2810151"/>
            <a:ext cx="849411" cy="400110"/>
          </a:xfrm>
          <a:prstGeom prst="rect">
            <a:avLst/>
          </a:prstGeom>
          <a:noFill/>
        </p:spPr>
        <p:txBody>
          <a:bodyPr wrap="none" rtlCol="0">
            <a:spAutoFit/>
          </a:bodyPr>
          <a:lstStyle/>
          <a:p>
            <a:r>
              <a:rPr kumimoji="1" lang="zh-CN" altLang="en-US" sz="2000" dirty="0" smtClean="0">
                <a:latin typeface="+mn-ea"/>
              </a:rPr>
              <a:t>代</a:t>
            </a:r>
            <a:r>
              <a:rPr kumimoji="1" lang="en-US" altLang="zh-CN" sz="2000" dirty="0" smtClean="0">
                <a:latin typeface="+mn-ea"/>
              </a:rPr>
              <a:t>  </a:t>
            </a:r>
            <a:r>
              <a:rPr kumimoji="1" lang="zh-CN" altLang="en-US" sz="2000" dirty="0" smtClean="0">
                <a:latin typeface="+mn-ea"/>
              </a:rPr>
              <a:t>码</a:t>
            </a:r>
            <a:endParaRPr kumimoji="1" lang="zh-CN" altLang="en-US" sz="2000" dirty="0">
              <a:latin typeface="+mn-ea"/>
            </a:endParaRPr>
          </a:p>
        </p:txBody>
      </p:sp>
      <p:sp>
        <p:nvSpPr>
          <p:cNvPr id="28" name="矩形 27"/>
          <p:cNvSpPr/>
          <p:nvPr/>
        </p:nvSpPr>
        <p:spPr>
          <a:xfrm>
            <a:off x="4978773" y="2794279"/>
            <a:ext cx="1654642" cy="461665"/>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spAutoFit/>
          </a:bodyPr>
          <a:lstStyle/>
          <a:p>
            <a:pPr marL="285750" indent="-285750" algn="ctr">
              <a:lnSpc>
                <a:spcPct val="140000"/>
              </a:lnSpc>
              <a:buFont typeface="Arial"/>
              <a:buChar char="•"/>
            </a:pPr>
            <a:endParaRPr kumimoji="1" lang="zh-CN" altLang="en-US" dirty="0">
              <a:hlinkClick r:id="rId2"/>
            </a:endParaRPr>
          </a:p>
        </p:txBody>
      </p:sp>
      <p:sp>
        <p:nvSpPr>
          <p:cNvPr id="29" name="文本框 28"/>
          <p:cNvSpPr txBox="1"/>
          <p:nvPr/>
        </p:nvSpPr>
        <p:spPr>
          <a:xfrm>
            <a:off x="5375528" y="2817418"/>
            <a:ext cx="954107" cy="400110"/>
          </a:xfrm>
          <a:prstGeom prst="rect">
            <a:avLst/>
          </a:prstGeom>
          <a:noFill/>
        </p:spPr>
        <p:txBody>
          <a:bodyPr wrap="none" rtlCol="0">
            <a:spAutoFit/>
          </a:bodyPr>
          <a:lstStyle/>
          <a:p>
            <a:r>
              <a:rPr kumimoji="1" lang="zh-CN" altLang="en-US" sz="2000" dirty="0" smtClean="0">
                <a:latin typeface="+mn-ea"/>
              </a:rPr>
              <a:t>校验和</a:t>
            </a:r>
            <a:endParaRPr kumimoji="1" lang="zh-CN" altLang="en-US" sz="2000" dirty="0">
              <a:latin typeface="+mn-ea"/>
            </a:endParaRPr>
          </a:p>
        </p:txBody>
      </p:sp>
      <p:cxnSp>
        <p:nvCxnSpPr>
          <p:cNvPr id="30" name="直线连接符 29"/>
          <p:cNvCxnSpPr/>
          <p:nvPr/>
        </p:nvCxnSpPr>
        <p:spPr>
          <a:xfrm flipH="1">
            <a:off x="1741144" y="2021267"/>
            <a:ext cx="247467" cy="796151"/>
          </a:xfrm>
          <a:prstGeom prst="line">
            <a:avLst/>
          </a:prstGeom>
          <a:ln w="28575" cmpd="sng">
            <a:solidFill>
              <a:srgbClr val="3E3D2D"/>
            </a:solidFill>
          </a:ln>
        </p:spPr>
        <p:style>
          <a:lnRef idx="2">
            <a:schemeClr val="accent1"/>
          </a:lnRef>
          <a:fillRef idx="0">
            <a:schemeClr val="accent1"/>
          </a:fillRef>
          <a:effectRef idx="1">
            <a:schemeClr val="accent1"/>
          </a:effectRef>
          <a:fontRef idx="minor">
            <a:schemeClr val="tx1"/>
          </a:fontRef>
        </p:style>
      </p:cxnSp>
      <p:cxnSp>
        <p:nvCxnSpPr>
          <p:cNvPr id="31" name="直线连接符 30"/>
          <p:cNvCxnSpPr/>
          <p:nvPr/>
        </p:nvCxnSpPr>
        <p:spPr>
          <a:xfrm>
            <a:off x="3571607" y="2021267"/>
            <a:ext cx="3061808" cy="765745"/>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5" name="文本框 34"/>
          <p:cNvSpPr txBox="1"/>
          <p:nvPr/>
        </p:nvSpPr>
        <p:spPr>
          <a:xfrm>
            <a:off x="1601871" y="3304545"/>
            <a:ext cx="312593" cy="369332"/>
          </a:xfrm>
          <a:prstGeom prst="rect">
            <a:avLst/>
          </a:prstGeom>
          <a:noFill/>
        </p:spPr>
        <p:txBody>
          <a:bodyPr wrap="none" rtlCol="0">
            <a:spAutoFit/>
          </a:bodyPr>
          <a:lstStyle/>
          <a:p>
            <a:r>
              <a:rPr kumimoji="1" lang="en-US" altLang="zh-CN" dirty="0" smtClean="0"/>
              <a:t>0</a:t>
            </a:r>
            <a:endParaRPr kumimoji="1" lang="zh-CN" altLang="en-US" dirty="0"/>
          </a:p>
        </p:txBody>
      </p:sp>
      <p:sp>
        <p:nvSpPr>
          <p:cNvPr id="36" name="文本框 35"/>
          <p:cNvSpPr txBox="1"/>
          <p:nvPr/>
        </p:nvSpPr>
        <p:spPr>
          <a:xfrm>
            <a:off x="3174877" y="3333406"/>
            <a:ext cx="312593" cy="369332"/>
          </a:xfrm>
          <a:prstGeom prst="rect">
            <a:avLst/>
          </a:prstGeom>
          <a:noFill/>
        </p:spPr>
        <p:txBody>
          <a:bodyPr wrap="none" rtlCol="0">
            <a:spAutoFit/>
          </a:bodyPr>
          <a:lstStyle/>
          <a:p>
            <a:r>
              <a:rPr kumimoji="1" lang="en-US" altLang="zh-CN" dirty="0" smtClean="0"/>
              <a:t>1</a:t>
            </a:r>
            <a:endParaRPr kumimoji="1" lang="zh-CN" altLang="en-US" dirty="0"/>
          </a:p>
        </p:txBody>
      </p:sp>
      <p:sp>
        <p:nvSpPr>
          <p:cNvPr id="37" name="文本框 36"/>
          <p:cNvSpPr txBox="1"/>
          <p:nvPr/>
        </p:nvSpPr>
        <p:spPr>
          <a:xfrm>
            <a:off x="4863333" y="3318975"/>
            <a:ext cx="312593" cy="369332"/>
          </a:xfrm>
          <a:prstGeom prst="rect">
            <a:avLst/>
          </a:prstGeom>
          <a:noFill/>
        </p:spPr>
        <p:txBody>
          <a:bodyPr wrap="none" rtlCol="0">
            <a:spAutoFit/>
          </a:bodyPr>
          <a:lstStyle/>
          <a:p>
            <a:r>
              <a:rPr kumimoji="1" lang="en-US" altLang="zh-CN" dirty="0" smtClean="0"/>
              <a:t>2</a:t>
            </a:r>
            <a:endParaRPr kumimoji="1" lang="zh-CN" altLang="en-US" dirty="0"/>
          </a:p>
        </p:txBody>
      </p:sp>
      <p:sp>
        <p:nvSpPr>
          <p:cNvPr id="38" name="文本框 37"/>
          <p:cNvSpPr txBox="1"/>
          <p:nvPr/>
        </p:nvSpPr>
        <p:spPr>
          <a:xfrm>
            <a:off x="6465202" y="3304547"/>
            <a:ext cx="312593" cy="369332"/>
          </a:xfrm>
          <a:prstGeom prst="rect">
            <a:avLst/>
          </a:prstGeom>
          <a:noFill/>
        </p:spPr>
        <p:txBody>
          <a:bodyPr wrap="none" rtlCol="0">
            <a:spAutoFit/>
          </a:bodyPr>
          <a:lstStyle/>
          <a:p>
            <a:r>
              <a:rPr kumimoji="1" lang="en-US" altLang="zh-CN" dirty="0" smtClean="0"/>
              <a:t>4</a:t>
            </a:r>
            <a:endParaRPr kumimoji="1" lang="zh-CN" altLang="en-US" dirty="0"/>
          </a:p>
        </p:txBody>
      </p:sp>
      <p:sp>
        <p:nvSpPr>
          <p:cNvPr id="41" name="Rectangle 4"/>
          <p:cNvSpPr txBox="1">
            <a:spLocks noChangeArrowheads="1"/>
          </p:cNvSpPr>
          <p:nvPr/>
        </p:nvSpPr>
        <p:spPr>
          <a:xfrm>
            <a:off x="1380759" y="3852891"/>
            <a:ext cx="6168195" cy="2595249"/>
          </a:xfrm>
          <a:prstGeom prst="rect">
            <a:avLst/>
          </a:prstGeom>
          <a:no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90000"/>
              </a:lnSpc>
              <a:buFont typeface="Wingdings" charset="0"/>
              <a:buNone/>
            </a:pPr>
            <a:r>
              <a:rPr lang="zh-CN" altLang="en-US" sz="2000" b="1" dirty="0" smtClean="0">
                <a:solidFill>
                  <a:srgbClr val="800000"/>
                </a:solidFill>
                <a:latin typeface="黑体" charset="0"/>
                <a:ea typeface="黑体" charset="0"/>
                <a:cs typeface="黑体" charset="0"/>
              </a:rPr>
              <a:t>类型域   </a:t>
            </a:r>
            <a:r>
              <a:rPr lang="en-US" altLang="zh-CN" sz="2000" b="1" dirty="0" smtClean="0">
                <a:solidFill>
                  <a:srgbClr val="800000"/>
                </a:solidFill>
                <a:latin typeface="黑体" charset="0"/>
                <a:ea typeface="黑体" charset="0"/>
                <a:cs typeface="黑体" charset="0"/>
              </a:rPr>
              <a:t>ICMP</a:t>
            </a:r>
            <a:r>
              <a:rPr lang="zh-CN" altLang="en-US" sz="2000" b="1" dirty="0" smtClean="0">
                <a:solidFill>
                  <a:srgbClr val="800000"/>
                </a:solidFill>
                <a:latin typeface="黑体" charset="0"/>
                <a:ea typeface="黑体" charset="0"/>
                <a:cs typeface="黑体" charset="0"/>
              </a:rPr>
              <a:t>报文类型   类型域   </a:t>
            </a:r>
            <a:r>
              <a:rPr lang="en-US" altLang="zh-CN" sz="2000" b="1" dirty="0" smtClean="0">
                <a:solidFill>
                  <a:srgbClr val="800000"/>
                </a:solidFill>
                <a:latin typeface="黑体" charset="0"/>
                <a:ea typeface="黑体" charset="0"/>
                <a:cs typeface="黑体" charset="0"/>
              </a:rPr>
              <a:t>ICMP</a:t>
            </a:r>
            <a:r>
              <a:rPr lang="zh-CN" altLang="en-US" sz="2000" b="1" dirty="0" smtClean="0">
                <a:solidFill>
                  <a:srgbClr val="800000"/>
                </a:solidFill>
                <a:latin typeface="黑体" charset="0"/>
                <a:ea typeface="黑体" charset="0"/>
                <a:cs typeface="黑体" charset="0"/>
              </a:rPr>
              <a:t>报文类型</a:t>
            </a:r>
          </a:p>
          <a:p>
            <a:pPr>
              <a:lnSpc>
                <a:spcPct val="90000"/>
              </a:lnSpc>
              <a:buFont typeface="Wingdings" charset="0"/>
              <a:buNone/>
            </a:pPr>
            <a:r>
              <a:rPr lang="en-US" altLang="zh-CN" sz="2000" dirty="0" smtClean="0">
                <a:latin typeface="黑体" charset="0"/>
                <a:ea typeface="黑体" charset="0"/>
                <a:cs typeface="黑体" charset="0"/>
              </a:rPr>
              <a:t>  </a:t>
            </a:r>
            <a:r>
              <a:rPr lang="zh-CN" altLang="en-US" sz="2000" dirty="0" smtClean="0">
                <a:solidFill>
                  <a:srgbClr val="0000FF"/>
                </a:solidFill>
                <a:latin typeface="黑体" charset="0"/>
                <a:ea typeface="黑体" charset="0"/>
                <a:cs typeface="黑体" charset="0"/>
              </a:rPr>
              <a:t>0      回应应答</a:t>
            </a:r>
            <a:r>
              <a:rPr lang="zh-CN" altLang="en-US" sz="2000" dirty="0" smtClean="0">
                <a:latin typeface="黑体" charset="0"/>
                <a:ea typeface="黑体" charset="0"/>
                <a:cs typeface="黑体" charset="0"/>
              </a:rPr>
              <a:t>       12       数据报参数错</a:t>
            </a:r>
          </a:p>
          <a:p>
            <a:pPr>
              <a:lnSpc>
                <a:spcPct val="90000"/>
              </a:lnSpc>
              <a:buFont typeface="Wingdings" charset="0"/>
              <a:buNone/>
            </a:pPr>
            <a:r>
              <a:rPr lang="en-US" altLang="zh-CN" sz="2000" dirty="0" smtClean="0">
                <a:latin typeface="黑体" charset="0"/>
                <a:ea typeface="黑体" charset="0"/>
                <a:cs typeface="黑体" charset="0"/>
              </a:rPr>
              <a:t>  </a:t>
            </a:r>
            <a:r>
              <a:rPr lang="zh-CN" altLang="en-US" sz="2000" dirty="0" smtClean="0">
                <a:solidFill>
                  <a:srgbClr val="0000FF"/>
                </a:solidFill>
                <a:latin typeface="黑体" charset="0"/>
                <a:ea typeface="黑体" charset="0"/>
                <a:cs typeface="黑体" charset="0"/>
              </a:rPr>
              <a:t>3      信宿不可到达</a:t>
            </a:r>
            <a:r>
              <a:rPr lang="zh-CN" altLang="en-US" sz="2000" dirty="0" smtClean="0">
                <a:latin typeface="黑体" charset="0"/>
                <a:ea typeface="黑体" charset="0"/>
                <a:cs typeface="黑体" charset="0"/>
              </a:rPr>
              <a:t>   13       时戳请求</a:t>
            </a:r>
          </a:p>
          <a:p>
            <a:pPr>
              <a:lnSpc>
                <a:spcPct val="90000"/>
              </a:lnSpc>
              <a:buFont typeface="Wingdings" charset="0"/>
              <a:buNone/>
            </a:pPr>
            <a:r>
              <a:rPr lang="en-US" altLang="zh-CN" sz="2000" dirty="0" smtClean="0">
                <a:latin typeface="黑体" charset="0"/>
                <a:ea typeface="黑体" charset="0"/>
                <a:cs typeface="黑体" charset="0"/>
              </a:rPr>
              <a:t>  </a:t>
            </a:r>
            <a:r>
              <a:rPr lang="zh-CN" altLang="en-US" sz="2000" dirty="0" smtClean="0">
                <a:latin typeface="黑体" charset="0"/>
                <a:ea typeface="黑体" charset="0"/>
                <a:cs typeface="黑体" charset="0"/>
              </a:rPr>
              <a:t>4      源抑制         14       时戳应答</a:t>
            </a:r>
          </a:p>
          <a:p>
            <a:pPr>
              <a:lnSpc>
                <a:spcPct val="90000"/>
              </a:lnSpc>
              <a:buFont typeface="Wingdings" charset="0"/>
              <a:buNone/>
            </a:pPr>
            <a:r>
              <a:rPr lang="en-US" altLang="zh-CN" sz="2000" dirty="0" smtClean="0">
                <a:latin typeface="黑体" charset="0"/>
                <a:ea typeface="黑体" charset="0"/>
                <a:cs typeface="黑体" charset="0"/>
              </a:rPr>
              <a:t>  </a:t>
            </a:r>
            <a:r>
              <a:rPr lang="zh-CN" altLang="en-US" sz="2000" dirty="0" smtClean="0">
                <a:latin typeface="黑体" charset="0"/>
                <a:ea typeface="黑体" charset="0"/>
                <a:cs typeface="黑体" charset="0"/>
              </a:rPr>
              <a:t>5      重定向         17       地址掩码请求</a:t>
            </a:r>
          </a:p>
          <a:p>
            <a:pPr>
              <a:lnSpc>
                <a:spcPct val="90000"/>
              </a:lnSpc>
              <a:buFont typeface="Wingdings" charset="0"/>
              <a:buNone/>
            </a:pPr>
            <a:r>
              <a:rPr lang="en-US" altLang="zh-CN" sz="2000" dirty="0" smtClean="0">
                <a:latin typeface="黑体" charset="0"/>
                <a:ea typeface="黑体" charset="0"/>
                <a:cs typeface="黑体" charset="0"/>
              </a:rPr>
              <a:t>  </a:t>
            </a:r>
            <a:r>
              <a:rPr lang="zh-CN" altLang="en-US" sz="2000" dirty="0" smtClean="0">
                <a:solidFill>
                  <a:srgbClr val="0000FF"/>
                </a:solidFill>
                <a:latin typeface="黑体" charset="0"/>
                <a:ea typeface="黑体" charset="0"/>
                <a:cs typeface="黑体" charset="0"/>
              </a:rPr>
              <a:t>8      回应请求</a:t>
            </a:r>
            <a:r>
              <a:rPr lang="zh-CN" altLang="en-US" sz="2000" dirty="0" smtClean="0">
                <a:latin typeface="黑体" charset="0"/>
                <a:ea typeface="黑体" charset="0"/>
                <a:cs typeface="黑体" charset="0"/>
              </a:rPr>
              <a:t>       18       地址掩码响应</a:t>
            </a:r>
          </a:p>
          <a:p>
            <a:pPr>
              <a:lnSpc>
                <a:spcPct val="90000"/>
              </a:lnSpc>
              <a:buFont typeface="Wingdings" charset="0"/>
              <a:buNone/>
            </a:pPr>
            <a:r>
              <a:rPr lang="en-US" altLang="zh-CN" sz="2000" dirty="0" smtClean="0">
                <a:latin typeface="黑体" charset="0"/>
                <a:ea typeface="黑体" charset="0"/>
                <a:cs typeface="黑体" charset="0"/>
              </a:rPr>
              <a:t>  </a:t>
            </a:r>
            <a:r>
              <a:rPr lang="zh-CN" altLang="en-US" sz="2000" dirty="0" smtClean="0">
                <a:latin typeface="黑体" charset="0"/>
                <a:ea typeface="黑体" charset="0"/>
                <a:cs typeface="黑体" charset="0"/>
              </a:rPr>
              <a:t>11      数据报超时</a:t>
            </a:r>
            <a:endParaRPr lang="zh-CN" altLang="en-US" sz="2000" dirty="0">
              <a:latin typeface="黑体" charset="0"/>
              <a:ea typeface="黑体" charset="0"/>
              <a:cs typeface="黑体" charset="0"/>
            </a:endParaRPr>
          </a:p>
        </p:txBody>
      </p:sp>
    </p:spTree>
    <p:extLst>
      <p:ext uri="{BB962C8B-B14F-4D97-AF65-F5344CB8AC3E}">
        <p14:creationId xmlns:p14="http://schemas.microsoft.com/office/powerpoint/2010/main" val="41235152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4" name="Rectangle 2"/>
          <p:cNvSpPr txBox="1">
            <a:spLocks noChangeArrowheads="1"/>
          </p:cNvSpPr>
          <p:nvPr/>
        </p:nvSpPr>
        <p:spPr>
          <a:xfrm>
            <a:off x="1082119" y="2304479"/>
            <a:ext cx="7207136" cy="1750435"/>
          </a:xfrm>
          <a:prstGeom prst="rect">
            <a:avLst/>
          </a:prstGeom>
          <a:no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buFont typeface="Wingdings" charset="0"/>
              <a:buNone/>
            </a:pPr>
            <a:r>
              <a:rPr lang="zh-CN" altLang="en-US" sz="2000" dirty="0" smtClean="0">
                <a:solidFill>
                  <a:schemeClr val="tx1"/>
                </a:solidFill>
                <a:latin typeface="+mn-ea"/>
                <a:cs typeface="黑体" charset="0"/>
              </a:rPr>
              <a:t>代  码：</a:t>
            </a:r>
            <a:r>
              <a:rPr lang="en-US" altLang="zh-CN" sz="2000" dirty="0" smtClean="0">
                <a:solidFill>
                  <a:schemeClr val="tx1"/>
                </a:solidFill>
                <a:latin typeface="+mn-ea"/>
                <a:cs typeface="黑体" charset="0"/>
              </a:rPr>
              <a:t> </a:t>
            </a:r>
            <a:r>
              <a:rPr lang="zh-CN" altLang="en-US" sz="2000" dirty="0" smtClean="0">
                <a:solidFill>
                  <a:schemeClr val="tx1"/>
                </a:solidFill>
                <a:latin typeface="+mn-ea"/>
                <a:cs typeface="黑体" charset="0"/>
              </a:rPr>
              <a:t>提供报文类型的进一步信息 ；</a:t>
            </a:r>
          </a:p>
          <a:p>
            <a:pPr>
              <a:buFont typeface="Wingdings" charset="0"/>
              <a:buNone/>
            </a:pPr>
            <a:r>
              <a:rPr lang="zh-CN" altLang="en-US" sz="2000" dirty="0" smtClean="0">
                <a:solidFill>
                  <a:schemeClr val="tx1"/>
                </a:solidFill>
                <a:latin typeface="+mn-ea"/>
                <a:cs typeface="黑体" charset="0"/>
              </a:rPr>
              <a:t>校验和：</a:t>
            </a:r>
            <a:r>
              <a:rPr lang="zh-CN" sz="2000" dirty="0" smtClean="0">
                <a:solidFill>
                  <a:schemeClr val="tx1"/>
                </a:solidFill>
                <a:latin typeface="+mn-ea"/>
                <a:cs typeface="黑体" charset="0"/>
              </a:rPr>
              <a:t>提供整个</a:t>
            </a:r>
            <a:r>
              <a:rPr lang="en-US" altLang="zh-CN" sz="2000" dirty="0" smtClean="0">
                <a:solidFill>
                  <a:schemeClr val="tx1"/>
                </a:solidFill>
                <a:latin typeface="+mn-ea"/>
                <a:cs typeface="黑体" charset="0"/>
              </a:rPr>
              <a:t>ICMP</a:t>
            </a:r>
            <a:r>
              <a:rPr lang="zh-CN" altLang="en-US" sz="2000" dirty="0" smtClean="0">
                <a:solidFill>
                  <a:schemeClr val="tx1"/>
                </a:solidFill>
                <a:latin typeface="+mn-ea"/>
                <a:cs typeface="黑体" charset="0"/>
              </a:rPr>
              <a:t>报文的校验和；</a:t>
            </a:r>
          </a:p>
          <a:p>
            <a:pPr>
              <a:buFont typeface="Wingdings" charset="0"/>
              <a:buNone/>
            </a:pPr>
            <a:r>
              <a:rPr lang="zh-CN" altLang="en-US" sz="2000" dirty="0" smtClean="0">
                <a:solidFill>
                  <a:schemeClr val="tx1"/>
                </a:solidFill>
                <a:latin typeface="+mn-ea"/>
                <a:cs typeface="黑体" charset="0"/>
              </a:rPr>
              <a:t>数据区：包括出错数据报报头及该数据报前64</a:t>
            </a:r>
            <a:r>
              <a:rPr lang="en-US" altLang="zh-CN" sz="2000" dirty="0" smtClean="0">
                <a:solidFill>
                  <a:schemeClr val="tx1"/>
                </a:solidFill>
                <a:latin typeface="+mn-ea"/>
                <a:cs typeface="黑体" charset="0"/>
              </a:rPr>
              <a:t>bit</a:t>
            </a:r>
            <a:r>
              <a:rPr lang="zh-CN" altLang="en-US" sz="2000" dirty="0" smtClean="0">
                <a:solidFill>
                  <a:schemeClr val="tx1"/>
                </a:solidFill>
                <a:latin typeface="+mn-ea"/>
                <a:cs typeface="黑体" charset="0"/>
              </a:rPr>
              <a:t>的数据；</a:t>
            </a:r>
          </a:p>
          <a:p>
            <a:pPr>
              <a:buFont typeface="Wingdings" charset="0"/>
              <a:buNone/>
            </a:pPr>
            <a:r>
              <a:rPr lang="zh-CN" altLang="en-US" sz="2000" dirty="0" smtClean="0">
                <a:solidFill>
                  <a:schemeClr val="tx1"/>
                </a:solidFill>
                <a:latin typeface="+mn-ea"/>
                <a:cs typeface="黑体" charset="0"/>
              </a:rPr>
              <a:t>             </a:t>
            </a:r>
            <a:r>
              <a:rPr lang="en-US" altLang="zh-CN" sz="2000" dirty="0">
                <a:solidFill>
                  <a:schemeClr val="tx1"/>
                </a:solidFill>
                <a:latin typeface="+mn-ea"/>
                <a:cs typeface="黑体" charset="0"/>
              </a:rPr>
              <a:t> </a:t>
            </a:r>
            <a:r>
              <a:rPr lang="zh-CN" altLang="en-US" sz="2000" dirty="0" smtClean="0">
                <a:solidFill>
                  <a:schemeClr val="tx1"/>
                </a:solidFill>
                <a:latin typeface="+mn-ea"/>
                <a:cs typeface="黑体" charset="0"/>
              </a:rPr>
              <a:t>这些信息可以帮助信源机确定出错数据报；</a:t>
            </a:r>
          </a:p>
        </p:txBody>
      </p:sp>
      <p:sp>
        <p:nvSpPr>
          <p:cNvPr id="5" name="内容占位符 2"/>
          <p:cNvSpPr>
            <a:spLocks noGrp="1"/>
          </p:cNvSpPr>
          <p:nvPr>
            <p:ph idx="1"/>
          </p:nvPr>
        </p:nvSpPr>
        <p:spPr>
          <a:xfrm>
            <a:off x="981100" y="851761"/>
            <a:ext cx="6777317" cy="591269"/>
          </a:xfrm>
        </p:spPr>
        <p:txBody>
          <a:bodyPr>
            <a:noAutofit/>
          </a:bodyPr>
          <a:lstStyle/>
          <a:p>
            <a:pPr marL="525780" indent="-457200">
              <a:lnSpc>
                <a:spcPct val="120000"/>
              </a:lnSpc>
              <a:buClrTx/>
              <a:buSzPct val="100000"/>
              <a:buFont typeface="+mj-lt"/>
              <a:buAutoNum type="arabicPeriod"/>
            </a:pPr>
            <a:r>
              <a:rPr kumimoji="1" lang="en-US" altLang="zh-CN" dirty="0" smtClean="0">
                <a:solidFill>
                  <a:srgbClr val="0000FF"/>
                </a:solidFill>
              </a:rPr>
              <a:t>ICMP</a:t>
            </a:r>
            <a:r>
              <a:rPr kumimoji="1" lang="zh-CN" altLang="en-US" dirty="0" smtClean="0">
                <a:solidFill>
                  <a:srgbClr val="0000FF"/>
                </a:solidFill>
              </a:rPr>
              <a:t>协议</a:t>
            </a:r>
            <a:endParaRPr kumimoji="1" lang="en-US" altLang="zh-CN" dirty="0" smtClean="0">
              <a:solidFill>
                <a:srgbClr val="0000FF"/>
              </a:solidFill>
            </a:endParaRPr>
          </a:p>
        </p:txBody>
      </p:sp>
    </p:spTree>
    <p:extLst>
      <p:ext uri="{BB962C8B-B14F-4D97-AF65-F5344CB8AC3E}">
        <p14:creationId xmlns:p14="http://schemas.microsoft.com/office/powerpoint/2010/main" val="654908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一</a:t>
            </a:r>
            <a:r>
              <a:rPr kumimoji="1" lang="zh-CN" altLang="zh-CN" sz="3600" dirty="0" smtClean="0"/>
              <a:t>、</a:t>
            </a:r>
            <a:r>
              <a:rPr kumimoji="1" lang="en-US" altLang="zh-CN" sz="3600" dirty="0" smtClean="0"/>
              <a:t>TCP/IP</a:t>
            </a:r>
            <a:r>
              <a:rPr kumimoji="1" lang="zh-CN" altLang="en-US" sz="3600" dirty="0" smtClean="0"/>
              <a:t>协议体系概述</a:t>
            </a:r>
            <a:endParaRPr kumimoji="1" lang="en-US" altLang="zh-CN" sz="3600" dirty="0" smtClean="0"/>
          </a:p>
        </p:txBody>
      </p:sp>
      <p:sp>
        <p:nvSpPr>
          <p:cNvPr id="4" name="矩形 3"/>
          <p:cNvSpPr/>
          <p:nvPr/>
        </p:nvSpPr>
        <p:spPr>
          <a:xfrm>
            <a:off x="1043492" y="1916899"/>
            <a:ext cx="7023576" cy="3775393"/>
          </a:xfrm>
          <a:prstGeom prst="rect">
            <a:avLst/>
          </a:prstGeom>
        </p:spPr>
        <p:txBody>
          <a:bodyPr wrap="square">
            <a:spAutoFit/>
          </a:bodyPr>
          <a:lstStyle/>
          <a:p>
            <a:pPr marL="342900" indent="-342900">
              <a:lnSpc>
                <a:spcPct val="120000"/>
              </a:lnSpc>
              <a:buFont typeface="Arial"/>
              <a:buChar char="•"/>
            </a:pPr>
            <a:r>
              <a:rPr lang="en-US" altLang="zh-CN" sz="2000" dirty="0" smtClean="0">
                <a:latin typeface="+mn-ea"/>
              </a:rPr>
              <a:t>TCP/IP</a:t>
            </a:r>
            <a:r>
              <a:rPr lang="zh-CN" altLang="en-US" sz="2000" dirty="0" smtClean="0">
                <a:latin typeface="+mn-ea"/>
              </a:rPr>
              <a:t>协议源于</a:t>
            </a:r>
            <a:r>
              <a:rPr lang="en-US" altLang="zh-CN" sz="2000" dirty="0" smtClean="0">
                <a:latin typeface="+mn-ea"/>
              </a:rPr>
              <a:t>1969</a:t>
            </a:r>
            <a:r>
              <a:rPr lang="zh-CN" altLang="en-US" sz="2000" dirty="0" smtClean="0">
                <a:latin typeface="+mn-ea"/>
              </a:rPr>
              <a:t>年，是针对</a:t>
            </a:r>
            <a:r>
              <a:rPr lang="en-US" altLang="zh-CN" sz="2000" dirty="0" smtClean="0">
                <a:latin typeface="+mn-ea"/>
              </a:rPr>
              <a:t>Internet</a:t>
            </a:r>
            <a:r>
              <a:rPr lang="zh-CN" altLang="en-US" sz="2000" dirty="0" smtClean="0">
                <a:latin typeface="+mn-ea"/>
              </a:rPr>
              <a:t>开发的一种体系结构和协议标准，目的在于解决异种计算机网络之间的通信问题。使得网络在互联时能为用户提供一种通用、一致的通信服务。</a:t>
            </a:r>
            <a:endParaRPr lang="en-US" altLang="zh-CN" sz="2000" dirty="0" smtClean="0">
              <a:latin typeface="+mn-ea"/>
            </a:endParaRPr>
          </a:p>
          <a:p>
            <a:pPr marL="342900" indent="-342900">
              <a:lnSpc>
                <a:spcPct val="120000"/>
              </a:lnSpc>
              <a:buFont typeface="Arial"/>
              <a:buChar char="•"/>
            </a:pPr>
            <a:r>
              <a:rPr lang="en-US" altLang="zh-CN" sz="2000" dirty="0" smtClean="0">
                <a:latin typeface="+mn-ea"/>
              </a:rPr>
              <a:t>TCP/IP</a:t>
            </a:r>
            <a:r>
              <a:rPr lang="zh-CN" altLang="en-US" sz="2000" dirty="0" smtClean="0">
                <a:latin typeface="+mn-ea"/>
              </a:rPr>
              <a:t>是一组协议的代名词，是由一系列协议组成的协议簇。它本身指两个协议集：</a:t>
            </a:r>
            <a:endParaRPr lang="en-US" altLang="zh-CN" sz="2000" dirty="0" smtClean="0">
              <a:latin typeface="+mn-ea"/>
            </a:endParaRPr>
          </a:p>
          <a:p>
            <a:pPr marL="800100" lvl="1" indent="-342900">
              <a:lnSpc>
                <a:spcPct val="120000"/>
              </a:lnSpc>
              <a:buFont typeface="Symbol" charset="2"/>
              <a:buChar char="-"/>
            </a:pPr>
            <a:r>
              <a:rPr lang="en-US" altLang="zh-CN" sz="2000" dirty="0" smtClean="0">
                <a:solidFill>
                  <a:srgbClr val="0000FF"/>
                </a:solidFill>
                <a:latin typeface="+mn-ea"/>
              </a:rPr>
              <a:t>TCP</a:t>
            </a:r>
            <a:r>
              <a:rPr lang="zh-CN" altLang="en-US" sz="2000" dirty="0" smtClean="0">
                <a:solidFill>
                  <a:srgbClr val="0000FF"/>
                </a:solidFill>
                <a:latin typeface="+mn-ea"/>
              </a:rPr>
              <a:t>（传输控制协议）</a:t>
            </a:r>
            <a:r>
              <a:rPr lang="zh-CN" altLang="en-US" sz="2000" dirty="0" smtClean="0">
                <a:latin typeface="+mn-ea"/>
              </a:rPr>
              <a:t>：用来为应用程序</a:t>
            </a:r>
            <a:r>
              <a:rPr lang="zh-CN" altLang="en-US" sz="2000" dirty="0">
                <a:latin typeface="+mn-ea"/>
              </a:rPr>
              <a:t>提供端到端的通信和控制功能。 </a:t>
            </a:r>
            <a:endParaRPr lang="en-US" altLang="zh-CN" sz="2000" dirty="0">
              <a:latin typeface="+mn-ea"/>
            </a:endParaRPr>
          </a:p>
          <a:p>
            <a:pPr marL="800100" lvl="1" indent="-342900">
              <a:lnSpc>
                <a:spcPct val="120000"/>
              </a:lnSpc>
              <a:buFont typeface="Symbol" charset="2"/>
              <a:buChar char="-"/>
            </a:pPr>
            <a:r>
              <a:rPr lang="en-US" altLang="zh-CN" sz="2000" dirty="0" smtClean="0">
                <a:solidFill>
                  <a:srgbClr val="0000FF"/>
                </a:solidFill>
                <a:latin typeface="+mn-ea"/>
              </a:rPr>
              <a:t>IP</a:t>
            </a:r>
            <a:r>
              <a:rPr lang="zh-CN" altLang="en-US" sz="2000" dirty="0" smtClean="0">
                <a:solidFill>
                  <a:srgbClr val="0000FF"/>
                </a:solidFill>
                <a:latin typeface="+mn-ea"/>
              </a:rPr>
              <a:t>（互连网络协议）</a:t>
            </a:r>
            <a:r>
              <a:rPr lang="zh-CN" altLang="en-US" sz="2000" dirty="0" smtClean="0">
                <a:latin typeface="+mn-ea"/>
              </a:rPr>
              <a:t>：用来给各种</a:t>
            </a:r>
            <a:r>
              <a:rPr lang="zh-CN" altLang="en-US" sz="2000" dirty="0">
                <a:latin typeface="+mn-ea"/>
              </a:rPr>
              <a:t>不同的局域网和通信子网提供一个统一的互联平台</a:t>
            </a:r>
          </a:p>
        </p:txBody>
      </p:sp>
      <p:sp>
        <p:nvSpPr>
          <p:cNvPr id="6" name="文本框 5"/>
          <p:cNvSpPr txBox="1"/>
          <p:nvPr/>
        </p:nvSpPr>
        <p:spPr>
          <a:xfrm>
            <a:off x="5094226" y="179021"/>
            <a:ext cx="2571638"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协议体系概述</a:t>
            </a:r>
            <a:endParaRPr kumimoji="1" lang="zh-CN" altLang="en-US" sz="2000" dirty="0">
              <a:solidFill>
                <a:schemeClr val="bg1"/>
              </a:solidFill>
            </a:endParaRPr>
          </a:p>
        </p:txBody>
      </p:sp>
    </p:spTree>
    <p:extLst>
      <p:ext uri="{BB962C8B-B14F-4D97-AF65-F5344CB8AC3E}">
        <p14:creationId xmlns:p14="http://schemas.microsoft.com/office/powerpoint/2010/main" val="2289147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4" name="Rectangle 2"/>
          <p:cNvSpPr txBox="1">
            <a:spLocks noChangeArrowheads="1"/>
          </p:cNvSpPr>
          <p:nvPr/>
        </p:nvSpPr>
        <p:spPr>
          <a:xfrm>
            <a:off x="981100" y="1784988"/>
            <a:ext cx="7207136" cy="2024611"/>
          </a:xfrm>
          <a:prstGeom prst="rect">
            <a:avLst/>
          </a:prstGeom>
          <a:no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buClrTx/>
              <a:buSzPct val="100000"/>
              <a:buFont typeface="Arial"/>
              <a:buChar char="•"/>
            </a:pPr>
            <a:r>
              <a:rPr lang="zh-CN" altLang="en-US" sz="2000" dirty="0" smtClean="0">
                <a:solidFill>
                  <a:srgbClr val="000000"/>
                </a:solidFill>
                <a:latin typeface="+mn-ea"/>
                <a:cs typeface="黑体" charset="0"/>
              </a:rPr>
              <a:t>类型域为</a:t>
            </a:r>
            <a:r>
              <a:rPr lang="en-US" altLang="zh-CN" sz="2000" dirty="0" smtClean="0">
                <a:solidFill>
                  <a:srgbClr val="000000"/>
                </a:solidFill>
                <a:latin typeface="+mn-ea"/>
                <a:cs typeface="黑体" charset="0"/>
              </a:rPr>
              <a:t>3</a:t>
            </a:r>
            <a:r>
              <a:rPr lang="zh-CN" altLang="en-US" sz="2000" dirty="0" smtClean="0">
                <a:solidFill>
                  <a:srgbClr val="000000"/>
                </a:solidFill>
                <a:latin typeface="+mn-ea"/>
                <a:cs typeface="黑体" charset="0"/>
              </a:rPr>
              <a:t>，代码为</a:t>
            </a:r>
            <a:r>
              <a:rPr lang="en-US" altLang="zh-CN" sz="2000" dirty="0" smtClean="0">
                <a:solidFill>
                  <a:srgbClr val="000000"/>
                </a:solidFill>
                <a:latin typeface="+mn-ea"/>
                <a:cs typeface="黑体" charset="0"/>
              </a:rPr>
              <a:t>0-</a:t>
            </a:r>
            <a:r>
              <a:rPr lang="zh-CN" altLang="en-US" sz="2000" dirty="0" smtClean="0">
                <a:solidFill>
                  <a:srgbClr val="000000"/>
                </a:solidFill>
                <a:latin typeface="+mn-ea"/>
                <a:cs typeface="黑体" charset="0"/>
              </a:rPr>
              <a:t>1</a:t>
            </a:r>
            <a:r>
              <a:rPr lang="en-US" altLang="zh-CN" sz="2000" dirty="0" smtClean="0">
                <a:solidFill>
                  <a:srgbClr val="000000"/>
                </a:solidFill>
                <a:latin typeface="+mn-ea"/>
                <a:cs typeface="黑体" charset="0"/>
              </a:rPr>
              <a:t>5</a:t>
            </a:r>
            <a:endParaRPr lang="zh-CN" altLang="en-US" sz="2000" dirty="0" smtClean="0">
              <a:solidFill>
                <a:srgbClr val="000000"/>
              </a:solidFill>
              <a:latin typeface="+mn-ea"/>
              <a:cs typeface="黑体" charset="0"/>
            </a:endParaRPr>
          </a:p>
          <a:p>
            <a:pPr>
              <a:buClrTx/>
              <a:buSzPct val="100000"/>
              <a:buFont typeface="Arial"/>
              <a:buChar char="•"/>
            </a:pPr>
            <a:r>
              <a:rPr lang="en-US" altLang="zh-CN" sz="2000" b="1" dirty="0" smtClean="0">
                <a:solidFill>
                  <a:srgbClr val="000000"/>
                </a:solidFill>
                <a:latin typeface="+mn-ea"/>
                <a:cs typeface="黑体" charset="0"/>
              </a:rPr>
              <a:t>ICMP</a:t>
            </a:r>
            <a:r>
              <a:rPr lang="zh-CN" altLang="en-US" sz="2000" b="1" dirty="0" smtClean="0">
                <a:solidFill>
                  <a:srgbClr val="000000"/>
                </a:solidFill>
                <a:latin typeface="+mn-ea"/>
                <a:cs typeface="黑体" charset="0"/>
              </a:rPr>
              <a:t>差错报文的特点</a:t>
            </a:r>
            <a:endParaRPr lang="en-US" altLang="zh-CN" sz="2000" b="1" dirty="0">
              <a:solidFill>
                <a:srgbClr val="000000"/>
              </a:solidFill>
              <a:latin typeface="+mn-ea"/>
              <a:cs typeface="黑体" charset="0"/>
            </a:endParaRPr>
          </a:p>
          <a:p>
            <a:pPr lvl="1">
              <a:buClr>
                <a:schemeClr val="tx1"/>
              </a:buClr>
              <a:buSzPct val="100000"/>
              <a:buFont typeface="Symbol" charset="2"/>
              <a:buChar char="-"/>
            </a:pPr>
            <a:r>
              <a:rPr lang="zh-CN" altLang="en-US" sz="2000" b="1" dirty="0" smtClean="0">
                <a:solidFill>
                  <a:srgbClr val="000000"/>
                </a:solidFill>
                <a:latin typeface="+mn-ea"/>
                <a:cs typeface="隶书" charset="0"/>
              </a:rPr>
              <a:t>只向源站提供报告</a:t>
            </a:r>
            <a:r>
              <a:rPr lang="zh-CN" altLang="en-US" sz="2000" b="1" dirty="0">
                <a:solidFill>
                  <a:srgbClr val="000000"/>
                </a:solidFill>
                <a:latin typeface="+mn-ea"/>
                <a:cs typeface="隶书" charset="0"/>
              </a:rPr>
              <a:t>，本身一般不处理差错</a:t>
            </a:r>
            <a:r>
              <a:rPr lang="zh-CN" altLang="en-US" sz="2000" b="1" dirty="0" smtClean="0">
                <a:solidFill>
                  <a:srgbClr val="000000"/>
                </a:solidFill>
                <a:latin typeface="+mn-ea"/>
                <a:cs typeface="隶书" charset="0"/>
              </a:rPr>
              <a:t>。</a:t>
            </a:r>
            <a:endParaRPr lang="en-US" altLang="zh-CN" sz="2000" b="1" dirty="0" smtClean="0">
              <a:solidFill>
                <a:srgbClr val="000000"/>
              </a:solidFill>
              <a:latin typeface="+mn-ea"/>
              <a:cs typeface="隶书" charset="0"/>
            </a:endParaRPr>
          </a:p>
          <a:p>
            <a:pPr lvl="1">
              <a:buClr>
                <a:schemeClr val="tx1"/>
              </a:buClr>
              <a:buSzPct val="100000"/>
              <a:buFont typeface="Symbol" charset="2"/>
              <a:buChar char="-"/>
            </a:pPr>
            <a:r>
              <a:rPr lang="zh-CN" altLang="en-US" sz="2000" b="1" dirty="0" smtClean="0">
                <a:solidFill>
                  <a:srgbClr val="000000"/>
                </a:solidFill>
                <a:latin typeface="+mn-ea"/>
                <a:cs typeface="隶书" charset="0"/>
              </a:rPr>
              <a:t>差错报文作为一般数据传输。</a:t>
            </a:r>
            <a:endParaRPr lang="en-US" altLang="zh-CN" sz="2000" b="1" dirty="0" smtClean="0">
              <a:solidFill>
                <a:srgbClr val="000000"/>
              </a:solidFill>
              <a:latin typeface="+mn-ea"/>
              <a:cs typeface="隶书" charset="0"/>
            </a:endParaRPr>
          </a:p>
          <a:p>
            <a:pPr lvl="1">
              <a:buClr>
                <a:schemeClr val="tx1"/>
              </a:buClr>
              <a:buSzPct val="100000"/>
              <a:buFont typeface="Symbol" charset="2"/>
              <a:buChar char="-"/>
            </a:pPr>
            <a:r>
              <a:rPr lang="zh-CN" altLang="en-US" sz="2000" b="1" dirty="0" smtClean="0">
                <a:solidFill>
                  <a:srgbClr val="000000"/>
                </a:solidFill>
                <a:latin typeface="+mn-ea"/>
                <a:cs typeface="隶书" charset="0"/>
              </a:rPr>
              <a:t>数据报出错时</a:t>
            </a:r>
            <a:r>
              <a:rPr lang="zh-CN" altLang="en-US" sz="2000" b="1" dirty="0">
                <a:solidFill>
                  <a:srgbClr val="000000"/>
                </a:solidFill>
                <a:latin typeface="+mn-ea"/>
                <a:cs typeface="隶书" charset="0"/>
              </a:rPr>
              <a:t>，放弃数据报</a:t>
            </a:r>
            <a:endParaRPr lang="zh-CN" altLang="en-US" sz="2000" dirty="0">
              <a:solidFill>
                <a:srgbClr val="000000"/>
              </a:solidFill>
              <a:latin typeface="+mn-ea"/>
              <a:cs typeface="黑体" charset="0"/>
            </a:endParaRPr>
          </a:p>
        </p:txBody>
      </p:sp>
      <p:sp>
        <p:nvSpPr>
          <p:cNvPr id="5" name="内容占位符 2"/>
          <p:cNvSpPr>
            <a:spLocks noGrp="1"/>
          </p:cNvSpPr>
          <p:nvPr>
            <p:ph idx="1"/>
          </p:nvPr>
        </p:nvSpPr>
        <p:spPr>
          <a:xfrm>
            <a:off x="981100" y="851761"/>
            <a:ext cx="6777317" cy="591269"/>
          </a:xfrm>
        </p:spPr>
        <p:txBody>
          <a:bodyPr>
            <a:noAutofit/>
          </a:bodyPr>
          <a:lstStyle/>
          <a:p>
            <a:pPr marL="68580" indent="0">
              <a:lnSpc>
                <a:spcPct val="120000"/>
              </a:lnSpc>
              <a:buClrTx/>
              <a:buSzPct val="100000"/>
              <a:buNone/>
            </a:pPr>
            <a:r>
              <a:rPr kumimoji="1" lang="en-US" altLang="zh-CN" dirty="0" smtClean="0">
                <a:solidFill>
                  <a:srgbClr val="0000FF"/>
                </a:solidFill>
              </a:rPr>
              <a:t>ICMP</a:t>
            </a:r>
            <a:r>
              <a:rPr kumimoji="1" lang="zh-CN" altLang="en-US" dirty="0" smtClean="0">
                <a:solidFill>
                  <a:srgbClr val="0000FF"/>
                </a:solidFill>
              </a:rPr>
              <a:t>差错控制报文</a:t>
            </a:r>
            <a:endParaRPr kumimoji="1" lang="en-US" altLang="zh-CN" dirty="0" smtClean="0">
              <a:solidFill>
                <a:srgbClr val="0000FF"/>
              </a:solidFill>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054413279"/>
              </p:ext>
            </p:extLst>
          </p:nvPr>
        </p:nvGraphicFramePr>
        <p:xfrm>
          <a:off x="873036" y="4293656"/>
          <a:ext cx="7315200" cy="1925638"/>
        </p:xfrm>
        <a:graphic>
          <a:graphicData uri="http://schemas.openxmlformats.org/presentationml/2006/ole">
            <mc:AlternateContent xmlns:mc="http://schemas.openxmlformats.org/markup-compatibility/2006">
              <mc:Choice xmlns:v="urn:schemas-microsoft-com:vml" Requires="v">
                <p:oleObj spid="_x0000_s13337" name="VISIO" r:id="rId3" imgW="3722760" imgH="979560" progId="Visio.Drawing.4">
                  <p:embed/>
                </p:oleObj>
              </mc:Choice>
              <mc:Fallback>
                <p:oleObj name="VISIO" r:id="rId3" imgW="3722760" imgH="979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36" y="4293656"/>
                        <a:ext cx="7315200" cy="19256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文本框 1"/>
          <p:cNvSpPr txBox="1"/>
          <p:nvPr/>
        </p:nvSpPr>
        <p:spPr>
          <a:xfrm>
            <a:off x="873036" y="3870249"/>
            <a:ext cx="2492990" cy="369332"/>
          </a:xfrm>
          <a:prstGeom prst="rect">
            <a:avLst/>
          </a:prstGeom>
          <a:noFill/>
        </p:spPr>
        <p:txBody>
          <a:bodyPr wrap="none" rtlCol="0">
            <a:spAutoFit/>
          </a:bodyPr>
          <a:lstStyle/>
          <a:p>
            <a:r>
              <a:rPr kumimoji="1" lang="zh-CN" altLang="en-US" dirty="0" smtClean="0"/>
              <a:t>目的不可达报文格式：</a:t>
            </a:r>
            <a:endParaRPr kumimoji="1" lang="zh-CN" altLang="en-US" dirty="0"/>
          </a:p>
        </p:txBody>
      </p:sp>
    </p:spTree>
    <p:extLst>
      <p:ext uri="{BB962C8B-B14F-4D97-AF65-F5344CB8AC3E}">
        <p14:creationId xmlns:p14="http://schemas.microsoft.com/office/powerpoint/2010/main" val="2245509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pic>
        <p:nvPicPr>
          <p:cNvPr id="2" name="图片 1" descr="icmp.jpg"/>
          <p:cNvPicPr>
            <a:picLocks noChangeAspect="1"/>
          </p:cNvPicPr>
          <p:nvPr/>
        </p:nvPicPr>
        <p:blipFill rotWithShape="1">
          <a:blip r:embed="rId2">
            <a:extLst>
              <a:ext uri="{28A0092B-C50C-407E-A947-70E740481C1C}">
                <a14:useLocalDpi xmlns:a14="http://schemas.microsoft.com/office/drawing/2010/main" val="0"/>
              </a:ext>
            </a:extLst>
          </a:blip>
          <a:srcRect b="52043"/>
          <a:stretch/>
        </p:blipFill>
        <p:spPr>
          <a:xfrm>
            <a:off x="0" y="0"/>
            <a:ext cx="9213391" cy="6858000"/>
          </a:xfrm>
          <a:prstGeom prst="rect">
            <a:avLst/>
          </a:prstGeom>
        </p:spPr>
      </p:pic>
    </p:spTree>
    <p:extLst>
      <p:ext uri="{BB962C8B-B14F-4D97-AF65-F5344CB8AC3E}">
        <p14:creationId xmlns:p14="http://schemas.microsoft.com/office/powerpoint/2010/main" val="29050023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sp>
        <p:nvSpPr>
          <p:cNvPr id="5" name="内容占位符 2"/>
          <p:cNvSpPr>
            <a:spLocks noGrp="1"/>
          </p:cNvSpPr>
          <p:nvPr>
            <p:ph idx="1"/>
          </p:nvPr>
        </p:nvSpPr>
        <p:spPr>
          <a:xfrm>
            <a:off x="981100" y="851761"/>
            <a:ext cx="6777317" cy="591269"/>
          </a:xfrm>
        </p:spPr>
        <p:txBody>
          <a:bodyPr>
            <a:noAutofit/>
          </a:bodyPr>
          <a:lstStyle/>
          <a:p>
            <a:pPr marL="68580" indent="0">
              <a:lnSpc>
                <a:spcPct val="120000"/>
              </a:lnSpc>
              <a:buClrTx/>
              <a:buSzPct val="100000"/>
              <a:buNone/>
            </a:pPr>
            <a:r>
              <a:rPr kumimoji="1" lang="en-US" altLang="zh-CN" dirty="0" smtClean="0">
                <a:solidFill>
                  <a:srgbClr val="0000FF"/>
                </a:solidFill>
              </a:rPr>
              <a:t>ICMP</a:t>
            </a:r>
            <a:r>
              <a:rPr kumimoji="1" lang="zh-CN" altLang="en-US" dirty="0" smtClean="0">
                <a:solidFill>
                  <a:srgbClr val="0000FF"/>
                </a:solidFill>
              </a:rPr>
              <a:t>回应请求与应答</a:t>
            </a:r>
            <a:endParaRPr kumimoji="1" lang="en-US" altLang="zh-CN" dirty="0" smtClean="0">
              <a:solidFill>
                <a:srgbClr val="0000FF"/>
              </a:solidFill>
            </a:endParaRPr>
          </a:p>
        </p:txBody>
      </p:sp>
      <p:sp>
        <p:nvSpPr>
          <p:cNvPr id="2" name="文本框 1"/>
          <p:cNvSpPr txBox="1"/>
          <p:nvPr/>
        </p:nvSpPr>
        <p:spPr>
          <a:xfrm>
            <a:off x="981100" y="1558474"/>
            <a:ext cx="1338828" cy="369332"/>
          </a:xfrm>
          <a:prstGeom prst="rect">
            <a:avLst/>
          </a:prstGeom>
          <a:noFill/>
        </p:spPr>
        <p:txBody>
          <a:bodyPr wrap="none" rtlCol="0">
            <a:spAutoFit/>
          </a:bodyPr>
          <a:lstStyle/>
          <a:p>
            <a:r>
              <a:rPr kumimoji="1" lang="zh-CN" altLang="en-US" dirty="0" smtClean="0"/>
              <a:t>报文格式：</a:t>
            </a:r>
            <a:endParaRPr kumimoji="1" lang="zh-CN" altLang="en-US" dirty="0"/>
          </a:p>
        </p:txBody>
      </p:sp>
      <p:sp>
        <p:nvSpPr>
          <p:cNvPr id="3" name="矩形 2"/>
          <p:cNvSpPr/>
          <p:nvPr/>
        </p:nvSpPr>
        <p:spPr>
          <a:xfrm>
            <a:off x="1114775" y="3528301"/>
            <a:ext cx="6921405" cy="2426305"/>
          </a:xfrm>
          <a:prstGeom prst="rect">
            <a:avLst/>
          </a:prstGeom>
        </p:spPr>
        <p:txBody>
          <a:bodyPr wrap="square">
            <a:spAutoFit/>
          </a:bodyPr>
          <a:lstStyle/>
          <a:p>
            <a:pPr marL="285750" indent="-285750">
              <a:lnSpc>
                <a:spcPct val="110000"/>
              </a:lnSpc>
              <a:spcBef>
                <a:spcPct val="50000"/>
              </a:spcBef>
              <a:buFont typeface="Arial"/>
              <a:buChar char="•"/>
            </a:pPr>
            <a:r>
              <a:rPr lang="zh-CN" altLang="en-US" sz="2000" dirty="0">
                <a:solidFill>
                  <a:schemeClr val="tx2"/>
                </a:solidFill>
                <a:latin typeface="+mn-ea"/>
                <a:cs typeface="黑体" charset="0"/>
              </a:rPr>
              <a:t>标识符与序号用来确定是哪一台主机发出的回应请求；</a:t>
            </a:r>
          </a:p>
          <a:p>
            <a:pPr marL="285750" indent="-285750">
              <a:lnSpc>
                <a:spcPct val="110000"/>
              </a:lnSpc>
              <a:spcBef>
                <a:spcPct val="50000"/>
              </a:spcBef>
              <a:buFont typeface="Arial"/>
              <a:buChar char="•"/>
            </a:pPr>
            <a:r>
              <a:rPr lang="zh-CN" altLang="en-US" sz="2000" dirty="0" smtClean="0">
                <a:solidFill>
                  <a:schemeClr val="tx2"/>
                </a:solidFill>
                <a:latin typeface="+mn-ea"/>
                <a:cs typeface="黑体" charset="0"/>
              </a:rPr>
              <a:t>回应请求与应答报文以</a:t>
            </a:r>
            <a:r>
              <a:rPr lang="en-US" altLang="zh-CN" sz="2000" dirty="0">
                <a:solidFill>
                  <a:schemeClr val="tx2"/>
                </a:solidFill>
                <a:latin typeface="+mn-ea"/>
                <a:cs typeface="黑体" charset="0"/>
              </a:rPr>
              <a:t>IP</a:t>
            </a:r>
            <a:r>
              <a:rPr lang="zh-CN" altLang="en-US" sz="2000" dirty="0">
                <a:solidFill>
                  <a:schemeClr val="tx2"/>
                </a:solidFill>
                <a:latin typeface="+mn-ea"/>
                <a:cs typeface="黑体" charset="0"/>
              </a:rPr>
              <a:t>数据报方式在互连网中传输，如果成功接收到应答报文的话，则说明数据传输系统、 </a:t>
            </a:r>
            <a:r>
              <a:rPr lang="en-US" altLang="zh-CN" sz="2000" dirty="0">
                <a:solidFill>
                  <a:schemeClr val="tx2"/>
                </a:solidFill>
                <a:latin typeface="+mn-ea"/>
                <a:cs typeface="黑体" charset="0"/>
              </a:rPr>
              <a:t>IP</a:t>
            </a:r>
            <a:r>
              <a:rPr lang="zh-CN" altLang="en-US" sz="2000" dirty="0">
                <a:solidFill>
                  <a:schemeClr val="tx2"/>
                </a:solidFill>
                <a:latin typeface="+mn-ea"/>
                <a:cs typeface="黑体" charset="0"/>
              </a:rPr>
              <a:t>与 </a:t>
            </a:r>
            <a:r>
              <a:rPr lang="en-US" altLang="zh-CN" sz="2000" dirty="0">
                <a:solidFill>
                  <a:schemeClr val="tx2"/>
                </a:solidFill>
                <a:latin typeface="+mn-ea"/>
                <a:cs typeface="黑体" charset="0"/>
              </a:rPr>
              <a:t>ICMP</a:t>
            </a:r>
            <a:r>
              <a:rPr lang="zh-CN" altLang="en-US" sz="2000" dirty="0">
                <a:solidFill>
                  <a:schemeClr val="tx2"/>
                </a:solidFill>
                <a:latin typeface="+mn-ea"/>
                <a:cs typeface="黑体" charset="0"/>
              </a:rPr>
              <a:t>软件工作正常，信宿机可以到达；</a:t>
            </a:r>
          </a:p>
          <a:p>
            <a:pPr marL="285750" indent="-285750">
              <a:lnSpc>
                <a:spcPct val="110000"/>
              </a:lnSpc>
              <a:spcBef>
                <a:spcPct val="50000"/>
              </a:spcBef>
              <a:buFont typeface="Arial"/>
              <a:buChar char="•"/>
            </a:pPr>
            <a:r>
              <a:rPr lang="en-US" altLang="zh-CN" sz="2000" dirty="0" smtClean="0">
                <a:solidFill>
                  <a:schemeClr val="tx2"/>
                </a:solidFill>
                <a:latin typeface="+mn-ea"/>
                <a:cs typeface="黑体" charset="0"/>
              </a:rPr>
              <a:t>TCP</a:t>
            </a:r>
            <a:r>
              <a:rPr lang="en-US" altLang="zh-CN" sz="2000" dirty="0">
                <a:solidFill>
                  <a:schemeClr val="tx2"/>
                </a:solidFill>
                <a:latin typeface="+mn-ea"/>
                <a:cs typeface="黑体" charset="0"/>
              </a:rPr>
              <a:t>/IP</a:t>
            </a:r>
            <a:r>
              <a:rPr lang="zh-CN" altLang="zh-CN" sz="2000" dirty="0">
                <a:solidFill>
                  <a:schemeClr val="tx2"/>
                </a:solidFill>
                <a:latin typeface="+mn-ea"/>
                <a:cs typeface="黑体" charset="0"/>
              </a:rPr>
              <a:t>实现中，用户的</a:t>
            </a:r>
            <a:r>
              <a:rPr lang="en-US" altLang="zh-CN" sz="2000" dirty="0">
                <a:solidFill>
                  <a:srgbClr val="FF0000"/>
                </a:solidFill>
                <a:latin typeface="+mn-ea"/>
                <a:cs typeface="黑体" charset="0"/>
              </a:rPr>
              <a:t>ping</a:t>
            </a:r>
            <a:r>
              <a:rPr lang="zh-CN" altLang="zh-CN" sz="2000" dirty="0">
                <a:solidFill>
                  <a:srgbClr val="FF0000"/>
                </a:solidFill>
                <a:latin typeface="+mn-ea"/>
                <a:cs typeface="黑体" charset="0"/>
              </a:rPr>
              <a:t>命令就是利用</a:t>
            </a:r>
            <a:r>
              <a:rPr lang="zh-CN" altLang="en-US" sz="2000" dirty="0">
                <a:solidFill>
                  <a:srgbClr val="FF0000"/>
                </a:solidFill>
                <a:latin typeface="+mn-ea"/>
                <a:cs typeface="黑体" charset="0"/>
              </a:rPr>
              <a:t>回应请求与应答报文</a:t>
            </a:r>
            <a:r>
              <a:rPr lang="zh-CN" altLang="en-US" sz="2000" dirty="0">
                <a:solidFill>
                  <a:schemeClr val="tx2"/>
                </a:solidFill>
                <a:latin typeface="+mn-ea"/>
                <a:cs typeface="黑体" charset="0"/>
              </a:rPr>
              <a:t>测试信宿机是否可以到达；</a:t>
            </a:r>
            <a:endParaRPr lang="zh-CN" altLang="en-US" sz="2000" dirty="0">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698134368"/>
              </p:ext>
            </p:extLst>
          </p:nvPr>
        </p:nvGraphicFramePr>
        <p:xfrm>
          <a:off x="1154205" y="1982788"/>
          <a:ext cx="6096000" cy="1272605"/>
        </p:xfrm>
        <a:graphic>
          <a:graphicData uri="http://schemas.openxmlformats.org/drawingml/2006/table">
            <a:tbl>
              <a:tblPr firstRow="1" bandRow="1">
                <a:tableStyleId>{69CF1AB2-1976-4502-BF36-3FF5EA218861}</a:tableStyleId>
              </a:tblPr>
              <a:tblGrid>
                <a:gridCol w="1524000"/>
                <a:gridCol w="1524000"/>
                <a:gridCol w="3048000"/>
              </a:tblGrid>
              <a:tr h="370840">
                <a:tc>
                  <a:txBody>
                    <a:bodyPr/>
                    <a:lstStyle/>
                    <a:p>
                      <a:pPr algn="ctr"/>
                      <a:r>
                        <a:rPr lang="zh-CN" altLang="en-US" dirty="0" smtClean="0"/>
                        <a:t>类型（</a:t>
                      </a:r>
                      <a:r>
                        <a:rPr lang="en-US" altLang="zh-CN" dirty="0" smtClean="0"/>
                        <a:t>0/8</a:t>
                      </a:r>
                      <a:r>
                        <a:rPr lang="zh-CN" altLang="en-US" dirty="0" smtClean="0"/>
                        <a:t>）</a:t>
                      </a:r>
                      <a:endParaRPr lang="zh-CN" altLang="en-US" dirty="0"/>
                    </a:p>
                  </a:txBody>
                  <a:tcPr/>
                </a:tc>
                <a:tc>
                  <a:txBody>
                    <a:bodyPr/>
                    <a:lstStyle/>
                    <a:p>
                      <a:pPr algn="ctr"/>
                      <a:r>
                        <a:rPr lang="zh-CN" altLang="en-US" dirty="0" smtClean="0"/>
                        <a:t>代码（</a:t>
                      </a:r>
                      <a:r>
                        <a:rPr lang="en-US" altLang="zh-CN" dirty="0" smtClean="0"/>
                        <a:t>0</a:t>
                      </a:r>
                      <a:r>
                        <a:rPr lang="zh-CN" altLang="en-US" dirty="0" smtClean="0"/>
                        <a:t>）</a:t>
                      </a:r>
                      <a:endParaRPr lang="zh-CN" altLang="en-US" dirty="0"/>
                    </a:p>
                  </a:txBody>
                  <a:tcPr/>
                </a:tc>
                <a:tc>
                  <a:txBody>
                    <a:bodyPr/>
                    <a:lstStyle/>
                    <a:p>
                      <a:pPr algn="ctr"/>
                      <a:r>
                        <a:rPr lang="zh-CN" altLang="en-US" dirty="0" smtClean="0"/>
                        <a:t>校验码</a:t>
                      </a:r>
                      <a:endParaRPr lang="zh-CN" altLang="en-US" dirty="0"/>
                    </a:p>
                  </a:txBody>
                  <a:tcPr/>
                </a:tc>
              </a:tr>
              <a:tr h="370840">
                <a:tc gridSpan="2">
                  <a:txBody>
                    <a:bodyPr/>
                    <a:lstStyle/>
                    <a:p>
                      <a:pPr algn="ctr"/>
                      <a:r>
                        <a:rPr lang="zh-CN" altLang="en-US" dirty="0" smtClean="0"/>
                        <a:t>标识符</a:t>
                      </a:r>
                      <a:endParaRPr lang="zh-CN" altLang="en-US" dirty="0"/>
                    </a:p>
                  </a:txBody>
                  <a:tcPr/>
                </a:tc>
                <a:tc hMerge="1">
                  <a:txBody>
                    <a:bodyPr/>
                    <a:lstStyle/>
                    <a:p>
                      <a:endParaRPr lang="zh-CN" altLang="en-US"/>
                    </a:p>
                  </a:txBody>
                  <a:tcPr/>
                </a:tc>
                <a:tc>
                  <a:txBody>
                    <a:bodyPr/>
                    <a:lstStyle/>
                    <a:p>
                      <a:pPr algn="ctr"/>
                      <a:r>
                        <a:rPr lang="zh-CN" altLang="en-US" dirty="0" smtClean="0"/>
                        <a:t>序号</a:t>
                      </a:r>
                      <a:endParaRPr lang="zh-CN" altLang="en-US" dirty="0"/>
                    </a:p>
                  </a:txBody>
                  <a:tcPr/>
                </a:tc>
              </a:tr>
              <a:tr h="530925">
                <a:tc gridSpan="3">
                  <a:txBody>
                    <a:bodyPr/>
                    <a:lstStyle/>
                    <a:p>
                      <a:pPr algn="ctr"/>
                      <a:r>
                        <a:rPr lang="zh-CN" altLang="en-US" dirty="0" smtClean="0"/>
                        <a:t>数据</a:t>
                      </a:r>
                      <a:endParaRPr lang="zh-CN" altLang="en-US" dirty="0"/>
                    </a:p>
                  </a:txBody>
                  <a:tcPr/>
                </a:tc>
                <a:tc hMerge="1">
                  <a:txBody>
                    <a:bodyPr/>
                    <a:lstStyle/>
                    <a:p>
                      <a:endParaRPr lang="zh-CN" altLang="en-US"/>
                    </a:p>
                  </a:txBody>
                  <a:tcPr/>
                </a:tc>
                <a:tc hMerge="1">
                  <a:txBody>
                    <a:bodyPr/>
                    <a:lstStyle/>
                    <a:p>
                      <a:endParaRPr lang="zh-CN" altLang="en-US" dirty="0"/>
                    </a:p>
                  </a:txBody>
                  <a:tcPr/>
                </a:tc>
              </a:tr>
            </a:tbl>
          </a:graphicData>
        </a:graphic>
      </p:graphicFrame>
    </p:spTree>
    <p:extLst>
      <p:ext uri="{BB962C8B-B14F-4D97-AF65-F5344CB8AC3E}">
        <p14:creationId xmlns:p14="http://schemas.microsoft.com/office/powerpoint/2010/main" val="31660762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94226" y="179021"/>
            <a:ext cx="2514906"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协议分析举例</a:t>
            </a:r>
            <a:endParaRPr kumimoji="1" lang="zh-CN" altLang="en-US" sz="2000" dirty="0">
              <a:solidFill>
                <a:schemeClr val="bg1"/>
              </a:solidFill>
            </a:endParaRPr>
          </a:p>
        </p:txBody>
      </p:sp>
      <p:pic>
        <p:nvPicPr>
          <p:cNvPr id="2" name="图片 1" descr="icmp.jpg"/>
          <p:cNvPicPr>
            <a:picLocks noChangeAspect="1"/>
          </p:cNvPicPr>
          <p:nvPr/>
        </p:nvPicPr>
        <p:blipFill rotWithShape="1">
          <a:blip r:embed="rId2">
            <a:extLst>
              <a:ext uri="{28A0092B-C50C-407E-A947-70E740481C1C}">
                <a14:useLocalDpi xmlns:a14="http://schemas.microsoft.com/office/drawing/2010/main" val="0"/>
              </a:ext>
            </a:extLst>
          </a:blip>
          <a:srcRect t="47745"/>
          <a:stretch/>
        </p:blipFill>
        <p:spPr>
          <a:xfrm>
            <a:off x="-2" y="-1"/>
            <a:ext cx="9144001" cy="6880193"/>
          </a:xfrm>
          <a:prstGeom prst="rect">
            <a:avLst/>
          </a:prstGeom>
        </p:spPr>
      </p:pic>
    </p:spTree>
    <p:extLst>
      <p:ext uri="{BB962C8B-B14F-4D97-AF65-F5344CB8AC3E}">
        <p14:creationId xmlns:p14="http://schemas.microsoft.com/office/powerpoint/2010/main" val="3060349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100" y="694944"/>
            <a:ext cx="6777317" cy="836584"/>
          </a:xfrm>
        </p:spPr>
        <p:txBody>
          <a:bodyPr>
            <a:noAutofit/>
          </a:bodyPr>
          <a:lstStyle/>
          <a:p>
            <a:pPr marL="525780" indent="-457200">
              <a:lnSpc>
                <a:spcPct val="120000"/>
              </a:lnSpc>
              <a:buClrTx/>
              <a:buSzPct val="100000"/>
              <a:buFont typeface="+mj-lt"/>
              <a:buAutoNum type="arabicPeriod" startAt="2"/>
            </a:pPr>
            <a:r>
              <a:rPr kumimoji="1" lang="en-US" altLang="zh-CN" dirty="0" smtClean="0">
                <a:solidFill>
                  <a:srgbClr val="0000FF"/>
                </a:solidFill>
              </a:rPr>
              <a:t>HTTP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715550" y="179021"/>
            <a:ext cx="1242648" cy="400110"/>
          </a:xfrm>
          <a:prstGeom prst="rect">
            <a:avLst/>
          </a:prstGeom>
          <a:noFill/>
        </p:spPr>
        <p:txBody>
          <a:bodyPr wrap="none" rtlCol="0">
            <a:spAutoFit/>
          </a:bodyPr>
          <a:lstStyle/>
          <a:p>
            <a:r>
              <a:rPr kumimoji="1" lang="en-US" altLang="zh-CN" sz="2000" dirty="0" smtClean="0">
                <a:solidFill>
                  <a:schemeClr val="bg1"/>
                </a:solidFill>
              </a:rPr>
              <a:t>HTTP</a:t>
            </a:r>
            <a:r>
              <a:rPr kumimoji="1" lang="zh-CN" altLang="en-US" sz="2000" dirty="0" smtClean="0">
                <a:solidFill>
                  <a:schemeClr val="bg1"/>
                </a:solidFill>
              </a:rPr>
              <a:t>协议</a:t>
            </a:r>
            <a:endParaRPr kumimoji="1" lang="zh-CN" altLang="en-US" sz="2000" dirty="0">
              <a:solidFill>
                <a:schemeClr val="bg1"/>
              </a:solidFill>
            </a:endParaRPr>
          </a:p>
        </p:txBody>
      </p:sp>
      <p:sp>
        <p:nvSpPr>
          <p:cNvPr id="2" name="矩形 1"/>
          <p:cNvSpPr/>
          <p:nvPr/>
        </p:nvSpPr>
        <p:spPr>
          <a:xfrm>
            <a:off x="1155499" y="1978870"/>
            <a:ext cx="6602918" cy="2682786"/>
          </a:xfrm>
          <a:prstGeom prst="rect">
            <a:avLst/>
          </a:prstGeom>
        </p:spPr>
        <p:txBody>
          <a:bodyPr wrap="square">
            <a:spAutoFit/>
          </a:bodyPr>
          <a:lstStyle/>
          <a:p>
            <a:pPr marL="342900" indent="-342900">
              <a:lnSpc>
                <a:spcPct val="120000"/>
              </a:lnSpc>
              <a:spcBef>
                <a:spcPts val="1000"/>
              </a:spcBef>
              <a:buFont typeface="Arial"/>
              <a:buChar char="•"/>
            </a:pPr>
            <a:r>
              <a:rPr lang="zh-CN" altLang="en-US" sz="2000" dirty="0" smtClean="0">
                <a:latin typeface="+mn-ea"/>
              </a:rPr>
              <a:t>超文本传输协议</a:t>
            </a:r>
            <a:r>
              <a:rPr lang="en-US" altLang="zh-CN" sz="2000" dirty="0" smtClean="0">
                <a:latin typeface="+mn-ea"/>
              </a:rPr>
              <a:t>(</a:t>
            </a:r>
            <a:r>
              <a:rPr lang="en-US" altLang="zh-CN" sz="2000" i="1" dirty="0" err="1">
                <a:latin typeface="+mn-ea"/>
              </a:rPr>
              <a:t>HyperText</a:t>
            </a:r>
            <a:r>
              <a:rPr lang="en-US" altLang="zh-CN" sz="2000" i="1" dirty="0">
                <a:latin typeface="+mn-ea"/>
              </a:rPr>
              <a:t> Transfer Protocol</a:t>
            </a:r>
            <a:r>
              <a:rPr lang="en-US" altLang="zh-CN" sz="2000" dirty="0">
                <a:latin typeface="+mn-ea"/>
              </a:rPr>
              <a:t> )</a:t>
            </a:r>
          </a:p>
          <a:p>
            <a:pPr marL="342900" indent="-342900">
              <a:lnSpc>
                <a:spcPct val="120000"/>
              </a:lnSpc>
              <a:spcBef>
                <a:spcPts val="1000"/>
              </a:spcBef>
              <a:buFont typeface="Arial"/>
              <a:buChar char="•"/>
            </a:pPr>
            <a:r>
              <a:rPr kumimoji="1" lang="zh-CN" altLang="en-US" sz="2000" dirty="0"/>
              <a:t>是一种为</a:t>
            </a:r>
            <a:r>
              <a:rPr kumimoji="1" lang="zh-CN" altLang="en-US" sz="2000" dirty="0" smtClean="0"/>
              <a:t>分布式、合作式</a:t>
            </a:r>
            <a:r>
              <a:rPr kumimoji="1" lang="zh-CN" altLang="en-US" sz="2000" dirty="0"/>
              <a:t>、</a:t>
            </a:r>
            <a:r>
              <a:rPr kumimoji="1" lang="zh-CN" altLang="en-US" sz="2000" dirty="0" smtClean="0"/>
              <a:t>多媒体信息系统服务</a:t>
            </a:r>
            <a:r>
              <a:rPr kumimoji="1" lang="zh-CN" altLang="en-US" sz="2000" dirty="0"/>
              <a:t>，面向应用层的协议，</a:t>
            </a:r>
            <a:r>
              <a:rPr lang="zh-CN" altLang="en-US" sz="2000" dirty="0" smtClean="0">
                <a:latin typeface="+mn-ea"/>
              </a:rPr>
              <a:t>是互联网上应</a:t>
            </a:r>
            <a:r>
              <a:rPr lang="zh-CN" altLang="en-US" sz="2000" dirty="0">
                <a:latin typeface="+mn-ea"/>
              </a:rPr>
              <a:t>用最为广泛的一种网络协议，所有的</a:t>
            </a:r>
            <a:r>
              <a:rPr lang="en-US" altLang="zh-CN" sz="2000" dirty="0">
                <a:latin typeface="+mn-ea"/>
              </a:rPr>
              <a:t>WWW</a:t>
            </a:r>
            <a:r>
              <a:rPr lang="zh-CN" altLang="en-US" sz="2000" dirty="0">
                <a:latin typeface="+mn-ea"/>
              </a:rPr>
              <a:t>文件都必须遵守这个标准</a:t>
            </a:r>
            <a:r>
              <a:rPr lang="zh-CN" altLang="en-US" sz="2000" dirty="0" smtClean="0">
                <a:latin typeface="+mn-ea"/>
              </a:rPr>
              <a:t>。</a:t>
            </a:r>
            <a:endParaRPr lang="en-US" altLang="zh-CN" sz="2000" dirty="0" smtClean="0">
              <a:latin typeface="+mn-ea"/>
            </a:endParaRPr>
          </a:p>
          <a:p>
            <a:pPr marL="342900" indent="-342900">
              <a:lnSpc>
                <a:spcPct val="120000"/>
              </a:lnSpc>
              <a:spcBef>
                <a:spcPts val="1000"/>
              </a:spcBef>
              <a:buFont typeface="Arial"/>
              <a:buChar char="•"/>
            </a:pPr>
            <a:r>
              <a:rPr kumimoji="1" lang="zh-CN" altLang="en-US" sz="2000" dirty="0" smtClean="0"/>
              <a:t>基于传输层</a:t>
            </a:r>
            <a:r>
              <a:rPr kumimoji="1" lang="zh-CN" altLang="en-US" sz="2000" dirty="0"/>
              <a:t>的</a:t>
            </a:r>
            <a:r>
              <a:rPr kumimoji="1" lang="en-US" altLang="zh-CN" sz="2000" dirty="0"/>
              <a:t>TCP</a:t>
            </a:r>
            <a:r>
              <a:rPr kumimoji="1" lang="zh-CN" altLang="en-US" sz="2000" dirty="0" smtClean="0"/>
              <a:t>协议进行通信。</a:t>
            </a:r>
            <a:endParaRPr kumimoji="1" lang="en-US" altLang="zh-CN" sz="2000" dirty="0" smtClean="0"/>
          </a:p>
          <a:p>
            <a:pPr marL="342900" indent="-342900">
              <a:lnSpc>
                <a:spcPct val="120000"/>
              </a:lnSpc>
              <a:spcBef>
                <a:spcPts val="1000"/>
              </a:spcBef>
              <a:buFont typeface="Arial"/>
              <a:buChar char="•"/>
            </a:pPr>
            <a:r>
              <a:rPr lang="zh-CN" altLang="en-US" sz="2000" dirty="0" smtClean="0">
                <a:latin typeface="+mn-ea"/>
              </a:rPr>
              <a:t>设计目的是为了提供一种发布和接</a:t>
            </a:r>
            <a:r>
              <a:rPr lang="zh-CN" altLang="en-US" sz="2000" dirty="0">
                <a:latin typeface="+mn-ea"/>
              </a:rPr>
              <a:t>收</a:t>
            </a:r>
            <a:r>
              <a:rPr lang="en-US" altLang="zh-CN" sz="2000" dirty="0">
                <a:latin typeface="+mn-ea"/>
              </a:rPr>
              <a:t>HTML</a:t>
            </a:r>
            <a:r>
              <a:rPr lang="zh-CN" altLang="en-US" sz="2000" dirty="0">
                <a:latin typeface="+mn-ea"/>
              </a:rPr>
              <a:t>页面的方法。</a:t>
            </a:r>
            <a:endParaRPr lang="zh-CN" altLang="en-US" sz="2400" dirty="0">
              <a:latin typeface="+mn-ea"/>
            </a:endParaRPr>
          </a:p>
        </p:txBody>
      </p:sp>
    </p:spTree>
    <p:extLst>
      <p:ext uri="{BB962C8B-B14F-4D97-AF65-F5344CB8AC3E}">
        <p14:creationId xmlns:p14="http://schemas.microsoft.com/office/powerpoint/2010/main" val="3060349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100" y="579504"/>
            <a:ext cx="6777317" cy="836584"/>
          </a:xfrm>
        </p:spPr>
        <p:txBody>
          <a:bodyPr>
            <a:noAutofit/>
          </a:bodyPr>
          <a:lstStyle/>
          <a:p>
            <a:pPr marL="525780" indent="-457200">
              <a:lnSpc>
                <a:spcPct val="120000"/>
              </a:lnSpc>
              <a:buClrTx/>
              <a:buSzPct val="100000"/>
              <a:buFont typeface="+mj-lt"/>
              <a:buAutoNum type="arabicPeriod" startAt="2"/>
            </a:pPr>
            <a:r>
              <a:rPr kumimoji="1" lang="en-US" altLang="zh-CN" dirty="0" smtClean="0">
                <a:solidFill>
                  <a:srgbClr val="0000FF"/>
                </a:solidFill>
              </a:rPr>
              <a:t>HTTP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715550" y="179021"/>
            <a:ext cx="1242648" cy="400110"/>
          </a:xfrm>
          <a:prstGeom prst="rect">
            <a:avLst/>
          </a:prstGeom>
          <a:noFill/>
        </p:spPr>
        <p:txBody>
          <a:bodyPr wrap="none" rtlCol="0">
            <a:spAutoFit/>
          </a:bodyPr>
          <a:lstStyle/>
          <a:p>
            <a:r>
              <a:rPr kumimoji="1" lang="en-US" altLang="zh-CN" sz="2000" dirty="0" smtClean="0">
                <a:solidFill>
                  <a:schemeClr val="bg1"/>
                </a:solidFill>
              </a:rPr>
              <a:t>HTTP</a:t>
            </a:r>
            <a:r>
              <a:rPr kumimoji="1" lang="zh-CN" altLang="en-US" sz="2000" dirty="0" smtClean="0">
                <a:solidFill>
                  <a:schemeClr val="bg1"/>
                </a:solidFill>
              </a:rPr>
              <a:t>协议</a:t>
            </a:r>
            <a:endParaRPr kumimoji="1" lang="zh-CN" altLang="en-US" sz="2000" dirty="0">
              <a:solidFill>
                <a:schemeClr val="bg1"/>
              </a:solidFill>
            </a:endParaRPr>
          </a:p>
        </p:txBody>
      </p:sp>
      <p:sp>
        <p:nvSpPr>
          <p:cNvPr id="4" name="laptop"/>
          <p:cNvSpPr>
            <a:spLocks noEditPoints="1" noChangeArrowheads="1"/>
          </p:cNvSpPr>
          <p:nvPr/>
        </p:nvSpPr>
        <p:spPr bwMode="auto">
          <a:xfrm>
            <a:off x="704171" y="2568576"/>
            <a:ext cx="1809750" cy="1362075"/>
          </a:xfrm>
          <a:custGeom>
            <a:avLst/>
            <a:gdLst>
              <a:gd name="T0" fmla="*/ 281684 w 21600"/>
              <a:gd name="T1" fmla="*/ 0 h 21600"/>
              <a:gd name="T2" fmla="*/ 281684 w 21600"/>
              <a:gd name="T3" fmla="*/ 452322 h 21600"/>
              <a:gd name="T4" fmla="*/ 1535523 w 21600"/>
              <a:gd name="T5" fmla="*/ 0 h 21600"/>
              <a:gd name="T6" fmla="*/ 1535523 w 21600"/>
              <a:gd name="T7" fmla="*/ 452322 h 21600"/>
              <a:gd name="T8" fmla="*/ 904875 w 21600"/>
              <a:gd name="T9" fmla="*/ 0 h 21600"/>
              <a:gd name="T10" fmla="*/ 904875 w 21600"/>
              <a:gd name="T11" fmla="*/ 1362075 h 21600"/>
              <a:gd name="T12" fmla="*/ 0 w 21600"/>
              <a:gd name="T13" fmla="*/ 1362075 h 21600"/>
              <a:gd name="T14" fmla="*/ 1809750 w 21600"/>
              <a:gd name="T15" fmla="*/ 1362075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33CCFF"/>
          </a:solidFill>
          <a:ln w="9525">
            <a:solidFill>
              <a:srgbClr val="000000"/>
            </a:solidFill>
            <a:miter lim="800000"/>
            <a:headEnd/>
            <a:tailEnd/>
          </a:ln>
        </p:spPr>
        <p:txBody>
          <a:bodyPr/>
          <a:lstStyle>
            <a:lvl1pPr eaLnBrk="0" hangingPunct="0">
              <a:defRPr sz="1000">
                <a:solidFill>
                  <a:srgbClr val="FF010D"/>
                </a:solidFill>
                <a:latin typeface="Verdana" panose="020B0604030504040204" pitchFamily="34" charset="0"/>
                <a:ea typeface="宋体" panose="02010600030101010101" pitchFamily="2" charset="-122"/>
              </a:defRPr>
            </a:lvl1pPr>
            <a:lvl2pPr marL="742950" indent="-285750" eaLnBrk="0" hangingPunct="0">
              <a:defRPr sz="1000">
                <a:solidFill>
                  <a:srgbClr val="FF010D"/>
                </a:solidFill>
                <a:latin typeface="Verdana" panose="020B0604030504040204" pitchFamily="34" charset="0"/>
                <a:ea typeface="宋体" panose="02010600030101010101" pitchFamily="2" charset="-122"/>
              </a:defRPr>
            </a:lvl2pPr>
            <a:lvl3pPr marL="1143000" indent="-228600" eaLnBrk="0" hangingPunct="0">
              <a:defRPr sz="1000">
                <a:solidFill>
                  <a:srgbClr val="FF010D"/>
                </a:solidFill>
                <a:latin typeface="Verdana" panose="020B0604030504040204" pitchFamily="34" charset="0"/>
                <a:ea typeface="宋体" panose="02010600030101010101" pitchFamily="2" charset="-122"/>
              </a:defRPr>
            </a:lvl3pPr>
            <a:lvl4pPr marL="1600200" indent="-228600" eaLnBrk="0" hangingPunct="0">
              <a:defRPr sz="1000">
                <a:solidFill>
                  <a:srgbClr val="FF010D"/>
                </a:solidFill>
                <a:latin typeface="Verdana" panose="020B0604030504040204" pitchFamily="34" charset="0"/>
                <a:ea typeface="宋体" panose="02010600030101010101" pitchFamily="2" charset="-122"/>
              </a:defRPr>
            </a:lvl4pPr>
            <a:lvl5pPr marL="2057400" indent="-228600" eaLnBrk="0" hangingPunct="0">
              <a:defRPr sz="1000">
                <a:solidFill>
                  <a:srgbClr val="FF010D"/>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9pPr>
          </a:lstStyle>
          <a:p>
            <a:pPr eaLnBrk="1" hangingPunct="1"/>
            <a:r>
              <a:rPr lang="zh-CN" altLang="en-US" sz="2000" b="1">
                <a:solidFill>
                  <a:schemeClr val="tx1"/>
                </a:solidFill>
              </a:rPr>
              <a:t>客户端</a:t>
            </a:r>
          </a:p>
        </p:txBody>
      </p:sp>
      <p:sp>
        <p:nvSpPr>
          <p:cNvPr id="5" name="mainfrm"/>
          <p:cNvSpPr>
            <a:spLocks noEditPoints="1" noChangeArrowheads="1"/>
          </p:cNvSpPr>
          <p:nvPr/>
        </p:nvSpPr>
        <p:spPr bwMode="auto">
          <a:xfrm>
            <a:off x="6443663" y="2492375"/>
            <a:ext cx="1809750" cy="1809750"/>
          </a:xfrm>
          <a:custGeom>
            <a:avLst/>
            <a:gdLst>
              <a:gd name="T0" fmla="*/ 0 w 21600"/>
              <a:gd name="T1" fmla="*/ 0 h 21600"/>
              <a:gd name="T2" fmla="*/ 904875 w 21600"/>
              <a:gd name="T3" fmla="*/ 0 h 21600"/>
              <a:gd name="T4" fmla="*/ 1809750 w 21600"/>
              <a:gd name="T5" fmla="*/ 0 h 21600"/>
              <a:gd name="T6" fmla="*/ 1809750 w 21600"/>
              <a:gd name="T7" fmla="*/ 904875 h 21600"/>
              <a:gd name="T8" fmla="*/ 1726217 w 21600"/>
              <a:gd name="T9" fmla="*/ 1809750 h 21600"/>
              <a:gd name="T10" fmla="*/ 904875 w 21600"/>
              <a:gd name="T11" fmla="*/ 1809750 h 21600"/>
              <a:gd name="T12" fmla="*/ 97442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CCFF"/>
          </a:solidFill>
          <a:ln w="9525">
            <a:solidFill>
              <a:srgbClr val="000000"/>
            </a:solidFill>
            <a:miter lim="800000"/>
            <a:headEnd/>
            <a:tailEnd/>
          </a:ln>
        </p:spPr>
        <p:txBody>
          <a:bodyPr/>
          <a:lstStyle>
            <a:lvl1pPr eaLnBrk="0" hangingPunct="0">
              <a:defRPr sz="1000">
                <a:solidFill>
                  <a:srgbClr val="FF010D"/>
                </a:solidFill>
                <a:latin typeface="Verdana" panose="020B0604030504040204" pitchFamily="34" charset="0"/>
                <a:ea typeface="宋体" panose="02010600030101010101" pitchFamily="2" charset="-122"/>
              </a:defRPr>
            </a:lvl1pPr>
            <a:lvl2pPr marL="742950" indent="-285750" eaLnBrk="0" hangingPunct="0">
              <a:defRPr sz="1000">
                <a:solidFill>
                  <a:srgbClr val="FF010D"/>
                </a:solidFill>
                <a:latin typeface="Verdana" panose="020B0604030504040204" pitchFamily="34" charset="0"/>
                <a:ea typeface="宋体" panose="02010600030101010101" pitchFamily="2" charset="-122"/>
              </a:defRPr>
            </a:lvl2pPr>
            <a:lvl3pPr marL="1143000" indent="-228600" eaLnBrk="0" hangingPunct="0">
              <a:defRPr sz="1000">
                <a:solidFill>
                  <a:srgbClr val="FF010D"/>
                </a:solidFill>
                <a:latin typeface="Verdana" panose="020B0604030504040204" pitchFamily="34" charset="0"/>
                <a:ea typeface="宋体" panose="02010600030101010101" pitchFamily="2" charset="-122"/>
              </a:defRPr>
            </a:lvl3pPr>
            <a:lvl4pPr marL="1600200" indent="-228600" eaLnBrk="0" hangingPunct="0">
              <a:defRPr sz="1000">
                <a:solidFill>
                  <a:srgbClr val="FF010D"/>
                </a:solidFill>
                <a:latin typeface="Verdana" panose="020B0604030504040204" pitchFamily="34" charset="0"/>
                <a:ea typeface="宋体" panose="02010600030101010101" pitchFamily="2" charset="-122"/>
              </a:defRPr>
            </a:lvl4pPr>
            <a:lvl5pPr marL="2057400" indent="-228600" eaLnBrk="0" hangingPunct="0">
              <a:defRPr sz="1000">
                <a:solidFill>
                  <a:srgbClr val="FF010D"/>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9pPr>
          </a:lstStyle>
          <a:p>
            <a:pPr eaLnBrk="1" hangingPunct="1"/>
            <a:r>
              <a:rPr lang="zh-CN" altLang="en-US" sz="2000">
                <a:solidFill>
                  <a:schemeClr val="tx1"/>
                </a:solidFill>
              </a:rPr>
              <a:t>服务器</a:t>
            </a:r>
          </a:p>
        </p:txBody>
      </p:sp>
      <p:sp>
        <p:nvSpPr>
          <p:cNvPr id="7" name="AutoShape 22"/>
          <p:cNvSpPr>
            <a:spLocks noChangeArrowheads="1"/>
          </p:cNvSpPr>
          <p:nvPr/>
        </p:nvSpPr>
        <p:spPr bwMode="gray">
          <a:xfrm>
            <a:off x="2710089" y="2394857"/>
            <a:ext cx="3455988" cy="457881"/>
          </a:xfrm>
          <a:prstGeom prst="rightArrow">
            <a:avLst>
              <a:gd name="adj1" fmla="val 47139"/>
              <a:gd name="adj2" fmla="val 94083"/>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rgbClr val="FF010D"/>
                </a:solidFill>
                <a:latin typeface="Verdana" panose="020B0604030504040204" pitchFamily="34" charset="0"/>
                <a:ea typeface="宋体" panose="02010600030101010101" pitchFamily="2" charset="-122"/>
              </a:defRPr>
            </a:lvl1pPr>
            <a:lvl2pPr marL="742950" indent="-285750" eaLnBrk="0" hangingPunct="0">
              <a:defRPr sz="1000">
                <a:solidFill>
                  <a:srgbClr val="FF010D"/>
                </a:solidFill>
                <a:latin typeface="Verdana" panose="020B0604030504040204" pitchFamily="34" charset="0"/>
                <a:ea typeface="宋体" panose="02010600030101010101" pitchFamily="2" charset="-122"/>
              </a:defRPr>
            </a:lvl2pPr>
            <a:lvl3pPr marL="1143000" indent="-228600" eaLnBrk="0" hangingPunct="0">
              <a:defRPr sz="1000">
                <a:solidFill>
                  <a:srgbClr val="FF010D"/>
                </a:solidFill>
                <a:latin typeface="Verdana" panose="020B0604030504040204" pitchFamily="34" charset="0"/>
                <a:ea typeface="宋体" panose="02010600030101010101" pitchFamily="2" charset="-122"/>
              </a:defRPr>
            </a:lvl3pPr>
            <a:lvl4pPr marL="1600200" indent="-228600" eaLnBrk="0" hangingPunct="0">
              <a:defRPr sz="1000">
                <a:solidFill>
                  <a:srgbClr val="FF010D"/>
                </a:solidFill>
                <a:latin typeface="Verdana" panose="020B0604030504040204" pitchFamily="34" charset="0"/>
                <a:ea typeface="宋体" panose="02010600030101010101" pitchFamily="2" charset="-122"/>
              </a:defRPr>
            </a:lvl4pPr>
            <a:lvl5pPr marL="2057400" indent="-228600" eaLnBrk="0" hangingPunct="0">
              <a:defRPr sz="1000">
                <a:solidFill>
                  <a:srgbClr val="FF010D"/>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9pPr>
          </a:lstStyle>
          <a:p>
            <a:pPr algn="ctr" eaLnBrk="1" hangingPunct="1"/>
            <a:r>
              <a:rPr lang="zh-CN" altLang="en-US" sz="1800" b="1" dirty="0">
                <a:solidFill>
                  <a:schemeClr val="tx1"/>
                </a:solidFill>
              </a:rPr>
              <a:t>建立</a:t>
            </a:r>
            <a:r>
              <a:rPr lang="en-US" altLang="zh-CN" sz="1800" b="1" dirty="0">
                <a:solidFill>
                  <a:schemeClr val="tx1"/>
                </a:solidFill>
              </a:rPr>
              <a:t>TCP</a:t>
            </a:r>
            <a:r>
              <a:rPr lang="zh-CN" altLang="en-US" sz="1800" b="1" dirty="0">
                <a:solidFill>
                  <a:schemeClr val="tx1"/>
                </a:solidFill>
              </a:rPr>
              <a:t>连接</a:t>
            </a:r>
          </a:p>
        </p:txBody>
      </p:sp>
      <p:sp>
        <p:nvSpPr>
          <p:cNvPr id="8" name="AutoShape 27"/>
          <p:cNvSpPr>
            <a:spLocks noChangeArrowheads="1"/>
          </p:cNvSpPr>
          <p:nvPr/>
        </p:nvSpPr>
        <p:spPr bwMode="gray">
          <a:xfrm>
            <a:off x="4870677" y="2924175"/>
            <a:ext cx="976312" cy="485775"/>
          </a:xfrm>
          <a:prstGeom prst="leftArrow">
            <a:avLst>
              <a:gd name="adj1" fmla="val 50000"/>
              <a:gd name="adj2" fmla="val 5024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000">
                <a:solidFill>
                  <a:srgbClr val="FF010D"/>
                </a:solidFill>
                <a:latin typeface="Verdana" panose="020B0604030504040204" pitchFamily="34" charset="0"/>
                <a:ea typeface="宋体" panose="02010600030101010101" pitchFamily="2" charset="-122"/>
              </a:defRPr>
            </a:lvl1pPr>
            <a:lvl2pPr marL="742950" indent="-285750" eaLnBrk="0" hangingPunct="0">
              <a:defRPr sz="1000">
                <a:solidFill>
                  <a:srgbClr val="FF010D"/>
                </a:solidFill>
                <a:latin typeface="Verdana" panose="020B0604030504040204" pitchFamily="34" charset="0"/>
                <a:ea typeface="宋体" panose="02010600030101010101" pitchFamily="2" charset="-122"/>
              </a:defRPr>
            </a:lvl2pPr>
            <a:lvl3pPr marL="1143000" indent="-228600" eaLnBrk="0" hangingPunct="0">
              <a:defRPr sz="1000">
                <a:solidFill>
                  <a:srgbClr val="FF010D"/>
                </a:solidFill>
                <a:latin typeface="Verdana" panose="020B0604030504040204" pitchFamily="34" charset="0"/>
                <a:ea typeface="宋体" panose="02010600030101010101" pitchFamily="2" charset="-122"/>
              </a:defRPr>
            </a:lvl3pPr>
            <a:lvl4pPr marL="1600200" indent="-228600" eaLnBrk="0" hangingPunct="0">
              <a:defRPr sz="1000">
                <a:solidFill>
                  <a:srgbClr val="FF010D"/>
                </a:solidFill>
                <a:latin typeface="Verdana" panose="020B0604030504040204" pitchFamily="34" charset="0"/>
                <a:ea typeface="宋体" panose="02010600030101010101" pitchFamily="2" charset="-122"/>
              </a:defRPr>
            </a:lvl4pPr>
            <a:lvl5pPr marL="2057400" indent="-228600" eaLnBrk="0" hangingPunct="0">
              <a:defRPr sz="1000">
                <a:solidFill>
                  <a:srgbClr val="FF010D"/>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 name="AutoShape 28"/>
          <p:cNvSpPr>
            <a:spLocks noChangeArrowheads="1"/>
          </p:cNvSpPr>
          <p:nvPr/>
        </p:nvSpPr>
        <p:spPr bwMode="gray">
          <a:xfrm>
            <a:off x="2708502" y="3070227"/>
            <a:ext cx="3529012" cy="411160"/>
          </a:xfrm>
          <a:prstGeom prst="leftRightArrow">
            <a:avLst>
              <a:gd name="adj1" fmla="val 50000"/>
              <a:gd name="adj2" fmla="val 245636"/>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rgbClr val="FF010D"/>
                </a:solidFill>
                <a:latin typeface="Verdana" panose="020B0604030504040204" pitchFamily="34" charset="0"/>
                <a:ea typeface="宋体" panose="02010600030101010101" pitchFamily="2" charset="-122"/>
              </a:defRPr>
            </a:lvl1pPr>
            <a:lvl2pPr marL="742950" indent="-285750" eaLnBrk="0" hangingPunct="0">
              <a:defRPr sz="1000">
                <a:solidFill>
                  <a:srgbClr val="FF010D"/>
                </a:solidFill>
                <a:latin typeface="Verdana" panose="020B0604030504040204" pitchFamily="34" charset="0"/>
                <a:ea typeface="宋体" panose="02010600030101010101" pitchFamily="2" charset="-122"/>
              </a:defRPr>
            </a:lvl2pPr>
            <a:lvl3pPr marL="1143000" indent="-228600" eaLnBrk="0" hangingPunct="0">
              <a:defRPr sz="1000">
                <a:solidFill>
                  <a:srgbClr val="FF010D"/>
                </a:solidFill>
                <a:latin typeface="Verdana" panose="020B0604030504040204" pitchFamily="34" charset="0"/>
                <a:ea typeface="宋体" panose="02010600030101010101" pitchFamily="2" charset="-122"/>
              </a:defRPr>
            </a:lvl3pPr>
            <a:lvl4pPr marL="1600200" indent="-228600" eaLnBrk="0" hangingPunct="0">
              <a:defRPr sz="1000">
                <a:solidFill>
                  <a:srgbClr val="FF010D"/>
                </a:solidFill>
                <a:latin typeface="Verdana" panose="020B0604030504040204" pitchFamily="34" charset="0"/>
                <a:ea typeface="宋体" panose="02010600030101010101" pitchFamily="2" charset="-122"/>
              </a:defRPr>
            </a:lvl4pPr>
            <a:lvl5pPr marL="2057400" indent="-228600" eaLnBrk="0" hangingPunct="0">
              <a:defRPr sz="1000">
                <a:solidFill>
                  <a:srgbClr val="FF010D"/>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9pPr>
          </a:lstStyle>
          <a:p>
            <a:pPr algn="ctr" eaLnBrk="1" hangingPunct="1"/>
            <a:r>
              <a:rPr lang="zh-CN" altLang="en-US" sz="1800" b="1" dirty="0">
                <a:solidFill>
                  <a:schemeClr val="tx1"/>
                </a:solidFill>
              </a:rPr>
              <a:t>请求与响应</a:t>
            </a:r>
          </a:p>
        </p:txBody>
      </p:sp>
      <p:sp>
        <p:nvSpPr>
          <p:cNvPr id="10" name="AutoShape 29"/>
          <p:cNvSpPr>
            <a:spLocks noChangeArrowheads="1"/>
          </p:cNvSpPr>
          <p:nvPr/>
        </p:nvSpPr>
        <p:spPr bwMode="gray">
          <a:xfrm>
            <a:off x="2710089" y="3627438"/>
            <a:ext cx="3527425" cy="449262"/>
          </a:xfrm>
          <a:prstGeom prst="leftArrow">
            <a:avLst>
              <a:gd name="adj1" fmla="val 48019"/>
              <a:gd name="adj2" fmla="val 119819"/>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rgbClr val="FF010D"/>
                </a:solidFill>
                <a:latin typeface="Verdana" panose="020B0604030504040204" pitchFamily="34" charset="0"/>
                <a:ea typeface="宋体" panose="02010600030101010101" pitchFamily="2" charset="-122"/>
              </a:defRPr>
            </a:lvl1pPr>
            <a:lvl2pPr marL="742950" indent="-285750" eaLnBrk="0" hangingPunct="0">
              <a:defRPr sz="1000">
                <a:solidFill>
                  <a:srgbClr val="FF010D"/>
                </a:solidFill>
                <a:latin typeface="Verdana" panose="020B0604030504040204" pitchFamily="34" charset="0"/>
                <a:ea typeface="宋体" panose="02010600030101010101" pitchFamily="2" charset="-122"/>
              </a:defRPr>
            </a:lvl2pPr>
            <a:lvl3pPr marL="1143000" indent="-228600" eaLnBrk="0" hangingPunct="0">
              <a:defRPr sz="1000">
                <a:solidFill>
                  <a:srgbClr val="FF010D"/>
                </a:solidFill>
                <a:latin typeface="Verdana" panose="020B0604030504040204" pitchFamily="34" charset="0"/>
                <a:ea typeface="宋体" panose="02010600030101010101" pitchFamily="2" charset="-122"/>
              </a:defRPr>
            </a:lvl3pPr>
            <a:lvl4pPr marL="1600200" indent="-228600" eaLnBrk="0" hangingPunct="0">
              <a:defRPr sz="1000">
                <a:solidFill>
                  <a:srgbClr val="FF010D"/>
                </a:solidFill>
                <a:latin typeface="Verdana" panose="020B0604030504040204" pitchFamily="34" charset="0"/>
                <a:ea typeface="宋体" panose="02010600030101010101" pitchFamily="2" charset="-122"/>
              </a:defRPr>
            </a:lvl4pPr>
            <a:lvl5pPr marL="2057400" indent="-228600" eaLnBrk="0" hangingPunct="0">
              <a:defRPr sz="1000">
                <a:solidFill>
                  <a:srgbClr val="FF010D"/>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1000">
                <a:solidFill>
                  <a:srgbClr val="FF010D"/>
                </a:solidFill>
                <a:latin typeface="Verdana" panose="020B0604030504040204" pitchFamily="34" charset="0"/>
                <a:ea typeface="宋体" panose="02010600030101010101" pitchFamily="2" charset="-122"/>
              </a:defRPr>
            </a:lvl9pPr>
          </a:lstStyle>
          <a:p>
            <a:pPr algn="ctr" eaLnBrk="1" hangingPunct="1"/>
            <a:r>
              <a:rPr lang="zh-CN" altLang="en-US" sz="1600" b="1">
                <a:solidFill>
                  <a:schemeClr val="tx1"/>
                </a:solidFill>
              </a:rPr>
              <a:t>关闭</a:t>
            </a:r>
            <a:r>
              <a:rPr lang="en-US" altLang="zh-CN" sz="1600" b="1">
                <a:solidFill>
                  <a:schemeClr val="tx1"/>
                </a:solidFill>
              </a:rPr>
              <a:t>TCP</a:t>
            </a:r>
            <a:r>
              <a:rPr lang="zh-CN" altLang="en-US" sz="1600" b="1">
                <a:solidFill>
                  <a:schemeClr val="tx1"/>
                </a:solidFill>
              </a:rPr>
              <a:t>连接</a:t>
            </a:r>
          </a:p>
        </p:txBody>
      </p:sp>
    </p:spTree>
    <p:extLst>
      <p:ext uri="{BB962C8B-B14F-4D97-AF65-F5344CB8AC3E}">
        <p14:creationId xmlns:p14="http://schemas.microsoft.com/office/powerpoint/2010/main" val="9856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2000" fill="hold"/>
                                        <p:tgtEl>
                                          <p:spTgt spid="9"/>
                                        </p:tgtEl>
                                        <p:attrNameLst>
                                          <p:attrName>ppt_w</p:attrName>
                                        </p:attrNameLst>
                                      </p:cBhvr>
                                      <p:tavLst>
                                        <p:tav tm="0">
                                          <p:val>
                                            <p:strVal val="#ppt_w*0.70"/>
                                          </p:val>
                                        </p:tav>
                                        <p:tav tm="100000">
                                          <p:val>
                                            <p:strVal val="#ppt_w"/>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animEffect transition="in" filter="fade">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2000" fill="hold"/>
                                        <p:tgtEl>
                                          <p:spTgt spid="10"/>
                                        </p:tgtEl>
                                        <p:attrNameLst>
                                          <p:attrName>ppt_x</p:attrName>
                                        </p:attrNameLst>
                                      </p:cBhvr>
                                      <p:tavLst>
                                        <p:tav tm="0">
                                          <p:val>
                                            <p:strVal val="1+#ppt_w/2"/>
                                          </p:val>
                                        </p:tav>
                                        <p:tav tm="100000">
                                          <p:val>
                                            <p:strVal val="#ppt_x"/>
                                          </p:val>
                                        </p:tav>
                                      </p:tavLst>
                                    </p:anim>
                                    <p:anim calcmode="lin" valueType="num">
                                      <p:cBhvr additive="base">
                                        <p:cTn id="21"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100" y="579504"/>
            <a:ext cx="6777317" cy="836584"/>
          </a:xfrm>
        </p:spPr>
        <p:txBody>
          <a:bodyPr>
            <a:noAutofit/>
          </a:bodyPr>
          <a:lstStyle/>
          <a:p>
            <a:pPr marL="525780" indent="-457200">
              <a:lnSpc>
                <a:spcPct val="120000"/>
              </a:lnSpc>
              <a:buClrTx/>
              <a:buSzPct val="100000"/>
              <a:buFont typeface="+mj-lt"/>
              <a:buAutoNum type="arabicPeriod" startAt="2"/>
            </a:pPr>
            <a:r>
              <a:rPr kumimoji="1" lang="en-US" altLang="zh-CN" dirty="0" smtClean="0">
                <a:solidFill>
                  <a:srgbClr val="0000FF"/>
                </a:solidFill>
              </a:rPr>
              <a:t>HTTP</a:t>
            </a:r>
            <a:r>
              <a:rPr kumimoji="1" lang="zh-CN" altLang="en-US" dirty="0" smtClean="0">
                <a:solidFill>
                  <a:srgbClr val="0000FF"/>
                </a:solidFill>
              </a:rPr>
              <a:t>协议</a:t>
            </a:r>
            <a:r>
              <a:rPr kumimoji="1" lang="zh-CN" altLang="en-US" dirty="0">
                <a:solidFill>
                  <a:srgbClr val="0000FF"/>
                </a:solidFill>
              </a:rPr>
              <a:t>特点</a:t>
            </a:r>
            <a:endParaRPr kumimoji="1" lang="en-US" altLang="zh-CN" dirty="0" smtClean="0">
              <a:solidFill>
                <a:srgbClr val="0000FF"/>
              </a:solidFill>
            </a:endParaRPr>
          </a:p>
        </p:txBody>
      </p:sp>
      <p:sp>
        <p:nvSpPr>
          <p:cNvPr id="6" name="文本框 5"/>
          <p:cNvSpPr txBox="1"/>
          <p:nvPr/>
        </p:nvSpPr>
        <p:spPr>
          <a:xfrm>
            <a:off x="5715550" y="179021"/>
            <a:ext cx="1242648" cy="400110"/>
          </a:xfrm>
          <a:prstGeom prst="rect">
            <a:avLst/>
          </a:prstGeom>
          <a:noFill/>
        </p:spPr>
        <p:txBody>
          <a:bodyPr wrap="none" rtlCol="0">
            <a:spAutoFit/>
          </a:bodyPr>
          <a:lstStyle/>
          <a:p>
            <a:r>
              <a:rPr kumimoji="1" lang="en-US" altLang="zh-CN" sz="2000" dirty="0" smtClean="0">
                <a:solidFill>
                  <a:schemeClr val="bg1"/>
                </a:solidFill>
              </a:rPr>
              <a:t>HTTP</a:t>
            </a:r>
            <a:r>
              <a:rPr kumimoji="1" lang="zh-CN" altLang="en-US" sz="2000" dirty="0" smtClean="0">
                <a:solidFill>
                  <a:schemeClr val="bg1"/>
                </a:solidFill>
              </a:rPr>
              <a:t>协议</a:t>
            </a:r>
            <a:endParaRPr kumimoji="1" lang="zh-CN" altLang="en-US" sz="2000" dirty="0">
              <a:solidFill>
                <a:schemeClr val="bg1"/>
              </a:solidFill>
            </a:endParaRPr>
          </a:p>
        </p:txBody>
      </p:sp>
      <p:sp>
        <p:nvSpPr>
          <p:cNvPr id="4" name="Rectangle 3"/>
          <p:cNvSpPr txBox="1">
            <a:spLocks noChangeArrowheads="1"/>
          </p:cNvSpPr>
          <p:nvPr/>
        </p:nvSpPr>
        <p:spPr>
          <a:xfrm>
            <a:off x="622300" y="1600201"/>
            <a:ext cx="7343749" cy="3190660"/>
          </a:xfrm>
          <a:prstGeom prst="rect">
            <a:avLst/>
          </a:prstGeom>
        </p:spPr>
        <p:txBody>
          <a:bodyPr vert="horz" lIns="91440" tIns="45720" rIns="91440" bIns="45720" rtlCol="0">
            <a:normAutofit fontScale="92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20000"/>
              </a:lnSpc>
              <a:spcBef>
                <a:spcPts val="1000"/>
              </a:spcBef>
              <a:buClr>
                <a:schemeClr val="tx1"/>
              </a:buClr>
              <a:buSzPct val="100000"/>
              <a:buFont typeface="Arial"/>
              <a:buChar char="•"/>
            </a:pPr>
            <a:r>
              <a:rPr lang="zh-CN" altLang="en-US" sz="2000" dirty="0" smtClean="0">
                <a:latin typeface="+mn-ea"/>
              </a:rPr>
              <a:t>客户</a:t>
            </a:r>
            <a:r>
              <a:rPr lang="en-US" altLang="zh-CN" sz="2000" dirty="0" smtClean="0">
                <a:latin typeface="+mn-ea"/>
              </a:rPr>
              <a:t>/</a:t>
            </a:r>
            <a:r>
              <a:rPr lang="zh-CN" altLang="en-US" sz="2000" dirty="0" smtClean="0">
                <a:latin typeface="+mn-ea"/>
              </a:rPr>
              <a:t>服务器模式：一个服务器可以为分布在世界各地的许多客户服务。</a:t>
            </a:r>
            <a:endParaRPr lang="en-US" altLang="zh-CN" sz="2000" dirty="0" smtClean="0">
              <a:latin typeface="+mn-ea"/>
            </a:endParaRPr>
          </a:p>
          <a:p>
            <a:pPr>
              <a:lnSpc>
                <a:spcPct val="120000"/>
              </a:lnSpc>
              <a:spcBef>
                <a:spcPts val="1000"/>
              </a:spcBef>
              <a:buClr>
                <a:schemeClr val="tx1"/>
              </a:buClr>
              <a:buSzPct val="100000"/>
              <a:buFont typeface="Arial"/>
              <a:buChar char="•"/>
            </a:pPr>
            <a:r>
              <a:rPr lang="zh-CN" altLang="en-US" sz="2000" dirty="0" smtClean="0">
                <a:latin typeface="+mn-ea"/>
              </a:rPr>
              <a:t>简单：</a:t>
            </a:r>
            <a:r>
              <a:rPr lang="en-US" altLang="zh-CN" sz="2000" dirty="0" smtClean="0">
                <a:latin typeface="+mn-ea"/>
              </a:rPr>
              <a:t>HTTP</a:t>
            </a:r>
            <a:r>
              <a:rPr lang="zh-CN" altLang="en-US" sz="2000" dirty="0" smtClean="0">
                <a:latin typeface="+mn-ea"/>
              </a:rPr>
              <a:t>本身处理简单</a:t>
            </a:r>
            <a:r>
              <a:rPr lang="en-US" altLang="zh-CN" sz="2000" dirty="0" smtClean="0">
                <a:latin typeface="+mn-ea"/>
              </a:rPr>
              <a:t>,</a:t>
            </a:r>
            <a:r>
              <a:rPr lang="zh-CN" altLang="en-US" sz="2000" dirty="0" smtClean="0">
                <a:latin typeface="+mn-ea"/>
              </a:rPr>
              <a:t>有效地处理大量请求，</a:t>
            </a:r>
            <a:r>
              <a:rPr lang="en-US" altLang="zh-CN" sz="2000" dirty="0" smtClean="0">
                <a:latin typeface="+mn-ea"/>
              </a:rPr>
              <a:t>HTTP</a:t>
            </a:r>
            <a:r>
              <a:rPr lang="zh-CN" altLang="en-US" sz="2000" dirty="0" smtClean="0">
                <a:latin typeface="+mn-ea"/>
              </a:rPr>
              <a:t>服务器程序规模小，所以经由</a:t>
            </a:r>
            <a:r>
              <a:rPr lang="en-US" altLang="zh-CN" sz="2000" dirty="0" smtClean="0">
                <a:latin typeface="+mn-ea"/>
              </a:rPr>
              <a:t>HTTP</a:t>
            </a:r>
            <a:r>
              <a:rPr lang="zh-CN" altLang="en-US" sz="2000" dirty="0" smtClean="0">
                <a:latin typeface="+mn-ea"/>
              </a:rPr>
              <a:t>的通信速度快</a:t>
            </a:r>
            <a:r>
              <a:rPr lang="en-US" altLang="zh-CN" sz="2000" dirty="0" smtClean="0">
                <a:latin typeface="+mn-ea"/>
              </a:rPr>
              <a:t>,</a:t>
            </a:r>
            <a:r>
              <a:rPr lang="zh-CN" altLang="en-US" sz="2000" dirty="0" smtClean="0">
                <a:latin typeface="+mn-ea"/>
              </a:rPr>
              <a:t>与其它协议相比</a:t>
            </a:r>
            <a:r>
              <a:rPr lang="en-US" altLang="zh-CN" sz="2000" dirty="0" smtClean="0">
                <a:latin typeface="+mn-ea"/>
              </a:rPr>
              <a:t>,</a:t>
            </a:r>
            <a:r>
              <a:rPr lang="zh-CN" altLang="en-US" sz="2000" dirty="0" smtClean="0">
                <a:latin typeface="+mn-ea"/>
              </a:rPr>
              <a:t>时间开销小得多。 </a:t>
            </a:r>
            <a:endParaRPr lang="en-US" altLang="zh-CN" sz="2000" dirty="0" smtClean="0">
              <a:latin typeface="+mn-ea"/>
            </a:endParaRPr>
          </a:p>
          <a:p>
            <a:pPr>
              <a:lnSpc>
                <a:spcPct val="120000"/>
              </a:lnSpc>
              <a:spcBef>
                <a:spcPts val="1000"/>
              </a:spcBef>
              <a:buClr>
                <a:schemeClr val="tx1"/>
              </a:buClr>
              <a:buSzPct val="100000"/>
              <a:buFont typeface="Arial"/>
              <a:buChar char="•"/>
            </a:pPr>
            <a:r>
              <a:rPr lang="zh-CN" altLang="en-US" sz="2000" dirty="0" smtClean="0">
                <a:latin typeface="+mn-ea"/>
              </a:rPr>
              <a:t>灵活</a:t>
            </a:r>
            <a:r>
              <a:rPr lang="en-US" altLang="zh-CN" sz="2000" dirty="0" smtClean="0">
                <a:latin typeface="+mn-ea"/>
              </a:rPr>
              <a:t>: HTTP</a:t>
            </a:r>
            <a:r>
              <a:rPr lang="zh-CN" altLang="en-US" sz="2000" dirty="0" smtClean="0">
                <a:latin typeface="+mn-ea"/>
              </a:rPr>
              <a:t>允许传输任意类型的数据对象，可以通过</a:t>
            </a:r>
            <a:r>
              <a:rPr lang="en-US" altLang="zh-CN" sz="2000" dirty="0" smtClean="0">
                <a:latin typeface="+mn-ea"/>
              </a:rPr>
              <a:t>Content-type</a:t>
            </a:r>
            <a:r>
              <a:rPr lang="zh-CN" altLang="en-US" sz="2000" dirty="0" smtClean="0">
                <a:latin typeface="+mn-ea"/>
              </a:rPr>
              <a:t>来指定数据类型。</a:t>
            </a:r>
            <a:endParaRPr lang="en-US" altLang="zh-CN" sz="2000" dirty="0" smtClean="0">
              <a:latin typeface="+mn-ea"/>
            </a:endParaRPr>
          </a:p>
          <a:p>
            <a:pPr>
              <a:lnSpc>
                <a:spcPct val="120000"/>
              </a:lnSpc>
              <a:spcBef>
                <a:spcPts val="1000"/>
              </a:spcBef>
              <a:buClr>
                <a:schemeClr val="tx1"/>
              </a:buClr>
              <a:buSzPct val="100000"/>
              <a:buFont typeface="Arial"/>
              <a:buChar char="•"/>
            </a:pPr>
            <a:r>
              <a:rPr lang="zh-CN" altLang="en-US" sz="2000" dirty="0" smtClean="0">
                <a:latin typeface="+mn-ea"/>
              </a:rPr>
              <a:t>无状态：</a:t>
            </a:r>
            <a:r>
              <a:rPr lang="en-US" altLang="zh-CN" sz="2000" dirty="0" smtClean="0">
                <a:latin typeface="+mn-ea"/>
              </a:rPr>
              <a:t>HTTP</a:t>
            </a:r>
            <a:r>
              <a:rPr lang="zh-CN" altLang="en-US" sz="2000" dirty="0" smtClean="0">
                <a:latin typeface="+mn-ea"/>
              </a:rPr>
              <a:t>是无状态的协议，缺少状态记忆</a:t>
            </a:r>
            <a:r>
              <a:rPr lang="en-US" altLang="zh-CN" sz="2000" dirty="0" smtClean="0">
                <a:latin typeface="+mn-ea"/>
              </a:rPr>
              <a:t>,</a:t>
            </a:r>
            <a:r>
              <a:rPr lang="zh-CN" altLang="en-US" sz="2000" dirty="0" smtClean="0">
                <a:latin typeface="+mn-ea"/>
              </a:rPr>
              <a:t>运行速度高</a:t>
            </a:r>
            <a:r>
              <a:rPr lang="en-US" altLang="zh-CN" sz="2000" dirty="0" smtClean="0">
                <a:latin typeface="+mn-ea"/>
              </a:rPr>
              <a:t>,</a:t>
            </a:r>
            <a:r>
              <a:rPr lang="zh-CN" altLang="en-US" sz="2000" dirty="0" smtClean="0">
                <a:latin typeface="+mn-ea"/>
              </a:rPr>
              <a:t>服务器应答速度较快。</a:t>
            </a:r>
            <a:endParaRPr lang="en-US" altLang="zh-CN" sz="2000" dirty="0" smtClean="0">
              <a:latin typeface="+mn-ea"/>
            </a:endParaRPr>
          </a:p>
        </p:txBody>
      </p:sp>
    </p:spTree>
    <p:extLst>
      <p:ext uri="{BB962C8B-B14F-4D97-AF65-F5344CB8AC3E}">
        <p14:creationId xmlns:p14="http://schemas.microsoft.com/office/powerpoint/2010/main" val="63060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100" y="579504"/>
            <a:ext cx="6777317" cy="836584"/>
          </a:xfrm>
        </p:spPr>
        <p:txBody>
          <a:bodyPr>
            <a:noAutofit/>
          </a:bodyPr>
          <a:lstStyle/>
          <a:p>
            <a:pPr marL="525780" indent="-457200">
              <a:lnSpc>
                <a:spcPct val="120000"/>
              </a:lnSpc>
              <a:buClrTx/>
              <a:buSzPct val="100000"/>
              <a:buFont typeface="+mj-lt"/>
              <a:buAutoNum type="arabicPeriod" startAt="2"/>
            </a:pPr>
            <a:r>
              <a:rPr kumimoji="1" lang="en-US" altLang="zh-CN" dirty="0" smtClean="0">
                <a:solidFill>
                  <a:srgbClr val="0000FF"/>
                </a:solidFill>
              </a:rPr>
              <a:t>HTTP</a:t>
            </a:r>
            <a:r>
              <a:rPr kumimoji="1" lang="zh-CN" altLang="en-US" dirty="0" smtClean="0">
                <a:solidFill>
                  <a:srgbClr val="0000FF"/>
                </a:solidFill>
              </a:rPr>
              <a:t>协议</a:t>
            </a:r>
            <a:endParaRPr kumimoji="1" lang="en-US" altLang="zh-CN" dirty="0" smtClean="0">
              <a:solidFill>
                <a:srgbClr val="0000FF"/>
              </a:solidFill>
            </a:endParaRPr>
          </a:p>
        </p:txBody>
      </p:sp>
      <p:sp>
        <p:nvSpPr>
          <p:cNvPr id="6" name="文本框 5"/>
          <p:cNvSpPr txBox="1"/>
          <p:nvPr/>
        </p:nvSpPr>
        <p:spPr>
          <a:xfrm>
            <a:off x="5715550" y="179021"/>
            <a:ext cx="1242648" cy="400110"/>
          </a:xfrm>
          <a:prstGeom prst="rect">
            <a:avLst/>
          </a:prstGeom>
          <a:noFill/>
        </p:spPr>
        <p:txBody>
          <a:bodyPr wrap="none" rtlCol="0">
            <a:spAutoFit/>
          </a:bodyPr>
          <a:lstStyle/>
          <a:p>
            <a:r>
              <a:rPr kumimoji="1" lang="en-US" altLang="zh-CN" sz="2000" dirty="0" smtClean="0">
                <a:solidFill>
                  <a:schemeClr val="bg1"/>
                </a:solidFill>
              </a:rPr>
              <a:t>HTTP</a:t>
            </a:r>
            <a:r>
              <a:rPr kumimoji="1" lang="zh-CN" altLang="en-US" sz="2000" dirty="0" smtClean="0">
                <a:solidFill>
                  <a:schemeClr val="bg1"/>
                </a:solidFill>
              </a:rPr>
              <a:t>协议</a:t>
            </a:r>
            <a:endParaRPr kumimoji="1" lang="zh-CN" altLang="en-US" sz="2000" dirty="0">
              <a:solidFill>
                <a:schemeClr val="bg1"/>
              </a:solidFill>
            </a:endParaRPr>
          </a:p>
        </p:txBody>
      </p:sp>
      <p:sp>
        <p:nvSpPr>
          <p:cNvPr id="2" name="矩形 1"/>
          <p:cNvSpPr/>
          <p:nvPr/>
        </p:nvSpPr>
        <p:spPr>
          <a:xfrm>
            <a:off x="1226655" y="1690937"/>
            <a:ext cx="6292025" cy="2923878"/>
          </a:xfrm>
          <a:prstGeom prst="rect">
            <a:avLst/>
          </a:prstGeom>
        </p:spPr>
        <p:txBody>
          <a:bodyPr wrap="square">
            <a:spAutoFit/>
          </a:bodyPr>
          <a:lstStyle/>
          <a:p>
            <a:pPr>
              <a:lnSpc>
                <a:spcPct val="120000"/>
              </a:lnSpc>
              <a:spcBef>
                <a:spcPts val="1000"/>
              </a:spcBef>
              <a:buClr>
                <a:schemeClr val="tx1"/>
              </a:buClr>
            </a:pPr>
            <a:r>
              <a:rPr lang="en-US" altLang="zh-CN" sz="2000" dirty="0">
                <a:latin typeface="+mn-ea"/>
              </a:rPr>
              <a:t>HTTP</a:t>
            </a:r>
            <a:r>
              <a:rPr lang="zh-CN" altLang="en-US" sz="2000" dirty="0">
                <a:latin typeface="+mn-ea"/>
              </a:rPr>
              <a:t>的消息类型共分为两大类：</a:t>
            </a:r>
          </a:p>
          <a:p>
            <a:pPr marL="342900" indent="-342900">
              <a:lnSpc>
                <a:spcPct val="120000"/>
              </a:lnSpc>
              <a:spcBef>
                <a:spcPts val="1000"/>
              </a:spcBef>
              <a:buClr>
                <a:schemeClr val="tx1"/>
              </a:buClr>
              <a:buFont typeface="Arial"/>
              <a:buChar char="•"/>
            </a:pPr>
            <a:r>
              <a:rPr lang="zh-CN" altLang="en-US" sz="2000" dirty="0" smtClean="0">
                <a:latin typeface="+mn-ea"/>
              </a:rPr>
              <a:t>请</a:t>
            </a:r>
            <a:r>
              <a:rPr lang="zh-CN" altLang="en-US" sz="2000" dirty="0">
                <a:latin typeface="+mn-ea"/>
              </a:rPr>
              <a:t>求</a:t>
            </a:r>
            <a:r>
              <a:rPr lang="en-US" altLang="zh-CN" sz="2000" dirty="0">
                <a:latin typeface="+mn-ea"/>
              </a:rPr>
              <a:t>(Request)</a:t>
            </a:r>
            <a:r>
              <a:rPr lang="zh-CN" altLang="en-US" sz="2000" dirty="0">
                <a:latin typeface="+mn-ea"/>
              </a:rPr>
              <a:t>消息：由客户端发给服务器的消息</a:t>
            </a:r>
            <a:r>
              <a:rPr lang="zh-CN" altLang="en-US" sz="2000" dirty="0" smtClean="0">
                <a:latin typeface="+mn-ea"/>
              </a:rPr>
              <a:t>。其组</a:t>
            </a:r>
            <a:r>
              <a:rPr lang="zh-CN" altLang="en-US" sz="2000" dirty="0">
                <a:latin typeface="+mn-ea"/>
              </a:rPr>
              <a:t>成包括</a:t>
            </a:r>
            <a:r>
              <a:rPr lang="en-US" altLang="zh-CN" sz="2000" dirty="0">
                <a:latin typeface="+mn-ea"/>
              </a:rPr>
              <a:t>:</a:t>
            </a:r>
            <a:r>
              <a:rPr lang="zh-CN" altLang="en-US" sz="2000" dirty="0">
                <a:latin typeface="+mn-ea"/>
              </a:rPr>
              <a:t>请求行</a:t>
            </a:r>
            <a:r>
              <a:rPr lang="en-US" altLang="zh-CN" sz="2000" dirty="0">
                <a:latin typeface="+mn-ea"/>
              </a:rPr>
              <a:t>(Request-Line)</a:t>
            </a:r>
            <a:r>
              <a:rPr lang="zh-CN" altLang="en-US" sz="2000" dirty="0">
                <a:latin typeface="+mn-ea"/>
              </a:rPr>
              <a:t>，可选</a:t>
            </a:r>
            <a:r>
              <a:rPr lang="zh-CN" altLang="en-US" sz="2000" dirty="0" smtClean="0">
                <a:latin typeface="+mn-ea"/>
              </a:rPr>
              <a:t>的头域</a:t>
            </a:r>
            <a:r>
              <a:rPr lang="en-US" altLang="zh-CN" sz="2000" dirty="0" smtClean="0">
                <a:latin typeface="+mn-ea"/>
              </a:rPr>
              <a:t>(</a:t>
            </a:r>
            <a:r>
              <a:rPr lang="en-US" altLang="zh-CN" sz="2000" dirty="0">
                <a:latin typeface="+mn-ea"/>
              </a:rPr>
              <a:t>Header Field )</a:t>
            </a:r>
            <a:r>
              <a:rPr lang="zh-CN" altLang="en-US" sz="2000" dirty="0">
                <a:latin typeface="+mn-ea"/>
              </a:rPr>
              <a:t>，及实体</a:t>
            </a:r>
            <a:r>
              <a:rPr lang="en-US" altLang="zh-CN" sz="2000" dirty="0">
                <a:latin typeface="+mn-ea"/>
              </a:rPr>
              <a:t>(</a:t>
            </a:r>
            <a:r>
              <a:rPr lang="en-GB" altLang="zh-CN" sz="2000" dirty="0">
                <a:latin typeface="+mn-ea"/>
              </a:rPr>
              <a:t>Entity-Body</a:t>
            </a:r>
            <a:r>
              <a:rPr lang="en-US" altLang="zh-CN" sz="2000" dirty="0">
                <a:latin typeface="+mn-ea"/>
              </a:rPr>
              <a:t>)</a:t>
            </a:r>
            <a:r>
              <a:rPr lang="zh-CN" altLang="en-US" sz="2000" dirty="0" smtClean="0">
                <a:latin typeface="+mn-ea"/>
              </a:rPr>
              <a:t>。</a:t>
            </a:r>
            <a:endParaRPr lang="en-US" altLang="zh-CN" sz="2000" dirty="0" smtClean="0">
              <a:latin typeface="+mn-ea"/>
            </a:endParaRPr>
          </a:p>
          <a:p>
            <a:pPr marL="342900" indent="-342900">
              <a:lnSpc>
                <a:spcPct val="120000"/>
              </a:lnSpc>
              <a:spcBef>
                <a:spcPts val="1000"/>
              </a:spcBef>
              <a:buClr>
                <a:schemeClr val="tx1"/>
              </a:buClr>
              <a:buFont typeface="Arial"/>
              <a:buChar char="•"/>
            </a:pPr>
            <a:r>
              <a:rPr lang="zh-CN" altLang="en-US" sz="2000" dirty="0" smtClean="0">
                <a:latin typeface="+mn-ea"/>
              </a:rPr>
              <a:t>响应</a:t>
            </a:r>
            <a:r>
              <a:rPr lang="en-US" altLang="zh-CN" sz="2000" dirty="0">
                <a:latin typeface="+mn-ea"/>
              </a:rPr>
              <a:t>(Response)</a:t>
            </a:r>
            <a:r>
              <a:rPr lang="zh-CN" altLang="en-US" sz="2000" dirty="0">
                <a:latin typeface="+mn-ea"/>
              </a:rPr>
              <a:t>消息：是服务端回复客户端请</a:t>
            </a:r>
            <a:r>
              <a:rPr lang="zh-CN" altLang="en-US" sz="2000" dirty="0" smtClean="0">
                <a:latin typeface="+mn-ea"/>
              </a:rPr>
              <a:t>求的消息，其组成包括状态行</a:t>
            </a:r>
            <a:r>
              <a:rPr lang="en-US" altLang="zh-CN" sz="2000" dirty="0" smtClean="0">
                <a:latin typeface="+mn-ea"/>
              </a:rPr>
              <a:t>(Status-Line)</a:t>
            </a:r>
            <a:r>
              <a:rPr lang="zh-CN" altLang="en-US" sz="2000" dirty="0" smtClean="0">
                <a:latin typeface="+mn-ea"/>
              </a:rPr>
              <a:t>，可选的头域    </a:t>
            </a:r>
            <a:r>
              <a:rPr lang="en-US" altLang="zh-CN" sz="2000" dirty="0">
                <a:latin typeface="+mn-ea"/>
              </a:rPr>
              <a:t>(Header Field )</a:t>
            </a:r>
            <a:r>
              <a:rPr lang="zh-CN" altLang="en-US" sz="2000" dirty="0">
                <a:latin typeface="+mn-ea"/>
              </a:rPr>
              <a:t>，及实体</a:t>
            </a:r>
            <a:r>
              <a:rPr lang="en-US" altLang="zh-CN" sz="2000" dirty="0">
                <a:latin typeface="+mn-ea"/>
              </a:rPr>
              <a:t>(</a:t>
            </a:r>
            <a:r>
              <a:rPr lang="en-GB" altLang="zh-CN" sz="2000" dirty="0">
                <a:latin typeface="+mn-ea"/>
              </a:rPr>
              <a:t>Entity-Body</a:t>
            </a:r>
            <a:r>
              <a:rPr lang="en-US" altLang="zh-CN" sz="2000" dirty="0">
                <a:latin typeface="+mn-ea"/>
              </a:rPr>
              <a:t>)</a:t>
            </a:r>
            <a:r>
              <a:rPr lang="zh-CN" altLang="en-US" sz="2000" dirty="0">
                <a:latin typeface="+mn-ea"/>
              </a:rPr>
              <a:t>。</a:t>
            </a:r>
          </a:p>
        </p:txBody>
      </p:sp>
    </p:spTree>
    <p:extLst>
      <p:ext uri="{BB962C8B-B14F-4D97-AF65-F5344CB8AC3E}">
        <p14:creationId xmlns:p14="http://schemas.microsoft.com/office/powerpoint/2010/main" val="14015987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00"/>
          <p:cNvGraphicFramePr>
            <a:graphicFrameLocks noGrp="1"/>
          </p:cNvGraphicFramePr>
          <p:nvPr>
            <p:ph idx="1"/>
            <p:extLst>
              <p:ext uri="{D42A27DB-BD31-4B8C-83A1-F6EECF244321}">
                <p14:modId xmlns:p14="http://schemas.microsoft.com/office/powerpoint/2010/main" val="3914849848"/>
              </p:ext>
            </p:extLst>
          </p:nvPr>
        </p:nvGraphicFramePr>
        <p:xfrm>
          <a:off x="1053481" y="2321885"/>
          <a:ext cx="6898137" cy="3482271"/>
        </p:xfrm>
        <a:graphic>
          <a:graphicData uri="http://schemas.openxmlformats.org/drawingml/2006/table">
            <a:tbl>
              <a:tblPr>
                <a:tableStyleId>{5940675A-B579-460E-94D1-54222C63F5DA}</a:tableStyleId>
              </a:tblPr>
              <a:tblGrid>
                <a:gridCol w="1254004"/>
                <a:gridCol w="5644133"/>
              </a:tblGrid>
              <a:tr h="67961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请</a:t>
                      </a:r>
                      <a:r>
                        <a:rPr kumimoji="0" lang="zh-CN" altLang="en-US" sz="1800" u="none" strike="noStrike" cap="none" normalizeH="0" baseline="0" dirty="0" smtClean="0">
                          <a:ln>
                            <a:noFill/>
                          </a:ln>
                          <a:effectLst/>
                        </a:rPr>
                        <a:t>求消息</a:t>
                      </a:r>
                      <a:endParaRPr kumimoji="0" lang="zh-CN" altLang="en-US" sz="1800" b="0" i="0" u="none" strike="noStrike" cap="none" normalizeH="0" baseline="0" dirty="0">
                        <a:ln>
                          <a:noFill/>
                        </a:ln>
                        <a:solidFill>
                          <a:schemeClr val="bg1"/>
                        </a:solidFill>
                        <a:effectLst/>
                        <a:latin typeface="Verdana" charset="0"/>
                        <a:ea typeface="宋体" charset="0"/>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格式</a:t>
                      </a:r>
                      <a:endParaRPr kumimoji="0" lang="zh-CN" altLang="en-US" sz="1800" b="0" i="0" u="none" strike="noStrike" cap="none" normalizeH="0" baseline="0" dirty="0">
                        <a:ln>
                          <a:noFill/>
                        </a:ln>
                        <a:solidFill>
                          <a:schemeClr val="bg1"/>
                        </a:solidFill>
                        <a:effectLst/>
                        <a:latin typeface="Verdana" charset="0"/>
                        <a:ea typeface="宋体" charset="0"/>
                        <a:cs typeface="宋体" charset="0"/>
                      </a:endParaRPr>
                    </a:p>
                  </a:txBody>
                  <a:tcPr anchor="ctr" horzOverflow="overflow"/>
                </a:tc>
              </a:tr>
              <a:tr h="46177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smtClean="0">
                          <a:ln>
                            <a:noFill/>
                          </a:ln>
                          <a:effectLst/>
                        </a:rPr>
                        <a:t>请求行</a:t>
                      </a:r>
                      <a:endParaRPr kumimoji="0" lang="zh-CN" altLang="en-US"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请求方法 请求内容  </a:t>
                      </a:r>
                      <a:endParaRPr kumimoji="0" lang="zh-CN" altLang="en-US"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r>
              <a:tr h="704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smtClean="0">
                          <a:ln>
                            <a:noFill/>
                          </a:ln>
                          <a:effectLst/>
                        </a:rPr>
                        <a:t>报头域</a:t>
                      </a:r>
                      <a:endParaRPr kumimoji="0" lang="zh-CN" altLang="en-US"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头域由一个名字、冒号（</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）和域值三部分组成。名字是大小写无关的，域值前可以添加任何数量的空格符，头域可以被扩展为多行，在每行开始处，使用至少一个空格或制表符。</a:t>
                      </a:r>
                      <a:endParaRPr kumimoji="0" lang="en-US" altLang="zh-CN"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r>
              <a:tr h="4457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空行</a:t>
                      </a:r>
                      <a:endParaRPr kumimoji="0" lang="en-US" altLang="zh-CN"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回车换行符</a:t>
                      </a:r>
                      <a:endParaRPr kumimoji="0" lang="zh-CN" altLang="en-US"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r>
              <a:tr h="706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smtClean="0">
                          <a:ln>
                            <a:noFill/>
                          </a:ln>
                          <a:effectLst/>
                        </a:rPr>
                        <a:t>消息体</a:t>
                      </a:r>
                      <a:r>
                        <a:rPr kumimoji="0" lang="zh-CN" altLang="en-US" sz="1800" u="none" strike="noStrike" cap="none" normalizeH="0" baseline="0" dirty="0">
                          <a:ln>
                            <a:noFill/>
                          </a:ln>
                          <a:effectLst/>
                        </a:rPr>
                        <a:t>（可选）</a:t>
                      </a:r>
                      <a:endParaRPr kumimoji="0" lang="en-US" altLang="zh-CN"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数据，格式和长度由头域中指定</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rPr>
                        <a:t>（</a:t>
                      </a:r>
                      <a:r>
                        <a:rPr kumimoji="0" lang="en-US" altLang="zh-CN" sz="1800" u="none" strike="noStrike" cap="none" normalizeH="0" baseline="0" dirty="0">
                          <a:ln>
                            <a:noFill/>
                          </a:ln>
                          <a:effectLst/>
                        </a:rPr>
                        <a:t>Content-</a:t>
                      </a:r>
                      <a:r>
                        <a:rPr kumimoji="0" lang="en-US" altLang="zh-CN" sz="1800" u="none" strike="noStrike" cap="none" normalizeH="0" baseline="0" dirty="0" err="1">
                          <a:ln>
                            <a:noFill/>
                          </a:ln>
                          <a:effectLst/>
                        </a:rPr>
                        <a:t>Typ</a:t>
                      </a:r>
                      <a:r>
                        <a:rPr kumimoji="0" lang="zh-CN" altLang="en-US" sz="1800" u="none" strike="noStrike" cap="none" normalizeH="0" baseline="0" dirty="0">
                          <a:ln>
                            <a:noFill/>
                          </a:ln>
                          <a:effectLst/>
                        </a:rPr>
                        <a:t>和</a:t>
                      </a:r>
                      <a:r>
                        <a:rPr kumimoji="0" lang="en-US" altLang="zh-CN" sz="1800" u="none" strike="noStrike" cap="none" normalizeH="0" baseline="0" dirty="0">
                          <a:ln>
                            <a:noFill/>
                          </a:ln>
                          <a:effectLst/>
                        </a:rPr>
                        <a:t>Content-length</a:t>
                      </a:r>
                      <a:r>
                        <a:rPr kumimoji="0" lang="zh-CN" altLang="en-US" sz="1800" u="none" strike="noStrike" cap="none" normalizeH="0" baseline="0" dirty="0">
                          <a:ln>
                            <a:noFill/>
                          </a:ln>
                          <a:effectLst/>
                        </a:rPr>
                        <a:t>）</a:t>
                      </a:r>
                      <a:endParaRPr kumimoji="0" lang="zh-CN" altLang="en-US" sz="1800" b="1" i="0" u="none" strike="noStrike" cap="none" normalizeH="0" baseline="0" dirty="0">
                        <a:ln>
                          <a:noFill/>
                        </a:ln>
                        <a:solidFill>
                          <a:schemeClr val="tx1"/>
                        </a:solidFill>
                        <a:effectLst/>
                        <a:latin typeface="Verdana" charset="0"/>
                        <a:ea typeface="宋体" charset="0"/>
                        <a:cs typeface="宋体" charset="0"/>
                      </a:endParaRPr>
                    </a:p>
                  </a:txBody>
                  <a:tcPr anchor="ctr" horzOverflow="overflow"/>
                </a:tc>
              </a:tr>
            </a:tbl>
          </a:graphicData>
        </a:graphic>
      </p:graphicFrame>
      <p:sp>
        <p:nvSpPr>
          <p:cNvPr id="4" name="文本框 3"/>
          <p:cNvSpPr txBox="1"/>
          <p:nvPr/>
        </p:nvSpPr>
        <p:spPr>
          <a:xfrm>
            <a:off x="735993" y="811025"/>
            <a:ext cx="2070248" cy="461665"/>
          </a:xfrm>
          <a:prstGeom prst="rect">
            <a:avLst/>
          </a:prstGeom>
          <a:noFill/>
        </p:spPr>
        <p:txBody>
          <a:bodyPr wrap="none" rtlCol="0">
            <a:spAutoFit/>
          </a:bodyPr>
          <a:lstStyle/>
          <a:p>
            <a:r>
              <a:rPr kumimoji="1" lang="en-US" altLang="zh-CN" sz="2400" dirty="0" smtClean="0">
                <a:solidFill>
                  <a:srgbClr val="0000FF"/>
                </a:solidFill>
              </a:rPr>
              <a:t>HTTP</a:t>
            </a:r>
            <a:r>
              <a:rPr kumimoji="1" lang="zh-CN" altLang="en-US" sz="2400" dirty="0" smtClean="0">
                <a:solidFill>
                  <a:srgbClr val="0000FF"/>
                </a:solidFill>
              </a:rPr>
              <a:t>请求消息</a:t>
            </a:r>
            <a:endParaRPr kumimoji="1" lang="zh-CN" altLang="en-US" sz="2400" dirty="0">
              <a:solidFill>
                <a:srgbClr val="0000FF"/>
              </a:solidFill>
            </a:endParaRPr>
          </a:p>
        </p:txBody>
      </p:sp>
      <p:sp>
        <p:nvSpPr>
          <p:cNvPr id="5" name="矩形 4"/>
          <p:cNvSpPr/>
          <p:nvPr/>
        </p:nvSpPr>
        <p:spPr>
          <a:xfrm>
            <a:off x="880306" y="1388629"/>
            <a:ext cx="7201193" cy="707886"/>
          </a:xfrm>
          <a:prstGeom prst="rect">
            <a:avLst/>
          </a:prstGeom>
        </p:spPr>
        <p:txBody>
          <a:bodyPr wrap="square">
            <a:spAutoFit/>
          </a:bodyPr>
          <a:lstStyle/>
          <a:p>
            <a:r>
              <a:rPr lang="en-US" altLang="zh-CN" sz="2000" dirty="0" smtClean="0">
                <a:latin typeface="+mn-ea"/>
              </a:rPr>
              <a:t>HTTP</a:t>
            </a:r>
            <a:r>
              <a:rPr lang="zh-CN" altLang="en-US" sz="2000" dirty="0" smtClean="0">
                <a:latin typeface="+mn-ea"/>
              </a:rPr>
              <a:t>请求由三部分组</a:t>
            </a:r>
            <a:r>
              <a:rPr lang="zh-CN" altLang="en-US" sz="2000" dirty="0">
                <a:latin typeface="+mn-ea"/>
              </a:rPr>
              <a:t>成，分别是：请求行、消息报头、请求正文</a:t>
            </a:r>
          </a:p>
        </p:txBody>
      </p:sp>
    </p:spTree>
    <p:extLst>
      <p:ext uri="{BB962C8B-B14F-4D97-AF65-F5344CB8AC3E}">
        <p14:creationId xmlns:p14="http://schemas.microsoft.com/office/powerpoint/2010/main" val="26193518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dirty="0">
                <a:latin typeface="FrutigerNext LT Medium" pitchFamily="34" charset="0"/>
              </a:rPr>
              <a:t> </a:t>
            </a:r>
            <a:r>
              <a:rPr lang="en-US" altLang="zh-CN" sz="1000" dirty="0">
                <a:latin typeface="FrutigerNext LT Medium" pitchFamily="34" charset="0"/>
              </a:rPr>
              <a:t>Page 2</a:t>
            </a:r>
            <a:endParaRPr lang="en-GB" altLang="zh-CN" sz="1000" dirty="0">
              <a:latin typeface="FrutigerNext LT Medium" pitchFamily="34" charset="0"/>
            </a:endParaRPr>
          </a:p>
        </p:txBody>
      </p:sp>
      <p:sp>
        <p:nvSpPr>
          <p:cNvPr id="5" name="矩形 4"/>
          <p:cNvSpPr/>
          <p:nvPr/>
        </p:nvSpPr>
        <p:spPr>
          <a:xfrm>
            <a:off x="1043491" y="676307"/>
            <a:ext cx="1107996" cy="461665"/>
          </a:xfrm>
          <a:prstGeom prst="rect">
            <a:avLst/>
          </a:prstGeom>
        </p:spPr>
        <p:txBody>
          <a:bodyPr wrap="none">
            <a:spAutoFit/>
          </a:bodyPr>
          <a:lstStyle/>
          <a:p>
            <a:pPr>
              <a:buClr>
                <a:schemeClr val="tx1"/>
              </a:buClr>
              <a:buNone/>
            </a:pPr>
            <a:r>
              <a:rPr lang="zh-CN" altLang="en-GB" sz="2400" dirty="0">
                <a:solidFill>
                  <a:srgbClr val="0000FF"/>
                </a:solidFill>
                <a:latin typeface="+mn-ea"/>
              </a:rPr>
              <a:t>请求行</a:t>
            </a:r>
            <a:r>
              <a:rPr lang="en-GB" altLang="zh-CN" sz="2400" dirty="0">
                <a:solidFill>
                  <a:srgbClr val="0000FF"/>
                </a:solidFill>
                <a:latin typeface="+mn-ea"/>
              </a:rPr>
              <a:t>  </a:t>
            </a:r>
          </a:p>
        </p:txBody>
      </p:sp>
      <p:sp>
        <p:nvSpPr>
          <p:cNvPr id="7" name="矩形 6"/>
          <p:cNvSpPr/>
          <p:nvPr/>
        </p:nvSpPr>
        <p:spPr>
          <a:xfrm>
            <a:off x="888726" y="1435847"/>
            <a:ext cx="7322838" cy="4529445"/>
          </a:xfrm>
          <a:prstGeom prst="rect">
            <a:avLst/>
          </a:prstGeom>
        </p:spPr>
        <p:txBody>
          <a:bodyPr wrap="square">
            <a:spAutoFit/>
          </a:bodyPr>
          <a:lstStyle/>
          <a:p>
            <a:pPr marL="285750" indent="-285750">
              <a:lnSpc>
                <a:spcPct val="120000"/>
              </a:lnSpc>
              <a:spcBef>
                <a:spcPts val="1000"/>
              </a:spcBef>
              <a:buFont typeface="Arial"/>
              <a:buChar char="•"/>
            </a:pPr>
            <a:r>
              <a:rPr lang="zh-CN" altLang="en-US" sz="2000" dirty="0"/>
              <a:t>请求行有</a:t>
            </a:r>
            <a:r>
              <a:rPr lang="en-US" altLang="zh-CN" sz="2000" dirty="0"/>
              <a:t>3</a:t>
            </a:r>
            <a:r>
              <a:rPr lang="zh-CN" altLang="en-US" sz="2000" dirty="0"/>
              <a:t>个元素</a:t>
            </a:r>
            <a:r>
              <a:rPr lang="en-US" altLang="zh-CN" sz="2000" dirty="0"/>
              <a:t>:</a:t>
            </a:r>
            <a:r>
              <a:rPr lang="zh-CN" altLang="en-US" sz="2000" dirty="0"/>
              <a:t>请求方法、</a:t>
            </a:r>
            <a:r>
              <a:rPr lang="en-US" altLang="zh-CN" sz="2000" dirty="0"/>
              <a:t>URI</a:t>
            </a:r>
            <a:r>
              <a:rPr lang="zh-CN" altLang="en-US" sz="2000" dirty="0"/>
              <a:t>、</a:t>
            </a:r>
            <a:r>
              <a:rPr lang="en-US" altLang="zh-CN" sz="2000" dirty="0"/>
              <a:t>HTTP</a:t>
            </a:r>
            <a:r>
              <a:rPr lang="zh-CN" altLang="en-US" sz="2000" dirty="0"/>
              <a:t>版本，</a:t>
            </a:r>
            <a:r>
              <a:rPr lang="zh-CN" altLang="en-US" sz="2000" dirty="0" smtClean="0"/>
              <a:t>最后以</a:t>
            </a:r>
            <a:r>
              <a:rPr lang="en-US" altLang="zh-CN" sz="2000" dirty="0" smtClean="0"/>
              <a:t>CRLF</a:t>
            </a:r>
            <a:r>
              <a:rPr lang="zh-CN" altLang="en-US" sz="2000" dirty="0"/>
              <a:t>结尾，</a:t>
            </a:r>
            <a:r>
              <a:rPr lang="zh-CN" altLang="en-US" sz="2000" dirty="0" smtClean="0"/>
              <a:t>各个元素之间用空格隔开。</a:t>
            </a:r>
            <a:r>
              <a:rPr lang="zh-CN" altLang="en-US" sz="2000" dirty="0">
                <a:solidFill>
                  <a:srgbClr val="800000"/>
                </a:solidFill>
                <a:latin typeface="+mn-ea"/>
              </a:rPr>
              <a:t>请求方法</a:t>
            </a:r>
            <a:r>
              <a:rPr lang="en-US" altLang="zh-CN" sz="2000" dirty="0">
                <a:solidFill>
                  <a:srgbClr val="800000"/>
                </a:solidFill>
                <a:latin typeface="+mn-ea"/>
              </a:rPr>
              <a:t> </a:t>
            </a:r>
            <a:r>
              <a:rPr lang="zh-CN" altLang="en-US" sz="2000" dirty="0">
                <a:solidFill>
                  <a:srgbClr val="800000"/>
                </a:solidFill>
                <a:latin typeface="+mn-ea"/>
              </a:rPr>
              <a:t>请求</a:t>
            </a:r>
            <a:r>
              <a:rPr lang="en-US" altLang="zh-CN" sz="2000" dirty="0">
                <a:solidFill>
                  <a:srgbClr val="800000"/>
                </a:solidFill>
                <a:latin typeface="+mn-ea"/>
              </a:rPr>
              <a:t>URL HTTP</a:t>
            </a:r>
            <a:r>
              <a:rPr lang="zh-CN" altLang="en-US" sz="2000" dirty="0">
                <a:solidFill>
                  <a:srgbClr val="800000"/>
                </a:solidFill>
                <a:latin typeface="+mn-ea"/>
              </a:rPr>
              <a:t>版本号</a:t>
            </a:r>
            <a:r>
              <a:rPr lang="en-GB" altLang="zh-CN" sz="2000" dirty="0">
                <a:solidFill>
                  <a:srgbClr val="800000"/>
                </a:solidFill>
                <a:latin typeface="+mn-ea"/>
              </a:rPr>
              <a:t> </a:t>
            </a:r>
            <a:endParaRPr lang="zh-CN" altLang="en-US" sz="2000" dirty="0"/>
          </a:p>
          <a:p>
            <a:pPr marL="742950" lvl="1" indent="-285750">
              <a:lnSpc>
                <a:spcPct val="120000"/>
              </a:lnSpc>
              <a:spcBef>
                <a:spcPts val="1000"/>
              </a:spcBef>
              <a:buFont typeface="Symbol" charset="2"/>
              <a:buChar char="-"/>
            </a:pPr>
            <a:r>
              <a:rPr lang="zh-CN" altLang="en-US" sz="2000" dirty="0" smtClean="0">
                <a:solidFill>
                  <a:srgbClr val="800000"/>
                </a:solidFill>
              </a:rPr>
              <a:t>请</a:t>
            </a:r>
            <a:r>
              <a:rPr lang="zh-CN" altLang="en-US" sz="2000" dirty="0">
                <a:solidFill>
                  <a:srgbClr val="800000"/>
                </a:solidFill>
              </a:rPr>
              <a:t>求方法：</a:t>
            </a:r>
            <a:r>
              <a:rPr lang="zh-CN" altLang="en-US" sz="2000" dirty="0"/>
              <a:t>指出客户请求服务器执行的一般操作。</a:t>
            </a:r>
            <a:r>
              <a:rPr lang="en-US" altLang="zh-CN" sz="2000" dirty="0"/>
              <a:t>HTTP/1.1</a:t>
            </a:r>
            <a:r>
              <a:rPr lang="zh-CN" altLang="en-US" sz="2000" dirty="0"/>
              <a:t>中定义了八种请求方法，其中</a:t>
            </a:r>
            <a:r>
              <a:rPr lang="en-US" altLang="zh-CN" sz="2000" dirty="0">
                <a:solidFill>
                  <a:srgbClr val="0000FF"/>
                </a:solidFill>
              </a:rPr>
              <a:t>GET</a:t>
            </a:r>
            <a:r>
              <a:rPr lang="zh-CN" altLang="en-US" sz="2000" dirty="0">
                <a:solidFill>
                  <a:srgbClr val="0000FF"/>
                </a:solidFill>
              </a:rPr>
              <a:t>、</a:t>
            </a:r>
            <a:r>
              <a:rPr lang="en-US" altLang="zh-CN" sz="2000" dirty="0">
                <a:solidFill>
                  <a:srgbClr val="0000FF"/>
                </a:solidFill>
              </a:rPr>
              <a:t>POST</a:t>
            </a:r>
            <a:r>
              <a:rPr lang="zh-CN" altLang="en-US" sz="2000" dirty="0">
                <a:solidFill>
                  <a:srgbClr val="0000FF"/>
                </a:solidFill>
              </a:rPr>
              <a:t>、</a:t>
            </a:r>
            <a:r>
              <a:rPr lang="en-US" altLang="zh-CN" sz="2000" dirty="0">
                <a:solidFill>
                  <a:srgbClr val="0000FF"/>
                </a:solidFill>
              </a:rPr>
              <a:t>HEAD</a:t>
            </a:r>
            <a:r>
              <a:rPr lang="zh-CN" altLang="en-US" sz="2000" dirty="0"/>
              <a:t>、是常用请求方法。</a:t>
            </a:r>
          </a:p>
          <a:p>
            <a:pPr marL="742950" lvl="1" indent="-285750">
              <a:lnSpc>
                <a:spcPct val="120000"/>
              </a:lnSpc>
              <a:spcBef>
                <a:spcPts val="1000"/>
              </a:spcBef>
              <a:buFont typeface="Symbol" charset="2"/>
              <a:buChar char="-"/>
            </a:pPr>
            <a:r>
              <a:rPr lang="en-US" altLang="zh-CN" sz="2000" dirty="0" smtClean="0">
                <a:solidFill>
                  <a:srgbClr val="800000"/>
                </a:solidFill>
              </a:rPr>
              <a:t>URI</a:t>
            </a:r>
            <a:r>
              <a:rPr lang="en-US" altLang="zh-CN" sz="2000" dirty="0">
                <a:solidFill>
                  <a:srgbClr val="800000"/>
                </a:solidFill>
              </a:rPr>
              <a:t>:</a:t>
            </a:r>
            <a:r>
              <a:rPr lang="zh-CN" altLang="en-US" sz="2000" dirty="0"/>
              <a:t>统一资源标识，简单地讲被请求资源所处的地址，如：</a:t>
            </a:r>
            <a:r>
              <a:rPr lang="en-US" altLang="zh-CN" sz="2000" dirty="0"/>
              <a:t>http://www.yesky.com/pub/WWW/</a:t>
            </a:r>
            <a:r>
              <a:rPr lang="en-US" altLang="zh-CN" sz="2000" dirty="0" smtClean="0"/>
              <a:t>page.html</a:t>
            </a:r>
            <a:endParaRPr lang="zh-CN" altLang="en-US" sz="2000" dirty="0"/>
          </a:p>
          <a:p>
            <a:pPr marL="742950" lvl="1" indent="-285750">
              <a:lnSpc>
                <a:spcPct val="120000"/>
              </a:lnSpc>
              <a:spcBef>
                <a:spcPts val="1000"/>
              </a:spcBef>
              <a:buFont typeface="Symbol" charset="2"/>
              <a:buChar char="-"/>
            </a:pPr>
            <a:r>
              <a:rPr lang="en-US" altLang="zh-CN" sz="2000" dirty="0" smtClean="0">
                <a:solidFill>
                  <a:srgbClr val="800000"/>
                </a:solidFill>
              </a:rPr>
              <a:t>HTTP</a:t>
            </a:r>
            <a:r>
              <a:rPr lang="zh-CN" altLang="en-US" sz="2000" dirty="0">
                <a:solidFill>
                  <a:srgbClr val="800000"/>
                </a:solidFill>
              </a:rPr>
              <a:t>版本：</a:t>
            </a:r>
            <a:r>
              <a:rPr lang="en-US" altLang="zh-CN" sz="2000" dirty="0"/>
              <a:t>HTTP/1.1</a:t>
            </a:r>
            <a:r>
              <a:rPr lang="zh-CN" altLang="en-US" sz="2000" dirty="0"/>
              <a:t>，高版本的服务器接受低版本客户的请求，并向客户发送同样版本的应答；高版本的客户接受低版本服务器的应答。</a:t>
            </a:r>
          </a:p>
        </p:txBody>
      </p:sp>
    </p:spTree>
    <p:extLst>
      <p:ext uri="{BB962C8B-B14F-4D97-AF65-F5344CB8AC3E}">
        <p14:creationId xmlns:p14="http://schemas.microsoft.com/office/powerpoint/2010/main" val="360228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94226" y="179021"/>
            <a:ext cx="2571638"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协议体系概述</a:t>
            </a:r>
            <a:endParaRPr kumimoji="1" lang="zh-CN" altLang="en-US" sz="2000" dirty="0">
              <a:solidFill>
                <a:schemeClr val="bg1"/>
              </a:solidFill>
            </a:endParaRPr>
          </a:p>
        </p:txBody>
      </p:sp>
      <p:grpSp>
        <p:nvGrpSpPr>
          <p:cNvPr id="2" name="组 1"/>
          <p:cNvGrpSpPr/>
          <p:nvPr/>
        </p:nvGrpSpPr>
        <p:grpSpPr>
          <a:xfrm>
            <a:off x="589232" y="2228077"/>
            <a:ext cx="8054419" cy="2955925"/>
            <a:chOff x="618094" y="1991540"/>
            <a:chExt cx="8054419" cy="2955925"/>
          </a:xfrm>
        </p:grpSpPr>
        <p:sp>
          <p:nvSpPr>
            <p:cNvPr id="5" name="Freeform 4"/>
            <p:cNvSpPr>
              <a:spLocks/>
            </p:cNvSpPr>
            <p:nvPr/>
          </p:nvSpPr>
          <p:spPr bwMode="auto">
            <a:xfrm>
              <a:off x="6286500" y="4090215"/>
              <a:ext cx="1030288" cy="176213"/>
            </a:xfrm>
            <a:custGeom>
              <a:avLst/>
              <a:gdLst>
                <a:gd name="T0" fmla="*/ 576 w 577"/>
                <a:gd name="T1" fmla="*/ 1 h 99"/>
                <a:gd name="T2" fmla="*/ 240 w 577"/>
                <a:gd name="T3" fmla="*/ 0 h 99"/>
                <a:gd name="T4" fmla="*/ 336 w 577"/>
                <a:gd name="T5" fmla="*/ 96 h 99"/>
                <a:gd name="T6" fmla="*/ 0 w 577"/>
                <a:gd name="T7" fmla="*/ 98 h 99"/>
              </a:gdLst>
              <a:ahLst/>
              <a:cxnLst>
                <a:cxn ang="0">
                  <a:pos x="T0" y="T1"/>
                </a:cxn>
                <a:cxn ang="0">
                  <a:pos x="T2" y="T3"/>
                </a:cxn>
                <a:cxn ang="0">
                  <a:pos x="T4" y="T5"/>
                </a:cxn>
                <a:cxn ang="0">
                  <a:pos x="T6" y="T7"/>
                </a:cxn>
              </a:cxnLst>
              <a:rect l="0" t="0" r="r" b="b"/>
              <a:pathLst>
                <a:path w="577" h="99">
                  <a:moveTo>
                    <a:pt x="576" y="1"/>
                  </a:moveTo>
                  <a:lnTo>
                    <a:pt x="240" y="0"/>
                  </a:lnTo>
                  <a:lnTo>
                    <a:pt x="336" y="96"/>
                  </a:lnTo>
                  <a:lnTo>
                    <a:pt x="0" y="98"/>
                  </a:lnTo>
                </a:path>
              </a:pathLst>
            </a:custGeom>
            <a:noFill/>
            <a:ln w="50800" cap="rnd" cmpd="sng">
              <a:solidFill>
                <a:schemeClr val="accent2"/>
              </a:solidFill>
              <a:prstDash val="solid"/>
              <a:round/>
              <a:headEnd type="none" w="sm" len="sm"/>
              <a:tailEnd type="none" w="sm" len="sm"/>
            </a:ln>
            <a:effectLst>
              <a:outerShdw blurRad="63500"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7" name="Freeform 5"/>
            <p:cNvSpPr>
              <a:spLocks/>
            </p:cNvSpPr>
            <p:nvPr/>
          </p:nvSpPr>
          <p:spPr bwMode="auto">
            <a:xfrm>
              <a:off x="2032556" y="4090215"/>
              <a:ext cx="1030288" cy="176213"/>
            </a:xfrm>
            <a:custGeom>
              <a:avLst/>
              <a:gdLst>
                <a:gd name="T0" fmla="*/ 0 w 577"/>
                <a:gd name="T1" fmla="*/ 1 h 99"/>
                <a:gd name="T2" fmla="*/ 336 w 577"/>
                <a:gd name="T3" fmla="*/ 0 h 99"/>
                <a:gd name="T4" fmla="*/ 240 w 577"/>
                <a:gd name="T5" fmla="*/ 96 h 99"/>
                <a:gd name="T6" fmla="*/ 576 w 577"/>
                <a:gd name="T7" fmla="*/ 98 h 99"/>
              </a:gdLst>
              <a:ahLst/>
              <a:cxnLst>
                <a:cxn ang="0">
                  <a:pos x="T0" y="T1"/>
                </a:cxn>
                <a:cxn ang="0">
                  <a:pos x="T2" y="T3"/>
                </a:cxn>
                <a:cxn ang="0">
                  <a:pos x="T4" y="T5"/>
                </a:cxn>
                <a:cxn ang="0">
                  <a:pos x="T6" y="T7"/>
                </a:cxn>
              </a:cxnLst>
              <a:rect l="0" t="0" r="r" b="b"/>
              <a:pathLst>
                <a:path w="577" h="99">
                  <a:moveTo>
                    <a:pt x="0" y="1"/>
                  </a:moveTo>
                  <a:lnTo>
                    <a:pt x="336" y="0"/>
                  </a:lnTo>
                  <a:lnTo>
                    <a:pt x="240" y="96"/>
                  </a:lnTo>
                  <a:lnTo>
                    <a:pt x="576" y="98"/>
                  </a:lnTo>
                </a:path>
              </a:pathLst>
            </a:custGeom>
            <a:noFill/>
            <a:ln w="50800" cap="rnd" cmpd="sng">
              <a:solidFill>
                <a:schemeClr val="accent2"/>
              </a:solidFill>
              <a:prstDash val="solid"/>
              <a:round/>
              <a:headEnd type="none" w="sm" len="sm"/>
              <a:tailEnd type="none" w="sm" len="sm"/>
            </a:ln>
            <a:effectLst>
              <a:outerShdw blurRad="63500"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 name="Line 7"/>
            <p:cNvSpPr>
              <a:spLocks noChangeShapeType="1"/>
            </p:cNvSpPr>
            <p:nvPr/>
          </p:nvSpPr>
          <p:spPr bwMode="auto">
            <a:xfrm flipV="1">
              <a:off x="1532494" y="3075803"/>
              <a:ext cx="0" cy="742950"/>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8"/>
            <p:cNvSpPr>
              <a:spLocks noChangeArrowheads="1"/>
            </p:cNvSpPr>
            <p:nvPr/>
          </p:nvSpPr>
          <p:spPr bwMode="auto">
            <a:xfrm>
              <a:off x="1089581" y="1991540"/>
              <a:ext cx="11144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1800"/>
                </a:lnSpc>
                <a:tabLst>
                  <a:tab pos="514350" algn="l"/>
                  <a:tab pos="1028700" algn="l"/>
                  <a:tab pos="1543050" algn="l"/>
                </a:tabLst>
              </a:pPr>
              <a:r>
                <a:rPr lang="en-US" altLang="zh-CN" sz="1600" b="1">
                  <a:solidFill>
                    <a:srgbClr val="000000"/>
                  </a:solidFill>
                  <a:latin typeface="Helvetica" charset="0"/>
                </a:rPr>
                <a:t>Host</a:t>
              </a:r>
            </a:p>
          </p:txBody>
        </p:sp>
        <p:pic>
          <p:nvPicPr>
            <p:cNvPr id="10"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263" y="2418578"/>
              <a:ext cx="3649662" cy="2528887"/>
            </a:xfrm>
            <a:prstGeom prst="rect">
              <a:avLst/>
            </a:prstGeom>
            <a:noFill/>
            <a:ln>
              <a:noFill/>
            </a:ln>
            <a:effectLst>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a:spLocks noChangeArrowheads="1"/>
            </p:cNvSpPr>
            <p:nvPr/>
          </p:nvSpPr>
          <p:spPr bwMode="auto">
            <a:xfrm>
              <a:off x="3675054" y="3005953"/>
              <a:ext cx="150018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3150"/>
                </a:lnSpc>
                <a:tabLst>
                  <a:tab pos="514350" algn="l"/>
                  <a:tab pos="1028700" algn="l"/>
                  <a:tab pos="1543050" algn="l"/>
                </a:tabLst>
              </a:pPr>
              <a:r>
                <a:rPr lang="en-US" altLang="zh-CN" sz="2700" b="1">
                  <a:solidFill>
                    <a:srgbClr val="000000"/>
                  </a:solidFill>
                  <a:latin typeface="Helvetica" charset="0"/>
                </a:rPr>
                <a:t>Internet</a:t>
              </a:r>
            </a:p>
          </p:txBody>
        </p:sp>
        <p:sp>
          <p:nvSpPr>
            <p:cNvPr id="12" name="Rectangle 11"/>
            <p:cNvSpPr>
              <a:spLocks noChangeArrowheads="1"/>
            </p:cNvSpPr>
            <p:nvPr/>
          </p:nvSpPr>
          <p:spPr bwMode="auto">
            <a:xfrm>
              <a:off x="3860791" y="3791765"/>
              <a:ext cx="15001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3150"/>
                </a:lnSpc>
                <a:tabLst>
                  <a:tab pos="514350" algn="l"/>
                  <a:tab pos="1028700" algn="l"/>
                  <a:tab pos="1543050" algn="l"/>
                </a:tabLst>
              </a:pPr>
              <a:r>
                <a:rPr lang="en-US" altLang="zh-CN" sz="2700" b="1" dirty="0">
                  <a:solidFill>
                    <a:srgbClr val="000000"/>
                  </a:solidFill>
                  <a:latin typeface="Helvetica" charset="0"/>
                </a:rPr>
                <a:t>TCP/IP</a:t>
              </a:r>
            </a:p>
          </p:txBody>
        </p:sp>
        <p:sp>
          <p:nvSpPr>
            <p:cNvPr id="13" name="Line 12"/>
            <p:cNvSpPr>
              <a:spLocks noChangeShapeType="1"/>
            </p:cNvSpPr>
            <p:nvPr/>
          </p:nvSpPr>
          <p:spPr bwMode="auto">
            <a:xfrm>
              <a:off x="5407016" y="4047353"/>
              <a:ext cx="1000125"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4" name="Line 13"/>
            <p:cNvSpPr>
              <a:spLocks noChangeShapeType="1"/>
            </p:cNvSpPr>
            <p:nvPr/>
          </p:nvSpPr>
          <p:spPr bwMode="auto">
            <a:xfrm flipH="1">
              <a:off x="3021004" y="4047353"/>
              <a:ext cx="871537"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pic>
          <p:nvPicPr>
            <p:cNvPr id="15" name="Picture 14"/>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29269" y="2318565"/>
              <a:ext cx="989012"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6" name="Picture 1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03856" y="3706040"/>
              <a:ext cx="11144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 name="Line 17"/>
            <p:cNvSpPr>
              <a:spLocks noChangeShapeType="1"/>
            </p:cNvSpPr>
            <p:nvPr/>
          </p:nvSpPr>
          <p:spPr bwMode="auto">
            <a:xfrm flipV="1">
              <a:off x="7758113" y="3075803"/>
              <a:ext cx="0" cy="742950"/>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8" name="Picture 18"/>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54888" y="2318565"/>
              <a:ext cx="989012"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9" name="Picture 19"/>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29475" y="3706040"/>
              <a:ext cx="11144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0" name="Rectangle 20"/>
            <p:cNvSpPr>
              <a:spLocks noChangeArrowheads="1"/>
            </p:cNvSpPr>
            <p:nvPr/>
          </p:nvSpPr>
          <p:spPr bwMode="auto">
            <a:xfrm>
              <a:off x="7315200" y="1991540"/>
              <a:ext cx="11144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21431" tIns="30362" rIns="21431" bIns="30362"/>
            <a:lstStyle/>
            <a:p>
              <a:pPr defTabSz="1028700">
                <a:lnSpc>
                  <a:spcPts val="1800"/>
                </a:lnSpc>
                <a:tabLst>
                  <a:tab pos="514350" algn="l"/>
                  <a:tab pos="1028700" algn="l"/>
                  <a:tab pos="1543050" algn="l"/>
                </a:tabLst>
              </a:pPr>
              <a:r>
                <a:rPr lang="en-US" altLang="zh-CN" sz="1600" b="1">
                  <a:solidFill>
                    <a:srgbClr val="000000"/>
                  </a:solidFill>
                  <a:latin typeface="Helvetica" charset="0"/>
                </a:rPr>
                <a:t>Host</a:t>
              </a:r>
            </a:p>
          </p:txBody>
        </p:sp>
        <p:sp>
          <p:nvSpPr>
            <p:cNvPr id="21" name="Line 6"/>
            <p:cNvSpPr>
              <a:spLocks noChangeShapeType="1"/>
            </p:cNvSpPr>
            <p:nvPr/>
          </p:nvSpPr>
          <p:spPr bwMode="auto">
            <a:xfrm>
              <a:off x="618094" y="3518715"/>
              <a:ext cx="1828800" cy="0"/>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6"/>
            <p:cNvSpPr>
              <a:spLocks noChangeShapeType="1"/>
            </p:cNvSpPr>
            <p:nvPr/>
          </p:nvSpPr>
          <p:spPr bwMode="auto">
            <a:xfrm>
              <a:off x="6843713" y="3518715"/>
              <a:ext cx="1828800" cy="0"/>
            </a:xfrm>
            <a:prstGeom prst="line">
              <a:avLst/>
            </a:prstGeom>
            <a:noFill/>
            <a:ln w="50800">
              <a:solidFill>
                <a:schemeClr val="accent2"/>
              </a:solidFill>
              <a:round/>
              <a:headEnd type="none" w="sm" len="sm"/>
              <a:tailEnd type="none" w="sm" len="sm"/>
            </a:ln>
            <a:effectLst>
              <a:outerShdw blurRad="63500" dist="38099" dir="2700000" algn="ctr" rotWithShape="0">
                <a:schemeClr val="bg2">
                  <a:alpha val="74998"/>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一</a:t>
            </a:r>
            <a:r>
              <a:rPr kumimoji="1" lang="zh-CN" altLang="zh-CN" sz="3600" dirty="0" smtClean="0"/>
              <a:t>、</a:t>
            </a:r>
            <a:r>
              <a:rPr kumimoji="1" lang="en-US" altLang="zh-CN" sz="3600" dirty="0" smtClean="0"/>
              <a:t>TCP/IP</a:t>
            </a:r>
            <a:r>
              <a:rPr kumimoji="1" lang="zh-CN" altLang="en-US" sz="3600" dirty="0" smtClean="0"/>
              <a:t>协议体系概述</a:t>
            </a:r>
            <a:endParaRPr kumimoji="1" lang="en-US" altLang="zh-CN" sz="3600" dirty="0" smtClean="0"/>
          </a:p>
        </p:txBody>
      </p:sp>
    </p:spTree>
    <p:extLst>
      <p:ext uri="{BB962C8B-B14F-4D97-AF65-F5344CB8AC3E}">
        <p14:creationId xmlns:p14="http://schemas.microsoft.com/office/powerpoint/2010/main" val="30668982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graphicFrame>
        <p:nvGraphicFramePr>
          <p:cNvPr id="1948710" name="Group 38"/>
          <p:cNvGraphicFramePr>
            <a:graphicFrameLocks noGrp="1"/>
          </p:cNvGraphicFramePr>
          <p:nvPr>
            <p:ph idx="1"/>
          </p:nvPr>
        </p:nvGraphicFramePr>
        <p:xfrm>
          <a:off x="622300" y="1600200"/>
          <a:ext cx="8064500" cy="4683123"/>
        </p:xfrm>
        <a:graphic>
          <a:graphicData uri="http://schemas.openxmlformats.org/drawingml/2006/table">
            <a:tbl>
              <a:tblPr/>
              <a:tblGrid>
                <a:gridCol w="1487488"/>
                <a:gridCol w="6577012"/>
              </a:tblGrid>
              <a:tr h="520347">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方法名</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备注</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dirty="0" smtClean="0">
                          <a:ln>
                            <a:noFill/>
                          </a:ln>
                          <a:solidFill>
                            <a:schemeClr val="tx1"/>
                          </a:solidFill>
                          <a:effectLst/>
                          <a:latin typeface="宋体" pitchFamily="2" charset="-122"/>
                          <a:ea typeface="宋体" pitchFamily="2" charset="-122"/>
                        </a:rPr>
                        <a:t>GET</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获取一个</a:t>
                      </a:r>
                      <a:r>
                        <a:rPr kumimoji="0" lang="en-US" altLang="zh-CN" sz="2000" b="1" i="0" u="none" strike="noStrike" cap="none" normalizeH="0" baseline="0" smtClean="0">
                          <a:ln>
                            <a:noFill/>
                          </a:ln>
                          <a:solidFill>
                            <a:schemeClr val="tx1"/>
                          </a:solidFill>
                          <a:effectLst/>
                          <a:latin typeface="宋体" pitchFamily="2" charset="-122"/>
                          <a:ea typeface="宋体" pitchFamily="2" charset="-122"/>
                        </a:rPr>
                        <a:t>URL</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指定的资源</a:t>
                      </a: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即资源实体</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smtClean="0">
                          <a:ln>
                            <a:noFill/>
                          </a:ln>
                          <a:solidFill>
                            <a:schemeClr val="tx1"/>
                          </a:solidFill>
                          <a:effectLst/>
                          <a:latin typeface="宋体" pitchFamily="2" charset="-122"/>
                          <a:ea typeface="宋体" pitchFamily="2" charset="-122"/>
                        </a:rPr>
                        <a:t>HEAD</a:t>
                      </a: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获取一个指定资源的信息，</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dirty="0" smtClean="0">
                          <a:ln>
                            <a:noFill/>
                          </a:ln>
                          <a:solidFill>
                            <a:schemeClr val="tx1"/>
                          </a:solidFill>
                          <a:effectLst/>
                          <a:latin typeface="宋体" pitchFamily="2" charset="-122"/>
                          <a:ea typeface="宋体" pitchFamily="2" charset="-122"/>
                        </a:rPr>
                        <a:t>POST</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向服务器提交数据</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smtClean="0">
                          <a:ln>
                            <a:noFill/>
                          </a:ln>
                          <a:solidFill>
                            <a:schemeClr val="tx1"/>
                          </a:solidFill>
                          <a:effectLst/>
                          <a:latin typeface="宋体" pitchFamily="2" charset="-122"/>
                          <a:ea typeface="宋体" pitchFamily="2" charset="-122"/>
                        </a:rPr>
                        <a:t>PUT</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向服务器提交资源</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smtClean="0">
                          <a:ln>
                            <a:noFill/>
                          </a:ln>
                          <a:solidFill>
                            <a:schemeClr val="tx1"/>
                          </a:solidFill>
                          <a:effectLst/>
                          <a:latin typeface="宋体" pitchFamily="2" charset="-122"/>
                          <a:ea typeface="宋体" pitchFamily="2" charset="-122"/>
                        </a:rPr>
                        <a:t>DELETE</a:t>
                      </a: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请求源服务器删除</a:t>
                      </a:r>
                      <a:r>
                        <a:rPr kumimoji="0" lang="en-US" altLang="zh-CN" sz="2000" b="1" i="0" u="none" strike="noStrike" cap="none" normalizeH="0" baseline="0" dirty="0" smtClean="0">
                          <a:ln>
                            <a:noFill/>
                          </a:ln>
                          <a:solidFill>
                            <a:schemeClr val="tx1"/>
                          </a:solidFill>
                          <a:effectLst/>
                          <a:latin typeface="宋体" pitchFamily="2" charset="-122"/>
                          <a:ea typeface="宋体" pitchFamily="2" charset="-122"/>
                        </a:rPr>
                        <a:t>Request-URI</a:t>
                      </a: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标识的资源</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smtClean="0">
                          <a:ln>
                            <a:noFill/>
                          </a:ln>
                          <a:solidFill>
                            <a:schemeClr val="tx1"/>
                          </a:solidFill>
                          <a:effectLst/>
                          <a:latin typeface="宋体" pitchFamily="2" charset="-122"/>
                          <a:ea typeface="宋体" pitchFamily="2" charset="-122"/>
                        </a:rPr>
                        <a:t>TRACE</a:t>
                      </a: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网络跟踪</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smtClean="0">
                          <a:ln>
                            <a:noFill/>
                          </a:ln>
                          <a:solidFill>
                            <a:schemeClr val="tx1"/>
                          </a:solidFill>
                          <a:effectLst/>
                          <a:latin typeface="宋体" pitchFamily="2" charset="-122"/>
                          <a:ea typeface="宋体" pitchFamily="2" charset="-122"/>
                        </a:rPr>
                        <a:t>CONNECT</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与</a:t>
                      </a:r>
                      <a:r>
                        <a:rPr kumimoji="0" lang="en-US" altLang="zh-CN" sz="2000" b="1" i="0" u="none" strike="noStrike" cap="none" normalizeH="0" baseline="0" smtClean="0">
                          <a:ln>
                            <a:noFill/>
                          </a:ln>
                          <a:solidFill>
                            <a:schemeClr val="tx1"/>
                          </a:solidFill>
                          <a:effectLst/>
                          <a:latin typeface="宋体" pitchFamily="2" charset="-122"/>
                          <a:ea typeface="宋体" pitchFamily="2" charset="-122"/>
                        </a:rPr>
                        <a:t>PROXY</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之间的连接管理</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47">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1" i="0" u="none" strike="noStrike" cap="none" normalizeH="0" baseline="0" smtClean="0">
                          <a:ln>
                            <a:noFill/>
                          </a:ln>
                          <a:solidFill>
                            <a:schemeClr val="tx1"/>
                          </a:solidFill>
                          <a:effectLst/>
                          <a:latin typeface="宋体" pitchFamily="2" charset="-122"/>
                          <a:ea typeface="宋体" pitchFamily="2" charset="-122"/>
                        </a:rPr>
                        <a:t>OPTIONS</a:t>
                      </a: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查询能力</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文本框 2"/>
          <p:cNvSpPr txBox="1"/>
          <p:nvPr/>
        </p:nvSpPr>
        <p:spPr>
          <a:xfrm>
            <a:off x="622300" y="984188"/>
            <a:ext cx="1415772" cy="461665"/>
          </a:xfrm>
          <a:prstGeom prst="rect">
            <a:avLst/>
          </a:prstGeom>
          <a:noFill/>
        </p:spPr>
        <p:txBody>
          <a:bodyPr wrap="none" rtlCol="0">
            <a:spAutoFit/>
          </a:bodyPr>
          <a:lstStyle/>
          <a:p>
            <a:r>
              <a:rPr kumimoji="1" lang="zh-CN" altLang="en-US" sz="2400" dirty="0" smtClean="0">
                <a:solidFill>
                  <a:srgbClr val="0000FF"/>
                </a:solidFill>
              </a:rPr>
              <a:t>请求方法</a:t>
            </a:r>
            <a:endParaRPr kumimoji="1" lang="zh-CN" altLang="en-US" sz="2400" dirty="0">
              <a:solidFill>
                <a:srgbClr val="0000FF"/>
              </a:solidFill>
            </a:endParaRPr>
          </a:p>
        </p:txBody>
      </p:sp>
    </p:spTree>
    <p:extLst>
      <p:ext uri="{BB962C8B-B14F-4D97-AF65-F5344CB8AC3E}">
        <p14:creationId xmlns:p14="http://schemas.microsoft.com/office/powerpoint/2010/main" val="1625265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4" name="矩形 3"/>
          <p:cNvSpPr/>
          <p:nvPr/>
        </p:nvSpPr>
        <p:spPr>
          <a:xfrm>
            <a:off x="1102637" y="1372369"/>
            <a:ext cx="6791256" cy="2677656"/>
          </a:xfrm>
          <a:prstGeom prst="rect">
            <a:avLst/>
          </a:prstGeom>
        </p:spPr>
        <p:txBody>
          <a:bodyPr wrap="square">
            <a:spAutoFit/>
          </a:bodyPr>
          <a:lstStyle/>
          <a:p>
            <a:pPr>
              <a:lnSpc>
                <a:spcPct val="120000"/>
              </a:lnSpc>
            </a:pPr>
            <a:r>
              <a:rPr lang="zh-CN" altLang="en-US" sz="2000" dirty="0" smtClean="0">
                <a:latin typeface="+mn-ea"/>
              </a:rPr>
              <a:t>头部</a:t>
            </a:r>
            <a:r>
              <a:rPr lang="zh-CN" altLang="en-US" sz="2000" dirty="0">
                <a:latin typeface="+mn-ea"/>
              </a:rPr>
              <a:t>行中的内容一般用来描述客户端能兼容的类型</a:t>
            </a:r>
            <a:r>
              <a:rPr lang="zh-CN" altLang="en-US" sz="2000" dirty="0" smtClean="0">
                <a:latin typeface="+mn-ea"/>
              </a:rPr>
              <a:t>。</a:t>
            </a:r>
            <a:endParaRPr lang="en-US" altLang="zh-CN" sz="2000" dirty="0" smtClean="0">
              <a:latin typeface="+mn-ea"/>
            </a:endParaRPr>
          </a:p>
          <a:p>
            <a:pPr>
              <a:lnSpc>
                <a:spcPct val="120000"/>
              </a:lnSpc>
            </a:pPr>
            <a:r>
              <a:rPr lang="zh-CN" altLang="en-US" sz="2000" dirty="0" smtClean="0">
                <a:latin typeface="+mn-ea"/>
              </a:rPr>
              <a:t>如：</a:t>
            </a:r>
            <a:endParaRPr lang="en-US" altLang="zh-CN" sz="2000" dirty="0" smtClean="0">
              <a:latin typeface="+mn-ea"/>
            </a:endParaRPr>
          </a:p>
          <a:p>
            <a:r>
              <a:rPr lang="en-US" altLang="zh-CN" sz="2000" dirty="0" smtClean="0">
                <a:solidFill>
                  <a:srgbClr val="800000"/>
                </a:solidFill>
                <a:latin typeface="+mn-ea"/>
              </a:rPr>
              <a:t>User</a:t>
            </a:r>
            <a:r>
              <a:rPr lang="en-US" altLang="zh-CN" sz="2000" dirty="0">
                <a:solidFill>
                  <a:srgbClr val="800000"/>
                </a:solidFill>
                <a:latin typeface="+mn-ea"/>
              </a:rPr>
              <a:t>-Agent</a:t>
            </a:r>
            <a:r>
              <a:rPr lang="zh-CN" altLang="en-US" sz="2000" dirty="0">
                <a:solidFill>
                  <a:srgbClr val="800000"/>
                </a:solidFill>
                <a:latin typeface="+mn-ea"/>
              </a:rPr>
              <a:t>：</a:t>
            </a:r>
            <a:r>
              <a:rPr lang="zh-CN" altLang="en-US" sz="2000" dirty="0">
                <a:latin typeface="+mn-ea"/>
              </a:rPr>
              <a:t>客户端的浏览器信息</a:t>
            </a:r>
            <a:r>
              <a:rPr lang="zh-CN" altLang="en-US" sz="2000" dirty="0" smtClean="0">
                <a:latin typeface="+mn-ea"/>
              </a:rPr>
              <a:t>。</a:t>
            </a:r>
            <a:endParaRPr lang="en-US" altLang="zh-CN" sz="2000" dirty="0" smtClean="0">
              <a:latin typeface="+mn-ea"/>
            </a:endParaRPr>
          </a:p>
          <a:p>
            <a:r>
              <a:rPr lang="en-US" altLang="zh-TW" sz="2000" dirty="0" smtClean="0">
                <a:solidFill>
                  <a:srgbClr val="800000"/>
                </a:solidFill>
                <a:latin typeface="+mn-ea"/>
              </a:rPr>
              <a:t>Connection</a:t>
            </a:r>
            <a:r>
              <a:rPr lang="zh-TW" altLang="en-US" sz="2000" dirty="0" smtClean="0">
                <a:solidFill>
                  <a:srgbClr val="800000"/>
                </a:solidFill>
                <a:latin typeface="+mn-ea"/>
              </a:rPr>
              <a:t>：</a:t>
            </a:r>
            <a:r>
              <a:rPr lang="en-US" altLang="zh-TW" sz="2000" dirty="0" smtClean="0">
                <a:latin typeface="+mn-ea"/>
              </a:rPr>
              <a:t>close</a:t>
            </a:r>
            <a:r>
              <a:rPr lang="zh-TW" altLang="en-US" sz="2000" dirty="0">
                <a:latin typeface="+mn-ea"/>
              </a:rPr>
              <a:t>表示使用短连接，</a:t>
            </a:r>
            <a:r>
              <a:rPr lang="en-US" altLang="zh-TW" sz="2000" dirty="0">
                <a:latin typeface="+mn-ea"/>
              </a:rPr>
              <a:t>Keep-Alive</a:t>
            </a:r>
            <a:r>
              <a:rPr lang="zh-TW" altLang="en-US" sz="2000" dirty="0">
                <a:latin typeface="+mn-ea"/>
              </a:rPr>
              <a:t>表示客户端支持持久连接。</a:t>
            </a:r>
          </a:p>
          <a:p>
            <a:r>
              <a:rPr lang="en-US" altLang="zh-TW" sz="2000" dirty="0">
                <a:solidFill>
                  <a:srgbClr val="800000"/>
                </a:solidFill>
                <a:latin typeface="+mn-ea"/>
              </a:rPr>
              <a:t>Date</a:t>
            </a:r>
            <a:r>
              <a:rPr lang="zh-TW" altLang="en-US" sz="2000" dirty="0">
                <a:solidFill>
                  <a:srgbClr val="800000"/>
                </a:solidFill>
                <a:latin typeface="+mn-ea"/>
              </a:rPr>
              <a:t>：</a:t>
            </a:r>
            <a:r>
              <a:rPr lang="zh-TW" altLang="en-US" sz="2000" dirty="0">
                <a:latin typeface="+mn-ea"/>
              </a:rPr>
              <a:t>消息产生的当前时间。</a:t>
            </a:r>
          </a:p>
          <a:p>
            <a:r>
              <a:rPr lang="en-US" altLang="zh-TW" sz="2000" dirty="0">
                <a:solidFill>
                  <a:srgbClr val="800000"/>
                </a:solidFill>
                <a:latin typeface="+mn-ea"/>
              </a:rPr>
              <a:t>Accept-Language</a:t>
            </a:r>
            <a:r>
              <a:rPr lang="zh-TW" altLang="en-US" sz="2000" dirty="0">
                <a:solidFill>
                  <a:srgbClr val="800000"/>
                </a:solidFill>
                <a:latin typeface="+mn-ea"/>
              </a:rPr>
              <a:t>：</a:t>
            </a:r>
            <a:r>
              <a:rPr lang="zh-TW" altLang="en-US" sz="2000" dirty="0">
                <a:latin typeface="+mn-ea"/>
              </a:rPr>
              <a:t>客户端支持的语言。</a:t>
            </a:r>
          </a:p>
          <a:p>
            <a:r>
              <a:rPr lang="en-US" altLang="zh-TW" sz="2000" dirty="0">
                <a:solidFill>
                  <a:srgbClr val="800000"/>
                </a:solidFill>
                <a:latin typeface="+mn-ea"/>
              </a:rPr>
              <a:t>Cache-Control</a:t>
            </a:r>
            <a:r>
              <a:rPr lang="zh-TW" altLang="en-US" sz="2000" dirty="0">
                <a:solidFill>
                  <a:srgbClr val="800000"/>
                </a:solidFill>
                <a:latin typeface="+mn-ea"/>
              </a:rPr>
              <a:t>：</a:t>
            </a:r>
            <a:r>
              <a:rPr lang="zh-TW" altLang="en-US" sz="2000" dirty="0">
                <a:latin typeface="+mn-ea"/>
              </a:rPr>
              <a:t>客户端是否支持</a:t>
            </a:r>
            <a:r>
              <a:rPr lang="en-US" altLang="zh-TW" sz="2000" dirty="0">
                <a:latin typeface="+mn-ea"/>
              </a:rPr>
              <a:t>cache</a:t>
            </a:r>
            <a:r>
              <a:rPr lang="zh-TW" altLang="en-US" sz="2000" dirty="0">
                <a:latin typeface="+mn-ea"/>
              </a:rPr>
              <a:t>。</a:t>
            </a:r>
            <a:endParaRPr lang="zh-CN" altLang="en-US" sz="2000" dirty="0">
              <a:latin typeface="+mn-ea"/>
            </a:endParaRPr>
          </a:p>
        </p:txBody>
      </p:sp>
      <p:sp>
        <p:nvSpPr>
          <p:cNvPr id="5" name="矩形 4"/>
          <p:cNvSpPr/>
          <p:nvPr/>
        </p:nvSpPr>
        <p:spPr>
          <a:xfrm>
            <a:off x="857306" y="889973"/>
            <a:ext cx="1107996" cy="461665"/>
          </a:xfrm>
          <a:prstGeom prst="rect">
            <a:avLst/>
          </a:prstGeom>
        </p:spPr>
        <p:txBody>
          <a:bodyPr wrap="none">
            <a:spAutoFit/>
          </a:bodyPr>
          <a:lstStyle/>
          <a:p>
            <a:r>
              <a:rPr lang="zh-CN" altLang="en-US" sz="2400" dirty="0">
                <a:solidFill>
                  <a:srgbClr val="0000FF"/>
                </a:solidFill>
              </a:rPr>
              <a:t>头部行</a:t>
            </a:r>
          </a:p>
        </p:txBody>
      </p:sp>
      <p:sp>
        <p:nvSpPr>
          <p:cNvPr id="8" name="矩形 7"/>
          <p:cNvSpPr/>
          <p:nvPr/>
        </p:nvSpPr>
        <p:spPr>
          <a:xfrm>
            <a:off x="857306" y="4309954"/>
            <a:ext cx="1107996" cy="461665"/>
          </a:xfrm>
          <a:prstGeom prst="rect">
            <a:avLst/>
          </a:prstGeom>
        </p:spPr>
        <p:txBody>
          <a:bodyPr wrap="none">
            <a:spAutoFit/>
          </a:bodyPr>
          <a:lstStyle/>
          <a:p>
            <a:r>
              <a:rPr lang="zh-CN" altLang="en-US" sz="2400" dirty="0" smtClean="0">
                <a:solidFill>
                  <a:srgbClr val="0000FF"/>
                </a:solidFill>
              </a:rPr>
              <a:t>消息体</a:t>
            </a:r>
            <a:endParaRPr lang="zh-CN" altLang="en-US" sz="2400" dirty="0">
              <a:solidFill>
                <a:srgbClr val="0000FF"/>
              </a:solidFill>
            </a:endParaRPr>
          </a:p>
        </p:txBody>
      </p:sp>
      <p:sp>
        <p:nvSpPr>
          <p:cNvPr id="6" name="矩形 5"/>
          <p:cNvSpPr/>
          <p:nvPr/>
        </p:nvSpPr>
        <p:spPr>
          <a:xfrm>
            <a:off x="1232519" y="4880762"/>
            <a:ext cx="6661374" cy="820738"/>
          </a:xfrm>
          <a:prstGeom prst="rect">
            <a:avLst/>
          </a:prstGeom>
        </p:spPr>
        <p:txBody>
          <a:bodyPr wrap="square">
            <a:spAutoFit/>
          </a:bodyPr>
          <a:lstStyle/>
          <a:p>
            <a:pPr>
              <a:lnSpc>
                <a:spcPct val="120000"/>
              </a:lnSpc>
            </a:pPr>
            <a:r>
              <a:rPr lang="zh-CN" altLang="en-US" sz="2000" dirty="0">
                <a:latin typeface="+mj-ea"/>
                <a:ea typeface="+mj-ea"/>
              </a:rPr>
              <a:t>请求的附属体，</a:t>
            </a:r>
            <a:r>
              <a:rPr lang="en-US" altLang="zh-CN" sz="2000" dirty="0">
                <a:latin typeface="+mj-ea"/>
                <a:ea typeface="+mj-ea"/>
              </a:rPr>
              <a:t>GET</a:t>
            </a:r>
            <a:r>
              <a:rPr lang="zh-CN" altLang="en-US" sz="2000" dirty="0">
                <a:latin typeface="+mj-ea"/>
                <a:ea typeface="+mj-ea"/>
              </a:rPr>
              <a:t>不适用，</a:t>
            </a:r>
            <a:r>
              <a:rPr lang="en-US" altLang="zh-CN" sz="2000" dirty="0">
                <a:latin typeface="+mj-ea"/>
                <a:ea typeface="+mj-ea"/>
              </a:rPr>
              <a:t>POST</a:t>
            </a:r>
            <a:r>
              <a:rPr lang="zh-CN" altLang="en-US" sz="2000" dirty="0">
                <a:latin typeface="+mj-ea"/>
                <a:ea typeface="+mj-ea"/>
              </a:rPr>
              <a:t>方法提交数据时，用来存放请求的参数。</a:t>
            </a:r>
          </a:p>
        </p:txBody>
      </p:sp>
    </p:spTree>
    <p:extLst>
      <p:ext uri="{BB962C8B-B14F-4D97-AF65-F5344CB8AC3E}">
        <p14:creationId xmlns:p14="http://schemas.microsoft.com/office/powerpoint/2010/main" val="30729935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4" name="矩形 3"/>
          <p:cNvSpPr/>
          <p:nvPr/>
        </p:nvSpPr>
        <p:spPr>
          <a:xfrm>
            <a:off x="1102637" y="1709076"/>
            <a:ext cx="6791256" cy="2677656"/>
          </a:xfrm>
          <a:prstGeom prst="rect">
            <a:avLst/>
          </a:prstGeom>
        </p:spPr>
        <p:txBody>
          <a:bodyPr wrap="square">
            <a:spAutoFit/>
          </a:bodyPr>
          <a:lstStyle/>
          <a:p>
            <a:pPr>
              <a:lnSpc>
                <a:spcPct val="120000"/>
              </a:lnSpc>
            </a:pPr>
            <a:r>
              <a:rPr lang="zh-CN" altLang="en-US" sz="2000" dirty="0" smtClean="0">
                <a:latin typeface="+mn-ea"/>
              </a:rPr>
              <a:t>头部</a:t>
            </a:r>
            <a:r>
              <a:rPr lang="zh-CN" altLang="en-US" sz="2000" dirty="0">
                <a:latin typeface="+mn-ea"/>
              </a:rPr>
              <a:t>行中的内容一般用来描述客户端能兼容的类型</a:t>
            </a:r>
            <a:r>
              <a:rPr lang="zh-CN" altLang="en-US" sz="2000" dirty="0" smtClean="0">
                <a:latin typeface="+mn-ea"/>
              </a:rPr>
              <a:t>。</a:t>
            </a:r>
            <a:endParaRPr lang="en-US" altLang="zh-CN" sz="2000" dirty="0" smtClean="0">
              <a:latin typeface="+mn-ea"/>
            </a:endParaRPr>
          </a:p>
          <a:p>
            <a:pPr>
              <a:lnSpc>
                <a:spcPct val="120000"/>
              </a:lnSpc>
            </a:pPr>
            <a:r>
              <a:rPr lang="zh-CN" altLang="en-US" sz="2000" dirty="0" smtClean="0">
                <a:latin typeface="+mn-ea"/>
              </a:rPr>
              <a:t>如：</a:t>
            </a:r>
            <a:endParaRPr lang="en-US" altLang="zh-CN" sz="2000" dirty="0" smtClean="0">
              <a:latin typeface="+mn-ea"/>
            </a:endParaRPr>
          </a:p>
          <a:p>
            <a:r>
              <a:rPr lang="en-US" altLang="zh-CN" sz="2000" dirty="0" smtClean="0">
                <a:solidFill>
                  <a:srgbClr val="800000"/>
                </a:solidFill>
                <a:latin typeface="+mn-ea"/>
              </a:rPr>
              <a:t>User</a:t>
            </a:r>
            <a:r>
              <a:rPr lang="en-US" altLang="zh-CN" sz="2000" dirty="0">
                <a:solidFill>
                  <a:srgbClr val="800000"/>
                </a:solidFill>
                <a:latin typeface="+mn-ea"/>
              </a:rPr>
              <a:t>-Agent</a:t>
            </a:r>
            <a:r>
              <a:rPr lang="zh-CN" altLang="en-US" sz="2000" dirty="0">
                <a:solidFill>
                  <a:srgbClr val="800000"/>
                </a:solidFill>
                <a:latin typeface="+mn-ea"/>
              </a:rPr>
              <a:t>：</a:t>
            </a:r>
            <a:r>
              <a:rPr lang="zh-CN" altLang="en-US" sz="2000" dirty="0">
                <a:latin typeface="+mn-ea"/>
              </a:rPr>
              <a:t>客户端的浏览器信息</a:t>
            </a:r>
            <a:r>
              <a:rPr lang="zh-CN" altLang="en-US" sz="2000" dirty="0" smtClean="0">
                <a:latin typeface="+mn-ea"/>
              </a:rPr>
              <a:t>。</a:t>
            </a:r>
            <a:endParaRPr lang="en-US" altLang="zh-CN" sz="2000" dirty="0" smtClean="0">
              <a:latin typeface="+mn-ea"/>
            </a:endParaRPr>
          </a:p>
          <a:p>
            <a:r>
              <a:rPr lang="en-US" altLang="zh-TW" sz="2000" dirty="0" smtClean="0">
                <a:solidFill>
                  <a:srgbClr val="800000"/>
                </a:solidFill>
                <a:latin typeface="+mn-ea"/>
              </a:rPr>
              <a:t>Connection</a:t>
            </a:r>
            <a:r>
              <a:rPr lang="zh-TW" altLang="en-US" sz="2000" dirty="0" smtClean="0">
                <a:solidFill>
                  <a:srgbClr val="800000"/>
                </a:solidFill>
                <a:latin typeface="+mn-ea"/>
              </a:rPr>
              <a:t>：</a:t>
            </a:r>
            <a:r>
              <a:rPr lang="en-US" altLang="zh-TW" sz="2000" dirty="0" smtClean="0">
                <a:latin typeface="+mn-ea"/>
              </a:rPr>
              <a:t>close</a:t>
            </a:r>
            <a:r>
              <a:rPr lang="zh-TW" altLang="en-US" sz="2000" dirty="0">
                <a:latin typeface="+mn-ea"/>
              </a:rPr>
              <a:t>表示使用短连接，</a:t>
            </a:r>
            <a:r>
              <a:rPr lang="en-US" altLang="zh-TW" sz="2000" dirty="0">
                <a:latin typeface="+mn-ea"/>
              </a:rPr>
              <a:t>Keep-Alive</a:t>
            </a:r>
            <a:r>
              <a:rPr lang="zh-TW" altLang="en-US" sz="2000" dirty="0">
                <a:latin typeface="+mn-ea"/>
              </a:rPr>
              <a:t>表示客户端支持持久连接。</a:t>
            </a:r>
          </a:p>
          <a:p>
            <a:r>
              <a:rPr lang="en-US" altLang="zh-TW" sz="2000" dirty="0">
                <a:solidFill>
                  <a:srgbClr val="800000"/>
                </a:solidFill>
                <a:latin typeface="+mn-ea"/>
              </a:rPr>
              <a:t>Date</a:t>
            </a:r>
            <a:r>
              <a:rPr lang="zh-TW" altLang="en-US" sz="2000" dirty="0">
                <a:solidFill>
                  <a:srgbClr val="800000"/>
                </a:solidFill>
                <a:latin typeface="+mn-ea"/>
              </a:rPr>
              <a:t>：</a:t>
            </a:r>
            <a:r>
              <a:rPr lang="zh-TW" altLang="en-US" sz="2000" dirty="0">
                <a:latin typeface="+mn-ea"/>
              </a:rPr>
              <a:t>消息产生的当前时间。</a:t>
            </a:r>
          </a:p>
          <a:p>
            <a:r>
              <a:rPr lang="en-US" altLang="zh-TW" sz="2000" dirty="0">
                <a:solidFill>
                  <a:srgbClr val="800000"/>
                </a:solidFill>
                <a:latin typeface="+mn-ea"/>
              </a:rPr>
              <a:t>Accept-Language</a:t>
            </a:r>
            <a:r>
              <a:rPr lang="zh-TW" altLang="en-US" sz="2000" dirty="0">
                <a:solidFill>
                  <a:srgbClr val="800000"/>
                </a:solidFill>
                <a:latin typeface="+mn-ea"/>
              </a:rPr>
              <a:t>：</a:t>
            </a:r>
            <a:r>
              <a:rPr lang="zh-TW" altLang="en-US" sz="2000" dirty="0">
                <a:latin typeface="+mn-ea"/>
              </a:rPr>
              <a:t>客户端支持的语言。</a:t>
            </a:r>
          </a:p>
          <a:p>
            <a:r>
              <a:rPr lang="en-US" altLang="zh-TW" sz="2000" dirty="0">
                <a:solidFill>
                  <a:srgbClr val="800000"/>
                </a:solidFill>
                <a:latin typeface="+mn-ea"/>
              </a:rPr>
              <a:t>Cache-Control</a:t>
            </a:r>
            <a:r>
              <a:rPr lang="zh-TW" altLang="en-US" sz="2000" dirty="0">
                <a:solidFill>
                  <a:srgbClr val="800000"/>
                </a:solidFill>
                <a:latin typeface="+mn-ea"/>
              </a:rPr>
              <a:t>：</a:t>
            </a:r>
            <a:r>
              <a:rPr lang="zh-TW" altLang="en-US" sz="2000" dirty="0">
                <a:latin typeface="+mn-ea"/>
              </a:rPr>
              <a:t>客户端是否支持</a:t>
            </a:r>
            <a:r>
              <a:rPr lang="en-US" altLang="zh-TW" sz="2000" dirty="0">
                <a:latin typeface="+mn-ea"/>
              </a:rPr>
              <a:t>cache</a:t>
            </a:r>
            <a:r>
              <a:rPr lang="zh-TW" altLang="en-US" sz="2000" dirty="0">
                <a:latin typeface="+mn-ea"/>
              </a:rPr>
              <a:t>。</a:t>
            </a:r>
            <a:endParaRPr lang="zh-CN" altLang="en-US" sz="2000" dirty="0">
              <a:latin typeface="+mn-ea"/>
            </a:endParaRPr>
          </a:p>
        </p:txBody>
      </p:sp>
      <p:sp>
        <p:nvSpPr>
          <p:cNvPr id="5" name="矩形 4"/>
          <p:cNvSpPr/>
          <p:nvPr/>
        </p:nvSpPr>
        <p:spPr>
          <a:xfrm>
            <a:off x="842875" y="1120806"/>
            <a:ext cx="1428596" cy="461665"/>
          </a:xfrm>
          <a:prstGeom prst="rect">
            <a:avLst/>
          </a:prstGeom>
        </p:spPr>
        <p:txBody>
          <a:bodyPr wrap="none">
            <a:spAutoFit/>
          </a:bodyPr>
          <a:lstStyle/>
          <a:p>
            <a:r>
              <a:rPr lang="zh-CN" altLang="en-US" sz="2400" dirty="0" smtClean="0">
                <a:solidFill>
                  <a:srgbClr val="0000FF"/>
                </a:solidFill>
              </a:rPr>
              <a:t>消息实体</a:t>
            </a:r>
            <a:endParaRPr lang="zh-CN" altLang="en-US" sz="2400" dirty="0">
              <a:solidFill>
                <a:srgbClr val="0000FF"/>
              </a:solidFill>
            </a:endParaRPr>
          </a:p>
        </p:txBody>
      </p:sp>
    </p:spTree>
    <p:extLst>
      <p:ext uri="{BB962C8B-B14F-4D97-AF65-F5344CB8AC3E}">
        <p14:creationId xmlns:p14="http://schemas.microsoft.com/office/powerpoint/2010/main" val="2337582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3" name="矩形 2"/>
          <p:cNvSpPr/>
          <p:nvPr/>
        </p:nvSpPr>
        <p:spPr>
          <a:xfrm>
            <a:off x="814366" y="964347"/>
            <a:ext cx="2339102" cy="461665"/>
          </a:xfrm>
          <a:prstGeom prst="rect">
            <a:avLst/>
          </a:prstGeom>
        </p:spPr>
        <p:txBody>
          <a:bodyPr wrap="none">
            <a:spAutoFit/>
          </a:bodyPr>
          <a:lstStyle/>
          <a:p>
            <a:pPr indent="-200025">
              <a:buClr>
                <a:schemeClr val="tx1"/>
              </a:buClr>
            </a:pPr>
            <a:r>
              <a:rPr lang="zh-CN" altLang="en-GB" sz="2400" dirty="0">
                <a:solidFill>
                  <a:srgbClr val="0000FF"/>
                </a:solidFill>
              </a:rPr>
              <a:t>请求消息示例：</a:t>
            </a:r>
          </a:p>
        </p:txBody>
      </p:sp>
      <p:sp>
        <p:nvSpPr>
          <p:cNvPr id="4" name="矩形 3"/>
          <p:cNvSpPr/>
          <p:nvPr/>
        </p:nvSpPr>
        <p:spPr>
          <a:xfrm>
            <a:off x="698915" y="1553323"/>
            <a:ext cx="7974265" cy="2246769"/>
          </a:xfrm>
          <a:prstGeom prst="rect">
            <a:avLst/>
          </a:prstGeom>
        </p:spPr>
        <p:txBody>
          <a:bodyPr wrap="square">
            <a:spAutoFit/>
          </a:bodyPr>
          <a:lstStyle/>
          <a:p>
            <a:pPr marL="142875"/>
            <a:r>
              <a:rPr lang="en-US" altLang="zh-CN" sz="2000" dirty="0"/>
              <a:t>GET http://</a:t>
            </a:r>
            <a:r>
              <a:rPr lang="en-US" altLang="zh-CN" sz="2000" dirty="0" err="1"/>
              <a:t>www.yesky.com</a:t>
            </a:r>
            <a:r>
              <a:rPr lang="en-US" altLang="zh-CN" sz="2000" dirty="0"/>
              <a:t>/pub/WWW/</a:t>
            </a:r>
            <a:r>
              <a:rPr lang="en-US" altLang="zh-CN" sz="2000" dirty="0" err="1"/>
              <a:t>page.html</a:t>
            </a:r>
            <a:r>
              <a:rPr lang="en-US" altLang="zh-CN" sz="2000" dirty="0"/>
              <a:t> HTTP/1.1</a:t>
            </a:r>
          </a:p>
          <a:p>
            <a:pPr marL="142875"/>
            <a:r>
              <a:rPr lang="en-US" altLang="zh-CN" sz="2000" dirty="0"/>
              <a:t>Connection</a:t>
            </a:r>
            <a:r>
              <a:rPr lang="zh-CN" altLang="en-US" sz="2000" dirty="0"/>
              <a:t>：</a:t>
            </a:r>
            <a:r>
              <a:rPr lang="en-US" altLang="zh-CN" sz="2000" dirty="0"/>
              <a:t>close</a:t>
            </a:r>
          </a:p>
          <a:p>
            <a:pPr marL="142875"/>
            <a:r>
              <a:rPr lang="en-US" altLang="zh-CN" sz="2000" dirty="0"/>
              <a:t>User-agent</a:t>
            </a:r>
            <a:r>
              <a:rPr lang="zh-CN" altLang="en-US" sz="2000" dirty="0"/>
              <a:t>：</a:t>
            </a:r>
            <a:r>
              <a:rPr lang="en-US" altLang="zh-CN" sz="2000" dirty="0"/>
              <a:t>Mozilla/4.0</a:t>
            </a:r>
          </a:p>
          <a:p>
            <a:pPr marL="142875"/>
            <a:r>
              <a:rPr lang="en-US" altLang="zh-CN" sz="2000" dirty="0"/>
              <a:t>Accept-Encoding</a:t>
            </a:r>
            <a:r>
              <a:rPr lang="zh-CN" altLang="en-US" sz="2000" dirty="0"/>
              <a:t>：</a:t>
            </a:r>
            <a:r>
              <a:rPr lang="en-US" altLang="zh-CN" sz="2000" dirty="0" err="1"/>
              <a:t>gzip,compress</a:t>
            </a:r>
            <a:endParaRPr lang="en-US" altLang="zh-CN" sz="2000" dirty="0"/>
          </a:p>
          <a:p>
            <a:pPr marL="142875"/>
            <a:r>
              <a:rPr lang="en-US" altLang="zh-CN" sz="2000" dirty="0"/>
              <a:t>Accept-language</a:t>
            </a:r>
            <a:r>
              <a:rPr lang="zh-CN" altLang="en-US" sz="2000" dirty="0"/>
              <a:t>：</a:t>
            </a:r>
            <a:r>
              <a:rPr lang="en-US" altLang="zh-CN" sz="2000" dirty="0"/>
              <a:t>en</a:t>
            </a:r>
          </a:p>
          <a:p>
            <a:pPr marL="142875"/>
            <a:r>
              <a:rPr lang="en-US" altLang="zh-CN" sz="2000" dirty="0" smtClean="0"/>
              <a:t>CR LF</a:t>
            </a:r>
          </a:p>
          <a:p>
            <a:pPr marL="142875"/>
            <a:r>
              <a:rPr lang="en-US" altLang="zh-CN" sz="2000" dirty="0" smtClean="0"/>
              <a:t>Entity-Body</a:t>
            </a:r>
            <a:endParaRPr lang="en-US" altLang="zh-CN" sz="2000" dirty="0"/>
          </a:p>
        </p:txBody>
      </p:sp>
      <p:sp>
        <p:nvSpPr>
          <p:cNvPr id="5" name="矩形 4"/>
          <p:cNvSpPr/>
          <p:nvPr/>
        </p:nvSpPr>
        <p:spPr>
          <a:xfrm>
            <a:off x="867467" y="4153757"/>
            <a:ext cx="7263521" cy="1559401"/>
          </a:xfrm>
          <a:prstGeom prst="rect">
            <a:avLst/>
          </a:prstGeom>
        </p:spPr>
        <p:txBody>
          <a:bodyPr wrap="square">
            <a:spAutoFit/>
          </a:bodyPr>
          <a:lstStyle/>
          <a:p>
            <a:pPr>
              <a:lnSpc>
                <a:spcPct val="120000"/>
              </a:lnSpc>
            </a:pPr>
            <a:r>
              <a:rPr lang="zh-CN" altLang="en-GB" sz="2000" dirty="0"/>
              <a:t>这个消息共有</a:t>
            </a:r>
            <a:r>
              <a:rPr lang="en-US" altLang="zh-CN" sz="2000" dirty="0"/>
              <a:t>5</a:t>
            </a:r>
            <a:r>
              <a:rPr lang="zh-CN" altLang="en-US" sz="2000" dirty="0"/>
              <a:t>行</a:t>
            </a:r>
            <a:r>
              <a:rPr lang="en-US" altLang="zh-CN" sz="2000" dirty="0"/>
              <a:t>(</a:t>
            </a:r>
            <a:r>
              <a:rPr lang="zh-CN" altLang="en-US" sz="2000" dirty="0" smtClean="0"/>
              <a:t>每行以一个回车符和一个换行符结束</a:t>
            </a:r>
            <a:r>
              <a:rPr lang="en-US" altLang="zh-CN" sz="2000" dirty="0"/>
              <a:t>)</a:t>
            </a:r>
            <a:r>
              <a:rPr lang="zh-CN" altLang="en-US" sz="2000" dirty="0"/>
              <a:t>，最后一行后面还有额</a:t>
            </a:r>
            <a:r>
              <a:rPr lang="zh-CN" altLang="en-US" sz="2000" dirty="0" smtClean="0"/>
              <a:t>外的一个回车符和换</a:t>
            </a:r>
            <a:r>
              <a:rPr lang="zh-CN" altLang="en-US" sz="2000" dirty="0"/>
              <a:t>行符，以及一个可选的实体</a:t>
            </a:r>
            <a:r>
              <a:rPr lang="zh-CN" altLang="en-US" sz="2000" dirty="0" smtClean="0"/>
              <a:t>。第一行为请</a:t>
            </a:r>
            <a:r>
              <a:rPr lang="zh-CN" altLang="en-US" sz="2000" dirty="0"/>
              <a:t>求行</a:t>
            </a:r>
            <a:r>
              <a:rPr lang="en-US" altLang="zh-CN" sz="2000" dirty="0"/>
              <a:t>(request line</a:t>
            </a:r>
            <a:r>
              <a:rPr lang="en-US" altLang="zh-CN" sz="2000" dirty="0" smtClean="0"/>
              <a:t>)</a:t>
            </a:r>
            <a:r>
              <a:rPr lang="zh-CN" altLang="en-US" sz="2000" dirty="0"/>
              <a:t>，</a:t>
            </a:r>
            <a:r>
              <a:rPr lang="zh-CN" altLang="en-US" sz="2000" dirty="0" smtClean="0"/>
              <a:t>后续各行都称为报头</a:t>
            </a:r>
            <a:r>
              <a:rPr lang="zh-CN" altLang="en-US" sz="2000" dirty="0"/>
              <a:t>行</a:t>
            </a:r>
            <a:r>
              <a:rPr lang="en-US" altLang="zh-CN" sz="2000" dirty="0"/>
              <a:t>(header)</a:t>
            </a:r>
            <a:r>
              <a:rPr lang="zh-CN" altLang="en-US" sz="2000" dirty="0"/>
              <a:t>。</a:t>
            </a:r>
          </a:p>
        </p:txBody>
      </p:sp>
    </p:spTree>
    <p:extLst>
      <p:ext uri="{BB962C8B-B14F-4D97-AF65-F5344CB8AC3E}">
        <p14:creationId xmlns:p14="http://schemas.microsoft.com/office/powerpoint/2010/main" val="25756728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6950" y="1362906"/>
            <a:ext cx="6675806" cy="3406061"/>
          </a:xfrm>
          <a:prstGeom prst="rect">
            <a:avLst/>
          </a:prstGeom>
        </p:spPr>
        <p:txBody>
          <a:bodyPr wrap="square">
            <a:spAutoFit/>
          </a:bodyPr>
          <a:lstStyle/>
          <a:p>
            <a:pPr>
              <a:lnSpc>
                <a:spcPct val="120000"/>
              </a:lnSpc>
            </a:pPr>
            <a:r>
              <a:rPr lang="zh-CN" altLang="en-US" sz="2000" dirty="0" smtClean="0">
                <a:latin typeface="+mn-ea"/>
              </a:rPr>
              <a:t>本例中的报头域：</a:t>
            </a:r>
            <a:endParaRPr lang="zh-CN" altLang="en-US" sz="2000" dirty="0">
              <a:latin typeface="+mn-ea"/>
            </a:endParaRPr>
          </a:p>
          <a:p>
            <a:pPr marL="457200" indent="-457200">
              <a:lnSpc>
                <a:spcPct val="120000"/>
              </a:lnSpc>
              <a:buFont typeface="+mj-lt"/>
              <a:buAutoNum type="arabicPeriod"/>
            </a:pPr>
            <a:r>
              <a:rPr lang="en-US" altLang="zh-CN" sz="2000" dirty="0" smtClean="0">
                <a:solidFill>
                  <a:srgbClr val="0000FF"/>
                </a:solidFill>
                <a:latin typeface="+mn-ea"/>
              </a:rPr>
              <a:t>Connection</a:t>
            </a:r>
            <a:r>
              <a:rPr lang="zh-CN" altLang="en-US" sz="2000" dirty="0" smtClean="0">
                <a:solidFill>
                  <a:srgbClr val="0000FF"/>
                </a:solidFill>
                <a:latin typeface="+mn-ea"/>
              </a:rPr>
              <a:t>：</a:t>
            </a:r>
            <a:r>
              <a:rPr lang="en-US" altLang="zh-CN" sz="2000" dirty="0" smtClean="0">
                <a:solidFill>
                  <a:srgbClr val="0000FF"/>
                </a:solidFill>
                <a:latin typeface="+mn-ea"/>
              </a:rPr>
              <a:t>close</a:t>
            </a:r>
            <a:r>
              <a:rPr lang="zh-CN" altLang="en-US" sz="2000" dirty="0">
                <a:latin typeface="+mn-ea"/>
              </a:rPr>
              <a:t>是在告知服务器本浏览器不想使用永久连接方式（</a:t>
            </a:r>
            <a:r>
              <a:rPr lang="en-US" altLang="zh-CN" sz="2000" dirty="0">
                <a:latin typeface="+mn-ea"/>
              </a:rPr>
              <a:t>HTTP/1.0</a:t>
            </a:r>
            <a:r>
              <a:rPr lang="zh-CN" altLang="en-US" sz="2000" dirty="0">
                <a:latin typeface="+mn-ea"/>
              </a:rPr>
              <a:t>使用非永久连接，</a:t>
            </a:r>
            <a:r>
              <a:rPr lang="en-US" altLang="zh-CN" sz="2000" dirty="0">
                <a:latin typeface="+mn-ea"/>
              </a:rPr>
              <a:t>HTTP/1.1</a:t>
            </a:r>
            <a:r>
              <a:rPr lang="zh-CN" altLang="en-US" sz="2000" dirty="0">
                <a:latin typeface="+mn-ea"/>
              </a:rPr>
              <a:t>默认使用永久连接）</a:t>
            </a:r>
            <a:r>
              <a:rPr lang="zh-CN" altLang="en-US" sz="2000" dirty="0" smtClean="0">
                <a:latin typeface="+mn-ea"/>
              </a:rPr>
              <a:t>。</a:t>
            </a:r>
            <a:endParaRPr lang="en-US" altLang="zh-CN" sz="2000" dirty="0" smtClean="0">
              <a:latin typeface="+mn-ea"/>
            </a:endParaRPr>
          </a:p>
          <a:p>
            <a:pPr marL="457200" indent="-457200">
              <a:lnSpc>
                <a:spcPct val="120000"/>
              </a:lnSpc>
              <a:buFont typeface="+mj-lt"/>
              <a:buAutoNum type="arabicPeriod"/>
            </a:pPr>
            <a:r>
              <a:rPr lang="en-US" altLang="zh-CN" sz="2000" dirty="0" smtClean="0">
                <a:solidFill>
                  <a:srgbClr val="0000FF"/>
                </a:solidFill>
                <a:latin typeface="+mn-ea"/>
              </a:rPr>
              <a:t>User</a:t>
            </a:r>
            <a:r>
              <a:rPr lang="en-US" altLang="zh-CN" sz="2000" dirty="0">
                <a:solidFill>
                  <a:srgbClr val="0000FF"/>
                </a:solidFill>
                <a:latin typeface="+mn-ea"/>
              </a:rPr>
              <a:t>-agent</a:t>
            </a:r>
            <a:r>
              <a:rPr lang="zh-CN" altLang="en-US" sz="2000" dirty="0">
                <a:solidFill>
                  <a:srgbClr val="0000FF"/>
                </a:solidFill>
                <a:latin typeface="+mn-ea"/>
              </a:rPr>
              <a:t>：</a:t>
            </a:r>
            <a:r>
              <a:rPr lang="en-US" altLang="zh-CN" sz="2000" dirty="0">
                <a:solidFill>
                  <a:srgbClr val="0000FF"/>
                </a:solidFill>
                <a:latin typeface="+mn-ea"/>
              </a:rPr>
              <a:t>Mozilla/4.0</a:t>
            </a:r>
            <a:r>
              <a:rPr lang="zh-CN" altLang="en-US" sz="2000" dirty="0">
                <a:latin typeface="+mn-ea"/>
              </a:rPr>
              <a:t>指定用户代理服务器的类型</a:t>
            </a:r>
            <a:r>
              <a:rPr lang="zh-CN" altLang="en-US" sz="2000" dirty="0" smtClean="0">
                <a:latin typeface="+mn-ea"/>
              </a:rPr>
              <a:t>。</a:t>
            </a:r>
            <a:endParaRPr lang="en-US" altLang="zh-CN" sz="2000" dirty="0" smtClean="0">
              <a:latin typeface="+mn-ea"/>
            </a:endParaRPr>
          </a:p>
          <a:p>
            <a:pPr marL="457200" indent="-457200">
              <a:lnSpc>
                <a:spcPct val="120000"/>
              </a:lnSpc>
              <a:buFont typeface="+mj-lt"/>
              <a:buAutoNum type="arabicPeriod"/>
            </a:pPr>
            <a:r>
              <a:rPr lang="en-US" altLang="zh-CN" sz="2000" dirty="0" smtClean="0">
                <a:solidFill>
                  <a:srgbClr val="0000FF"/>
                </a:solidFill>
                <a:latin typeface="+mn-ea"/>
              </a:rPr>
              <a:t>Accept</a:t>
            </a:r>
            <a:r>
              <a:rPr lang="en-US" altLang="zh-CN" sz="2000" dirty="0">
                <a:solidFill>
                  <a:srgbClr val="0000FF"/>
                </a:solidFill>
                <a:latin typeface="+mn-ea"/>
              </a:rPr>
              <a:t>-Encoding</a:t>
            </a:r>
            <a:r>
              <a:rPr lang="zh-CN" altLang="en-US" sz="2000" dirty="0">
                <a:solidFill>
                  <a:srgbClr val="0000FF"/>
                </a:solidFill>
                <a:latin typeface="+mn-ea"/>
              </a:rPr>
              <a:t>：</a:t>
            </a:r>
            <a:r>
              <a:rPr lang="en-US" altLang="zh-CN" sz="2000" dirty="0" err="1">
                <a:solidFill>
                  <a:srgbClr val="0000FF"/>
                </a:solidFill>
                <a:latin typeface="+mn-ea"/>
              </a:rPr>
              <a:t>gzip,compress</a:t>
            </a:r>
            <a:r>
              <a:rPr lang="zh-CN" altLang="en-US" sz="2000" dirty="0">
                <a:latin typeface="+mn-ea"/>
              </a:rPr>
              <a:t>指出发送此请求的浏览器支持哪些压缩编码方式</a:t>
            </a:r>
            <a:r>
              <a:rPr lang="zh-CN" altLang="en-US" sz="2000" dirty="0" smtClean="0">
                <a:latin typeface="+mn-ea"/>
              </a:rPr>
              <a:t>。</a:t>
            </a:r>
            <a:endParaRPr lang="en-US" altLang="zh-CN" sz="2000" dirty="0" smtClean="0">
              <a:latin typeface="+mn-ea"/>
            </a:endParaRPr>
          </a:p>
          <a:p>
            <a:pPr marL="457200" indent="-457200">
              <a:lnSpc>
                <a:spcPct val="120000"/>
              </a:lnSpc>
              <a:buFont typeface="+mj-lt"/>
              <a:buAutoNum type="arabicPeriod"/>
            </a:pPr>
            <a:r>
              <a:rPr lang="en-US" altLang="zh-CN" sz="2000" dirty="0">
                <a:solidFill>
                  <a:srgbClr val="0000FF"/>
                </a:solidFill>
                <a:latin typeface="+mn-ea"/>
              </a:rPr>
              <a:t>Accept-</a:t>
            </a:r>
            <a:r>
              <a:rPr lang="en-US" altLang="zh-CN" sz="2000" dirty="0" smtClean="0">
                <a:solidFill>
                  <a:srgbClr val="0000FF"/>
                </a:solidFill>
                <a:latin typeface="+mn-ea"/>
              </a:rPr>
              <a:t>language</a:t>
            </a:r>
            <a:r>
              <a:rPr lang="zh-CN" altLang="en-US" sz="2000" dirty="0" smtClean="0">
                <a:solidFill>
                  <a:srgbClr val="0000FF"/>
                </a:solidFill>
                <a:latin typeface="+mn-ea"/>
              </a:rPr>
              <a:t>：</a:t>
            </a:r>
            <a:r>
              <a:rPr lang="en-US" altLang="zh-CN" sz="2000" dirty="0" smtClean="0">
                <a:solidFill>
                  <a:srgbClr val="0000FF"/>
                </a:solidFill>
                <a:latin typeface="+mn-ea"/>
              </a:rPr>
              <a:t>en</a:t>
            </a:r>
            <a:r>
              <a:rPr lang="zh-CN" altLang="en-US" sz="2000" dirty="0" smtClean="0"/>
              <a:t>指出客户浏览器支持的语言是英语</a:t>
            </a:r>
            <a:r>
              <a:rPr lang="zh-CN" altLang="en-US" sz="2000" dirty="0" smtClean="0">
                <a:latin typeface="+mn-ea"/>
              </a:rPr>
              <a:t>。</a:t>
            </a:r>
            <a:endParaRPr lang="en-US" altLang="zh-CN" sz="2000" dirty="0"/>
          </a:p>
        </p:txBody>
      </p:sp>
    </p:spTree>
    <p:extLst>
      <p:ext uri="{BB962C8B-B14F-4D97-AF65-F5344CB8AC3E}">
        <p14:creationId xmlns:p14="http://schemas.microsoft.com/office/powerpoint/2010/main" val="29378920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134" y="1587266"/>
            <a:ext cx="6011333" cy="3785652"/>
          </a:xfrm>
          <a:prstGeom prst="rect">
            <a:avLst/>
          </a:prstGeom>
        </p:spPr>
        <p:txBody>
          <a:bodyPr wrap="square">
            <a:spAutoFit/>
          </a:bodyPr>
          <a:lstStyle/>
          <a:p>
            <a:r>
              <a:rPr lang="en-US" altLang="zh-CN" sz="2000" dirty="0">
                <a:latin typeface="+mn-ea"/>
              </a:rPr>
              <a:t>POST /</a:t>
            </a:r>
            <a:r>
              <a:rPr lang="en-US" altLang="zh-CN" sz="2000" dirty="0" err="1">
                <a:latin typeface="+mn-ea"/>
              </a:rPr>
              <a:t>Login.php</a:t>
            </a:r>
            <a:r>
              <a:rPr lang="en-US" altLang="zh-CN" sz="2000" dirty="0">
                <a:latin typeface="+mn-ea"/>
              </a:rPr>
              <a:t>  HTTP/1.1</a:t>
            </a:r>
          </a:p>
          <a:p>
            <a:r>
              <a:rPr lang="en-US" altLang="zh-CN" sz="2000" dirty="0">
                <a:latin typeface="+mn-ea"/>
              </a:rPr>
              <a:t>Accept: image/gif</a:t>
            </a:r>
            <a:r>
              <a:rPr lang="zh-CN" altLang="en-US" sz="2000" dirty="0">
                <a:latin typeface="+mn-ea"/>
              </a:rPr>
              <a:t>，*</a:t>
            </a:r>
            <a:r>
              <a:rPr lang="en-US" altLang="zh-CN" sz="2000" dirty="0">
                <a:latin typeface="+mn-ea"/>
              </a:rPr>
              <a:t>/*</a:t>
            </a:r>
          </a:p>
          <a:p>
            <a:r>
              <a:rPr lang="en-US" altLang="zh-CN" sz="2000" dirty="0">
                <a:latin typeface="+mn-ea"/>
              </a:rPr>
              <a:t>Accept-language: </a:t>
            </a:r>
            <a:r>
              <a:rPr lang="en-US" altLang="zh-CN" sz="2000" dirty="0" err="1">
                <a:latin typeface="+mn-ea"/>
              </a:rPr>
              <a:t>zh-cn</a:t>
            </a:r>
            <a:endParaRPr lang="en-US" altLang="zh-CN" sz="2000" dirty="0">
              <a:latin typeface="+mn-ea"/>
            </a:endParaRPr>
          </a:p>
          <a:p>
            <a:r>
              <a:rPr lang="en-US" altLang="zh-CN" sz="2000" dirty="0">
                <a:latin typeface="+mn-ea"/>
              </a:rPr>
              <a:t>Accept-</a:t>
            </a:r>
            <a:r>
              <a:rPr lang="en-US" altLang="zh-CN" sz="2000" dirty="0" err="1">
                <a:latin typeface="+mn-ea"/>
              </a:rPr>
              <a:t>encodeing</a:t>
            </a:r>
            <a:r>
              <a:rPr lang="en-US" altLang="zh-CN" sz="2000" dirty="0">
                <a:latin typeface="+mn-ea"/>
              </a:rPr>
              <a:t>: </a:t>
            </a:r>
            <a:r>
              <a:rPr lang="en-US" altLang="zh-CN" sz="2000" dirty="0" err="1">
                <a:latin typeface="+mn-ea"/>
              </a:rPr>
              <a:t>gzip</a:t>
            </a:r>
            <a:endParaRPr lang="en-US" altLang="zh-CN" sz="2000" dirty="0">
              <a:latin typeface="+mn-ea"/>
            </a:endParaRPr>
          </a:p>
          <a:p>
            <a:r>
              <a:rPr lang="en-US" altLang="zh-CN" sz="2000" dirty="0">
                <a:latin typeface="+mn-ea"/>
              </a:rPr>
              <a:t>User-Agent: MSIE6.0</a:t>
            </a:r>
          </a:p>
          <a:p>
            <a:r>
              <a:rPr lang="en-US" altLang="zh-CN" sz="2000" dirty="0">
                <a:latin typeface="+mn-ea"/>
              </a:rPr>
              <a:t>Host: </a:t>
            </a:r>
            <a:r>
              <a:rPr lang="en-US" altLang="zh-CN" sz="2000" dirty="0" err="1">
                <a:latin typeface="+mn-ea"/>
              </a:rPr>
              <a:t>www.some.com</a:t>
            </a:r>
            <a:endParaRPr lang="en-US" altLang="zh-CN" sz="2000" dirty="0">
              <a:latin typeface="+mn-ea"/>
            </a:endParaRPr>
          </a:p>
          <a:p>
            <a:r>
              <a:rPr lang="en-US" altLang="zh-CN" sz="2000" dirty="0">
                <a:latin typeface="+mn-ea"/>
              </a:rPr>
              <a:t>Connection: Keep-Alive</a:t>
            </a:r>
          </a:p>
          <a:p>
            <a:r>
              <a:rPr lang="en-US" altLang="zh-CN" sz="2000" dirty="0">
                <a:latin typeface="+mn-ea"/>
              </a:rPr>
              <a:t>Content-Length: 7</a:t>
            </a:r>
          </a:p>
          <a:p>
            <a:r>
              <a:rPr lang="en-US" altLang="zh-CN" sz="2000" dirty="0" err="1">
                <a:latin typeface="+mn-ea"/>
              </a:rPr>
              <a:t>Cache-Control:no-cache</a:t>
            </a:r>
            <a:endParaRPr lang="en-US" altLang="zh-CN" sz="2000" dirty="0">
              <a:latin typeface="+mn-ea"/>
            </a:endParaRPr>
          </a:p>
          <a:p>
            <a:r>
              <a:rPr lang="en-US" altLang="zh-CN" sz="2000" dirty="0">
                <a:latin typeface="+mn-ea"/>
              </a:rPr>
              <a:t>Cookie: name1=value1; name2=value2;</a:t>
            </a:r>
          </a:p>
          <a:p>
            <a:r>
              <a:rPr lang="en-US" altLang="zh-CN" sz="2000" dirty="0" smtClean="0">
                <a:latin typeface="+mn-ea"/>
              </a:rPr>
              <a:t>CRLF</a:t>
            </a:r>
            <a:endParaRPr lang="en-US" altLang="zh-CN" sz="2000" dirty="0">
              <a:latin typeface="+mn-ea"/>
            </a:endParaRPr>
          </a:p>
          <a:p>
            <a:r>
              <a:rPr lang="en-US" altLang="zh-CN" sz="2000" dirty="0">
                <a:solidFill>
                  <a:srgbClr val="0000FF"/>
                </a:solidFill>
                <a:latin typeface="+mn-ea"/>
              </a:rPr>
              <a:t>username</a:t>
            </a:r>
            <a:r>
              <a:rPr lang="en-US" altLang="zh-CN" sz="2000" dirty="0">
                <a:latin typeface="+mn-ea"/>
              </a:rPr>
              <a:t>=</a:t>
            </a:r>
            <a:r>
              <a:rPr lang="en-US" altLang="zh-CN" sz="2000" dirty="0" err="1">
                <a:latin typeface="+mn-ea"/>
              </a:rPr>
              <a:t>b&amp;</a:t>
            </a:r>
            <a:r>
              <a:rPr lang="en-US" altLang="zh-CN" sz="2000" dirty="0" err="1">
                <a:solidFill>
                  <a:srgbClr val="0000FF"/>
                </a:solidFill>
                <a:latin typeface="+mn-ea"/>
              </a:rPr>
              <a:t>passwd</a:t>
            </a:r>
            <a:r>
              <a:rPr lang="en-US" altLang="zh-CN" sz="2000" dirty="0">
                <a:latin typeface="+mn-ea"/>
              </a:rPr>
              <a:t>=d</a:t>
            </a:r>
            <a:endParaRPr lang="zh-CN" altLang="en-US" sz="2000" dirty="0">
              <a:latin typeface="+mn-ea"/>
            </a:endParaRPr>
          </a:p>
        </p:txBody>
      </p:sp>
      <p:sp>
        <p:nvSpPr>
          <p:cNvPr id="4" name="文本框 3"/>
          <p:cNvSpPr txBox="1"/>
          <p:nvPr/>
        </p:nvSpPr>
        <p:spPr>
          <a:xfrm>
            <a:off x="1270000" y="963599"/>
            <a:ext cx="2149747" cy="461665"/>
          </a:xfrm>
          <a:prstGeom prst="rect">
            <a:avLst/>
          </a:prstGeom>
          <a:noFill/>
        </p:spPr>
        <p:txBody>
          <a:bodyPr wrap="none" rtlCol="0">
            <a:spAutoFit/>
          </a:bodyPr>
          <a:lstStyle/>
          <a:p>
            <a:r>
              <a:rPr kumimoji="1" lang="en-US" altLang="zh-CN" sz="2400" dirty="0" smtClean="0">
                <a:solidFill>
                  <a:srgbClr val="0000FF"/>
                </a:solidFill>
              </a:rPr>
              <a:t>POST</a:t>
            </a:r>
            <a:r>
              <a:rPr kumimoji="1" lang="zh-CN" altLang="en-US" sz="2400" dirty="0" smtClean="0">
                <a:solidFill>
                  <a:srgbClr val="0000FF"/>
                </a:solidFill>
              </a:rPr>
              <a:t>消息举例</a:t>
            </a:r>
            <a:endParaRPr kumimoji="1" lang="zh-CN" altLang="en-US" sz="2400" dirty="0">
              <a:solidFill>
                <a:srgbClr val="0000FF"/>
              </a:solidFill>
            </a:endParaRPr>
          </a:p>
        </p:txBody>
      </p:sp>
    </p:spTree>
    <p:extLst>
      <p:ext uri="{BB962C8B-B14F-4D97-AF65-F5344CB8AC3E}">
        <p14:creationId xmlns:p14="http://schemas.microsoft.com/office/powerpoint/2010/main" val="13546323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3" name="文本框 2"/>
          <p:cNvSpPr txBox="1"/>
          <p:nvPr/>
        </p:nvSpPr>
        <p:spPr>
          <a:xfrm>
            <a:off x="622300" y="984188"/>
            <a:ext cx="2070248" cy="461665"/>
          </a:xfrm>
          <a:prstGeom prst="rect">
            <a:avLst/>
          </a:prstGeom>
          <a:noFill/>
        </p:spPr>
        <p:txBody>
          <a:bodyPr wrap="none" rtlCol="0">
            <a:spAutoFit/>
          </a:bodyPr>
          <a:lstStyle/>
          <a:p>
            <a:r>
              <a:rPr kumimoji="1" lang="en-US" altLang="zh-CN" sz="2400" dirty="0" smtClean="0">
                <a:solidFill>
                  <a:srgbClr val="0000FF"/>
                </a:solidFill>
              </a:rPr>
              <a:t>HTTP</a:t>
            </a:r>
            <a:r>
              <a:rPr kumimoji="1" lang="zh-CN" altLang="en-US" sz="2400" dirty="0" smtClean="0">
                <a:solidFill>
                  <a:srgbClr val="0000FF"/>
                </a:solidFill>
              </a:rPr>
              <a:t>响应消息</a:t>
            </a:r>
            <a:endParaRPr kumimoji="1" lang="zh-CN" altLang="en-US" sz="2400" dirty="0">
              <a:solidFill>
                <a:srgbClr val="0000FF"/>
              </a:solidFill>
            </a:endParaRPr>
          </a:p>
        </p:txBody>
      </p:sp>
      <p:sp>
        <p:nvSpPr>
          <p:cNvPr id="4" name="矩形 3"/>
          <p:cNvSpPr/>
          <p:nvPr/>
        </p:nvSpPr>
        <p:spPr>
          <a:xfrm>
            <a:off x="923598" y="1454565"/>
            <a:ext cx="7576408" cy="820738"/>
          </a:xfrm>
          <a:prstGeom prst="rect">
            <a:avLst/>
          </a:prstGeom>
        </p:spPr>
        <p:txBody>
          <a:bodyPr wrap="square">
            <a:spAutoFit/>
          </a:bodyPr>
          <a:lstStyle/>
          <a:p>
            <a:pPr>
              <a:lnSpc>
                <a:spcPct val="120000"/>
              </a:lnSpc>
            </a:pPr>
            <a:r>
              <a:rPr lang="zh-CN" altLang="en-US" sz="2000" dirty="0"/>
              <a:t>在接收和解释请求消息后，服务器返回一个</a:t>
            </a:r>
            <a:r>
              <a:rPr lang="en-US" altLang="zh-CN" sz="2000" dirty="0"/>
              <a:t>HTTP</a:t>
            </a:r>
            <a:r>
              <a:rPr lang="zh-CN" altLang="en-US" sz="2000" dirty="0"/>
              <a:t>响应消息</a:t>
            </a:r>
            <a:r>
              <a:rPr lang="zh-CN" altLang="en-US" sz="2000" dirty="0" smtClean="0"/>
              <a:t>。</a:t>
            </a:r>
            <a:r>
              <a:rPr lang="en-US" altLang="zh-CN" sz="2000" dirty="0" smtClean="0"/>
              <a:t>HTTP</a:t>
            </a:r>
            <a:r>
              <a:rPr lang="zh-CN" altLang="en-US" sz="2000" dirty="0"/>
              <a:t>响应也是由三个部分组成，分别是</a:t>
            </a:r>
            <a:r>
              <a:rPr lang="zh-CN" altLang="en-US" sz="2000" dirty="0" smtClean="0"/>
              <a:t>：状态</a:t>
            </a:r>
            <a:r>
              <a:rPr lang="zh-CN" altLang="en-US" sz="2000" dirty="0"/>
              <a:t>行</a:t>
            </a:r>
            <a:r>
              <a:rPr lang="zh-CN" altLang="en-US" sz="2000" dirty="0" smtClean="0"/>
              <a:t>、报头域、</a:t>
            </a:r>
            <a:r>
              <a:rPr lang="zh-CN" altLang="en-US" sz="2000" dirty="0"/>
              <a:t>响应正文</a:t>
            </a:r>
          </a:p>
        </p:txBody>
      </p:sp>
      <p:graphicFrame>
        <p:nvGraphicFramePr>
          <p:cNvPr id="7" name="Group 29"/>
          <p:cNvGraphicFramePr>
            <a:graphicFrameLocks/>
          </p:cNvGraphicFramePr>
          <p:nvPr>
            <p:extLst>
              <p:ext uri="{D42A27DB-BD31-4B8C-83A1-F6EECF244321}">
                <p14:modId xmlns:p14="http://schemas.microsoft.com/office/powerpoint/2010/main" val="1591526846"/>
              </p:ext>
            </p:extLst>
          </p:nvPr>
        </p:nvGraphicFramePr>
        <p:xfrm>
          <a:off x="838766" y="2472351"/>
          <a:ext cx="7508688" cy="3237409"/>
        </p:xfrm>
        <a:graphic>
          <a:graphicData uri="http://schemas.openxmlformats.org/drawingml/2006/table">
            <a:tbl>
              <a:tblPr>
                <a:tableStyleId>{5940675A-B579-460E-94D1-54222C63F5DA}</a:tableStyleId>
              </a:tblPr>
              <a:tblGrid>
                <a:gridCol w="2131852"/>
                <a:gridCol w="5376836"/>
              </a:tblGrid>
              <a:tr h="5435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smtClean="0">
                          <a:ln>
                            <a:noFill/>
                          </a:ln>
                          <a:effectLst/>
                          <a:latin typeface="+mn-ea"/>
                          <a:ea typeface="+mn-ea"/>
                        </a:rPr>
                        <a:t>响应消息</a:t>
                      </a:r>
                      <a:endParaRPr kumimoji="0" lang="zh-CN" altLang="en-US" sz="1800" b="0" i="0" u="none" strike="noStrike" cap="none" normalizeH="0" baseline="0" dirty="0">
                        <a:ln>
                          <a:noFill/>
                        </a:ln>
                        <a:solidFill>
                          <a:schemeClr val="bg1"/>
                        </a:solidFill>
                        <a:effectLst/>
                        <a:latin typeface="+mn-ea"/>
                        <a:ea typeface="+mn-ea"/>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a:ln>
                            <a:noFill/>
                          </a:ln>
                          <a:effectLst/>
                          <a:latin typeface="+mn-ea"/>
                          <a:ea typeface="+mn-ea"/>
                        </a:rPr>
                        <a:t>格式</a:t>
                      </a:r>
                      <a:endParaRPr kumimoji="0" lang="zh-CN" altLang="en-US" sz="1800" b="0" i="0" u="none" strike="noStrike" cap="none" normalizeH="0" baseline="0">
                        <a:ln>
                          <a:noFill/>
                        </a:ln>
                        <a:solidFill>
                          <a:schemeClr val="bg1"/>
                        </a:solidFill>
                        <a:effectLst/>
                        <a:latin typeface="+mn-ea"/>
                        <a:ea typeface="+mn-ea"/>
                        <a:cs typeface="宋体" charset="0"/>
                      </a:endParaRPr>
                    </a:p>
                  </a:txBody>
                  <a:tcPr anchor="ctr" horzOverflow="overflow"/>
                </a:tc>
              </a:tr>
              <a:tr h="43290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b="1" i="0" u="none" strike="noStrike" cap="none" normalizeH="0" baseline="0" dirty="0" smtClean="0">
                          <a:ln>
                            <a:noFill/>
                          </a:ln>
                          <a:solidFill>
                            <a:schemeClr val="tx1"/>
                          </a:solidFill>
                          <a:effectLst/>
                          <a:latin typeface="+mn-ea"/>
                          <a:ea typeface="+mn-ea"/>
                          <a:cs typeface="宋体" charset="0"/>
                        </a:rPr>
                        <a:t>状态行</a:t>
                      </a:r>
                      <a:endParaRPr kumimoji="0" lang="zh-CN" altLang="en-US" sz="1800" b="1" i="0" u="none" strike="noStrike" cap="none" normalizeH="0" baseline="0" dirty="0">
                        <a:ln>
                          <a:noFill/>
                        </a:ln>
                        <a:solidFill>
                          <a:schemeClr val="tx1"/>
                        </a:solidFill>
                        <a:effectLst/>
                        <a:latin typeface="+mn-ea"/>
                        <a:ea typeface="+mn-ea"/>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en-US" sz="1800" u="none" strike="noStrike" cap="none" normalizeH="0" baseline="0" dirty="0" err="1">
                          <a:ln>
                            <a:noFill/>
                          </a:ln>
                          <a:effectLst/>
                          <a:latin typeface="+mj-ea"/>
                          <a:ea typeface="+mj-ea"/>
                        </a:rPr>
                        <a:t>HTTP版本号</a:t>
                      </a:r>
                      <a:r>
                        <a:rPr kumimoji="0" lang="en-US" sz="1800" u="none" strike="noStrike" cap="none" normalizeH="0" baseline="0" dirty="0">
                          <a:ln>
                            <a:noFill/>
                          </a:ln>
                          <a:effectLst/>
                          <a:latin typeface="+mj-ea"/>
                          <a:ea typeface="+mj-ea"/>
                        </a:rPr>
                        <a:t>　状态码　原因叙述</a:t>
                      </a:r>
                      <a:endParaRPr kumimoji="0" lang="zh-CN" altLang="en-US" sz="1800" b="1" i="0" u="none" strike="noStrike" cap="none" normalizeH="0" baseline="0" dirty="0">
                        <a:ln>
                          <a:noFill/>
                        </a:ln>
                        <a:solidFill>
                          <a:schemeClr val="tx1"/>
                        </a:solidFill>
                        <a:effectLst/>
                        <a:latin typeface="+mj-ea"/>
                        <a:ea typeface="+mj-ea"/>
                        <a:cs typeface="宋体" charset="0"/>
                      </a:endParaRPr>
                    </a:p>
                  </a:txBody>
                  <a:tcPr anchor="ctr" horzOverflow="overflow"/>
                </a:tc>
              </a:tr>
              <a:tr h="704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smtClean="0">
                          <a:ln>
                            <a:noFill/>
                          </a:ln>
                          <a:effectLst/>
                          <a:latin typeface="+mn-ea"/>
                          <a:ea typeface="+mn-ea"/>
                        </a:rPr>
                        <a:t>报头域</a:t>
                      </a:r>
                      <a:endParaRPr kumimoji="0" lang="zh-CN" altLang="en-US" sz="1800" b="1" i="0" u="none" strike="noStrike" cap="none" normalizeH="0" baseline="0" dirty="0">
                        <a:ln>
                          <a:noFill/>
                        </a:ln>
                        <a:solidFill>
                          <a:schemeClr val="tx1"/>
                        </a:solidFill>
                        <a:effectLst/>
                        <a:latin typeface="+mn-ea"/>
                        <a:ea typeface="+mn-ea"/>
                        <a:cs typeface="宋体"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latin typeface="+mn-ea"/>
                          <a:ea typeface="+mn-ea"/>
                        </a:rPr>
                        <a:t>头域由一个名字、冒号（</a:t>
                      </a:r>
                      <a:r>
                        <a:rPr kumimoji="0" lang="en-US" altLang="zh-CN" sz="1800" u="none" strike="noStrike" cap="none" normalizeH="0" baseline="0" dirty="0">
                          <a:ln>
                            <a:noFill/>
                          </a:ln>
                          <a:effectLst/>
                          <a:latin typeface="+mn-ea"/>
                          <a:ea typeface="+mn-ea"/>
                        </a:rPr>
                        <a:t>:</a:t>
                      </a:r>
                      <a:r>
                        <a:rPr kumimoji="0" lang="zh-CN" altLang="en-US" sz="1800" u="none" strike="noStrike" cap="none" normalizeH="0" baseline="0" dirty="0">
                          <a:ln>
                            <a:noFill/>
                          </a:ln>
                          <a:effectLst/>
                          <a:latin typeface="+mn-ea"/>
                          <a:ea typeface="+mn-ea"/>
                        </a:rPr>
                        <a:t>）和域值三部分组成。名字是大小写无关的，域值前可以添加任何数量的空格符，头域可以被扩展为多行，在每行开始处，使用至少一个空格或制表符。</a:t>
                      </a:r>
                      <a:endParaRPr kumimoji="0" lang="en-US" altLang="zh-CN" sz="1800" b="1" i="0" u="none" strike="noStrike" cap="none" normalizeH="0" baseline="0" dirty="0">
                        <a:ln>
                          <a:noFill/>
                        </a:ln>
                        <a:solidFill>
                          <a:schemeClr val="tx1"/>
                        </a:solidFill>
                        <a:effectLst/>
                        <a:latin typeface="+mn-ea"/>
                        <a:ea typeface="+mn-ea"/>
                        <a:cs typeface="宋体" charset="0"/>
                      </a:endParaRPr>
                    </a:p>
                  </a:txBody>
                  <a:tcPr anchor="ctr" horzOverflow="overflow"/>
                </a:tc>
              </a:tr>
              <a:tr h="3553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a:ln>
                            <a:noFill/>
                          </a:ln>
                          <a:effectLst/>
                          <a:latin typeface="+mn-ea"/>
                          <a:ea typeface="+mn-ea"/>
                        </a:rPr>
                        <a:t>空行</a:t>
                      </a:r>
                      <a:endParaRPr kumimoji="0" lang="en-US" altLang="zh-CN" sz="1800" b="1" i="0" u="none" strike="noStrike" cap="none" normalizeH="0" baseline="0">
                        <a:ln>
                          <a:noFill/>
                        </a:ln>
                        <a:solidFill>
                          <a:schemeClr val="tx1"/>
                        </a:solidFill>
                        <a:effectLst/>
                        <a:latin typeface="+mn-ea"/>
                        <a:ea typeface="+mn-ea"/>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latin typeface="+mn-ea"/>
                          <a:ea typeface="+mn-ea"/>
                        </a:rPr>
                        <a:t>回车换行符</a:t>
                      </a:r>
                      <a:endParaRPr kumimoji="0" lang="zh-CN" altLang="en-US" sz="1800" b="1" i="0" u="none" strike="noStrike" cap="none" normalizeH="0" baseline="0" dirty="0">
                        <a:ln>
                          <a:noFill/>
                        </a:ln>
                        <a:solidFill>
                          <a:schemeClr val="tx1"/>
                        </a:solidFill>
                        <a:effectLst/>
                        <a:latin typeface="+mn-ea"/>
                        <a:ea typeface="+mn-ea"/>
                        <a:cs typeface="宋体" charset="0"/>
                      </a:endParaRPr>
                    </a:p>
                  </a:txBody>
                  <a:tcPr anchor="ctr" horzOverflow="overflow"/>
                </a:tc>
              </a:tr>
              <a:tr h="706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latin typeface="+mn-ea"/>
                          <a:ea typeface="+mn-ea"/>
                        </a:rPr>
                        <a:t>实体（可选）</a:t>
                      </a:r>
                      <a:endParaRPr kumimoji="0" lang="en-US" altLang="zh-CN" sz="1800" b="1" i="0" u="none" strike="noStrike" cap="none" normalizeH="0" baseline="0" dirty="0">
                        <a:ln>
                          <a:noFill/>
                        </a:ln>
                        <a:solidFill>
                          <a:schemeClr val="tx1"/>
                        </a:solidFill>
                        <a:effectLst/>
                        <a:latin typeface="+mn-ea"/>
                        <a:ea typeface="+mn-ea"/>
                        <a:cs typeface="宋体"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latin typeface="+mn-ea"/>
                          <a:ea typeface="+mn-ea"/>
                        </a:rPr>
                        <a:t>数据，格式和长度由头域中指定</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0" lang="zh-CN" altLang="en-US" sz="1800" u="none" strike="noStrike" cap="none" normalizeH="0" baseline="0" dirty="0">
                          <a:ln>
                            <a:noFill/>
                          </a:ln>
                          <a:effectLst/>
                          <a:latin typeface="+mn-ea"/>
                          <a:ea typeface="+mn-ea"/>
                        </a:rPr>
                        <a:t>（</a:t>
                      </a:r>
                      <a:r>
                        <a:rPr kumimoji="0" lang="en-US" altLang="zh-CN" sz="1800" u="none" strike="noStrike" cap="none" normalizeH="0" baseline="0" dirty="0">
                          <a:ln>
                            <a:noFill/>
                          </a:ln>
                          <a:effectLst/>
                          <a:latin typeface="+mn-ea"/>
                          <a:ea typeface="+mn-ea"/>
                        </a:rPr>
                        <a:t>Content-</a:t>
                      </a:r>
                      <a:r>
                        <a:rPr kumimoji="0" lang="en-US" altLang="zh-CN" sz="1800" u="none" strike="noStrike" cap="none" normalizeH="0" baseline="0" dirty="0" err="1">
                          <a:ln>
                            <a:noFill/>
                          </a:ln>
                          <a:effectLst/>
                          <a:latin typeface="+mn-ea"/>
                          <a:ea typeface="+mn-ea"/>
                        </a:rPr>
                        <a:t>Typ</a:t>
                      </a:r>
                      <a:r>
                        <a:rPr kumimoji="0" lang="zh-CN" altLang="en-US" sz="1800" u="none" strike="noStrike" cap="none" normalizeH="0" baseline="0" dirty="0">
                          <a:ln>
                            <a:noFill/>
                          </a:ln>
                          <a:effectLst/>
                          <a:latin typeface="+mn-ea"/>
                          <a:ea typeface="+mn-ea"/>
                        </a:rPr>
                        <a:t>和</a:t>
                      </a:r>
                      <a:r>
                        <a:rPr kumimoji="0" lang="en-US" altLang="zh-CN" sz="1800" u="none" strike="noStrike" cap="none" normalizeH="0" baseline="0" dirty="0">
                          <a:ln>
                            <a:noFill/>
                          </a:ln>
                          <a:effectLst/>
                          <a:latin typeface="+mn-ea"/>
                          <a:ea typeface="+mn-ea"/>
                        </a:rPr>
                        <a:t>Content-length</a:t>
                      </a:r>
                      <a:r>
                        <a:rPr kumimoji="0" lang="zh-CN" altLang="en-US" sz="1800" u="none" strike="noStrike" cap="none" normalizeH="0" baseline="0" dirty="0">
                          <a:ln>
                            <a:noFill/>
                          </a:ln>
                          <a:effectLst/>
                          <a:latin typeface="+mn-ea"/>
                          <a:ea typeface="+mn-ea"/>
                        </a:rPr>
                        <a:t>）</a:t>
                      </a:r>
                      <a:endParaRPr kumimoji="0" lang="zh-CN" altLang="en-US" sz="1800" b="1" i="0" u="none" strike="noStrike" cap="none" normalizeH="0" baseline="0" dirty="0">
                        <a:ln>
                          <a:noFill/>
                        </a:ln>
                        <a:solidFill>
                          <a:schemeClr val="tx1"/>
                        </a:solidFill>
                        <a:effectLst/>
                        <a:latin typeface="+mn-ea"/>
                        <a:ea typeface="+mn-ea"/>
                        <a:cs typeface="宋体" charset="0"/>
                      </a:endParaRPr>
                    </a:p>
                  </a:txBody>
                  <a:tcPr anchor="ctr" horzOverflow="overflow"/>
                </a:tc>
              </a:tr>
            </a:tbl>
          </a:graphicData>
        </a:graphic>
      </p:graphicFrame>
    </p:spTree>
    <p:extLst>
      <p:ext uri="{BB962C8B-B14F-4D97-AF65-F5344CB8AC3E}">
        <p14:creationId xmlns:p14="http://schemas.microsoft.com/office/powerpoint/2010/main" val="30729935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3" name="文本框 2"/>
          <p:cNvSpPr txBox="1"/>
          <p:nvPr/>
        </p:nvSpPr>
        <p:spPr>
          <a:xfrm>
            <a:off x="874696" y="779393"/>
            <a:ext cx="1107996" cy="461665"/>
          </a:xfrm>
          <a:prstGeom prst="rect">
            <a:avLst/>
          </a:prstGeom>
          <a:noFill/>
        </p:spPr>
        <p:txBody>
          <a:bodyPr wrap="none" rtlCol="0">
            <a:spAutoFit/>
          </a:bodyPr>
          <a:lstStyle/>
          <a:p>
            <a:r>
              <a:rPr kumimoji="1" lang="zh-CN" altLang="en-US" sz="2400" dirty="0" smtClean="0">
                <a:solidFill>
                  <a:srgbClr val="0000FF"/>
                </a:solidFill>
              </a:rPr>
              <a:t>状态行</a:t>
            </a:r>
            <a:endParaRPr kumimoji="1" lang="zh-CN" altLang="en-US" sz="2400" dirty="0">
              <a:solidFill>
                <a:srgbClr val="0000FF"/>
              </a:solidFill>
            </a:endParaRPr>
          </a:p>
        </p:txBody>
      </p:sp>
      <p:sp>
        <p:nvSpPr>
          <p:cNvPr id="4" name="矩形 3"/>
          <p:cNvSpPr/>
          <p:nvPr/>
        </p:nvSpPr>
        <p:spPr>
          <a:xfrm>
            <a:off x="1189224" y="1887131"/>
            <a:ext cx="6661375" cy="1559401"/>
          </a:xfrm>
          <a:prstGeom prst="rect">
            <a:avLst/>
          </a:prstGeom>
        </p:spPr>
        <p:txBody>
          <a:bodyPr wrap="square">
            <a:spAutoFit/>
          </a:bodyPr>
          <a:lstStyle/>
          <a:p>
            <a:pPr marL="342900" indent="-342900">
              <a:lnSpc>
                <a:spcPct val="120000"/>
              </a:lnSpc>
              <a:buFont typeface="Arial"/>
              <a:buChar char="•"/>
            </a:pPr>
            <a:r>
              <a:rPr lang="zh-CN" altLang="en-US" sz="2000" dirty="0">
                <a:latin typeface="+mn-ea"/>
              </a:rPr>
              <a:t>状态行由协议版本、状态码、原因短语</a:t>
            </a:r>
            <a:r>
              <a:rPr lang="en-US" altLang="zh-CN" sz="2000" dirty="0">
                <a:latin typeface="+mn-ea"/>
              </a:rPr>
              <a:t>3</a:t>
            </a:r>
            <a:r>
              <a:rPr lang="zh-CN" altLang="en-US" sz="2000" dirty="0">
                <a:latin typeface="+mn-ea"/>
              </a:rPr>
              <a:t>个元素组成，</a:t>
            </a:r>
            <a:r>
              <a:rPr lang="zh-CN" altLang="en-US" sz="2000" dirty="0" smtClean="0">
                <a:latin typeface="+mn-ea"/>
              </a:rPr>
              <a:t>各个元素之间用空格分隔。</a:t>
            </a:r>
            <a:endParaRPr lang="en-US" altLang="zh-CN" sz="2000" dirty="0" smtClean="0">
              <a:latin typeface="+mn-ea"/>
            </a:endParaRPr>
          </a:p>
          <a:p>
            <a:pPr marL="342900" indent="-342900">
              <a:lnSpc>
                <a:spcPct val="120000"/>
              </a:lnSpc>
              <a:buFont typeface="Arial"/>
              <a:buChar char="•"/>
            </a:pPr>
            <a:r>
              <a:rPr lang="zh-CN" altLang="en-US" sz="2000" dirty="0" smtClean="0">
                <a:latin typeface="+mn-ea"/>
              </a:rPr>
              <a:t>状态码字段由三个数字组</a:t>
            </a:r>
            <a:r>
              <a:rPr lang="zh-CN" altLang="en-US" sz="2000" dirty="0">
                <a:latin typeface="+mn-ea"/>
              </a:rPr>
              <a:t>成，标识客户请求方法的结果</a:t>
            </a:r>
            <a:r>
              <a:rPr lang="zh-CN" altLang="en-US" sz="2000" dirty="0" smtClean="0">
                <a:latin typeface="+mn-ea"/>
              </a:rPr>
              <a:t>。</a:t>
            </a:r>
            <a:endParaRPr lang="en-US" altLang="zh-CN" sz="2000" dirty="0" smtClean="0">
              <a:latin typeface="+mn-ea"/>
            </a:endParaRPr>
          </a:p>
          <a:p>
            <a:pPr marL="342900" indent="-342900">
              <a:lnSpc>
                <a:spcPct val="120000"/>
              </a:lnSpc>
              <a:buFont typeface="Arial"/>
              <a:buChar char="•"/>
            </a:pPr>
            <a:r>
              <a:rPr lang="zh-CN" altLang="en-US" sz="2000" dirty="0" smtClean="0">
                <a:latin typeface="+mn-ea"/>
              </a:rPr>
              <a:t>原因短语为状态码的文本描述信息</a:t>
            </a:r>
            <a:endParaRPr lang="zh-CN" altLang="en-US" sz="2000" dirty="0">
              <a:latin typeface="+mn-ea"/>
            </a:endParaRPr>
          </a:p>
        </p:txBody>
      </p:sp>
    </p:spTree>
    <p:extLst>
      <p:ext uri="{BB962C8B-B14F-4D97-AF65-F5344CB8AC3E}">
        <p14:creationId xmlns:p14="http://schemas.microsoft.com/office/powerpoint/2010/main" val="32767077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3" name="文本框 2"/>
          <p:cNvSpPr txBox="1"/>
          <p:nvPr/>
        </p:nvSpPr>
        <p:spPr>
          <a:xfrm>
            <a:off x="874696" y="779393"/>
            <a:ext cx="1107996" cy="461665"/>
          </a:xfrm>
          <a:prstGeom prst="rect">
            <a:avLst/>
          </a:prstGeom>
          <a:noFill/>
        </p:spPr>
        <p:txBody>
          <a:bodyPr wrap="none" rtlCol="0">
            <a:spAutoFit/>
          </a:bodyPr>
          <a:lstStyle/>
          <a:p>
            <a:r>
              <a:rPr kumimoji="1" lang="zh-CN" altLang="en-US" sz="2400" dirty="0" smtClean="0">
                <a:solidFill>
                  <a:srgbClr val="0000FF"/>
                </a:solidFill>
              </a:rPr>
              <a:t>状态行</a:t>
            </a:r>
            <a:endParaRPr kumimoji="1" lang="zh-CN" altLang="en-US" sz="2400" dirty="0">
              <a:solidFill>
                <a:srgbClr val="0000FF"/>
              </a:solidFill>
            </a:endParaRPr>
          </a:p>
        </p:txBody>
      </p:sp>
      <p:sp>
        <p:nvSpPr>
          <p:cNvPr id="4" name="矩形 3"/>
          <p:cNvSpPr/>
          <p:nvPr/>
        </p:nvSpPr>
        <p:spPr>
          <a:xfrm>
            <a:off x="1189224" y="1483083"/>
            <a:ext cx="6343887" cy="451406"/>
          </a:xfrm>
          <a:prstGeom prst="rect">
            <a:avLst/>
          </a:prstGeom>
        </p:spPr>
        <p:txBody>
          <a:bodyPr wrap="square">
            <a:spAutoFit/>
          </a:bodyPr>
          <a:lstStyle/>
          <a:p>
            <a:pPr marL="342900" indent="-342900">
              <a:lnSpc>
                <a:spcPct val="120000"/>
              </a:lnSpc>
              <a:buFont typeface="Arial"/>
              <a:buChar char="•"/>
            </a:pPr>
            <a:r>
              <a:rPr lang="zh-CN" altLang="en-US" sz="2000" dirty="0" smtClean="0">
                <a:latin typeface="+mn-ea"/>
              </a:rPr>
              <a:t>状态码</a:t>
            </a:r>
            <a:r>
              <a:rPr lang="zh-CN" altLang="en-US" sz="2000" dirty="0">
                <a:latin typeface="+mn-ea"/>
              </a:rPr>
              <a:t>有</a:t>
            </a:r>
            <a:r>
              <a:rPr lang="en-US" altLang="zh-CN" sz="2000" dirty="0">
                <a:latin typeface="+mn-ea"/>
              </a:rPr>
              <a:t>5</a:t>
            </a:r>
            <a:r>
              <a:rPr lang="zh-CN" altLang="en-US" sz="2000" dirty="0">
                <a:latin typeface="+mn-ea"/>
              </a:rPr>
              <a:t>种可能的值，如下表所示。</a:t>
            </a:r>
          </a:p>
        </p:txBody>
      </p:sp>
      <p:graphicFrame>
        <p:nvGraphicFramePr>
          <p:cNvPr id="9" name="Group 4"/>
          <p:cNvGraphicFramePr>
            <a:graphicFrameLocks noGrp="1"/>
          </p:cNvGraphicFramePr>
          <p:nvPr>
            <p:ph idx="1"/>
            <p:extLst>
              <p:ext uri="{D42A27DB-BD31-4B8C-83A1-F6EECF244321}">
                <p14:modId xmlns:p14="http://schemas.microsoft.com/office/powerpoint/2010/main" val="2325442323"/>
              </p:ext>
            </p:extLst>
          </p:nvPr>
        </p:nvGraphicFramePr>
        <p:xfrm>
          <a:off x="974846" y="2440478"/>
          <a:ext cx="7156142" cy="3204374"/>
        </p:xfrm>
        <a:graphic>
          <a:graphicData uri="http://schemas.openxmlformats.org/drawingml/2006/table">
            <a:tbl>
              <a:tblPr/>
              <a:tblGrid>
                <a:gridCol w="1012848"/>
                <a:gridCol w="1518567"/>
                <a:gridCol w="4624727"/>
              </a:tblGrid>
              <a:tr h="410257">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mn-ea"/>
                          <a:ea typeface="+mn-ea"/>
                        </a:rPr>
                        <a:t>状态码</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n-ea"/>
                          <a:ea typeface="+mn-ea"/>
                        </a:rPr>
                        <a:t>定义</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n-ea"/>
                          <a:ea typeface="+mn-ea"/>
                        </a:rPr>
                        <a:t>说明</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263">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1800" b="1" i="0" u="none" strike="noStrike" cap="none" normalizeH="0" baseline="0" dirty="0" smtClean="0">
                          <a:ln>
                            <a:noFill/>
                          </a:ln>
                          <a:solidFill>
                            <a:schemeClr val="tx1"/>
                          </a:solidFill>
                          <a:effectLst/>
                          <a:latin typeface="+mn-ea"/>
                          <a:ea typeface="+mn-ea"/>
                        </a:rPr>
                        <a:t>1XX</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1800" b="1" i="0" u="none" strike="noStrike" cap="none" normalizeH="0" baseline="0" dirty="0" smtClean="0">
                          <a:ln>
                            <a:noFill/>
                          </a:ln>
                          <a:solidFill>
                            <a:schemeClr val="tx1"/>
                          </a:solidFill>
                          <a:effectLst/>
                          <a:latin typeface="+mn-ea"/>
                          <a:ea typeface="+mn-ea"/>
                        </a:rPr>
                        <a:t>信息</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mn-ea"/>
                          <a:ea typeface="+mn-ea"/>
                        </a:rPr>
                        <a:t>接收到请求，继续处理</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16">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1800" b="1" i="0" u="none" strike="noStrike" cap="none" normalizeH="0" baseline="0" dirty="0" smtClean="0">
                          <a:ln>
                            <a:noFill/>
                          </a:ln>
                          <a:solidFill>
                            <a:schemeClr val="tx1"/>
                          </a:solidFill>
                          <a:effectLst/>
                          <a:latin typeface="+mn-ea"/>
                          <a:ea typeface="+mn-ea"/>
                        </a:rPr>
                        <a:t>2XX</a:t>
                      </a:r>
                      <a:endParaRPr kumimoji="0" lang="en-US" altLang="zh-CN" sz="1800" b="1" i="0" u="none" strike="noStrike" cap="none" normalizeH="0" baseline="0" dirty="0" smtClean="0">
                        <a:ln>
                          <a:noFill/>
                        </a:ln>
                        <a:solidFill>
                          <a:schemeClr val="tx1"/>
                        </a:solidFill>
                        <a:effectLst/>
                        <a:latin typeface="+mn-ea"/>
                        <a:ea typeface="+mn-ea"/>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ea"/>
                          <a:ea typeface="+mn-ea"/>
                        </a:rPr>
                        <a:t>成功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n-ea"/>
                          <a:ea typeface="+mn-ea"/>
                        </a:rPr>
                        <a:t>操作成功地收到，理解和接受</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968">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1800" b="1" i="0" u="none" strike="noStrike" cap="none" normalizeH="0" baseline="0" smtClean="0">
                          <a:ln>
                            <a:noFill/>
                          </a:ln>
                          <a:solidFill>
                            <a:schemeClr val="tx1"/>
                          </a:solidFill>
                          <a:effectLst/>
                          <a:latin typeface="+mn-ea"/>
                          <a:ea typeface="+mn-ea"/>
                        </a:rPr>
                        <a:t>3XX</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1800" b="1" i="0" u="none" strike="noStrike" cap="none" normalizeH="0" baseline="0" smtClean="0">
                          <a:ln>
                            <a:noFill/>
                          </a:ln>
                          <a:solidFill>
                            <a:schemeClr val="tx1"/>
                          </a:solidFill>
                          <a:effectLst/>
                          <a:latin typeface="+mn-ea"/>
                          <a:ea typeface="+mn-ea"/>
                        </a:rPr>
                        <a:t>重定向</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n-ea"/>
                          <a:ea typeface="+mn-ea"/>
                        </a:rPr>
                        <a:t>为了完成请求，必须采取进一步措施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263">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1800" b="1" i="0" u="none" strike="noStrike" cap="none" normalizeH="0" baseline="0" dirty="0" smtClean="0">
                          <a:ln>
                            <a:noFill/>
                          </a:ln>
                          <a:solidFill>
                            <a:schemeClr val="tx1"/>
                          </a:solidFill>
                          <a:effectLst/>
                          <a:latin typeface="+mn-ea"/>
                          <a:ea typeface="+mn-ea"/>
                        </a:rPr>
                        <a:t>4XX</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1800" b="1" i="0" u="none" strike="noStrike" cap="none" normalizeH="0" baseline="0" smtClean="0">
                          <a:ln>
                            <a:noFill/>
                          </a:ln>
                          <a:solidFill>
                            <a:schemeClr val="tx1"/>
                          </a:solidFill>
                          <a:effectLst/>
                          <a:latin typeface="+mn-ea"/>
                          <a:ea typeface="+mn-ea"/>
                        </a:rPr>
                        <a:t>客户端错误</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mn-ea"/>
                          <a:ea typeface="+mn-ea"/>
                        </a:rPr>
                        <a:t>请求的语法有错误或不能完全被满足。</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16">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1800" b="1" i="0" u="none" strike="noStrike" cap="none" normalizeH="0" baseline="0" dirty="0" smtClean="0">
                          <a:ln>
                            <a:noFill/>
                          </a:ln>
                          <a:solidFill>
                            <a:schemeClr val="tx1"/>
                          </a:solidFill>
                          <a:effectLst/>
                          <a:latin typeface="+mn-ea"/>
                          <a:ea typeface="+mn-ea"/>
                        </a:rPr>
                        <a:t>5XX</a:t>
                      </a:r>
                      <a:endParaRPr kumimoji="0" lang="en-US" altLang="zh-CN" sz="1800" b="1" i="0" u="none" strike="noStrike" cap="none" normalizeH="0" baseline="0" dirty="0" smtClean="0">
                        <a:ln>
                          <a:noFill/>
                        </a:ln>
                        <a:solidFill>
                          <a:schemeClr val="tx1"/>
                        </a:solidFill>
                        <a:effectLst/>
                        <a:latin typeface="+mn-ea"/>
                        <a:ea typeface="+mn-ea"/>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ea"/>
                          <a:ea typeface="+mn-ea"/>
                        </a:rPr>
                        <a:t>服务端错误</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mn-ea"/>
                          <a:ea typeface="+mn-ea"/>
                        </a:rPr>
                        <a:t>服务器无法完成明显有效的请求。</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93462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3" name="文本框 2"/>
          <p:cNvSpPr txBox="1"/>
          <p:nvPr/>
        </p:nvSpPr>
        <p:spPr>
          <a:xfrm>
            <a:off x="874696" y="779393"/>
            <a:ext cx="1107996" cy="461665"/>
          </a:xfrm>
          <a:prstGeom prst="rect">
            <a:avLst/>
          </a:prstGeom>
          <a:noFill/>
        </p:spPr>
        <p:txBody>
          <a:bodyPr wrap="none" rtlCol="0">
            <a:spAutoFit/>
          </a:bodyPr>
          <a:lstStyle/>
          <a:p>
            <a:r>
              <a:rPr kumimoji="1" lang="zh-CN" altLang="en-US" sz="2400" dirty="0" smtClean="0">
                <a:solidFill>
                  <a:srgbClr val="0000FF"/>
                </a:solidFill>
              </a:rPr>
              <a:t>状态行</a:t>
            </a:r>
            <a:endParaRPr kumimoji="1" lang="zh-CN" altLang="en-US" sz="2400" dirty="0">
              <a:solidFill>
                <a:srgbClr val="0000FF"/>
              </a:solidFill>
            </a:endParaRPr>
          </a:p>
        </p:txBody>
      </p:sp>
      <p:sp>
        <p:nvSpPr>
          <p:cNvPr id="5" name="矩形 4"/>
          <p:cNvSpPr/>
          <p:nvPr/>
        </p:nvSpPr>
        <p:spPr>
          <a:xfrm>
            <a:off x="874696" y="1708709"/>
            <a:ext cx="7117838" cy="3753528"/>
          </a:xfrm>
          <a:prstGeom prst="rect">
            <a:avLst/>
          </a:prstGeom>
        </p:spPr>
        <p:txBody>
          <a:bodyPr wrap="square">
            <a:spAutoFit/>
          </a:bodyPr>
          <a:lstStyle/>
          <a:p>
            <a:pPr>
              <a:lnSpc>
                <a:spcPct val="120000"/>
              </a:lnSpc>
            </a:pPr>
            <a:r>
              <a:rPr lang="zh-CN" altLang="en-US" sz="2000" dirty="0"/>
              <a:t>常见状态代码、状态描述、说明：</a:t>
            </a:r>
            <a:r>
              <a:rPr lang="en-US" altLang="zh-CN" sz="2000" dirty="0"/>
              <a:t> </a:t>
            </a:r>
            <a:r>
              <a:rPr lang="en-US" altLang="zh-CN" sz="2000" dirty="0">
                <a:solidFill>
                  <a:srgbClr val="800000"/>
                </a:solidFill>
              </a:rPr>
              <a:t>200</a:t>
            </a:r>
            <a:r>
              <a:rPr lang="en-US" altLang="zh-CN" sz="2000" dirty="0"/>
              <a:t> OK </a:t>
            </a:r>
            <a:r>
              <a:rPr lang="en-US" altLang="zh-CN" sz="2000" dirty="0" smtClean="0"/>
              <a:t>//</a:t>
            </a:r>
            <a:r>
              <a:rPr lang="zh-CN" altLang="en-US" sz="2000" dirty="0"/>
              <a:t>客户端请求成功</a:t>
            </a:r>
            <a:r>
              <a:rPr lang="en-US" altLang="zh-CN" sz="2000" dirty="0"/>
              <a:t> </a:t>
            </a:r>
            <a:r>
              <a:rPr lang="en-US" altLang="zh-CN" sz="2000" dirty="0">
                <a:solidFill>
                  <a:srgbClr val="800000"/>
                </a:solidFill>
              </a:rPr>
              <a:t>400</a:t>
            </a:r>
            <a:r>
              <a:rPr lang="en-US" altLang="zh-CN" sz="2000" dirty="0"/>
              <a:t> Bad Request </a:t>
            </a:r>
            <a:r>
              <a:rPr lang="en-US" altLang="zh-CN" sz="2000" dirty="0" smtClean="0"/>
              <a:t>//</a:t>
            </a:r>
            <a:r>
              <a:rPr lang="zh-CN" altLang="en-US" sz="2000" dirty="0"/>
              <a:t>客户端请求有语法错误，不能被服务器所理解</a:t>
            </a:r>
            <a:r>
              <a:rPr lang="en-US" altLang="zh-CN" sz="2000" dirty="0"/>
              <a:t> </a:t>
            </a:r>
            <a:endParaRPr lang="en-US" altLang="zh-CN" sz="2000" dirty="0" smtClean="0"/>
          </a:p>
          <a:p>
            <a:pPr>
              <a:lnSpc>
                <a:spcPct val="120000"/>
              </a:lnSpc>
            </a:pPr>
            <a:r>
              <a:rPr lang="en-US" altLang="zh-CN" sz="2000" dirty="0" smtClean="0">
                <a:solidFill>
                  <a:srgbClr val="800000"/>
                </a:solidFill>
              </a:rPr>
              <a:t>401</a:t>
            </a:r>
            <a:r>
              <a:rPr lang="en-US" altLang="zh-CN" sz="2000" dirty="0" smtClean="0"/>
              <a:t> </a:t>
            </a:r>
            <a:r>
              <a:rPr lang="en-US" altLang="zh-CN" sz="2000" dirty="0"/>
              <a:t>Unauthorized //</a:t>
            </a:r>
            <a:r>
              <a:rPr lang="zh-CN" altLang="en-US" sz="2000" dirty="0"/>
              <a:t>请求未经授权，这个状态代码必须和</a:t>
            </a:r>
            <a:r>
              <a:rPr lang="en-US" altLang="zh-CN" sz="2000" dirty="0"/>
              <a:t>WWW-Authenticate</a:t>
            </a:r>
            <a:r>
              <a:rPr lang="zh-CN" altLang="en-US" sz="2000" dirty="0"/>
              <a:t>报头域一起使用 </a:t>
            </a:r>
            <a:r>
              <a:rPr lang="en-US" altLang="zh-CN" sz="2000" dirty="0"/>
              <a:t> </a:t>
            </a:r>
            <a:endParaRPr lang="en-US" altLang="zh-CN" sz="2000" dirty="0" smtClean="0"/>
          </a:p>
          <a:p>
            <a:pPr>
              <a:lnSpc>
                <a:spcPct val="120000"/>
              </a:lnSpc>
            </a:pPr>
            <a:r>
              <a:rPr lang="en-US" altLang="zh-CN" sz="2000" dirty="0" smtClean="0">
                <a:solidFill>
                  <a:srgbClr val="800000"/>
                </a:solidFill>
              </a:rPr>
              <a:t>403</a:t>
            </a:r>
            <a:r>
              <a:rPr lang="en-US" altLang="zh-CN" sz="2000" dirty="0" smtClean="0"/>
              <a:t> </a:t>
            </a:r>
            <a:r>
              <a:rPr lang="en-US" altLang="zh-CN" sz="2000" dirty="0"/>
              <a:t>Forbidden  //</a:t>
            </a:r>
            <a:r>
              <a:rPr lang="zh-CN" altLang="en-US" sz="2000" dirty="0"/>
              <a:t>服务器收到请求，但是拒绝提供服务</a:t>
            </a:r>
            <a:r>
              <a:rPr lang="en-US" altLang="zh-CN" sz="2000" dirty="0"/>
              <a:t> </a:t>
            </a:r>
            <a:endParaRPr lang="en-US" altLang="zh-CN" sz="2000" dirty="0" smtClean="0"/>
          </a:p>
          <a:p>
            <a:pPr>
              <a:lnSpc>
                <a:spcPct val="120000"/>
              </a:lnSpc>
            </a:pPr>
            <a:r>
              <a:rPr lang="en-US" altLang="zh-CN" sz="2000" dirty="0" smtClean="0">
                <a:solidFill>
                  <a:srgbClr val="800000"/>
                </a:solidFill>
              </a:rPr>
              <a:t>404</a:t>
            </a:r>
            <a:r>
              <a:rPr lang="en-US" altLang="zh-CN" sz="2000" dirty="0" smtClean="0"/>
              <a:t> </a:t>
            </a:r>
            <a:r>
              <a:rPr lang="en-US" altLang="zh-CN" sz="2000" dirty="0"/>
              <a:t>Not Found  //</a:t>
            </a:r>
            <a:r>
              <a:rPr lang="zh-CN" altLang="en-US" sz="2000" dirty="0"/>
              <a:t>请求资源不存在，</a:t>
            </a:r>
            <a:r>
              <a:rPr lang="en-US" altLang="zh-CN" sz="2000" dirty="0" err="1"/>
              <a:t>eg</a:t>
            </a:r>
            <a:r>
              <a:rPr lang="zh-CN" altLang="en-US" sz="2000" dirty="0"/>
              <a:t>：</a:t>
            </a:r>
            <a:r>
              <a:rPr lang="zh-CN" altLang="en-US" sz="2000" dirty="0" smtClean="0"/>
              <a:t>输入</a:t>
            </a:r>
            <a:r>
              <a:rPr lang="zh-CN" altLang="en-US" sz="2000" dirty="0"/>
              <a:t>了错误的</a:t>
            </a:r>
            <a:r>
              <a:rPr lang="en-US" altLang="zh-CN" sz="2000" dirty="0"/>
              <a:t>URL </a:t>
            </a:r>
            <a:endParaRPr lang="en-US" altLang="zh-CN" sz="2000" dirty="0" smtClean="0"/>
          </a:p>
          <a:p>
            <a:pPr>
              <a:lnSpc>
                <a:spcPct val="120000"/>
              </a:lnSpc>
            </a:pPr>
            <a:r>
              <a:rPr lang="en-US" altLang="zh-CN" sz="2000" dirty="0" smtClean="0">
                <a:solidFill>
                  <a:srgbClr val="800000"/>
                </a:solidFill>
              </a:rPr>
              <a:t>500</a:t>
            </a:r>
            <a:r>
              <a:rPr lang="en-US" altLang="zh-CN" sz="2000" dirty="0" smtClean="0"/>
              <a:t> </a:t>
            </a:r>
            <a:r>
              <a:rPr lang="en-US" altLang="zh-CN" sz="2000" dirty="0"/>
              <a:t>Internal Server Error //</a:t>
            </a:r>
            <a:r>
              <a:rPr lang="zh-CN" altLang="en-US" sz="2000" dirty="0"/>
              <a:t>服务器发生不可预期的错误</a:t>
            </a:r>
            <a:r>
              <a:rPr lang="en-US" altLang="zh-CN" sz="2000" dirty="0"/>
              <a:t> </a:t>
            </a:r>
            <a:endParaRPr lang="en-US" altLang="zh-CN" sz="2000" dirty="0" smtClean="0"/>
          </a:p>
          <a:p>
            <a:pPr>
              <a:lnSpc>
                <a:spcPct val="120000"/>
              </a:lnSpc>
            </a:pPr>
            <a:r>
              <a:rPr lang="en-US" altLang="zh-CN" sz="2000" dirty="0" smtClean="0">
                <a:solidFill>
                  <a:srgbClr val="800000"/>
                </a:solidFill>
              </a:rPr>
              <a:t>503</a:t>
            </a:r>
            <a:r>
              <a:rPr lang="en-US" altLang="zh-CN" sz="2000" dirty="0" smtClean="0"/>
              <a:t> </a:t>
            </a:r>
            <a:r>
              <a:rPr lang="en-US" altLang="zh-CN" sz="2000" dirty="0"/>
              <a:t>Server Unavailable  //</a:t>
            </a:r>
            <a:r>
              <a:rPr lang="zh-CN" altLang="en-US" sz="2000" dirty="0"/>
              <a:t>服务器当前不能处理客户端的请求，一段时间后可能恢复正常</a:t>
            </a:r>
          </a:p>
        </p:txBody>
      </p:sp>
    </p:spTree>
    <p:extLst>
      <p:ext uri="{BB962C8B-B14F-4D97-AF65-F5344CB8AC3E}">
        <p14:creationId xmlns:p14="http://schemas.microsoft.com/office/powerpoint/2010/main" val="1576200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一</a:t>
            </a:r>
            <a:r>
              <a:rPr kumimoji="1" lang="zh-CN" altLang="zh-CN" sz="3600" dirty="0" smtClean="0"/>
              <a:t>、</a:t>
            </a:r>
            <a:r>
              <a:rPr kumimoji="1" lang="en-US" altLang="zh-CN" sz="3600" dirty="0" smtClean="0"/>
              <a:t>TCP/IP</a:t>
            </a:r>
            <a:r>
              <a:rPr kumimoji="1" lang="zh-CN" altLang="en-US" sz="3600" dirty="0" smtClean="0"/>
              <a:t>协议体系概述</a:t>
            </a:r>
            <a:endParaRPr kumimoji="1" lang="en-US" altLang="zh-CN" sz="3600" dirty="0" smtClean="0"/>
          </a:p>
        </p:txBody>
      </p:sp>
      <p:sp>
        <p:nvSpPr>
          <p:cNvPr id="4" name="矩形 3"/>
          <p:cNvSpPr/>
          <p:nvPr/>
        </p:nvSpPr>
        <p:spPr>
          <a:xfrm>
            <a:off x="1043492" y="2017909"/>
            <a:ext cx="7023576" cy="2667397"/>
          </a:xfrm>
          <a:prstGeom prst="rect">
            <a:avLst/>
          </a:prstGeom>
        </p:spPr>
        <p:txBody>
          <a:bodyPr wrap="square">
            <a:spAutoFit/>
          </a:bodyPr>
          <a:lstStyle/>
          <a:p>
            <a:pPr marL="342900" indent="-342900">
              <a:lnSpc>
                <a:spcPct val="120000"/>
              </a:lnSpc>
              <a:buFont typeface="Arial"/>
              <a:buChar char="•"/>
            </a:pPr>
            <a:r>
              <a:rPr lang="en-US" altLang="zh-CN" sz="2000" dirty="0" smtClean="0">
                <a:latin typeface="+mn-ea"/>
              </a:rPr>
              <a:t>TCP/IP</a:t>
            </a:r>
            <a:r>
              <a:rPr lang="zh-CN" altLang="en-US" sz="2000" dirty="0" smtClean="0">
                <a:latin typeface="+mn-ea"/>
              </a:rPr>
              <a:t>协议的基本传输单位是数据报（包）（</a:t>
            </a:r>
            <a:r>
              <a:rPr lang="en-US" altLang="zh-CN" sz="2000" dirty="0" smtClean="0">
                <a:latin typeface="+mn-ea"/>
              </a:rPr>
              <a:t>Datagram</a:t>
            </a:r>
            <a:r>
              <a:rPr lang="zh-CN" altLang="en-US" sz="2000" dirty="0" smtClean="0">
                <a:latin typeface="+mn-ea"/>
              </a:rPr>
              <a:t>）</a:t>
            </a:r>
            <a:endParaRPr lang="en-US" altLang="zh-CN" sz="2000" dirty="0" smtClean="0">
              <a:latin typeface="+mn-ea"/>
            </a:endParaRPr>
          </a:p>
          <a:p>
            <a:pPr marL="342900" indent="-342900">
              <a:lnSpc>
                <a:spcPct val="120000"/>
              </a:lnSpc>
              <a:buFont typeface="Arial"/>
              <a:buChar char="•"/>
            </a:pPr>
            <a:r>
              <a:rPr lang="en-US" altLang="zh-CN" sz="2000" dirty="0" smtClean="0">
                <a:latin typeface="+mn-ea"/>
              </a:rPr>
              <a:t>TCP</a:t>
            </a:r>
            <a:r>
              <a:rPr lang="zh-CN" altLang="en-US" sz="2000" dirty="0" smtClean="0">
                <a:latin typeface="+mn-ea"/>
              </a:rPr>
              <a:t>协议负责把数据分成若干个数据包，并给每个数据包加上包头，包头上有相应的编号，以保证在数据接收端能将数据还原为原来端格式。</a:t>
            </a:r>
            <a:endParaRPr lang="en-US" altLang="zh-CN" sz="2000" dirty="0" smtClean="0">
              <a:latin typeface="+mn-ea"/>
            </a:endParaRPr>
          </a:p>
          <a:p>
            <a:pPr marL="342900" indent="-342900">
              <a:lnSpc>
                <a:spcPct val="120000"/>
              </a:lnSpc>
              <a:buFont typeface="Arial"/>
              <a:buChar char="•"/>
            </a:pPr>
            <a:r>
              <a:rPr lang="en-US" altLang="zh-CN" sz="2000" dirty="0" smtClean="0">
                <a:latin typeface="+mn-ea"/>
              </a:rPr>
              <a:t>IP</a:t>
            </a:r>
            <a:r>
              <a:rPr lang="zh-CN" altLang="en-US" sz="2000" dirty="0" smtClean="0">
                <a:latin typeface="+mn-ea"/>
              </a:rPr>
              <a:t>协议在每个</a:t>
            </a:r>
            <a:r>
              <a:rPr lang="en-US" altLang="zh-CN" sz="2000" dirty="0" smtClean="0">
                <a:latin typeface="+mn-ea"/>
              </a:rPr>
              <a:t>TCP</a:t>
            </a:r>
            <a:r>
              <a:rPr lang="zh-CN" altLang="en-US" sz="2000" dirty="0" smtClean="0">
                <a:latin typeface="+mn-ea"/>
              </a:rPr>
              <a:t>包头上在加上源／目的主机地址，这样数据才能找到自己要去的地方，如果在传输过程中出现数据的丢失、失真等情况，</a:t>
            </a:r>
            <a:r>
              <a:rPr lang="en-US" altLang="zh-CN" sz="2000" dirty="0" smtClean="0">
                <a:latin typeface="+mn-ea"/>
              </a:rPr>
              <a:t>TCP</a:t>
            </a:r>
            <a:r>
              <a:rPr lang="zh-CN" altLang="en-US" sz="2000" dirty="0" smtClean="0">
                <a:latin typeface="+mn-ea"/>
              </a:rPr>
              <a:t>协议会自动要求数据重传。</a:t>
            </a:r>
            <a:endParaRPr lang="zh-CN" altLang="en-US" sz="2000" dirty="0">
              <a:latin typeface="+mn-ea"/>
            </a:endParaRPr>
          </a:p>
        </p:txBody>
      </p:sp>
      <p:sp>
        <p:nvSpPr>
          <p:cNvPr id="6" name="文本框 5"/>
          <p:cNvSpPr txBox="1"/>
          <p:nvPr/>
        </p:nvSpPr>
        <p:spPr>
          <a:xfrm>
            <a:off x="5094226" y="179021"/>
            <a:ext cx="2571638"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协议体系概述</a:t>
            </a:r>
            <a:endParaRPr kumimoji="1" lang="zh-CN" altLang="en-US" sz="2000" dirty="0">
              <a:solidFill>
                <a:schemeClr val="bg1"/>
              </a:solidFill>
            </a:endParaRPr>
          </a:p>
        </p:txBody>
      </p:sp>
    </p:spTree>
    <p:extLst>
      <p:ext uri="{BB962C8B-B14F-4D97-AF65-F5344CB8AC3E}">
        <p14:creationId xmlns:p14="http://schemas.microsoft.com/office/powerpoint/2010/main" val="42172357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4225">
              <a:defRPr sz="2500">
                <a:solidFill>
                  <a:schemeClr val="tx1"/>
                </a:solidFill>
                <a:latin typeface="Arial" panose="020B0604020202020204" pitchFamily="34" charset="0"/>
                <a:ea typeface="MS PGothic" panose="020B0600070205080204" pitchFamily="34" charset="-128"/>
              </a:defRPr>
            </a:lvl1pPr>
            <a:lvl2pPr marL="742950" indent="-285750" defTabSz="784225">
              <a:defRPr sz="2500">
                <a:solidFill>
                  <a:schemeClr val="tx1"/>
                </a:solidFill>
                <a:latin typeface="Arial" panose="020B0604020202020204" pitchFamily="34" charset="0"/>
                <a:ea typeface="MS PGothic" panose="020B0600070205080204" pitchFamily="34" charset="-128"/>
              </a:defRPr>
            </a:lvl2pPr>
            <a:lvl3pPr marL="1143000" indent="-228600" defTabSz="784225">
              <a:defRPr sz="2500">
                <a:solidFill>
                  <a:schemeClr val="tx1"/>
                </a:solidFill>
                <a:latin typeface="Arial" panose="020B0604020202020204" pitchFamily="34" charset="0"/>
                <a:ea typeface="MS PGothic" panose="020B0600070205080204" pitchFamily="34" charset="-128"/>
              </a:defRPr>
            </a:lvl3pPr>
            <a:lvl4pPr marL="1600200" indent="-228600" defTabSz="784225">
              <a:defRPr sz="2500">
                <a:solidFill>
                  <a:schemeClr val="tx1"/>
                </a:solidFill>
                <a:latin typeface="Arial" panose="020B0604020202020204" pitchFamily="34" charset="0"/>
                <a:ea typeface="MS PGothic" panose="020B0600070205080204" pitchFamily="34" charset="-128"/>
              </a:defRPr>
            </a:lvl4pPr>
            <a:lvl5pPr marL="2057400" indent="-228600" defTabSz="784225">
              <a:defRPr sz="25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r>
              <a:rPr lang="zh-CN" altLang="en-US" sz="1000">
                <a:latin typeface="FrutigerNext LT Medium" pitchFamily="34" charset="0"/>
              </a:rPr>
              <a:t> </a:t>
            </a:r>
            <a:r>
              <a:rPr lang="en-US" altLang="zh-CN" sz="1000">
                <a:latin typeface="FrutigerNext LT Medium" pitchFamily="34" charset="0"/>
              </a:rPr>
              <a:t>Page 2</a:t>
            </a:r>
            <a:endParaRPr lang="en-GB" altLang="zh-CN" sz="1000">
              <a:latin typeface="FrutigerNext LT Medium" pitchFamily="34" charset="0"/>
            </a:endParaRPr>
          </a:p>
        </p:txBody>
      </p:sp>
      <p:sp>
        <p:nvSpPr>
          <p:cNvPr id="47108" name="Rectangle 3"/>
          <p:cNvSpPr>
            <a:spLocks noGrp="1" noChangeArrowheads="1"/>
          </p:cNvSpPr>
          <p:nvPr>
            <p:ph type="body" idx="1"/>
          </p:nvPr>
        </p:nvSpPr>
        <p:spPr>
          <a:xfrm>
            <a:off x="622300" y="1484313"/>
            <a:ext cx="8064500" cy="4525962"/>
          </a:xfrm>
        </p:spPr>
        <p:txBody>
          <a:bodyPr>
            <a:normAutofit/>
          </a:bodyPr>
          <a:lstStyle/>
          <a:p>
            <a:pPr marL="142875" indent="0">
              <a:lnSpc>
                <a:spcPct val="130000"/>
              </a:lnSpc>
              <a:buClr>
                <a:schemeClr val="tx1"/>
              </a:buClr>
              <a:buNone/>
            </a:pPr>
            <a:r>
              <a:rPr lang="zh-CN" altLang="en-GB" dirty="0" smtClean="0">
                <a:solidFill>
                  <a:srgbClr val="0000FF"/>
                </a:solidFill>
                <a:latin typeface="+mn-ea"/>
              </a:rPr>
              <a:t>响应消息示例：</a:t>
            </a:r>
          </a:p>
          <a:p>
            <a:pPr marL="142875" indent="0" eaLnBrk="1" hangingPunct="1">
              <a:lnSpc>
                <a:spcPct val="130000"/>
              </a:lnSpc>
              <a:buNone/>
            </a:pPr>
            <a:r>
              <a:rPr lang="zh-CN" altLang="en-US" sz="2000" b="0" dirty="0" smtClean="0">
                <a:latin typeface="+mn-ea"/>
              </a:rPr>
              <a:t>    </a:t>
            </a:r>
            <a:r>
              <a:rPr lang="en-US" altLang="zh-CN" sz="2000" b="0" dirty="0" smtClean="0">
                <a:latin typeface="+mn-ea"/>
              </a:rPr>
              <a:t>HTTP/1.1 200 OK</a:t>
            </a:r>
          </a:p>
          <a:p>
            <a:pPr marL="142875" indent="0" eaLnBrk="1" hangingPunct="1">
              <a:lnSpc>
                <a:spcPct val="130000"/>
              </a:lnSpc>
              <a:buNone/>
            </a:pPr>
            <a:r>
              <a:rPr lang="en-US" altLang="zh-CN" sz="2000" dirty="0" smtClean="0">
                <a:latin typeface="+mn-ea"/>
              </a:rPr>
              <a:t>    </a:t>
            </a:r>
            <a:r>
              <a:rPr lang="en-US" altLang="zh-CN" sz="2000" b="0" dirty="0" err="1" smtClean="0">
                <a:latin typeface="+mn-ea"/>
              </a:rPr>
              <a:t>Connection:close</a:t>
            </a:r>
            <a:r>
              <a:rPr lang="en-US" altLang="zh-CN" sz="2000" b="0" dirty="0" smtClean="0">
                <a:latin typeface="+mn-ea"/>
              </a:rPr>
              <a:t> </a:t>
            </a:r>
            <a:br>
              <a:rPr lang="en-US" altLang="zh-CN" sz="2000" b="0" dirty="0" smtClean="0">
                <a:latin typeface="+mn-ea"/>
              </a:rPr>
            </a:br>
            <a:r>
              <a:rPr lang="zh-CN" altLang="en-US" sz="2000" b="0" dirty="0" smtClean="0">
                <a:latin typeface="+mn-ea"/>
              </a:rPr>
              <a:t>　</a:t>
            </a:r>
            <a:r>
              <a:rPr lang="en-US" altLang="zh-CN" sz="2000" b="0" dirty="0" smtClean="0">
                <a:latin typeface="+mn-ea"/>
              </a:rPr>
              <a:t>Date: Thu, 13 Oct 2005 03:17:33 GMT </a:t>
            </a:r>
            <a:br>
              <a:rPr lang="en-US" altLang="zh-CN" sz="2000" b="0" dirty="0" smtClean="0">
                <a:latin typeface="+mn-ea"/>
              </a:rPr>
            </a:br>
            <a:r>
              <a:rPr lang="zh-CN" altLang="en-US" sz="2000" b="0" dirty="0" smtClean="0">
                <a:latin typeface="+mn-ea"/>
              </a:rPr>
              <a:t>　</a:t>
            </a:r>
            <a:r>
              <a:rPr lang="en-US" altLang="zh-CN" sz="2000" b="0" dirty="0" smtClean="0">
                <a:latin typeface="+mn-ea"/>
              </a:rPr>
              <a:t>Server: Apache/2.0.54 (Unix) </a:t>
            </a:r>
            <a:br>
              <a:rPr lang="en-US" altLang="zh-CN" sz="2000" b="0" dirty="0" smtClean="0">
                <a:latin typeface="+mn-ea"/>
              </a:rPr>
            </a:br>
            <a:r>
              <a:rPr lang="zh-CN" altLang="en-US" sz="2000" b="0" dirty="0" smtClean="0">
                <a:latin typeface="+mn-ea"/>
              </a:rPr>
              <a:t>　</a:t>
            </a:r>
            <a:r>
              <a:rPr lang="en-US" altLang="zh-CN" sz="2000" b="0" dirty="0" smtClean="0">
                <a:latin typeface="+mn-ea"/>
              </a:rPr>
              <a:t>Last—Nodified:Mon,22 Jun 1998 09;23;24 GMT </a:t>
            </a:r>
            <a:br>
              <a:rPr lang="en-US" altLang="zh-CN" sz="2000" b="0" dirty="0" smtClean="0">
                <a:latin typeface="+mn-ea"/>
              </a:rPr>
            </a:br>
            <a:r>
              <a:rPr lang="zh-CN" altLang="en-US" sz="2000" b="0" dirty="0" smtClean="0">
                <a:latin typeface="+mn-ea"/>
              </a:rPr>
              <a:t>　</a:t>
            </a:r>
            <a:r>
              <a:rPr lang="en-US" altLang="zh-CN" sz="2000" b="0" dirty="0" smtClean="0">
                <a:latin typeface="+mn-ea"/>
              </a:rPr>
              <a:t>Content—Length:682l </a:t>
            </a:r>
          </a:p>
          <a:p>
            <a:pPr marL="142875" indent="0" eaLnBrk="1" hangingPunct="1">
              <a:lnSpc>
                <a:spcPct val="130000"/>
              </a:lnSpc>
              <a:buNone/>
            </a:pPr>
            <a:r>
              <a:rPr lang="en-US" altLang="zh-CN" sz="2000" b="0" dirty="0" smtClean="0">
                <a:latin typeface="+mn-ea"/>
              </a:rPr>
              <a:t>    Content-Type</a:t>
            </a:r>
            <a:r>
              <a:rPr lang="zh-CN" altLang="en-US" sz="2000" b="0" dirty="0" smtClean="0">
                <a:latin typeface="+mn-ea"/>
              </a:rPr>
              <a:t>：</a:t>
            </a:r>
            <a:r>
              <a:rPr lang="en-US" altLang="zh-CN" sz="2000" b="0" dirty="0" smtClean="0">
                <a:latin typeface="+mn-ea"/>
              </a:rPr>
              <a:t>text/html</a:t>
            </a:r>
          </a:p>
          <a:p>
            <a:pPr marL="142875" indent="0" eaLnBrk="1" hangingPunct="1">
              <a:lnSpc>
                <a:spcPct val="130000"/>
              </a:lnSpc>
              <a:buNone/>
            </a:pPr>
            <a:r>
              <a:rPr lang="en-US" altLang="zh-CN" sz="2000" b="0" dirty="0" smtClean="0">
                <a:latin typeface="+mn-ea"/>
              </a:rPr>
              <a:t>	</a:t>
            </a:r>
            <a:endParaRPr lang="en-GB" altLang="zh-CN" sz="2000" b="0" dirty="0" smtClean="0">
              <a:latin typeface="+mn-ea"/>
            </a:endParaRPr>
          </a:p>
        </p:txBody>
      </p:sp>
    </p:spTree>
    <p:extLst>
      <p:ext uri="{BB962C8B-B14F-4D97-AF65-F5344CB8AC3E}">
        <p14:creationId xmlns:p14="http://schemas.microsoft.com/office/powerpoint/2010/main" val="12130257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9950" y="1374826"/>
            <a:ext cx="6522924" cy="3775393"/>
          </a:xfrm>
          <a:prstGeom prst="rect">
            <a:avLst/>
          </a:prstGeom>
        </p:spPr>
        <p:txBody>
          <a:bodyPr wrap="square">
            <a:spAutoFit/>
          </a:bodyPr>
          <a:lstStyle/>
          <a:p>
            <a:pPr marL="525780" indent="-457200">
              <a:lnSpc>
                <a:spcPct val="120000"/>
              </a:lnSpc>
              <a:buClr>
                <a:schemeClr val="tx1"/>
              </a:buClr>
              <a:buSzPct val="100000"/>
              <a:buFont typeface="+mj-lt"/>
              <a:buAutoNum type="arabicPeriod"/>
            </a:pPr>
            <a:r>
              <a:rPr lang="en-US" altLang="zh-CN" sz="2000" dirty="0">
                <a:solidFill>
                  <a:srgbClr val="0000FF"/>
                </a:solidFill>
                <a:latin typeface="+mn-ea"/>
              </a:rPr>
              <a:t>Date</a:t>
            </a:r>
            <a:r>
              <a:rPr lang="zh-CN" altLang="en-US" sz="2000" dirty="0">
                <a:solidFill>
                  <a:srgbClr val="0000FF"/>
                </a:solidFill>
                <a:latin typeface="+mn-ea"/>
              </a:rPr>
              <a:t>：</a:t>
            </a:r>
            <a:r>
              <a:rPr lang="en-US" altLang="zh-CN" sz="2000" dirty="0">
                <a:solidFill>
                  <a:srgbClr val="0000FF"/>
                </a:solidFill>
                <a:latin typeface="+mn-ea"/>
              </a:rPr>
              <a:t>Thu, 13 Oct 2005 03:17:33 GMT</a:t>
            </a:r>
            <a:r>
              <a:rPr lang="zh-CN" altLang="en-US" sz="2000" dirty="0">
                <a:latin typeface="+mn-ea"/>
              </a:rPr>
              <a:t>指出服务器创建并发送本响应消息的日期和时间。</a:t>
            </a:r>
            <a:endParaRPr lang="en-US" altLang="zh-CN" sz="2000" dirty="0">
              <a:latin typeface="+mn-ea"/>
            </a:endParaRPr>
          </a:p>
          <a:p>
            <a:pPr marL="525780" indent="-457200">
              <a:lnSpc>
                <a:spcPct val="120000"/>
              </a:lnSpc>
              <a:buClr>
                <a:schemeClr val="tx1"/>
              </a:buClr>
              <a:buSzPct val="100000"/>
              <a:buFont typeface="+mj-lt"/>
              <a:buAutoNum type="arabicPeriod"/>
            </a:pPr>
            <a:r>
              <a:rPr lang="en-US" altLang="zh-CN" sz="2000" dirty="0">
                <a:solidFill>
                  <a:srgbClr val="0000FF"/>
                </a:solidFill>
                <a:latin typeface="+mn-ea"/>
              </a:rPr>
              <a:t>Server</a:t>
            </a:r>
            <a:r>
              <a:rPr lang="zh-CN" altLang="en-US" sz="2000" dirty="0">
                <a:solidFill>
                  <a:srgbClr val="0000FF"/>
                </a:solidFill>
                <a:latin typeface="+mn-ea"/>
              </a:rPr>
              <a:t>：</a:t>
            </a:r>
            <a:r>
              <a:rPr lang="en-US" altLang="zh-CN" sz="2000" dirty="0">
                <a:solidFill>
                  <a:srgbClr val="0000FF"/>
                </a:solidFill>
                <a:latin typeface="+mn-ea"/>
              </a:rPr>
              <a:t>Apache/2.0.54 (Unix)</a:t>
            </a:r>
            <a:r>
              <a:rPr lang="zh-CN" altLang="en-US" sz="2000" dirty="0">
                <a:latin typeface="+mn-ea"/>
              </a:rPr>
              <a:t>指出本消息是由</a:t>
            </a:r>
            <a:r>
              <a:rPr lang="en-US" altLang="zh-CN" sz="2000" dirty="0">
                <a:latin typeface="+mn-ea"/>
              </a:rPr>
              <a:t>Apache</a:t>
            </a:r>
            <a:r>
              <a:rPr lang="zh-CN" altLang="en-US" sz="2000" dirty="0">
                <a:latin typeface="+mn-ea"/>
              </a:rPr>
              <a:t>服务器产生的，服务器版本为</a:t>
            </a:r>
            <a:r>
              <a:rPr lang="en-US" altLang="zh-CN" sz="2000" dirty="0">
                <a:latin typeface="+mn-ea"/>
              </a:rPr>
              <a:t>2.0.54</a:t>
            </a:r>
            <a:r>
              <a:rPr lang="zh-CN" altLang="en-US" sz="2000" dirty="0">
                <a:latin typeface="+mn-ea"/>
              </a:rPr>
              <a:t>，</a:t>
            </a:r>
          </a:p>
          <a:p>
            <a:pPr marL="525780" indent="-457200">
              <a:lnSpc>
                <a:spcPct val="120000"/>
              </a:lnSpc>
              <a:buClr>
                <a:schemeClr val="tx1"/>
              </a:buClr>
              <a:buSzPct val="100000"/>
              <a:buFont typeface="+mj-lt"/>
              <a:buAutoNum type="arabicPeriod"/>
            </a:pPr>
            <a:r>
              <a:rPr lang="en-US" altLang="zh-CN" sz="2000" dirty="0">
                <a:solidFill>
                  <a:srgbClr val="0000FF"/>
                </a:solidFill>
                <a:latin typeface="+mn-ea"/>
              </a:rPr>
              <a:t>Last—</a:t>
            </a:r>
            <a:r>
              <a:rPr lang="en-US" altLang="zh-CN" sz="2000" dirty="0" err="1">
                <a:solidFill>
                  <a:srgbClr val="0000FF"/>
                </a:solidFill>
                <a:latin typeface="+mn-ea"/>
              </a:rPr>
              <a:t>Nodified</a:t>
            </a:r>
            <a:r>
              <a:rPr lang="zh-CN" altLang="en-US" sz="2000" dirty="0">
                <a:solidFill>
                  <a:srgbClr val="0000FF"/>
                </a:solidFill>
                <a:latin typeface="+mn-ea"/>
              </a:rPr>
              <a:t>： </a:t>
            </a:r>
            <a:r>
              <a:rPr lang="en-US" altLang="zh-CN" sz="2000" dirty="0">
                <a:solidFill>
                  <a:srgbClr val="0000FF"/>
                </a:solidFill>
                <a:latin typeface="+mn-ea"/>
              </a:rPr>
              <a:t>Mon,22 Jun 1998 09;23;24 GMT </a:t>
            </a:r>
            <a:r>
              <a:rPr lang="zh-CN" altLang="en-US" sz="2000" dirty="0">
                <a:latin typeface="+mn-ea"/>
              </a:rPr>
              <a:t>指出对象本身的创建或最后修改日期或时间</a:t>
            </a:r>
            <a:r>
              <a:rPr lang="zh-CN" altLang="en-US" sz="2000" dirty="0" smtClean="0">
                <a:latin typeface="+mn-ea"/>
              </a:rPr>
              <a:t>。</a:t>
            </a:r>
            <a:endParaRPr lang="en-US" altLang="zh-CN" sz="2000" dirty="0">
              <a:latin typeface="+mn-ea"/>
            </a:endParaRPr>
          </a:p>
          <a:p>
            <a:pPr marL="525780" indent="-457200">
              <a:lnSpc>
                <a:spcPct val="120000"/>
              </a:lnSpc>
              <a:buClr>
                <a:schemeClr val="tx1"/>
              </a:buClr>
              <a:buSzPct val="100000"/>
              <a:buFont typeface="+mj-lt"/>
              <a:buAutoNum type="arabicPeriod"/>
            </a:pPr>
            <a:r>
              <a:rPr lang="en-US" altLang="zh-CN" sz="2000" dirty="0" smtClean="0">
                <a:solidFill>
                  <a:srgbClr val="0000FF"/>
                </a:solidFill>
                <a:latin typeface="+mn-ea"/>
              </a:rPr>
              <a:t>Content</a:t>
            </a:r>
            <a:r>
              <a:rPr lang="en-US" altLang="zh-CN" sz="2000" dirty="0">
                <a:solidFill>
                  <a:srgbClr val="0000FF"/>
                </a:solidFill>
                <a:latin typeface="+mn-ea"/>
              </a:rPr>
              <a:t>—Length</a:t>
            </a:r>
            <a:r>
              <a:rPr lang="zh-CN" altLang="en-US" sz="2000" dirty="0">
                <a:solidFill>
                  <a:srgbClr val="0000FF"/>
                </a:solidFill>
                <a:latin typeface="+mn-ea"/>
              </a:rPr>
              <a:t>：</a:t>
            </a:r>
            <a:r>
              <a:rPr lang="en-US" altLang="zh-CN" sz="2000" dirty="0">
                <a:solidFill>
                  <a:srgbClr val="0000FF"/>
                </a:solidFill>
                <a:latin typeface="+mn-ea"/>
              </a:rPr>
              <a:t>682l</a:t>
            </a:r>
            <a:r>
              <a:rPr lang="zh-CN" altLang="en-US" sz="2000" dirty="0">
                <a:latin typeface="+mn-ea"/>
              </a:rPr>
              <a:t>指出所发送对象的字节数</a:t>
            </a:r>
            <a:r>
              <a:rPr lang="zh-CN" altLang="en-US" sz="2000" dirty="0" smtClean="0">
                <a:latin typeface="+mn-ea"/>
              </a:rPr>
              <a:t>。</a:t>
            </a:r>
            <a:endParaRPr lang="en-US" altLang="zh-CN" sz="2000" dirty="0" smtClean="0">
              <a:latin typeface="+mn-ea"/>
            </a:endParaRPr>
          </a:p>
          <a:p>
            <a:pPr marL="525780" indent="-457200">
              <a:lnSpc>
                <a:spcPct val="120000"/>
              </a:lnSpc>
              <a:buClr>
                <a:schemeClr val="tx1"/>
              </a:buClr>
              <a:buSzPct val="100000"/>
              <a:buFont typeface="+mj-lt"/>
              <a:buAutoNum type="arabicPeriod"/>
            </a:pPr>
            <a:r>
              <a:rPr lang="en-US" altLang="zh-CN" sz="2000" dirty="0" smtClean="0">
                <a:solidFill>
                  <a:srgbClr val="0000FF"/>
                </a:solidFill>
                <a:latin typeface="+mn-ea"/>
              </a:rPr>
              <a:t>Content</a:t>
            </a:r>
            <a:r>
              <a:rPr lang="en-US" altLang="zh-CN" sz="2000" dirty="0">
                <a:solidFill>
                  <a:srgbClr val="0000FF"/>
                </a:solidFill>
                <a:latin typeface="+mn-ea"/>
              </a:rPr>
              <a:t>—Type</a:t>
            </a:r>
            <a:r>
              <a:rPr lang="zh-CN" altLang="en-US" sz="2000" dirty="0">
                <a:solidFill>
                  <a:srgbClr val="0000FF"/>
                </a:solidFill>
                <a:latin typeface="+mn-ea"/>
              </a:rPr>
              <a:t>：</a:t>
            </a:r>
            <a:r>
              <a:rPr lang="en-US" altLang="zh-CN" sz="2000" dirty="0">
                <a:solidFill>
                  <a:srgbClr val="0000FF"/>
                </a:solidFill>
                <a:latin typeface="+mn-ea"/>
              </a:rPr>
              <a:t>text/html</a:t>
            </a:r>
            <a:r>
              <a:rPr lang="zh-CN" altLang="en-US" sz="2000" dirty="0">
                <a:latin typeface="+mn-ea"/>
              </a:rPr>
              <a:t>指出包含在实体中的对象是</a:t>
            </a:r>
            <a:r>
              <a:rPr lang="en-US" altLang="zh-CN" sz="2000" dirty="0">
                <a:latin typeface="+mn-ea"/>
              </a:rPr>
              <a:t>HTML</a:t>
            </a:r>
            <a:r>
              <a:rPr lang="zh-CN" altLang="en-US" sz="2000" dirty="0">
                <a:latin typeface="+mn-ea"/>
              </a:rPr>
              <a:t>文本。 </a:t>
            </a:r>
          </a:p>
        </p:txBody>
      </p:sp>
    </p:spTree>
    <p:extLst>
      <p:ext uri="{BB962C8B-B14F-4D97-AF65-F5344CB8AC3E}">
        <p14:creationId xmlns:p14="http://schemas.microsoft.com/office/powerpoint/2010/main" val="375603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二</a:t>
            </a:r>
            <a:r>
              <a:rPr kumimoji="1" lang="zh-CN" altLang="zh-CN" sz="3600" dirty="0" smtClean="0"/>
              <a:t>、</a:t>
            </a:r>
            <a:r>
              <a:rPr kumimoji="1" lang="en-US" altLang="zh-CN" sz="3600" dirty="0" smtClean="0"/>
              <a:t>TCP/IP</a:t>
            </a:r>
            <a:r>
              <a:rPr kumimoji="1" lang="zh-CN" altLang="en-US" sz="3600" dirty="0" smtClean="0"/>
              <a:t>分层及工作原理</a:t>
            </a:r>
            <a:endParaRPr kumimoji="1" lang="en-US" altLang="zh-CN" sz="3600" dirty="0" smtClean="0"/>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 name="文本框 1"/>
          <p:cNvSpPr txBox="1"/>
          <p:nvPr/>
        </p:nvSpPr>
        <p:spPr>
          <a:xfrm>
            <a:off x="1139141" y="2323277"/>
            <a:ext cx="6826908" cy="1559401"/>
          </a:xfrm>
          <a:prstGeom prst="rect">
            <a:avLst/>
          </a:prstGeom>
          <a:noFill/>
        </p:spPr>
        <p:txBody>
          <a:bodyPr wrap="square" rtlCol="0">
            <a:spAutoFit/>
          </a:bodyPr>
          <a:lstStyle/>
          <a:p>
            <a:pPr marL="285750" indent="-285750">
              <a:lnSpc>
                <a:spcPct val="120000"/>
              </a:lnSpc>
              <a:buFont typeface="Arial"/>
              <a:buChar char="•"/>
            </a:pPr>
            <a:r>
              <a:rPr kumimoji="1" lang="zh-CN" altLang="en-US" sz="2000" dirty="0" smtClean="0">
                <a:latin typeface="+mn-ea"/>
              </a:rPr>
              <a:t>网络通信的过程很复杂</a:t>
            </a:r>
            <a:endParaRPr kumimoji="1" lang="en-US" altLang="zh-CN" sz="2000" dirty="0" smtClean="0">
              <a:latin typeface="+mn-ea"/>
            </a:endParaRPr>
          </a:p>
          <a:p>
            <a:pPr marL="800100" lvl="1" indent="-342900">
              <a:lnSpc>
                <a:spcPct val="120000"/>
              </a:lnSpc>
              <a:buFont typeface="Symbol" charset="2"/>
              <a:buChar char="-"/>
            </a:pPr>
            <a:r>
              <a:rPr kumimoji="1" lang="zh-CN" altLang="en-US" sz="2000" dirty="0" smtClean="0">
                <a:latin typeface="+mn-ea"/>
              </a:rPr>
              <a:t>数据以电子信号的形式穿越介质到达正确的计算机，然后转换成最初的形式，以便接受者能够阅读</a:t>
            </a:r>
            <a:endParaRPr kumimoji="1" lang="en-US" altLang="zh-CN" sz="2000" dirty="0" smtClean="0">
              <a:latin typeface="+mn-ea"/>
            </a:endParaRPr>
          </a:p>
          <a:p>
            <a:pPr marL="800100" lvl="1" indent="-342900">
              <a:lnSpc>
                <a:spcPct val="120000"/>
              </a:lnSpc>
              <a:buFont typeface="Symbol" charset="2"/>
              <a:buChar char="-"/>
            </a:pPr>
            <a:r>
              <a:rPr kumimoji="1" lang="zh-CN" altLang="en-US" sz="2000" dirty="0" smtClean="0">
                <a:latin typeface="+mn-ea"/>
              </a:rPr>
              <a:t>为了降低网络设计的复杂性，将协议进行了分层设计</a:t>
            </a:r>
            <a:endParaRPr kumimoji="1" lang="en-US" altLang="zh-CN" sz="2000" dirty="0" smtClean="0">
              <a:latin typeface="+mn-ea"/>
            </a:endParaRPr>
          </a:p>
        </p:txBody>
      </p:sp>
    </p:spTree>
    <p:extLst>
      <p:ext uri="{BB962C8B-B14F-4D97-AF65-F5344CB8AC3E}">
        <p14:creationId xmlns:p14="http://schemas.microsoft.com/office/powerpoint/2010/main" val="94124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51761"/>
            <a:ext cx="6777317" cy="836584"/>
          </a:xfrm>
        </p:spPr>
        <p:txBody>
          <a:bodyPr>
            <a:noAutofit/>
          </a:bodyPr>
          <a:lstStyle/>
          <a:p>
            <a:pPr marL="68580" indent="0">
              <a:lnSpc>
                <a:spcPct val="120000"/>
              </a:lnSpc>
              <a:buNone/>
            </a:pPr>
            <a:r>
              <a:rPr kumimoji="1" lang="zh-CN" altLang="en-US" sz="3600" dirty="0" smtClean="0"/>
              <a:t>二</a:t>
            </a:r>
            <a:r>
              <a:rPr kumimoji="1" lang="zh-CN" altLang="zh-CN" sz="3600" dirty="0" smtClean="0"/>
              <a:t>、</a:t>
            </a:r>
            <a:r>
              <a:rPr kumimoji="1" lang="en-US" altLang="zh-CN" sz="3600" dirty="0" smtClean="0"/>
              <a:t>TCP/IP</a:t>
            </a:r>
            <a:r>
              <a:rPr kumimoji="1" lang="zh-CN" altLang="en-US" sz="3600" dirty="0" smtClean="0"/>
              <a:t>分层及工作原理</a:t>
            </a:r>
            <a:endParaRPr kumimoji="1" lang="en-US" altLang="zh-CN" sz="3600" dirty="0" smtClean="0"/>
          </a:p>
        </p:txBody>
      </p:sp>
      <p:sp>
        <p:nvSpPr>
          <p:cNvPr id="6" name="文本框 5"/>
          <p:cNvSpPr txBox="1"/>
          <p:nvPr/>
        </p:nvSpPr>
        <p:spPr>
          <a:xfrm>
            <a:off x="5036502" y="179021"/>
            <a:ext cx="2771387" cy="400110"/>
          </a:xfrm>
          <a:prstGeom prst="rect">
            <a:avLst/>
          </a:prstGeom>
          <a:noFill/>
        </p:spPr>
        <p:txBody>
          <a:bodyPr wrap="none" rtlCol="0">
            <a:spAutoFit/>
          </a:bodyPr>
          <a:lstStyle/>
          <a:p>
            <a:r>
              <a:rPr kumimoji="1" lang="en-US" altLang="zh-CN" sz="2000" dirty="0" smtClean="0">
                <a:solidFill>
                  <a:schemeClr val="bg1"/>
                </a:solidFill>
              </a:rPr>
              <a:t>TCP/IP</a:t>
            </a:r>
            <a:r>
              <a:rPr kumimoji="1" lang="zh-CN" altLang="en-US" sz="2000" dirty="0" smtClean="0">
                <a:solidFill>
                  <a:schemeClr val="bg1"/>
                </a:solidFill>
              </a:rPr>
              <a:t>分层及工作原理</a:t>
            </a:r>
            <a:endParaRPr kumimoji="1" lang="zh-CN" altLang="en-US" sz="2000" dirty="0">
              <a:solidFill>
                <a:schemeClr val="bg1"/>
              </a:solidFill>
            </a:endParaRPr>
          </a:p>
        </p:txBody>
      </p:sp>
      <p:sp>
        <p:nvSpPr>
          <p:cNvPr id="2" name="文本框 1"/>
          <p:cNvSpPr txBox="1"/>
          <p:nvPr/>
        </p:nvSpPr>
        <p:spPr>
          <a:xfrm>
            <a:off x="1139141" y="2049102"/>
            <a:ext cx="6826908" cy="1928733"/>
          </a:xfrm>
          <a:prstGeom prst="rect">
            <a:avLst/>
          </a:prstGeom>
          <a:noFill/>
        </p:spPr>
        <p:txBody>
          <a:bodyPr wrap="square" rtlCol="0">
            <a:spAutoFit/>
          </a:bodyPr>
          <a:lstStyle/>
          <a:p>
            <a:pPr marL="342900" indent="-342900">
              <a:lnSpc>
                <a:spcPct val="120000"/>
              </a:lnSpc>
              <a:buFont typeface="Arial"/>
              <a:buChar char="•"/>
            </a:pPr>
            <a:r>
              <a:rPr kumimoji="1" lang="zh-CN" altLang="en-US" sz="2000" dirty="0" smtClean="0"/>
              <a:t>分层设计的意义</a:t>
            </a:r>
            <a:endParaRPr kumimoji="1" lang="en-US" altLang="zh-CN" sz="2000" dirty="0" smtClean="0"/>
          </a:p>
          <a:p>
            <a:pPr marL="800100" lvl="1" indent="-342900">
              <a:lnSpc>
                <a:spcPct val="120000"/>
              </a:lnSpc>
              <a:buFont typeface="Symbol" charset="2"/>
              <a:buChar char="-"/>
            </a:pPr>
            <a:r>
              <a:rPr kumimoji="1" lang="zh-CN" altLang="en-US" sz="2000" dirty="0" smtClean="0"/>
              <a:t>用户服</a:t>
            </a:r>
            <a:r>
              <a:rPr kumimoji="1" lang="zh-CN" altLang="en-US" sz="2000" dirty="0" smtClean="0">
                <a:latin typeface="+mn-ea"/>
              </a:rPr>
              <a:t>务层的模块设计可相对独立于具体的通信线路和通信硬件接口的差别</a:t>
            </a:r>
            <a:endParaRPr kumimoji="1" lang="en-US" altLang="zh-CN" sz="2000" dirty="0" smtClean="0">
              <a:latin typeface="+mn-ea"/>
            </a:endParaRPr>
          </a:p>
          <a:p>
            <a:pPr marL="800100" lvl="1" indent="-342900">
              <a:lnSpc>
                <a:spcPct val="120000"/>
              </a:lnSpc>
              <a:buFont typeface="Symbol" charset="2"/>
              <a:buChar char="-"/>
            </a:pPr>
            <a:r>
              <a:rPr kumimoji="1" lang="zh-CN" altLang="en-US" sz="2000" dirty="0" smtClean="0">
                <a:latin typeface="+mn-ea"/>
              </a:rPr>
              <a:t>通信服务层的模块设计又可相对独立于具体用户应用要求的不同</a:t>
            </a:r>
          </a:p>
        </p:txBody>
      </p:sp>
      <p:sp>
        <p:nvSpPr>
          <p:cNvPr id="4" name="矩形 3"/>
          <p:cNvSpPr/>
          <p:nvPr/>
        </p:nvSpPr>
        <p:spPr>
          <a:xfrm>
            <a:off x="1342106" y="4303021"/>
            <a:ext cx="6623943" cy="820738"/>
          </a:xfrm>
          <a:prstGeom prst="rect">
            <a:avLst/>
          </a:prstGeom>
        </p:spPr>
        <p:txBody>
          <a:bodyPr wrap="square">
            <a:spAutoFit/>
          </a:bodyPr>
          <a:lstStyle/>
          <a:p>
            <a:pPr>
              <a:lnSpc>
                <a:spcPct val="120000"/>
              </a:lnSpc>
            </a:pPr>
            <a:r>
              <a:rPr kumimoji="1" lang="zh-CN" altLang="en-US" sz="2000" dirty="0"/>
              <a:t>例如：文件传输或电子邮件服务模块的设计，不必关心底层通信线路使光纤还是双绞线</a:t>
            </a:r>
            <a:endParaRPr kumimoji="1" lang="en-US" altLang="zh-CN" sz="2000" dirty="0"/>
          </a:p>
        </p:txBody>
      </p:sp>
    </p:spTree>
    <p:extLst>
      <p:ext uri="{BB962C8B-B14F-4D97-AF65-F5344CB8AC3E}">
        <p14:creationId xmlns:p14="http://schemas.microsoft.com/office/powerpoint/2010/main" val="3788356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hyperlink" Target="http://baike.baidu.com/view/170106.htm" TargetMode="External"/><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a:spAutoFit/>
      </a:bodyPr>
      <a:lstStyle>
        <a:defPPr marL="285750" indent="-285750">
          <a:lnSpc>
            <a:spcPct val="140000"/>
          </a:lnSpc>
          <a:buFont typeface="Arial"/>
          <a:buChar char="•"/>
          <a:defRPr dirty="0">
            <a:hlinkClick xmlns:r="http://schemas.openxmlformats.org/officeDocument/2006/relationships" r:id="rId2"/>
          </a:defRPr>
        </a:defPPr>
      </a:lstStyle>
    </a:sp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奥斯汀.thmx</Template>
  <TotalTime>20122</TotalTime>
  <Words>4774</Words>
  <Application>Microsoft Office PowerPoint</Application>
  <PresentationFormat>全屏显示(4:3)</PresentationFormat>
  <Paragraphs>730</Paragraphs>
  <Slides>71</Slides>
  <Notes>25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3" baseType="lpstr">
      <vt:lpstr>奥斯汀</vt:lpstr>
      <vt:lpstr>VISIO</vt:lpstr>
      <vt:lpstr>信息安全概论</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网络层主要协议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IP数据报</vt:lpstr>
      <vt:lpstr>IP数据报</vt:lpstr>
      <vt:lpstr>IP数据报</vt:lpstr>
      <vt:lpstr>PowerPoint 演示文稿</vt:lpstr>
      <vt:lpstr>PowerPoint 演示文稿</vt:lpstr>
      <vt:lpstr>PowerPoint 演示文稿</vt:lpstr>
      <vt:lpstr>PowerPoint 演示文稿</vt:lpstr>
      <vt:lpstr>TCP／UDP端口号</vt:lpstr>
      <vt:lpstr>TCP 端口号应用实例</vt:lpstr>
      <vt:lpstr>PowerPoint 演示文稿</vt:lpstr>
      <vt:lpstr>PowerPoint 演示文稿</vt:lpstr>
      <vt:lpstr>PowerPoint 演示文稿</vt:lpstr>
      <vt:lpstr>TCP序列号和确认号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信息安全概论</dc:title>
  <dc:creator>xiaoyin J</dc:creator>
  <cp:lastModifiedBy>JSJSYS</cp:lastModifiedBy>
  <cp:revision>453</cp:revision>
  <dcterms:created xsi:type="dcterms:W3CDTF">2015-08-22T02:18:22Z</dcterms:created>
  <dcterms:modified xsi:type="dcterms:W3CDTF">2019-04-08T08:33:51Z</dcterms:modified>
</cp:coreProperties>
</file>