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0"/>
  </p:normalViewPr>
  <p:slideViewPr>
    <p:cSldViewPr snapToGrid="0">
      <p:cViewPr varScale="1">
        <p:scale>
          <a:sx n="151" d="100"/>
          <a:sy n="151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E3A1-5726-AB14-1A32-B5A7EA9B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802298"/>
            <a:ext cx="10597652" cy="2541431"/>
          </a:xfrm>
        </p:spPr>
        <p:txBody>
          <a:bodyPr/>
          <a:lstStyle/>
          <a:p>
            <a:r>
              <a:rPr lang="en-IL" dirty="0"/>
              <a:t>T</a:t>
            </a:r>
            <a:r>
              <a:rPr lang="en-US" dirty="0"/>
              <a:t>he next football star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6220-C789-FB2E-4B3A-77EBDA04B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BY: Ben volovelsky and izar hasson</a:t>
            </a:r>
          </a:p>
          <a:p>
            <a:r>
              <a:rPr lang="en-US" dirty="0"/>
              <a:t>D</a:t>
            </a:r>
            <a:r>
              <a:rPr lang="en-IL" dirty="0"/>
              <a:t>eep learning spring 2024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EAD8E23B-3151-A435-9407-73886854F698}"/>
              </a:ext>
            </a:extLst>
          </p:cNvPr>
          <p:cNvSpPr/>
          <p:nvPr/>
        </p:nvSpPr>
        <p:spPr>
          <a:xfrm>
            <a:off x="11054852" y="2412808"/>
            <a:ext cx="951570" cy="93092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826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66"/>
    </mc:Choice>
    <mc:Fallback>
      <p:transition spd="slow" advTm="112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6C0-0ABD-78BB-14CE-4B1F39E4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 – IT GETS BETTER </a:t>
            </a:r>
            <a:r>
              <a:rPr lang="en-IL" dirty="0">
                <a:sym typeface="Wingdings" pitchFamily="2" charset="2"/>
              </a:rPr>
              <a:t> CATBOOST</a:t>
            </a:r>
            <a:endParaRPr lang="en-IL" dirty="0"/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2568568C-3220-B474-69A7-91555CE3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9" y="1853754"/>
            <a:ext cx="5239647" cy="39883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F13B0-03BA-A6BA-E2DE-22310D8261CD}"/>
              </a:ext>
            </a:extLst>
          </p:cNvPr>
          <p:cNvSpPr txBox="1"/>
          <p:nvPr/>
        </p:nvSpPr>
        <p:spPr>
          <a:xfrm>
            <a:off x="5425177" y="3429000"/>
            <a:ext cx="162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HYPER-</a:t>
            </a:r>
          </a:p>
          <a:p>
            <a:r>
              <a:rPr lang="en-IL" dirty="0"/>
              <a:t>PARAMETERS</a:t>
            </a:r>
          </a:p>
          <a:p>
            <a:r>
              <a:rPr lang="en-IL" dirty="0"/>
              <a:t>TUNING</a:t>
            </a:r>
          </a:p>
          <a:p>
            <a:endParaRPr lang="en-IL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F3671DA-E775-DC1D-7190-76B23CDAA428}"/>
              </a:ext>
            </a:extLst>
          </p:cNvPr>
          <p:cNvSpPr/>
          <p:nvPr/>
        </p:nvSpPr>
        <p:spPr>
          <a:xfrm>
            <a:off x="5618922" y="4532243"/>
            <a:ext cx="1086678" cy="42407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553D9-E285-B220-1C44-5B33A240B464}"/>
              </a:ext>
            </a:extLst>
          </p:cNvPr>
          <p:cNvSpPr txBox="1"/>
          <p:nvPr/>
        </p:nvSpPr>
        <p:spPr>
          <a:xfrm>
            <a:off x="5024162" y="1329136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VALUE (EURO MIL)</a:t>
            </a:r>
          </a:p>
        </p:txBody>
      </p:sp>
      <p:pic>
        <p:nvPicPr>
          <p:cNvPr id="11" name="Picture 10" descr="A chart with blue dots&#10;&#10;Description automatically generated">
            <a:extLst>
              <a:ext uri="{FF2B5EF4-FFF2-40B4-BE49-F238E27FC236}">
                <a16:creationId xmlns:a16="http://schemas.microsoft.com/office/drawing/2014/main" id="{DCD84888-3BBF-A203-882B-6EBA15A9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84" y="2223085"/>
            <a:ext cx="5239647" cy="37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65"/>
    </mc:Choice>
    <mc:Fallback>
      <p:transition spd="slow" advTm="181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6C0-0ABD-78BB-14CE-4B1F39E4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 – IT GETS BETTER </a:t>
            </a:r>
            <a:r>
              <a:rPr lang="en-IL" dirty="0">
                <a:sym typeface="Wingdings" pitchFamily="2" charset="2"/>
              </a:rPr>
              <a:t> CATBOOST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553D9-E285-B220-1C44-5B33A240B464}"/>
              </a:ext>
            </a:extLst>
          </p:cNvPr>
          <p:cNvSpPr txBox="1"/>
          <p:nvPr/>
        </p:nvSpPr>
        <p:spPr>
          <a:xfrm>
            <a:off x="5024162" y="1329136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POTENTAIL(1-100)</a:t>
            </a:r>
          </a:p>
        </p:txBody>
      </p:sp>
      <p:pic>
        <p:nvPicPr>
          <p:cNvPr id="11" name="Picture 10" descr="A chart with blue dots&#10;&#10;Description automatically generated">
            <a:extLst>
              <a:ext uri="{FF2B5EF4-FFF2-40B4-BE49-F238E27FC236}">
                <a16:creationId xmlns:a16="http://schemas.microsoft.com/office/drawing/2014/main" id="{4DE356F7-1EEC-F9B9-79BD-108689AD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81" y="1853754"/>
            <a:ext cx="6000038" cy="4283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2C8BF-7C48-846A-882F-82DBD798A3CE}"/>
              </a:ext>
            </a:extLst>
          </p:cNvPr>
          <p:cNvSpPr txBox="1"/>
          <p:nvPr/>
        </p:nvSpPr>
        <p:spPr>
          <a:xfrm>
            <a:off x="649357" y="3816626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TUNING WORKS HERE  TOO!</a:t>
            </a:r>
          </a:p>
        </p:txBody>
      </p:sp>
    </p:spTree>
    <p:extLst>
      <p:ext uri="{BB962C8B-B14F-4D97-AF65-F5344CB8AC3E}">
        <p14:creationId xmlns:p14="http://schemas.microsoft.com/office/powerpoint/2010/main" val="304589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69"/>
    </mc:Choice>
    <mc:Fallback>
      <p:transition spd="slow" advTm="313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EEC-7678-2A8A-D3C1-FB78330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E021-9259-B9E5-5E9F-B25A5929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Tabular regressors don’t work well on pure numerical datasets</a:t>
            </a:r>
          </a:p>
          <a:p>
            <a:r>
              <a:rPr lang="en-IL" dirty="0"/>
              <a:t>Hyper-Paramaters are important - Optuna will take a lot of your time but will improve your preformence dramaticlly</a:t>
            </a:r>
          </a:p>
          <a:p>
            <a:r>
              <a:rPr lang="en-IL" dirty="0"/>
              <a:t>Predicting a number in the range 1-100 is easier then predicting a number between 0.005-100</a:t>
            </a:r>
          </a:p>
          <a:p>
            <a:r>
              <a:rPr lang="en-IL" dirty="0"/>
              <a:t>Scaling is critical</a:t>
            </a:r>
          </a:p>
          <a:p>
            <a:r>
              <a:rPr lang="en-IL" dirty="0"/>
              <a:t>Too many features can have bad influence</a:t>
            </a:r>
          </a:p>
          <a:p>
            <a:r>
              <a:rPr lang="en-IL" dirty="0"/>
              <a:t>Predicting different features will demand model adjustments</a:t>
            </a:r>
            <a:endParaRPr lang="he-IL" dirty="0"/>
          </a:p>
          <a:p>
            <a:r>
              <a:rPr lang="he-IL" dirty="0" err="1"/>
              <a:t>Boosting</a:t>
            </a:r>
            <a:r>
              <a:rPr lang="he-IL" dirty="0"/>
              <a:t> </a:t>
            </a:r>
            <a:r>
              <a:rPr lang="he-IL" dirty="0" err="1"/>
              <a:t>works</a:t>
            </a:r>
            <a:r>
              <a:rPr lang="he-IL" dirty="0"/>
              <a:t> </a:t>
            </a:r>
            <a:r>
              <a:rPr lang="he-IL" dirty="0" err="1"/>
              <a:t>really</a:t>
            </a:r>
            <a:r>
              <a:rPr lang="he-IL" dirty="0"/>
              <a:t> </a:t>
            </a:r>
            <a:r>
              <a:rPr lang="he-IL" dirty="0" err="1"/>
              <a:t>well</a:t>
            </a:r>
            <a:r>
              <a:rPr lang="he-IL" dirty="0"/>
              <a:t>!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602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60"/>
    </mc:Choice>
    <mc:Fallback>
      <p:transition spd="slow" advTm="709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8401-19A9-E0D9-456C-7CEF7B46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7" y="806895"/>
            <a:ext cx="9603275" cy="1049235"/>
          </a:xfrm>
        </p:spPr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4487-1790-0CFF-F37E-DA2F407A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98" y="1856130"/>
            <a:ext cx="9603275" cy="3450613"/>
          </a:xfrm>
        </p:spPr>
        <p:txBody>
          <a:bodyPr/>
          <a:lstStyle/>
          <a:p>
            <a:r>
              <a:rPr lang="en-IL" dirty="0"/>
              <a:t>Discovering the next Football Stars</a:t>
            </a:r>
            <a:r>
              <a:rPr lang="en-US" dirty="0"/>
              <a:t> based on current and previous years data:</a:t>
            </a:r>
            <a:endParaRPr lang="he-IL" dirty="0"/>
          </a:p>
          <a:p>
            <a:r>
              <a:rPr lang="en-US" dirty="0"/>
              <a:t>Predict a players’ potential</a:t>
            </a:r>
            <a:endParaRPr lang="en-IL" dirty="0"/>
          </a:p>
          <a:p>
            <a:r>
              <a:rPr lang="en-IL" dirty="0"/>
              <a:t>Estimate a player market value</a:t>
            </a:r>
          </a:p>
          <a:p>
            <a:r>
              <a:rPr lang="en-IL" dirty="0"/>
              <a:t>Learn about the use of Deep Learning tools learned in class</a:t>
            </a:r>
          </a:p>
          <a:p>
            <a:endParaRPr lang="en-IL" dirty="0"/>
          </a:p>
        </p:txBody>
      </p:sp>
      <p:pic>
        <p:nvPicPr>
          <p:cNvPr id="2050" name="Picture 2" descr="FUT 23: Future Stars - EA SPORTS Official Site">
            <a:extLst>
              <a:ext uri="{FF2B5EF4-FFF2-40B4-BE49-F238E27FC236}">
                <a16:creationId xmlns:a16="http://schemas.microsoft.com/office/drawing/2014/main" id="{A88294B3-C60A-C1F6-6312-3479566D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65" y="3243192"/>
            <a:ext cx="4996070" cy="28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5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96"/>
    </mc:Choice>
    <mc:Fallback>
      <p:transition spd="slow" advTm="338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06D-C830-2FFF-A2A7-66D31C10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L" dirty="0"/>
              <a:t>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CEB0-611B-C4BB-05B8-CCCFA75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501" y="905263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The data set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C4C032-133B-2803-0308-CF8FD10E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2" y="1364974"/>
            <a:ext cx="11297003" cy="549302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B75087-7DDD-6342-7614-67599A63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910" y="353957"/>
            <a:ext cx="1930456" cy="19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9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28"/>
    </mc:Choice>
    <mc:Fallback>
      <p:transition spd="slow" advTm="450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5EAF-8F53-325F-F1B5-A4FFBE17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L" dirty="0"/>
              <a:t>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EA9B-EFC0-7535-0E8D-C22A7B23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L" dirty="0"/>
              <a:t>Feature Engineering:</a:t>
            </a:r>
          </a:p>
          <a:p>
            <a:r>
              <a:rPr lang="en-IL" dirty="0"/>
              <a:t>Numerical values only</a:t>
            </a:r>
          </a:p>
          <a:p>
            <a:r>
              <a:rPr lang="en-IL" dirty="0"/>
              <a:t>Matching between sets (only if exists in all)</a:t>
            </a:r>
          </a:p>
          <a:p>
            <a:r>
              <a:rPr lang="en-IL" dirty="0"/>
              <a:t>Filling the blanks</a:t>
            </a:r>
          </a:p>
          <a:p>
            <a:r>
              <a:rPr lang="en-IL" dirty="0"/>
              <a:t>Scaling</a:t>
            </a:r>
          </a:p>
          <a:p>
            <a:r>
              <a:rPr lang="en-IL" dirty="0"/>
              <a:t>FIFA 20-22 Only</a:t>
            </a:r>
          </a:p>
          <a:p>
            <a:r>
              <a:rPr lang="en-IL" dirty="0"/>
              <a:t>“Use-collumns” (value- all, potential- filter_use)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'overall'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'potential'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'pace'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'shooting'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'passing'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'dribbling'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'defending'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'physic'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value_eur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'club_team_id'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attacking_finishing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0957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854"/>
    </mc:Choice>
    <mc:Fallback>
      <p:transition spd="slow" advTm="1538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623C-E81C-C13B-10FB-8D4D6898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SKIPPING TO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1906-95FD-B8A2-DAE6-CB8587EC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EVALUATION:</a:t>
            </a:r>
          </a:p>
          <a:p>
            <a:r>
              <a:rPr lang="en-IL" dirty="0"/>
              <a:t>Choosing the evaluation metric was a hard decision, we needed to decide what is a “hit”</a:t>
            </a:r>
          </a:p>
          <a:p>
            <a:r>
              <a:rPr lang="en-IL" dirty="0"/>
              <a:t>We chose: 10% mistake range for the player value and 2% mistake range for the potential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083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30"/>
    </mc:Choice>
    <mc:Fallback>
      <p:transition spd="slow" advTm="275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C0E-50BD-79D1-31A0-59651D0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L" dirty="0"/>
              <a:t>Model choosing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2452-D55B-B1B9-6F14-3232DCC2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3450613"/>
          </a:xfrm>
        </p:spPr>
        <p:txBody>
          <a:bodyPr>
            <a:normAutofit fontScale="92500"/>
          </a:bodyPr>
          <a:lstStyle/>
          <a:p>
            <a:r>
              <a:rPr lang="en-IL" dirty="0"/>
              <a:t>NUMERICAL DATA REGRESSORS</a:t>
            </a:r>
          </a:p>
          <a:p>
            <a:r>
              <a:rPr lang="en-IL" dirty="0"/>
              <a:t>TABNET</a:t>
            </a:r>
          </a:p>
          <a:p>
            <a:r>
              <a:rPr lang="en-IL" dirty="0"/>
              <a:t>ENSEMBLE -STACKING DEIFFERENT MODELS (MLP+XGBoost Random Forrest+ SVR)</a:t>
            </a:r>
          </a:p>
          <a:p>
            <a:r>
              <a:rPr lang="en-IL" dirty="0"/>
              <a:t>CATBOOST: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gradient boosting library</a:t>
            </a:r>
            <a:r>
              <a:rPr lang="he-I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 algorithm for machine learning that uses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-webkit-standard"/>
              </a:rPr>
              <a:t>decision trees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as base predictors and builds them sequentially to minimize errors.</a:t>
            </a:r>
            <a:endParaRPr lang="en-IL" dirty="0"/>
          </a:p>
        </p:txBody>
      </p:sp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Flying Super-Cat is rushing through the air looking like a Pirate Cat in a  Superman costume, auroracore head and shoulders portrait, Unreal... - AI  Generated Artwork - NightCafe Creator">
            <a:extLst>
              <a:ext uri="{FF2B5EF4-FFF2-40B4-BE49-F238E27FC236}">
                <a16:creationId xmlns:a16="http://schemas.microsoft.com/office/drawing/2014/main" id="{1393896B-0BF8-2F03-9AC8-A37919D8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" b="5320"/>
          <a:stretch/>
        </p:blipFill>
        <p:spPr bwMode="auto">
          <a:xfrm>
            <a:off x="7554139" y="2174242"/>
            <a:ext cx="3336989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9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94"/>
    </mc:Choice>
    <mc:Fallback>
      <p:transition spd="slow" advTm="58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41089B-33F1-4D28-F7C5-10EA1B20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IL" dirty="0"/>
              <a:t>yper-parameter tuning</a:t>
            </a: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D712-5D8F-F655-F76C-27B19FF1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IL" dirty="0"/>
              <a:t>OPTUNA!</a:t>
            </a:r>
          </a:p>
          <a:p>
            <a:endParaRPr lang="en-IL" dirty="0"/>
          </a:p>
        </p:txBody>
      </p:sp>
      <p:pic>
        <p:nvPicPr>
          <p:cNvPr id="4098" name="Picture 2" descr="What is Telling the Time? - Twinkl">
            <a:extLst>
              <a:ext uri="{FF2B5EF4-FFF2-40B4-BE49-F238E27FC236}">
                <a16:creationId xmlns:a16="http://schemas.microsoft.com/office/drawing/2014/main" id="{3E2DC3F5-0C26-8D4A-B4BA-85C7F064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0167" y="117455"/>
            <a:ext cx="4074836" cy="232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430CB854-666E-ED30-CC8D-E047AF6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1" y="2553843"/>
            <a:ext cx="10284014" cy="3496562"/>
          </a:xfrm>
          <a:prstGeom prst="rect">
            <a:avLst/>
          </a:prstGeom>
        </p:spPr>
      </p:pic>
      <p:pic>
        <p:nvPicPr>
          <p:cNvPr id="4116" name="Picture 411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18" name="Straight Connector 411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4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96"/>
    </mc:Choice>
    <mc:Fallback>
      <p:transition spd="slow" advTm="299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3084-71CC-C431-40DB-6981129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43" y="651048"/>
            <a:ext cx="9603275" cy="1049235"/>
          </a:xfrm>
        </p:spPr>
        <p:txBody>
          <a:bodyPr/>
          <a:lstStyle/>
          <a:p>
            <a:r>
              <a:rPr lang="en-IL" dirty="0"/>
              <a:t>RESULTS – rough start with tabnet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490C35E4-226B-F72A-9572-DC849D240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582" y="1700283"/>
            <a:ext cx="5486469" cy="43531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D9018-E954-4D70-049A-34FF9491A1FA}"/>
              </a:ext>
            </a:extLst>
          </p:cNvPr>
          <p:cNvSpPr txBox="1"/>
          <p:nvPr/>
        </p:nvSpPr>
        <p:spPr>
          <a:xfrm>
            <a:off x="8706712" y="1144470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VALUE (EURO MIL)</a:t>
            </a:r>
          </a:p>
        </p:txBody>
      </p:sp>
      <p:pic>
        <p:nvPicPr>
          <p:cNvPr id="12" name="Picture 11" descr="A graph of blue dots&#10;&#10;Description automatically generated">
            <a:extLst>
              <a:ext uri="{FF2B5EF4-FFF2-40B4-BE49-F238E27FC236}">
                <a16:creationId xmlns:a16="http://schemas.microsoft.com/office/drawing/2014/main" id="{AEB98C73-84C3-F2F9-04BB-4A9520F3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2" y="1766543"/>
            <a:ext cx="5745797" cy="4220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E55D5E-7B48-C0D7-E3C1-6E896422E0EA}"/>
              </a:ext>
            </a:extLst>
          </p:cNvPr>
          <p:cNvSpPr txBox="1"/>
          <p:nvPr/>
        </p:nvSpPr>
        <p:spPr>
          <a:xfrm>
            <a:off x="2008941" y="1347256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POTENTIAL (1-”100”)</a:t>
            </a:r>
          </a:p>
        </p:txBody>
      </p:sp>
    </p:spTree>
    <p:extLst>
      <p:ext uri="{BB962C8B-B14F-4D97-AF65-F5344CB8AC3E}">
        <p14:creationId xmlns:p14="http://schemas.microsoft.com/office/powerpoint/2010/main" val="282188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97"/>
    </mc:Choice>
    <mc:Fallback>
      <p:transition spd="slow" advTm="282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0131-58F7-F008-BA8E-054F0633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IT</a:t>
            </a:r>
            <a:r>
              <a:rPr lang="he-IL" dirty="0"/>
              <a:t>'</a:t>
            </a:r>
            <a:r>
              <a:rPr lang="en-IL" dirty="0"/>
              <a:t>S GETTING STACKED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</a:t>
            </a:r>
            <a:r>
              <a:rPr lang="he-IL" dirty="0" err="1"/>
              <a:t>here</a:t>
            </a:r>
            <a:endParaRPr lang="en-IL" dirty="0"/>
          </a:p>
        </p:txBody>
      </p:sp>
      <p:pic>
        <p:nvPicPr>
          <p:cNvPr id="5" name="Content Placeholder 4" descr="A graph of a graph showing a value&#10;&#10;Description automatically generated with medium confidence">
            <a:extLst>
              <a:ext uri="{FF2B5EF4-FFF2-40B4-BE49-F238E27FC236}">
                <a16:creationId xmlns:a16="http://schemas.microsoft.com/office/drawing/2014/main" id="{CCF7C85A-CD27-86EC-08EC-88CFDE73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64" y="2409564"/>
            <a:ext cx="5322473" cy="39218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CA79A-50F9-CD85-08BD-97123EA4F5DA}"/>
              </a:ext>
            </a:extLst>
          </p:cNvPr>
          <p:cNvSpPr txBox="1"/>
          <p:nvPr/>
        </p:nvSpPr>
        <p:spPr>
          <a:xfrm>
            <a:off x="1451579" y="1946993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POTENTIAL (1-”100”)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62A22-3C6F-445A-47C9-F7E82A187EFE}"/>
              </a:ext>
            </a:extLst>
          </p:cNvPr>
          <p:cNvSpPr txBox="1"/>
          <p:nvPr/>
        </p:nvSpPr>
        <p:spPr>
          <a:xfrm>
            <a:off x="8574156" y="1946993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VALUE (EURO MIL)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8954C-EF06-66DB-38A7-A39C56C0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1" y="2409564"/>
            <a:ext cx="5278740" cy="39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98"/>
    </mc:Choice>
    <mc:Fallback>
      <p:transition spd="slow" advTm="13398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1288</TotalTime>
  <Words>362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-webkit-standard</vt:lpstr>
      <vt:lpstr>Arial</vt:lpstr>
      <vt:lpstr>Courier New</vt:lpstr>
      <vt:lpstr>Gill Sans MT</vt:lpstr>
      <vt:lpstr>Wingdings</vt:lpstr>
      <vt:lpstr>Gallery</vt:lpstr>
      <vt:lpstr>The next football star</vt:lpstr>
      <vt:lpstr>Project goals</vt:lpstr>
      <vt:lpstr>How did we do it?</vt:lpstr>
      <vt:lpstr>How did we do it?</vt:lpstr>
      <vt:lpstr>SKIPPING TO THE END</vt:lpstr>
      <vt:lpstr>Model choosing</vt:lpstr>
      <vt:lpstr>Hyper-parameter tuning</vt:lpstr>
      <vt:lpstr>RESULTS – rough start with tabnet</vt:lpstr>
      <vt:lpstr>IT'S GETTING STACKED in here</vt:lpstr>
      <vt:lpstr>RESULTS – IT GETS BETTER  CATBOOST</vt:lpstr>
      <vt:lpstr>RESULTS – IT GETS BETTER  CATBOOST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Volovelsky</dc:creator>
  <cp:lastModifiedBy>Ben Volovelsky</cp:lastModifiedBy>
  <cp:revision>9</cp:revision>
  <dcterms:created xsi:type="dcterms:W3CDTF">2024-08-15T15:39:39Z</dcterms:created>
  <dcterms:modified xsi:type="dcterms:W3CDTF">2024-08-16T13:08:30Z</dcterms:modified>
</cp:coreProperties>
</file>