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2" r:id="rId5"/>
    <p:sldId id="263" r:id="rId6"/>
    <p:sldId id="266" r:id="rId7"/>
    <p:sldId id="267" r:id="rId8"/>
    <p:sldId id="264" r:id="rId9"/>
    <p:sldId id="265" r:id="rId10"/>
    <p:sldId id="260" r:id="rId11"/>
    <p:sldId id="261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20BA-7DD9-4DBD-A5CA-AEB7BDF9BBFC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481-33AA-4DBC-A1E4-752BB5F5E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2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20BA-7DD9-4DBD-A5CA-AEB7BDF9BBFC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481-33AA-4DBC-A1E4-752BB5F5E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9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20BA-7DD9-4DBD-A5CA-AEB7BDF9BBFC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481-33AA-4DBC-A1E4-752BB5F5E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0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20BA-7DD9-4DBD-A5CA-AEB7BDF9BBFC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481-33AA-4DBC-A1E4-752BB5F5E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01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20BA-7DD9-4DBD-A5CA-AEB7BDF9BBFC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481-33AA-4DBC-A1E4-752BB5F5E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5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20BA-7DD9-4DBD-A5CA-AEB7BDF9BBFC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481-33AA-4DBC-A1E4-752BB5F5E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51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20BA-7DD9-4DBD-A5CA-AEB7BDF9BBFC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481-33AA-4DBC-A1E4-752BB5F5E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0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20BA-7DD9-4DBD-A5CA-AEB7BDF9BBFC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481-33AA-4DBC-A1E4-752BB5F5E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92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20BA-7DD9-4DBD-A5CA-AEB7BDF9BBFC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481-33AA-4DBC-A1E4-752BB5F5E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69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20BA-7DD9-4DBD-A5CA-AEB7BDF9BBFC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481-33AA-4DBC-A1E4-752BB5F5E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4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20BA-7DD9-4DBD-A5CA-AEB7BDF9BBFC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4481-33AA-4DBC-A1E4-752BB5F5E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79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20BA-7DD9-4DBD-A5CA-AEB7BDF9BBFC}" type="datetimeFigureOut">
              <a:rPr lang="ru-RU" smtClean="0"/>
              <a:t>26.05.2015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84481-33AA-4DBC-A1E4-752BB5F5E9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99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Брандмауэр </a:t>
            </a:r>
            <a:r>
              <a:rPr lang="en-US" dirty="0" smtClean="0"/>
              <a:t>L</a:t>
            </a:r>
            <a:r>
              <a:rPr lang="ru-RU" dirty="0" err="1" smtClean="0"/>
              <a:t>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netfilter</a:t>
            </a:r>
            <a:r>
              <a:rPr lang="ru-RU" dirty="0" smtClean="0"/>
              <a:t> – многоцелевой </a:t>
            </a:r>
            <a:r>
              <a:rPr lang="ru-RU" dirty="0"/>
              <a:t>брандмауэр и шлюз для </a:t>
            </a:r>
            <a:r>
              <a:rPr lang="ru-RU" dirty="0" err="1" smtClean="0"/>
              <a:t>Linux</a:t>
            </a:r>
            <a:r>
              <a:rPr lang="en-US" dirty="0" smtClean="0"/>
              <a:t>. </a:t>
            </a:r>
            <a:r>
              <a:rPr lang="en-US" dirty="0" err="1" smtClean="0"/>
              <a:t>Netfilter</a:t>
            </a:r>
            <a:r>
              <a:rPr lang="en-US" dirty="0" smtClean="0"/>
              <a:t> </a:t>
            </a:r>
            <a:r>
              <a:rPr lang="ru-RU" dirty="0" smtClean="0"/>
              <a:t>управляется несколькими утилитами командной строки:</a:t>
            </a:r>
            <a:endParaRPr lang="en-US" dirty="0" smtClean="0"/>
          </a:p>
          <a:p>
            <a:r>
              <a:rPr lang="en-US" dirty="0" err="1" smtClean="0"/>
              <a:t>iptables</a:t>
            </a:r>
            <a:r>
              <a:rPr lang="en-US" dirty="0" smtClean="0"/>
              <a:t> – </a:t>
            </a:r>
            <a:r>
              <a:rPr lang="ru-RU" dirty="0" smtClean="0"/>
              <a:t>программа для управления обработкой </a:t>
            </a:r>
            <a:r>
              <a:rPr lang="ru-RU" dirty="0"/>
              <a:t>пакетов </a:t>
            </a:r>
            <a:r>
              <a:rPr lang="en-US" dirty="0" smtClean="0"/>
              <a:t>IPv4</a:t>
            </a:r>
            <a:endParaRPr lang="ru-RU" dirty="0"/>
          </a:p>
          <a:p>
            <a:r>
              <a:rPr lang="en-US" dirty="0" smtClean="0"/>
              <a:t>ip6tables </a:t>
            </a:r>
            <a:r>
              <a:rPr lang="en-US" dirty="0"/>
              <a:t>– </a:t>
            </a:r>
            <a:r>
              <a:rPr lang="ru-RU" dirty="0"/>
              <a:t>программа </a:t>
            </a:r>
            <a:r>
              <a:rPr lang="ru-RU" dirty="0" smtClean="0"/>
              <a:t>для управления </a:t>
            </a:r>
            <a:r>
              <a:rPr lang="ru-RU" dirty="0"/>
              <a:t>обработкой </a:t>
            </a:r>
            <a:r>
              <a:rPr lang="ru-RU" dirty="0" smtClean="0"/>
              <a:t>пакетов </a:t>
            </a:r>
            <a:r>
              <a:rPr lang="en-US" dirty="0" err="1" smtClean="0"/>
              <a:t>IPv</a:t>
            </a:r>
            <a:r>
              <a:rPr lang="ru-RU" dirty="0" smtClean="0"/>
              <a:t>6</a:t>
            </a:r>
            <a:endParaRPr lang="ru-RU" dirty="0"/>
          </a:p>
          <a:p>
            <a:r>
              <a:rPr lang="en-US" dirty="0" err="1" smtClean="0"/>
              <a:t>arptables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программа </a:t>
            </a:r>
            <a:r>
              <a:rPr lang="ru-RU" dirty="0" smtClean="0"/>
              <a:t>для управления </a:t>
            </a:r>
            <a:r>
              <a:rPr lang="ru-RU" dirty="0"/>
              <a:t>обработкой </a:t>
            </a:r>
            <a:r>
              <a:rPr lang="ru-RU" dirty="0" smtClean="0"/>
              <a:t>кадров протокола </a:t>
            </a:r>
            <a:r>
              <a:rPr lang="en-US" dirty="0" smtClean="0"/>
              <a:t>ARP</a:t>
            </a:r>
          </a:p>
          <a:p>
            <a:r>
              <a:rPr lang="en-US" dirty="0" err="1" smtClean="0"/>
              <a:t>ebtables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программа для управления </a:t>
            </a:r>
            <a:r>
              <a:rPr lang="ru-RU" dirty="0"/>
              <a:t>обработкой </a:t>
            </a:r>
            <a:r>
              <a:rPr lang="ru-RU" dirty="0" smtClean="0"/>
              <a:t>кадров </a:t>
            </a:r>
            <a:r>
              <a:rPr lang="en-US" dirty="0" smtClean="0"/>
              <a:t>Ethernet</a:t>
            </a:r>
            <a:r>
              <a:rPr lang="ru-RU" dirty="0" smtClean="0"/>
              <a:t>-моста</a:t>
            </a:r>
          </a:p>
          <a:p>
            <a:r>
              <a:rPr lang="ru-RU" dirty="0" err="1" smtClean="0"/>
              <a:t>conntrack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программа, позволяющая видеть состояние сетевых соединений </a:t>
            </a:r>
            <a:r>
              <a:rPr lang="ru-RU" dirty="0"/>
              <a:t>и </a:t>
            </a:r>
            <a:r>
              <a:rPr lang="ru-RU" dirty="0" smtClean="0"/>
              <a:t>управлять ими</a:t>
            </a:r>
          </a:p>
          <a:p>
            <a:r>
              <a:rPr lang="en-US" dirty="0" err="1"/>
              <a:t>nftables</a:t>
            </a:r>
            <a:r>
              <a:rPr lang="en-US" dirty="0"/>
              <a:t> – </a:t>
            </a:r>
            <a:r>
              <a:rPr lang="ru-RU" dirty="0" smtClean="0"/>
              <a:t>программа в разработке для замены </a:t>
            </a:r>
            <a:r>
              <a:rPr lang="en-US" dirty="0" err="1" smtClean="0"/>
              <a:t>iptables</a:t>
            </a:r>
            <a:r>
              <a:rPr lang="en-US" dirty="0" smtClean="0"/>
              <a:t>, iptables6, </a:t>
            </a:r>
            <a:r>
              <a:rPr lang="en-US" dirty="0" err="1" smtClean="0"/>
              <a:t>arptables</a:t>
            </a:r>
            <a:r>
              <a:rPr lang="en-US" dirty="0" smtClean="0"/>
              <a:t>, </a:t>
            </a:r>
            <a:r>
              <a:rPr lang="en-US" dirty="0" err="1" smtClean="0"/>
              <a:t>ebtables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6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 </a:t>
            </a:r>
            <a:r>
              <a:rPr lang="en-US" dirty="0" err="1" smtClean="0"/>
              <a:t>iptables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-p, --protocol </a:t>
            </a:r>
            <a:r>
              <a:rPr lang="ru-RU" dirty="0" smtClean="0"/>
              <a:t>протокол</a:t>
            </a:r>
          </a:p>
          <a:p>
            <a:r>
              <a:rPr lang="ru-RU" dirty="0"/>
              <a:t>-s, --</a:t>
            </a:r>
            <a:r>
              <a:rPr lang="ru-RU" dirty="0" err="1"/>
              <a:t>src</a:t>
            </a:r>
            <a:r>
              <a:rPr lang="ru-RU" dirty="0"/>
              <a:t>, --</a:t>
            </a:r>
            <a:r>
              <a:rPr lang="ru-RU" dirty="0" err="1"/>
              <a:t>source</a:t>
            </a:r>
            <a:r>
              <a:rPr lang="ru-RU" dirty="0"/>
              <a:t> адрес[/маска][,адрес[/маска</a:t>
            </a:r>
            <a:r>
              <a:rPr lang="ru-RU" dirty="0" smtClean="0"/>
              <a:t>]...]</a:t>
            </a:r>
          </a:p>
          <a:p>
            <a:r>
              <a:rPr lang="ru-RU" dirty="0"/>
              <a:t>-d, --</a:t>
            </a:r>
            <a:r>
              <a:rPr lang="ru-RU" dirty="0" err="1"/>
              <a:t>dst</a:t>
            </a:r>
            <a:r>
              <a:rPr lang="ru-RU" dirty="0"/>
              <a:t>, --</a:t>
            </a:r>
            <a:r>
              <a:rPr lang="ru-RU" dirty="0" err="1"/>
              <a:t>destination</a:t>
            </a:r>
            <a:r>
              <a:rPr lang="ru-RU" dirty="0"/>
              <a:t> адрес[/маска][,адрес[/маска</a:t>
            </a:r>
            <a:r>
              <a:rPr lang="ru-RU" dirty="0" smtClean="0"/>
              <a:t>]...]</a:t>
            </a:r>
          </a:p>
          <a:p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, --in-interface </a:t>
            </a:r>
            <a:r>
              <a:rPr lang="ru-RU" dirty="0" err="1" smtClean="0"/>
              <a:t>имя_интерфейса</a:t>
            </a:r>
            <a:endParaRPr lang="ru-RU" dirty="0" smtClean="0"/>
          </a:p>
          <a:p>
            <a:r>
              <a:rPr lang="en-US" dirty="0"/>
              <a:t>-o, --out-interface </a:t>
            </a:r>
            <a:r>
              <a:rPr lang="ru-RU" dirty="0" err="1" smtClean="0"/>
              <a:t>имя_интерфейса</a:t>
            </a:r>
            <a:endParaRPr lang="ru-RU" dirty="0" smtClean="0"/>
          </a:p>
          <a:p>
            <a:r>
              <a:rPr lang="en-US" dirty="0"/>
              <a:t>--sport, --source-port </a:t>
            </a:r>
            <a:r>
              <a:rPr lang="ru-RU" dirty="0"/>
              <a:t>порт[:порт</a:t>
            </a:r>
            <a:r>
              <a:rPr lang="ru-RU" dirty="0" smtClean="0"/>
              <a:t>]</a:t>
            </a:r>
          </a:p>
          <a:p>
            <a:r>
              <a:rPr lang="en-US" dirty="0"/>
              <a:t>--</a:t>
            </a:r>
            <a:r>
              <a:rPr lang="en-US" dirty="0" err="1"/>
              <a:t>dport</a:t>
            </a:r>
            <a:r>
              <a:rPr lang="en-US" dirty="0"/>
              <a:t>, --destination-port </a:t>
            </a:r>
            <a:r>
              <a:rPr lang="ru-RU" dirty="0"/>
              <a:t>порт[:порт</a:t>
            </a:r>
            <a:r>
              <a:rPr lang="ru-RU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590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 </a:t>
            </a:r>
            <a:r>
              <a:rPr lang="en-US" dirty="0" err="1" smtClean="0"/>
              <a:t>iptables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 smtClean="0"/>
              <a:t>Команды </a:t>
            </a:r>
            <a:r>
              <a:rPr lang="en-US" sz="2400" dirty="0" err="1" smtClean="0"/>
              <a:t>iptables</a:t>
            </a:r>
            <a:r>
              <a:rPr lang="en-US" sz="2400" dirty="0"/>
              <a:t>:</a:t>
            </a:r>
            <a:endParaRPr lang="ru-RU" sz="2400" dirty="0" smtClean="0"/>
          </a:p>
          <a:p>
            <a:r>
              <a:rPr lang="en-US" sz="2400" dirty="0" err="1" smtClean="0"/>
              <a:t>iptables</a:t>
            </a:r>
            <a:r>
              <a:rPr lang="en-US" sz="2400" dirty="0" smtClean="0"/>
              <a:t> </a:t>
            </a:r>
            <a:r>
              <a:rPr lang="en-US" sz="2400" dirty="0"/>
              <a:t>–</a:t>
            </a:r>
            <a:r>
              <a:rPr lang="en-US" sz="2400" dirty="0" smtClean="0"/>
              <a:t>A – </a:t>
            </a:r>
            <a:r>
              <a:rPr lang="ru-RU" sz="2400" dirty="0" smtClean="0"/>
              <a:t>добавление правила</a:t>
            </a:r>
          </a:p>
          <a:p>
            <a:r>
              <a:rPr lang="en-US" sz="2400" dirty="0" err="1"/>
              <a:t>iptables</a:t>
            </a:r>
            <a:r>
              <a:rPr lang="en-US" sz="2400" dirty="0"/>
              <a:t> </a:t>
            </a:r>
            <a:r>
              <a:rPr lang="en-US" sz="2400" dirty="0" smtClean="0"/>
              <a:t>–</a:t>
            </a:r>
            <a:r>
              <a:rPr lang="en-US" sz="2400" dirty="0"/>
              <a:t>D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ru-RU" sz="2400" dirty="0" smtClean="0"/>
              <a:t>удаление правила</a:t>
            </a:r>
          </a:p>
          <a:p>
            <a:r>
              <a:rPr lang="en-US" sz="2400" dirty="0" err="1"/>
              <a:t>iptables</a:t>
            </a:r>
            <a:r>
              <a:rPr lang="en-US" sz="2400" dirty="0"/>
              <a:t> </a:t>
            </a:r>
            <a:r>
              <a:rPr lang="en-US" sz="2400" dirty="0" smtClean="0"/>
              <a:t>–</a:t>
            </a:r>
            <a:r>
              <a:rPr lang="en-US" sz="2400" dirty="0"/>
              <a:t>I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ru-RU" sz="2400" dirty="0" smtClean="0"/>
              <a:t>вставка правила</a:t>
            </a:r>
          </a:p>
          <a:p>
            <a:r>
              <a:rPr lang="en-US" sz="2400" dirty="0" err="1"/>
              <a:t>iptables</a:t>
            </a:r>
            <a:r>
              <a:rPr lang="en-US" sz="2400" dirty="0"/>
              <a:t> </a:t>
            </a:r>
            <a:r>
              <a:rPr lang="en-US" sz="2400" dirty="0" smtClean="0"/>
              <a:t>–</a:t>
            </a:r>
            <a:r>
              <a:rPr lang="en-US" sz="2400" dirty="0"/>
              <a:t>R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ru-RU" sz="2400" dirty="0" smtClean="0"/>
              <a:t>замена правила</a:t>
            </a:r>
          </a:p>
          <a:p>
            <a:r>
              <a:rPr lang="en-US" sz="2400" dirty="0" err="1"/>
              <a:t>iptables</a:t>
            </a:r>
            <a:r>
              <a:rPr lang="en-US" sz="2400" dirty="0"/>
              <a:t> </a:t>
            </a:r>
            <a:r>
              <a:rPr lang="en-US" sz="2400" dirty="0" smtClean="0"/>
              <a:t>–L </a:t>
            </a:r>
            <a:r>
              <a:rPr lang="en-US" sz="2400" dirty="0"/>
              <a:t>– </a:t>
            </a:r>
            <a:r>
              <a:rPr lang="ru-RU" sz="2400" dirty="0" smtClean="0"/>
              <a:t>перечень правил</a:t>
            </a:r>
          </a:p>
          <a:p>
            <a:r>
              <a:rPr lang="en-US" sz="2400" dirty="0" err="1"/>
              <a:t>iptables</a:t>
            </a:r>
            <a:r>
              <a:rPr lang="en-US" sz="2400" dirty="0"/>
              <a:t> </a:t>
            </a:r>
            <a:r>
              <a:rPr lang="en-US" sz="2400" dirty="0" smtClean="0"/>
              <a:t>–</a:t>
            </a:r>
            <a:r>
              <a:rPr lang="en-US" sz="2400" dirty="0"/>
              <a:t>F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ru-RU" sz="2400" dirty="0" smtClean="0"/>
              <a:t>сброс всех правил</a:t>
            </a:r>
            <a:endParaRPr lang="en-US" sz="2400" dirty="0" smtClean="0"/>
          </a:p>
          <a:p>
            <a:r>
              <a:rPr lang="en-US" sz="2400" dirty="0" err="1"/>
              <a:t>iptables</a:t>
            </a:r>
            <a:r>
              <a:rPr lang="en-US" sz="2400" dirty="0"/>
              <a:t> </a:t>
            </a:r>
            <a:r>
              <a:rPr lang="en-US" sz="2400" dirty="0" smtClean="0"/>
              <a:t>–Z </a:t>
            </a:r>
            <a:r>
              <a:rPr lang="en-US" sz="2400" dirty="0"/>
              <a:t>– </a:t>
            </a:r>
            <a:r>
              <a:rPr lang="ru-RU" sz="2400" dirty="0"/>
              <a:t>сброс </a:t>
            </a:r>
            <a:r>
              <a:rPr lang="ru-RU" sz="2400" dirty="0" smtClean="0"/>
              <a:t>счетчиков</a:t>
            </a:r>
          </a:p>
          <a:p>
            <a:r>
              <a:rPr lang="en-US" sz="2400" dirty="0" err="1"/>
              <a:t>iptables</a:t>
            </a:r>
            <a:r>
              <a:rPr lang="en-US" sz="2400" dirty="0"/>
              <a:t> </a:t>
            </a:r>
            <a:r>
              <a:rPr lang="en-US" sz="2400" dirty="0" smtClean="0"/>
              <a:t>–</a:t>
            </a:r>
            <a:r>
              <a:rPr lang="en-US" sz="2400" dirty="0"/>
              <a:t>N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ru-RU" sz="2400" dirty="0" smtClean="0"/>
              <a:t>создать пользовательскую цепочку правил</a:t>
            </a:r>
            <a:endParaRPr lang="ru-RU" sz="2400" dirty="0"/>
          </a:p>
          <a:p>
            <a:r>
              <a:rPr lang="en-US" sz="2400" dirty="0" err="1" smtClean="0"/>
              <a:t>iptables</a:t>
            </a:r>
            <a:r>
              <a:rPr lang="en-US" sz="2400" dirty="0" smtClean="0"/>
              <a:t> –</a:t>
            </a:r>
            <a:r>
              <a:rPr lang="en-US" sz="2400" dirty="0"/>
              <a:t>X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ru-RU" sz="2400" dirty="0" smtClean="0"/>
              <a:t>удалить </a:t>
            </a:r>
            <a:r>
              <a:rPr lang="ru-RU" sz="2400" dirty="0"/>
              <a:t>пользовательскую цепочку </a:t>
            </a:r>
            <a:r>
              <a:rPr lang="ru-RU" sz="2400" dirty="0" smtClean="0"/>
              <a:t>правил</a:t>
            </a:r>
          </a:p>
          <a:p>
            <a:r>
              <a:rPr lang="en-US" sz="2400" dirty="0" err="1"/>
              <a:t>iptables</a:t>
            </a:r>
            <a:r>
              <a:rPr lang="en-US" sz="2400" dirty="0"/>
              <a:t> </a:t>
            </a:r>
            <a:r>
              <a:rPr lang="en-US" sz="2400" dirty="0" smtClean="0"/>
              <a:t>–</a:t>
            </a:r>
            <a:r>
              <a:rPr lang="en-US" sz="2400" dirty="0"/>
              <a:t>E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ru-RU" sz="2400" dirty="0" smtClean="0"/>
              <a:t>переименовать </a:t>
            </a:r>
            <a:r>
              <a:rPr lang="ru-RU" sz="2400" dirty="0"/>
              <a:t>пользовательскую цепочку </a:t>
            </a:r>
            <a:r>
              <a:rPr lang="ru-RU" sz="2400" dirty="0" smtClean="0"/>
              <a:t>правил</a:t>
            </a:r>
            <a:endParaRPr lang="ru-RU" sz="2400" dirty="0"/>
          </a:p>
          <a:p>
            <a:pPr marL="0" indent="0">
              <a:buNone/>
            </a:pPr>
            <a:r>
              <a:rPr lang="en-US" sz="2400" dirty="0" err="1" smtClean="0"/>
              <a:t>iptables</a:t>
            </a:r>
            <a:r>
              <a:rPr lang="en-US" sz="2400" dirty="0" smtClean="0"/>
              <a:t> –A PREROUTING -t </a:t>
            </a:r>
            <a:r>
              <a:rPr lang="en-US" sz="2400" dirty="0" err="1" smtClean="0"/>
              <a:t>nat</a:t>
            </a:r>
            <a:r>
              <a:rPr lang="en-US" sz="2400" dirty="0" smtClean="0"/>
              <a:t> -s 192.168.1.0/24 -j SNAT --to-source 213.129.57.62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89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и восстановление правил </a:t>
            </a:r>
            <a:r>
              <a:rPr lang="en-US" dirty="0" err="1" smtClean="0"/>
              <a:t>iptables</a:t>
            </a:r>
            <a:r>
              <a:rPr lang="en-US" dirty="0"/>
              <a:t> </a:t>
            </a:r>
            <a:r>
              <a:rPr lang="ru-RU" dirty="0" smtClean="0"/>
              <a:t>при загрузке ОС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iptables</a:t>
            </a:r>
            <a:r>
              <a:rPr lang="en-US" dirty="0" smtClean="0"/>
              <a:t>-save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ptables</a:t>
            </a:r>
            <a:r>
              <a:rPr lang="en-US" dirty="0" smtClean="0"/>
              <a:t>-restore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03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Брандмауэр </a:t>
            </a:r>
            <a:r>
              <a:rPr lang="en-US" dirty="0"/>
              <a:t>L</a:t>
            </a:r>
            <a:r>
              <a:rPr lang="ru-RU" dirty="0" err="1"/>
              <a:t>inux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2" b="2375"/>
          <a:stretch/>
        </p:blipFill>
        <p:spPr>
          <a:xfrm>
            <a:off x="767559" y="1690688"/>
            <a:ext cx="10656882" cy="4777224"/>
          </a:xfrm>
        </p:spPr>
      </p:pic>
    </p:spTree>
    <p:extLst>
      <p:ext uri="{BB962C8B-B14F-4D97-AF65-F5344CB8AC3E}">
        <p14:creationId xmlns:p14="http://schemas.microsoft.com/office/powerpoint/2010/main" val="36298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iptables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Каждый сетевой пакет обрабатывается </a:t>
            </a:r>
            <a:r>
              <a:rPr lang="ru-RU" b="1" dirty="0" smtClean="0"/>
              <a:t>правилами</a:t>
            </a:r>
          </a:p>
          <a:p>
            <a:r>
              <a:rPr lang="ru-RU" dirty="0" smtClean="0"/>
              <a:t>Каждое правило – состоит из:</a:t>
            </a:r>
          </a:p>
          <a:p>
            <a:pPr lvl="1"/>
            <a:r>
              <a:rPr lang="ru-RU" b="1" dirty="0" smtClean="0"/>
              <a:t>Критерий</a:t>
            </a:r>
            <a:r>
              <a:rPr lang="ru-RU" dirty="0" smtClean="0"/>
              <a:t> (необязательно)</a:t>
            </a:r>
          </a:p>
          <a:p>
            <a:pPr lvl="1"/>
            <a:r>
              <a:rPr lang="ru-RU" b="1" dirty="0" smtClean="0"/>
              <a:t>Действие</a:t>
            </a:r>
            <a:r>
              <a:rPr lang="ru-RU" dirty="0" smtClean="0"/>
              <a:t> (необязательно)</a:t>
            </a:r>
          </a:p>
          <a:p>
            <a:pPr lvl="1"/>
            <a:r>
              <a:rPr lang="ru-RU" b="1" dirty="0" smtClean="0"/>
              <a:t>Счетчик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Правила объединены в </a:t>
            </a:r>
            <a:r>
              <a:rPr lang="ru-RU" b="1" dirty="0" smtClean="0"/>
              <a:t>цепочки</a:t>
            </a:r>
            <a:r>
              <a:rPr lang="ru-RU" dirty="0" smtClean="0"/>
              <a:t>. Цепочки правил бывают:</a:t>
            </a:r>
          </a:p>
          <a:p>
            <a:pPr lvl="1"/>
            <a:r>
              <a:rPr lang="ru-RU" b="1" dirty="0" smtClean="0"/>
              <a:t>Базовые</a:t>
            </a:r>
            <a:r>
              <a:rPr lang="ru-RU" dirty="0" smtClean="0"/>
              <a:t> – существуют всегда</a:t>
            </a:r>
          </a:p>
          <a:p>
            <a:pPr lvl="1"/>
            <a:r>
              <a:rPr lang="ru-RU" b="1" dirty="0" smtClean="0"/>
              <a:t>Пользовательские</a:t>
            </a:r>
            <a:r>
              <a:rPr lang="ru-RU" dirty="0" smtClean="0"/>
              <a:t> – добавляются пользователем при необходимости</a:t>
            </a:r>
          </a:p>
          <a:p>
            <a:r>
              <a:rPr lang="ru-RU" dirty="0" smtClean="0"/>
              <a:t>Правила </a:t>
            </a:r>
            <a:r>
              <a:rPr lang="ru-RU" smtClean="0"/>
              <a:t>также объединяются </a:t>
            </a:r>
            <a:r>
              <a:rPr lang="ru-RU" dirty="0" smtClean="0"/>
              <a:t>в </a:t>
            </a:r>
            <a:r>
              <a:rPr lang="ru-RU" b="1" dirty="0" smtClean="0"/>
              <a:t>таблицы</a:t>
            </a:r>
          </a:p>
        </p:txBody>
      </p:sp>
    </p:spTree>
    <p:extLst>
      <p:ext uri="{BB962C8B-B14F-4D97-AF65-F5344CB8AC3E}">
        <p14:creationId xmlns:p14="http://schemas.microsoft.com/office/powerpoint/2010/main" val="5941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 </a:t>
            </a:r>
            <a:r>
              <a:rPr lang="en-US" dirty="0" err="1" smtClean="0"/>
              <a:t>iptables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mangle</a:t>
            </a:r>
            <a:r>
              <a:rPr lang="ru-RU" dirty="0" smtClean="0"/>
              <a:t> – нужна </a:t>
            </a:r>
            <a:r>
              <a:rPr lang="ru-RU" dirty="0"/>
              <a:t>для внесения изменений в заголовки </a:t>
            </a:r>
            <a:r>
              <a:rPr lang="ru-RU" dirty="0" smtClean="0"/>
              <a:t>пакетов </a:t>
            </a:r>
            <a:r>
              <a:rPr lang="en-US" dirty="0"/>
              <a:t>(mangle </a:t>
            </a:r>
            <a:r>
              <a:rPr lang="en-US" dirty="0" smtClean="0"/>
              <a:t>– </a:t>
            </a:r>
            <a:r>
              <a:rPr lang="ru-RU" dirty="0" smtClean="0"/>
              <a:t>искажать, изменять)</a:t>
            </a:r>
            <a:endParaRPr lang="en-US" dirty="0" smtClean="0"/>
          </a:p>
          <a:p>
            <a:r>
              <a:rPr lang="en-US" dirty="0" smtClean="0"/>
              <a:t>filter</a:t>
            </a:r>
            <a:r>
              <a:rPr lang="ru-RU" dirty="0" smtClean="0"/>
              <a:t> – содержит правила для фильтрации </a:t>
            </a:r>
            <a:r>
              <a:rPr lang="ru-RU" dirty="0"/>
              <a:t>пакетов</a:t>
            </a:r>
            <a:endParaRPr lang="en-US" dirty="0" smtClean="0"/>
          </a:p>
          <a:p>
            <a:r>
              <a:rPr lang="en-US" dirty="0" err="1" smtClean="0"/>
              <a:t>nat</a:t>
            </a:r>
            <a:r>
              <a:rPr lang="ru-RU" dirty="0" smtClean="0"/>
              <a:t> – позволяет преобразовывать </a:t>
            </a:r>
            <a:r>
              <a:rPr lang="ru-RU" dirty="0"/>
              <a:t>сетевых </a:t>
            </a:r>
            <a:r>
              <a:rPr lang="ru-RU" dirty="0" smtClean="0"/>
              <a:t>адреса по технологии</a:t>
            </a:r>
            <a:r>
              <a:rPr lang="en-US" dirty="0" smtClean="0"/>
              <a:t> Network </a:t>
            </a:r>
            <a:r>
              <a:rPr lang="en-US" dirty="0"/>
              <a:t>Address </a:t>
            </a:r>
            <a:r>
              <a:rPr lang="en-US" dirty="0" smtClean="0"/>
              <a:t>Translation</a:t>
            </a:r>
            <a:endParaRPr lang="ru-RU" dirty="0" smtClean="0"/>
          </a:p>
          <a:p>
            <a:r>
              <a:rPr lang="en-US" dirty="0" smtClean="0"/>
              <a:t>raw – </a:t>
            </a:r>
            <a:r>
              <a:rPr lang="ru-RU" dirty="0" smtClean="0"/>
              <a:t>предназначена </a:t>
            </a:r>
            <a:r>
              <a:rPr lang="ru-RU" dirty="0"/>
              <a:t>для выполнения действий с пакетами до их обработки системой </a:t>
            </a:r>
            <a:r>
              <a:rPr lang="ru-RU" dirty="0" err="1" smtClean="0"/>
              <a:t>conntrack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859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Цепочки </a:t>
            </a:r>
            <a:r>
              <a:rPr lang="en-US" dirty="0" err="1" smtClean="0"/>
              <a:t>iptables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4351338"/>
          </a:xfrm>
        </p:spPr>
        <p:txBody>
          <a:bodyPr>
            <a:normAutofit/>
          </a:bodyPr>
          <a:lstStyle/>
          <a:p>
            <a:r>
              <a:rPr lang="ru-RU" dirty="0"/>
              <a:t>PREROUTING </a:t>
            </a:r>
            <a:r>
              <a:rPr lang="en-US" dirty="0" smtClean="0"/>
              <a:t>–</a:t>
            </a:r>
            <a:r>
              <a:rPr lang="ru-RU" dirty="0" smtClean="0"/>
              <a:t> срабатывает для всех входящих пакетов</a:t>
            </a:r>
            <a:endParaRPr lang="ru-RU" dirty="0"/>
          </a:p>
          <a:p>
            <a:r>
              <a:rPr lang="ru-RU" dirty="0"/>
              <a:t>INPUT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dirty="0" smtClean="0"/>
              <a:t>для пакетов, </a:t>
            </a:r>
            <a:r>
              <a:rPr lang="ru-RU" dirty="0"/>
              <a:t>предназначенный самому </a:t>
            </a:r>
            <a:r>
              <a:rPr lang="ru-RU" dirty="0" smtClean="0"/>
              <a:t>хосту</a:t>
            </a:r>
            <a:endParaRPr lang="ru-RU" dirty="0"/>
          </a:p>
          <a:p>
            <a:r>
              <a:rPr lang="ru-RU" dirty="0"/>
              <a:t>FORWARD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dirty="0" smtClean="0"/>
              <a:t>для транзитных пакетов</a:t>
            </a:r>
            <a:endParaRPr lang="ru-RU" dirty="0"/>
          </a:p>
          <a:p>
            <a:r>
              <a:rPr lang="ru-RU" dirty="0"/>
              <a:t>OUTPUT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dirty="0" smtClean="0"/>
              <a:t>для пакетов, исходящих </a:t>
            </a:r>
            <a:r>
              <a:rPr lang="ru-RU" dirty="0"/>
              <a:t>от самого </a:t>
            </a:r>
            <a:r>
              <a:rPr lang="ru-RU" dirty="0" smtClean="0"/>
              <a:t>хоста</a:t>
            </a:r>
            <a:endParaRPr lang="ru-RU" dirty="0"/>
          </a:p>
          <a:p>
            <a:r>
              <a:rPr lang="ru-RU" dirty="0"/>
              <a:t>POSTROUTING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dirty="0" smtClean="0"/>
              <a:t>срабатывает для всех исходящих пакетов</a:t>
            </a:r>
            <a:endParaRPr lang="ru-RU" dirty="0"/>
          </a:p>
        </p:txBody>
      </p:sp>
      <p:pic>
        <p:nvPicPr>
          <p:cNvPr id="4" name="Picture 2" descr="http://upload.wikimedia.org/wikipedia/commons/thumb/a/ad/Netfilter-diagram-rus.png/400px-Netfilter-diagram-r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249" y="365125"/>
            <a:ext cx="3990551" cy="61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56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Таблицы и цепочки </a:t>
            </a:r>
            <a:r>
              <a:rPr lang="en-US" dirty="0" err="1" smtClean="0"/>
              <a:t>iptables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070599"/>
              </p:ext>
            </p:extLst>
          </p:nvPr>
        </p:nvGraphicFramePr>
        <p:xfrm>
          <a:off x="590550" y="1825623"/>
          <a:ext cx="11010900" cy="46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900"/>
                <a:gridCol w="2127250"/>
                <a:gridCol w="2127250"/>
                <a:gridCol w="2127250"/>
                <a:gridCol w="2127250"/>
              </a:tblGrid>
              <a:tr h="768880"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raw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mangle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nat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filter</a:t>
                      </a:r>
                      <a:endParaRPr lang="ru-RU" sz="2800" dirty="0"/>
                    </a:p>
                  </a:txBody>
                  <a:tcPr anchor="ctr"/>
                </a:tc>
              </a:tr>
              <a:tr h="7688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PREROUTING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</a:tr>
              <a:tr h="7688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INPUT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 anchor="ctr"/>
                </a:tc>
              </a:tr>
              <a:tr h="7688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FORWARD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 anchor="ctr"/>
                </a:tc>
              </a:tr>
              <a:tr h="7688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OUTPUT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 anchor="ctr"/>
                </a:tc>
              </a:tr>
              <a:tr h="7688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POSTROUTING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+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43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Действия таблицы </a:t>
            </a:r>
            <a:r>
              <a:rPr lang="en-US" dirty="0" smtClean="0"/>
              <a:t>Mangle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MARK </a:t>
            </a:r>
            <a:r>
              <a:rPr lang="en-US" dirty="0"/>
              <a:t>– </a:t>
            </a:r>
            <a:r>
              <a:rPr lang="ru-RU" dirty="0" smtClean="0"/>
              <a:t>отметка пакета </a:t>
            </a:r>
            <a:r>
              <a:rPr lang="ru-RU" dirty="0"/>
              <a:t>для дальнейшей обработки</a:t>
            </a:r>
          </a:p>
          <a:p>
            <a:r>
              <a:rPr lang="en-US" dirty="0" smtClean="0"/>
              <a:t>CONNMARK</a:t>
            </a:r>
            <a:r>
              <a:rPr lang="ru-RU" dirty="0" smtClean="0"/>
              <a:t> – отметка соединения для дальнейшей обработки</a:t>
            </a:r>
            <a:endParaRPr lang="en-US" dirty="0"/>
          </a:p>
          <a:p>
            <a:r>
              <a:rPr lang="en-US" dirty="0" smtClean="0"/>
              <a:t>CLASSIFY</a:t>
            </a:r>
            <a:r>
              <a:rPr lang="ru-RU" dirty="0"/>
              <a:t> </a:t>
            </a:r>
            <a:r>
              <a:rPr lang="ru-RU" dirty="0" smtClean="0"/>
              <a:t>– установка класса пакета для</a:t>
            </a:r>
            <a:r>
              <a:rPr lang="en-US" dirty="0" smtClean="0"/>
              <a:t> CBQ</a:t>
            </a:r>
            <a:r>
              <a:rPr lang="ru-RU" dirty="0" smtClean="0"/>
              <a:t>-шейпинга</a:t>
            </a:r>
            <a:endParaRPr lang="en-US" dirty="0"/>
          </a:p>
          <a:p>
            <a:r>
              <a:rPr lang="en-US" dirty="0" smtClean="0"/>
              <a:t>TCPMSS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устанавливает </a:t>
            </a:r>
            <a:r>
              <a:rPr lang="ru-RU" dirty="0"/>
              <a:t>максимальный размер </a:t>
            </a:r>
            <a:r>
              <a:rPr lang="en-US" dirty="0"/>
              <a:t>TCP-</a:t>
            </a:r>
            <a:r>
              <a:rPr lang="ru-RU" dirty="0"/>
              <a:t>сегмента</a:t>
            </a:r>
            <a:endParaRPr lang="en-US" dirty="0"/>
          </a:p>
          <a:p>
            <a:r>
              <a:rPr lang="en-US" dirty="0" smtClean="0"/>
              <a:t>TCPOPTSTRIP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удаление </a:t>
            </a:r>
            <a:r>
              <a:rPr lang="ru-RU" dirty="0"/>
              <a:t>заданных </a:t>
            </a:r>
            <a:r>
              <a:rPr lang="ru-RU" dirty="0" smtClean="0"/>
              <a:t>опций </a:t>
            </a:r>
            <a:r>
              <a:rPr lang="ru-RU" dirty="0"/>
              <a:t>из заголовка TCP-пакета</a:t>
            </a:r>
            <a:endParaRPr lang="en-US" dirty="0"/>
          </a:p>
          <a:p>
            <a:r>
              <a:rPr lang="en-US" dirty="0" smtClean="0"/>
              <a:t>TPROXY</a:t>
            </a:r>
            <a:r>
              <a:rPr lang="ru-RU" dirty="0" smtClean="0"/>
              <a:t> – прозрачное </a:t>
            </a:r>
            <a:r>
              <a:rPr lang="ru-RU" dirty="0" err="1" smtClean="0"/>
              <a:t>проксирование</a:t>
            </a:r>
            <a:r>
              <a:rPr lang="ru-RU" dirty="0" smtClean="0"/>
              <a:t> без изменения заголовков</a:t>
            </a:r>
          </a:p>
          <a:p>
            <a:r>
              <a:rPr lang="en-US" dirty="0"/>
              <a:t>TTL (HL)</a:t>
            </a:r>
            <a:r>
              <a:rPr lang="ru-RU" dirty="0"/>
              <a:t> – изменяет время жизни пакета</a:t>
            </a:r>
            <a:endParaRPr lang="en-US" dirty="0"/>
          </a:p>
          <a:p>
            <a:r>
              <a:rPr lang="en-US" dirty="0" smtClean="0"/>
              <a:t>TOS</a:t>
            </a:r>
            <a:r>
              <a:rPr lang="ru-RU" dirty="0" smtClean="0"/>
              <a:t> </a:t>
            </a:r>
            <a:r>
              <a:rPr lang="ru-RU" dirty="0"/>
              <a:t>– изменить тип службы</a:t>
            </a:r>
          </a:p>
          <a:p>
            <a:r>
              <a:rPr lang="en-US" dirty="0"/>
              <a:t>DSCP</a:t>
            </a:r>
            <a:r>
              <a:rPr lang="ru-RU" dirty="0"/>
              <a:t> – изменить класс </a:t>
            </a:r>
            <a:r>
              <a:rPr lang="en-US" dirty="0" err="1"/>
              <a:t>DiffServ</a:t>
            </a:r>
            <a:r>
              <a:rPr lang="en-US" dirty="0"/>
              <a:t> </a:t>
            </a:r>
            <a:r>
              <a:rPr lang="ru-RU" dirty="0"/>
              <a:t>в заголовке </a:t>
            </a:r>
            <a:r>
              <a:rPr lang="en-US" dirty="0"/>
              <a:t>IP</a:t>
            </a:r>
          </a:p>
          <a:p>
            <a:r>
              <a:rPr lang="en-US" dirty="0"/>
              <a:t>ECN</a:t>
            </a:r>
            <a:r>
              <a:rPr lang="ru-RU" dirty="0"/>
              <a:t> – обнуление ECN-битов (флаги CWR и ECE) в </a:t>
            </a:r>
            <a:r>
              <a:rPr lang="ru-RU" dirty="0" smtClean="0"/>
              <a:t>TCP-заголовке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04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Действия таблицы </a:t>
            </a:r>
            <a:r>
              <a:rPr lang="en-US" dirty="0" smtClean="0"/>
              <a:t>filter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 </a:t>
            </a:r>
            <a:r>
              <a:rPr lang="en-US" dirty="0" smtClean="0"/>
              <a:t>– </a:t>
            </a:r>
            <a:r>
              <a:rPr lang="ru-RU" dirty="0" smtClean="0"/>
              <a:t>пропустить пакет</a:t>
            </a:r>
            <a:endParaRPr lang="en-US" dirty="0" smtClean="0"/>
          </a:p>
          <a:p>
            <a:r>
              <a:rPr lang="en-US" dirty="0"/>
              <a:t>REJECT </a:t>
            </a:r>
            <a:r>
              <a:rPr lang="ru-RU" dirty="0" smtClean="0"/>
              <a:t>– отказать</a:t>
            </a:r>
            <a:endParaRPr lang="en-US" dirty="0" smtClean="0"/>
          </a:p>
          <a:p>
            <a:r>
              <a:rPr lang="en-US" dirty="0"/>
              <a:t>DROP </a:t>
            </a:r>
            <a:r>
              <a:rPr lang="ru-RU" dirty="0" smtClean="0"/>
              <a:t>– удалить пакет</a:t>
            </a:r>
          </a:p>
        </p:txBody>
      </p:sp>
    </p:spTree>
    <p:extLst>
      <p:ext uri="{BB962C8B-B14F-4D97-AF65-F5344CB8AC3E}">
        <p14:creationId xmlns:p14="http://schemas.microsoft.com/office/powerpoint/2010/main" val="31529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</a:t>
            </a:r>
            <a:r>
              <a:rPr lang="ru-RU" dirty="0" smtClean="0"/>
              <a:t>таблицы </a:t>
            </a:r>
            <a:r>
              <a:rPr lang="en-US" dirty="0" smtClean="0"/>
              <a:t>NAT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MASQUERADE </a:t>
            </a:r>
            <a:r>
              <a:rPr lang="ru-RU" dirty="0"/>
              <a:t>– подмена адреса источника для исходящих пакетов на автоматически определенный</a:t>
            </a:r>
          </a:p>
          <a:p>
            <a:r>
              <a:rPr lang="en-US" dirty="0"/>
              <a:t>SNAT – </a:t>
            </a:r>
            <a:r>
              <a:rPr lang="ru-RU" dirty="0"/>
              <a:t>подмена адреса источника для исходящих пакетов на указанный</a:t>
            </a:r>
          </a:p>
          <a:p>
            <a:r>
              <a:rPr lang="en-US" dirty="0"/>
              <a:t>DNAT –</a:t>
            </a:r>
            <a:r>
              <a:rPr lang="ru-RU" dirty="0"/>
              <a:t> подмена адрес назначения для входящих пакетов для проброса портов (</a:t>
            </a:r>
            <a:r>
              <a:rPr lang="en-US" dirty="0"/>
              <a:t>port mapping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/>
              <a:t>REDIRECT </a:t>
            </a:r>
            <a:r>
              <a:rPr lang="en-US" dirty="0"/>
              <a:t>–</a:t>
            </a:r>
            <a:r>
              <a:rPr lang="ru-RU" dirty="0"/>
              <a:t> подмена номера порта в TCP- или UDP-пакете, а также подмена адрес назначения на адрес хоста</a:t>
            </a:r>
          </a:p>
          <a:p>
            <a:r>
              <a:rPr lang="ru-RU" dirty="0" smtClean="0"/>
              <a:t>NETMAP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dirty="0" smtClean="0"/>
              <a:t>позволяет организовать «проброс» между сетями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46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512</Words>
  <Application>Microsoft Office PowerPoint</Application>
  <PresentationFormat>Широкоэкранный</PresentationFormat>
  <Paragraphs>98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Брандмауэр Linux</vt:lpstr>
      <vt:lpstr>Брандмауэр Linux</vt:lpstr>
      <vt:lpstr>iptables</vt:lpstr>
      <vt:lpstr>Таблицы iptables</vt:lpstr>
      <vt:lpstr>Цепочки iptables</vt:lpstr>
      <vt:lpstr>Таблицы и цепочки iptables</vt:lpstr>
      <vt:lpstr>Действия таблицы Mangle</vt:lpstr>
      <vt:lpstr>Действия таблицы filter</vt:lpstr>
      <vt:lpstr>Действия таблицы NAT</vt:lpstr>
      <vt:lpstr>Критерии iptables</vt:lpstr>
      <vt:lpstr>Синтаксис iptables</vt:lpstr>
      <vt:lpstr>Сохранение и восстановление правил iptables при загрузке ОС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Брандмауэр linux </dc:title>
  <dc:creator>Владимир Леверьев</dc:creator>
  <cp:lastModifiedBy>Владимир Леверьев</cp:lastModifiedBy>
  <cp:revision>28</cp:revision>
  <dcterms:created xsi:type="dcterms:W3CDTF">2014-04-09T00:07:48Z</dcterms:created>
  <dcterms:modified xsi:type="dcterms:W3CDTF">2015-05-26T08:35:22Z</dcterms:modified>
</cp:coreProperties>
</file>