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jpeg" ContentType="image/jpeg"/>
  <Override PartName="/ppt/media/image23.jpeg" ContentType="image/jpeg"/>
  <Override PartName="/ppt/media/image8.png" ContentType="image/png"/>
  <Override PartName="/ppt/media/image2.jpeg" ContentType="image/jpeg"/>
  <Override PartName="/ppt/media/image5.png" ContentType="image/png"/>
  <Override PartName="/ppt/media/image3.jpeg" ContentType="image/jpeg"/>
  <Override PartName="/ppt/media/image4.jpeg" ContentType="image/jpeg"/>
  <Override PartName="/ppt/media/image34.jpeg" ContentType="image/jpeg"/>
  <Override PartName="/ppt/media/image6.png" ContentType="image/png"/>
  <Override PartName="/ppt/media/image9.png" ContentType="image/png"/>
  <Override PartName="/ppt/media/image7.jpeg" ContentType="image/jpeg"/>
  <Override PartName="/ppt/media/image10.jpeg" ContentType="image/jpeg"/>
  <Override PartName="/ppt/media/image11.png" ContentType="image/png"/>
  <Override PartName="/ppt/media/image12.png" ContentType="image/png"/>
  <Override PartName="/ppt/media/image13.jpeg" ContentType="image/jpeg"/>
  <Override PartName="/ppt/media/image14.png" ContentType="image/png"/>
  <Override PartName="/ppt/media/image35.jpeg" ContentType="image/jpeg"/>
  <Override PartName="/ppt/media/image15.png" ContentType="image/png"/>
  <Override PartName="/ppt/media/image16.jpeg" ContentType="image/jpeg"/>
  <Override PartName="/ppt/media/image24.jpeg" ContentType="image/jpeg"/>
  <Override PartName="/ppt/media/image17.png" ContentType="image/png"/>
  <Override PartName="/ppt/media/image18.png" ContentType="image/png"/>
  <Override PartName="/ppt/media/image19.jpeg" ContentType="image/jpeg"/>
  <Override PartName="/ppt/media/image40.jpeg" ContentType="image/jpeg"/>
  <Override PartName="/ppt/media/image20.png" ContentType="image/png"/>
  <Override PartName="/ppt/media/image21.png" ContentType="image/png"/>
  <Override PartName="/ppt/media/image22.jpeg" ContentType="image/jpeg"/>
  <Override PartName="/ppt/media/image25.jpeg" ContentType="image/jpeg"/>
  <Override PartName="/ppt/media/image26.jpeg" ContentType="image/jpeg"/>
  <Override PartName="/ppt/media/image27.jpeg" ContentType="image/jpeg"/>
  <Override PartName="/ppt/media/image28.jpeg" ContentType="image/jpeg"/>
  <Override PartName="/ppt/media/image29.jpeg" ContentType="image/jpeg"/>
  <Override PartName="/ppt/media/image30.jpeg" ContentType="image/jpeg"/>
  <Override PartName="/ppt/media/image31.jpeg" ContentType="image/jpeg"/>
  <Override PartName="/ppt/media/image32.jpeg" ContentType="image/jpeg"/>
  <Override PartName="/ppt/media/image33.jpeg" ContentType="image/jpeg"/>
  <Override PartName="/ppt/media/image36.jpeg" ContentType="image/jpeg"/>
  <Override PartName="/ppt/media/image37.jpeg" ContentType="image/jpeg"/>
  <Override PartName="/ppt/media/image38.jpeg" ContentType="image/jpeg"/>
  <Override PartName="/ppt/media/image39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0080625" cy="567055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907200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277440"/>
            <a:ext cx="907200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442692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3000"/>
            <a:ext cx="442692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3277440"/>
            <a:ext cx="442692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277440"/>
            <a:ext cx="442692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292104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323000"/>
            <a:ext cx="292104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323000"/>
            <a:ext cx="292104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9120" y="3277440"/>
            <a:ext cx="292104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3277440"/>
            <a:ext cx="292104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3277440"/>
            <a:ext cx="292104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3000"/>
            <a:ext cx="9072000" cy="3741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9072000" cy="37418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4426920" cy="37418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3000"/>
            <a:ext cx="4426920" cy="37418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800"/>
            <a:ext cx="9072000" cy="43819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442692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3277440"/>
            <a:ext cx="442692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323000"/>
            <a:ext cx="4426920" cy="37418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4426920" cy="37418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3000"/>
            <a:ext cx="442692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277440"/>
            <a:ext cx="442692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442692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3000"/>
            <a:ext cx="442692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277440"/>
            <a:ext cx="907200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9072000" cy="37418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spcBef>
                <a:spcPts val="575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3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600">
              <a:spcBef>
                <a:spcPts val="493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600">
              <a:spcBef>
                <a:spcPts val="41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600">
              <a:spcBef>
                <a:spcPts val="411"/>
              </a:spcBef>
              <a:buClr>
                <a:srgbClr val="000000"/>
              </a:buClr>
              <a:buFont typeface="Arial"/>
              <a:buChar char="»"/>
            </a:pPr>
            <a:r>
              <a:rPr b="0" lang="en-GB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057400" indent="-228600">
              <a:spcBef>
                <a:spcPts val="411"/>
              </a:spcBef>
              <a:buClr>
                <a:srgbClr val="000000"/>
              </a:buClr>
              <a:buFont typeface="Arial"/>
              <a:buChar char="»"/>
            </a:pPr>
            <a:r>
              <a:rPr b="0" lang="en-GB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2057400" indent="-228600">
              <a:spcBef>
                <a:spcPts val="411"/>
              </a:spcBef>
              <a:buClr>
                <a:srgbClr val="000000"/>
              </a:buClr>
              <a:buFont typeface="Arial"/>
              <a:buChar char="»"/>
            </a:pPr>
            <a:r>
              <a:rPr b="0" lang="en-GB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280" y="5163120"/>
            <a:ext cx="2352240" cy="39384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3760" y="5163120"/>
            <a:ext cx="3192120" cy="393840"/>
          </a:xfrm>
          <a:prstGeom prst="rect">
            <a:avLst/>
          </a:prstGeom>
        </p:spPr>
        <p:txBody>
          <a:bodyPr lIns="90000" rIns="90000" tIns="46800" bIns="46800"/>
          <a:p>
            <a:pPr algn="ct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3400" y="5163120"/>
            <a:ext cx="2352240" cy="393840"/>
          </a:xfrm>
          <a:prstGeom prst="rect">
            <a:avLst/>
          </a:prstGeom>
        </p:spPr>
        <p:txBody>
          <a:bodyPr lIns="90000" rIns="90000" tIns="46800" bIns="46800"/>
          <a:p>
            <a:pPr algn="r"/>
            <a:fld id="{986F7CB6-BD6B-4B46-B400-139020EE1159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1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1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1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1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1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hyperlink" Target="http://docs.scala-lang.org/tour/pattern-matching.html" TargetMode="External"/><Relationship Id="rId3" Type="http://schemas.openxmlformats.org/officeDocument/2006/relationships/hyperlink" Target="http://www.artima.com/scalazine/articles/pattern_matching.html" TargetMode="External"/><Relationship Id="rId4" Type="http://schemas.openxmlformats.org/officeDocument/2006/relationships/hyperlink" Target="http://danielwestheide.com/blog/2012/11/21/the-neophytes-guide-to-scala-part-1-extractors.html" TargetMode="External"/><Relationship Id="rId5" Type="http://schemas.openxmlformats.org/officeDocument/2006/relationships/hyperlink" Target="http://danielwestheide.com/blog/2012/11/28/the-neophytes-guide-to-scala-part-2-extracting-sequences.html" TargetMode="External"/><Relationship Id="rId6" Type="http://schemas.openxmlformats.org/officeDocument/2006/relationships/hyperlink" Target="http://www.free-power-point-templates.com/kaleidoscope-triangle-powerpoint-template" TargetMode="External"/><Relationship Id="rId7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730320" y="2440440"/>
            <a:ext cx="5909760" cy="63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spcBef>
                <a:spcPts val="697"/>
              </a:spcBef>
            </a:pPr>
            <a:r>
              <a:rPr b="0" lang="es-UY" sz="2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Volodymyr Korolyov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spcBef>
                <a:spcPts val="697"/>
              </a:spcBef>
            </a:pPr>
            <a:r>
              <a:rPr b="0" lang="es-UY" sz="2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Cork, 30 Aug 2017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2619000" y="535680"/>
            <a:ext cx="7104240" cy="17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r"/>
            <a:r>
              <a:rPr b="1" lang="es-UY" sz="44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Pattern Matching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1" lang="es-UY" sz="44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Scala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Extractor: list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describe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0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Nil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                     ===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"Empty"</a:t>
            </a:r>
            <a:br/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describe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"A"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Nil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              ===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"A"</a:t>
            </a:r>
            <a:br/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describe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"A"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"B"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Nil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       ===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 and B"</a:t>
            </a:r>
            <a:br/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describe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"A"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"B"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"C"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Nil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===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"A, B and 1 more"</a:t>
            </a:r>
            <a:br/>
            <a:br/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describe(list: </a:t>
            </a:r>
            <a:r>
              <a:rPr b="0" lang="en-GB" sz="16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List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[Any]) = {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list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Nil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"Empty"</a:t>
            </a:r>
            <a:br/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Nil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</a:t>
            </a:r>
            <a:r>
              <a:rPr b="1" lang="en-GB" sz="16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br/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head1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head2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Nil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</a:t>
            </a:r>
            <a:r>
              <a:rPr b="1" lang="en-GB" sz="16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head1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and </a:t>
            </a:r>
            <a:r>
              <a:rPr b="1" lang="en-GB" sz="16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head2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br/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head1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head2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tail =&gt;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</a:t>
            </a:r>
            <a:r>
              <a:rPr b="1" lang="en-GB" sz="16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head1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1" lang="en-GB" sz="16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head2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and </a:t>
            </a:r>
            <a:r>
              <a:rPr b="1" lang="en-GB" sz="16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{tail.size}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more"</a:t>
            </a:r>
            <a:br/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Extractor: tuple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assert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calc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0" i="1" lang="en-GB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List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2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3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"+"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)) ==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5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calc(input: 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List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[Any], stack: 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List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[Int] = </a:t>
            </a:r>
            <a:r>
              <a:rPr b="0" i="1" lang="en-GB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Nil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): Int = 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(input, stack)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0" i="1" lang="en-GB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Nil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arg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i="1" lang="en-GB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Nil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=&gt; arg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((num: Int)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ins,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nums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=&gt;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calc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(ins, num ::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nums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"+"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ins, n1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n2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nums) =&gt;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calc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(ins, (n1 + n2) :: nums)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}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Extractor: RegEx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extractContact(</a:t>
            </a:r>
            <a:r>
              <a:rPr b="1" i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r>
              <a:rPr b="1" i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\"</a:t>
            </a:r>
            <a:r>
              <a:rPr b="1" i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J Smith</a:t>
            </a:r>
            <a:r>
              <a:rPr b="1" i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\"</a:t>
            </a:r>
            <a:r>
              <a:rPr b="1" i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&lt;j@mail.ie&gt;"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=== </a:t>
            </a:r>
            <a:r>
              <a:rPr b="1" i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"J Smith at j@mail.ie"</a:t>
            </a:r>
            <a:br/>
            <a:br/>
            <a:r>
              <a:rPr b="1" i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extractContact(value: </a:t>
            </a:r>
            <a:r>
              <a:rPr b="0" i="1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= {</a:t>
            </a:r>
            <a:br/>
            <a:br/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i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emailRegEx = </a:t>
            </a:r>
            <a:r>
              <a:rPr b="1" i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""""([ \w]+)" &lt;([.\w]+@[.\w]+)&gt;"""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.r</a:t>
            </a:r>
            <a:br/>
            <a:br/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value </a:t>
            </a:r>
            <a:r>
              <a:rPr b="1" i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i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emailRegEx(name, email) =&gt; </a:t>
            </a:r>
            <a:r>
              <a:rPr b="1" i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</a:t>
            </a:r>
            <a:r>
              <a:rPr b="1" i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name</a:t>
            </a:r>
            <a:r>
              <a:rPr b="1" i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at </a:t>
            </a:r>
            <a:r>
              <a:rPr b="1" i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</a:t>
            </a:r>
            <a:r>
              <a:rPr b="1" i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br/>
            <a:r>
              <a:rPr b="1" i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Extractor: advanced RegEx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"Hello world"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exp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"""Hello (\w+)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{name}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(name)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implicit class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StringContextExtension(sc: StringContext)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exp = sc.parts.mkString.r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Extractor: advanced RegEx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"Hello world"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exp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"""Hello (\w+)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{name}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           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(name)</a:t>
            </a:r>
            <a:br/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StringContext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"""Hello (\w+)"""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).exp(name)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(name)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Regex(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"""Hello (\w+)"""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)(name)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     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(name)  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implicit class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StringContextExtension(sc: StringContext) {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exp = sc.parts.mkString.r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Extractor: JSON (experiment)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 </a:t>
            </a:r>
            <a:r>
              <a:rPr b="0" i="1" lang="en-GB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doc</a:t>
            </a:r>
            <a:r>
              <a:rPr b="1" i="1" lang="en-GB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Json.obj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"name"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-&gt;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"John"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"age"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-&gt; </a:t>
            </a:r>
            <a:r>
              <a:rPr b="1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23L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br/>
            <a:r>
              <a:rPr b="0" i="1" lang="en-GB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doc</a:t>
            </a:r>
            <a:r>
              <a:rPr b="1" i="1" lang="en-GB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json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"""{ "name" : 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name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}"""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name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_ =&gt;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None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Concise syntax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Supports all types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Extracts values during matching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Extractors for popular data structures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to use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Cons: breaks encapsulation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Pros: great for pure data structures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it works: unapply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class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User(name: 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vip: Boolean)</a:t>
            </a:r>
            <a:br/>
            <a:br/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User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"J Smith"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true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VipUser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(name) =&gt;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s"VIP: 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name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object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VipUser {</a:t>
            </a:r>
            <a:br/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unapply(user: User): Option[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 =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(user.vip)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Some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(user.name)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else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None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}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it works: multi unapply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"http://server.com:8080"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(host, port) =&gt;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s"Host: 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port: 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port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object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 {</a:t>
            </a:r>
            <a:br/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unapply(url: 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): Option[(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Int)] =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regEx =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"""https?\://([.\w]+)\:(\d+)"""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.r</a:t>
            </a:r>
            <a:br/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url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regEx(host, port) =&gt;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Some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(host, port.toInt)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_ =&gt; None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}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}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31720" y="74160"/>
            <a:ext cx="9072000" cy="64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16240" y="892800"/>
            <a:ext cx="9072000" cy="456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Pattern matching examples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it works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customize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it works: infix unapply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"http://server.com:8080"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port =&gt;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s"Host: 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port: 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port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Same as this:</a:t>
            </a:r>
            <a:br/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(host, port) =&gt;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s"Host: 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port: 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port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object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unapply(url: 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): Option[(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Int)] =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regEx =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"""https?\://([.\w]+)\:(\d+)"""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.r</a:t>
            </a:r>
            <a:br/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url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regEx(host, port) =&gt;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Some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(host, port.toInt)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_ =&gt; None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}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}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it works: unapply sequence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 </a:t>
            </a:r>
            <a:r>
              <a:rPr b="0" i="1" lang="en-GB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name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MyRegEx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"""(\w+) (\w+)"""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br/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"John Smith"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name(first, last) =&gt;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s"Hello 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first 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last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class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MyRegEx(pattern: 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{</a:t>
            </a:r>
            <a:br/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unapplySeq(text: 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): Option[List[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]] =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 = Pattern.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compile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(pattern).matcher(text)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(m.matches())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Some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((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to m.groupCount).toList map m.group)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else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None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}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parse Auth header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i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class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Header(name: </a:t>
            </a:r>
            <a:r>
              <a:rPr b="0" i="1" lang="en-GB" sz="16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value: </a:t>
            </a:r>
            <a:r>
              <a:rPr b="0" i="1" lang="en-GB" sz="16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br/>
            <a:r>
              <a:rPr b="0" i="1" lang="en-GB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Aladdin:OpenSesame</a:t>
            </a:r>
            <a:br/>
            <a:r>
              <a:rPr b="1" i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 val </a:t>
            </a:r>
            <a:r>
              <a:rPr b="0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basic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 Header(</a:t>
            </a:r>
            <a:r>
              <a:rPr b="1" i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"Authorization"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1" i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"Basic QWxhZGRpbjpPcGVuU2VzYW1l"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br/>
            <a:r>
              <a:rPr b="0" i="1" lang="en-GB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{ "name" : "John Doe" }</a:t>
            </a:r>
            <a:br/>
            <a:r>
              <a:rPr b="1" i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 val </a:t>
            </a:r>
            <a:r>
              <a:rPr b="0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jwt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 Header(</a:t>
            </a:r>
            <a:r>
              <a:rPr b="1" i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"Authorization"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1" i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"Bearer </a:t>
            </a:r>
            <a:r>
              <a:rPr b="1" i="1" lang="en-GB" sz="16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eyJh...CJ9</a:t>
            </a:r>
            <a:r>
              <a:rPr b="1" i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</a:t>
            </a:r>
            <a:r>
              <a:rPr b="1" i="1" lang="en-GB" sz="16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eyJ...ifQ</a:t>
            </a:r>
            <a:r>
              <a:rPr b="1" i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</a:t>
            </a:r>
            <a:r>
              <a:rPr b="1" i="1" lang="en-GB" sz="1600" spc="-1" strike="noStrike">
                <a:solidFill>
                  <a:srgbClr val="2300dc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xu...ds</a:t>
            </a:r>
            <a:r>
              <a:rPr b="1" i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br/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assert(getPrincipal(</a:t>
            </a:r>
            <a:r>
              <a:rPr b="0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basic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== </a:t>
            </a:r>
            <a:r>
              <a:rPr b="1" i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"Aladdin"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assert(getPrincipal(</a:t>
            </a:r>
            <a:r>
              <a:rPr b="0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jwt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== </a:t>
            </a:r>
            <a:r>
              <a:rPr b="1" i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"""{"name":"John Doe"}"""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parse Auth header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60440" y="837360"/>
            <a:ext cx="922680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object</a:t>
            </a:r>
            <a:r>
              <a:rPr b="0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Base64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{</a:t>
            </a:r>
            <a:br/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</a:t>
            </a:r>
            <a:r>
              <a:rPr b="0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unapply(text: </a:t>
            </a:r>
            <a:r>
              <a:rPr b="0" lang="en-GB" sz="16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): Option[</a:t>
            </a:r>
            <a:r>
              <a:rPr b="0" lang="en-GB" sz="16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 = {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try</a:t>
            </a:r>
            <a:r>
              <a:rPr b="0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Some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decode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(text))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}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catch</a:t>
            </a:r>
            <a:r>
              <a:rPr b="0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</a:t>
            </a:r>
            <a:r>
              <a:rPr b="0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_: </a:t>
            </a:r>
            <a:r>
              <a:rPr b="0" lang="en-GB" sz="16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Exception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None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}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}</a:t>
            </a:r>
            <a:br/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</a:t>
            </a:r>
            <a:r>
              <a:rPr b="0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decode(text: </a:t>
            </a:r>
            <a:r>
              <a:rPr b="0" lang="en-GB" sz="16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=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b="0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String(java.util.Base64.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getDecoder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.decode(text))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parse Auth header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object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{</a:t>
            </a:r>
            <a:br/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 </a:t>
            </a:r>
            <a:r>
              <a:rPr b="0" i="1" lang="en-GB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separators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 .:"</a:t>
            </a:r>
            <a:br/>
            <a:br/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unapply(text: 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): Option[(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)] =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firstToken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(text)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.flatMap(token =&gt;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Some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((token, text.substring(token.length))))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}</a:t>
            </a:r>
            <a:br/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firstToken(text: 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=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tokenizer =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StringTokenizer(text, </a:t>
            </a:r>
            <a:r>
              <a:rPr b="0" i="1" lang="en-GB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separators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true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(tokenizer.hasMoreTokens)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Some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(tokenizer.nextToken())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else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None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}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parse Auth header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203760" y="837360"/>
            <a:ext cx="964944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1" i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 val </a:t>
            </a:r>
            <a:r>
              <a:rPr b="1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basic </a:t>
            </a:r>
            <a:r>
              <a:rPr b="1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 Header(</a:t>
            </a:r>
            <a:r>
              <a:rPr b="1" i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"Authorization"</a:t>
            </a:r>
            <a:r>
              <a:rPr b="1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1" i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"Basic QWxhZGRpbjpPcGVuU2VzYW1l"</a:t>
            </a:r>
            <a:r>
              <a:rPr b="1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i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 val </a:t>
            </a:r>
            <a:r>
              <a:rPr b="1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jwt </a:t>
            </a:r>
            <a:r>
              <a:rPr b="1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 Header(</a:t>
            </a:r>
            <a:r>
              <a:rPr b="1" i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"Authorization"</a:t>
            </a:r>
            <a:r>
              <a:rPr b="1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1" i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"Bearer </a:t>
            </a:r>
            <a:r>
              <a:rPr b="1" i="1" lang="en-GB" sz="16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eyJh...CJ9</a:t>
            </a:r>
            <a:r>
              <a:rPr b="1" i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</a:t>
            </a:r>
            <a:r>
              <a:rPr b="1" i="1" lang="en-GB" sz="16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eyJ...ifQ</a:t>
            </a:r>
            <a:r>
              <a:rPr b="1" i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</a:t>
            </a:r>
            <a:r>
              <a:rPr b="1" i="1" lang="en-GB" sz="1600" spc="-1" strike="noStrike">
                <a:solidFill>
                  <a:srgbClr val="2300dc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xu...ds</a:t>
            </a:r>
            <a:r>
              <a:rPr b="1" i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r>
              <a:rPr b="1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getPrincipal(header: Header) = {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header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Header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"Authorization"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       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"Basic"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 "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Base64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(user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":"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password)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) =&gt; user</a:t>
            </a:r>
            <a:br/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Header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"Authorization"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       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"Bearer"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 "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Base64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(alg)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"."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Base64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(json)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"."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sign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) =&gt; json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}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algn="ctr">
              <a:spcBef>
                <a:spcPts val="660"/>
              </a:spcBef>
            </a:pP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spcBef>
                <a:spcPts val="660"/>
              </a:spcBef>
            </a:pP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spcBef>
                <a:spcPts val="660"/>
              </a:spcBef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31720" y="74160"/>
            <a:ext cx="9072000" cy="64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Links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16240" y="892800"/>
            <a:ext cx="9072000" cy="456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Documentation: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spcBef>
                <a:spcPts val="575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http://docs.scala-lang.org/tour/pattern-matching.html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spcBef>
                <a:spcPts val="575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http://www.artima.com/scalazine/articles/pattern_matching.html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spcBef>
                <a:spcPts val="575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http://danielwestheide.com/blog/2012/11/21/the-neophytes-guide-to-scala-part-1-extractors.html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spcBef>
                <a:spcPts val="575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http://danielwestheide.com/blog/2012/11/28/the-neophytes-guide-to-scala-part-2-extracting-sequences.html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spcBef>
                <a:spcPts val="575"/>
              </a:spcBef>
              <a:buClr>
                <a:srgbClr val="000000"/>
              </a:buClr>
              <a:buFont typeface="Arial"/>
              <a:buChar char="–"/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 template: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spcBef>
                <a:spcPts val="575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6"/>
              </a:rPr>
              <a:t>free-power-point-templates.com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Matching by value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1491480" y="891000"/>
            <a:ext cx="1279440" cy="54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algn="ctr">
              <a:spcBef>
                <a:spcPts val="660"/>
              </a:spcBef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5789160" y="900000"/>
            <a:ext cx="137844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 algn="ctr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Scala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515268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Number to string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value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"One"</a:t>
            </a:r>
            <a:br/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2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"Two"</a:t>
            </a:r>
            <a:br/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_ 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"Many"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50400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Number to string</a:t>
            </a:r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switch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(value)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"One"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2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"Two"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default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"Many"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1267920" y="831240"/>
            <a:ext cx="367560" cy="49644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5755680" y="885240"/>
            <a:ext cx="319320" cy="518760"/>
          </a:xfrm>
          <a:prstGeom prst="rect">
            <a:avLst/>
          </a:prstGeom>
          <a:ln>
            <a:noFill/>
          </a:ln>
        </p:spPr>
      </p:pic>
      <p:sp>
        <p:nvSpPr>
          <p:cNvPr id="52" name="Line 6"/>
          <p:cNvSpPr/>
          <p:nvPr/>
        </p:nvSpPr>
        <p:spPr>
          <a:xfrm>
            <a:off x="4768200" y="807120"/>
            <a:ext cx="0" cy="4862880"/>
          </a:xfrm>
          <a:prstGeom prst="line">
            <a:avLst/>
          </a:prstGeom>
          <a:ln w="19080">
            <a:solidFill>
              <a:srgbClr val="e6e6e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Matching by value: multiple matches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1491480" y="891000"/>
            <a:ext cx="1279440" cy="54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algn="ctr">
              <a:spcBef>
                <a:spcPts val="660"/>
              </a:spcBef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5789160" y="900000"/>
            <a:ext cx="137844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 algn="ctr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Scala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4"/>
          <p:cNvSpPr txBox="1"/>
          <p:nvPr/>
        </p:nvSpPr>
        <p:spPr>
          <a:xfrm>
            <a:off x="515268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Number to string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value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"One"</a:t>
            </a:r>
            <a:br/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2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"Two"</a:t>
            </a:r>
            <a:br/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3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|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4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|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5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"Many"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5"/>
          <p:cNvSpPr txBox="1"/>
          <p:nvPr/>
        </p:nvSpPr>
        <p:spPr>
          <a:xfrm>
            <a:off x="50400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Number to string</a:t>
            </a:r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switch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(value) {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1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"One"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1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2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"Two"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1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3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1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4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1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5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"Many"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1267920" y="831240"/>
            <a:ext cx="367560" cy="49644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5755680" y="885240"/>
            <a:ext cx="319320" cy="518760"/>
          </a:xfrm>
          <a:prstGeom prst="rect">
            <a:avLst/>
          </a:prstGeom>
          <a:ln>
            <a:noFill/>
          </a:ln>
        </p:spPr>
      </p:pic>
      <p:sp>
        <p:nvSpPr>
          <p:cNvPr id="60" name="Line 6"/>
          <p:cNvSpPr/>
          <p:nvPr/>
        </p:nvSpPr>
        <p:spPr>
          <a:xfrm>
            <a:off x="4768200" y="807120"/>
            <a:ext cx="0" cy="4862880"/>
          </a:xfrm>
          <a:prstGeom prst="line">
            <a:avLst/>
          </a:prstGeom>
          <a:ln w="19080">
            <a:solidFill>
              <a:srgbClr val="e6e6e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Matching by value – different types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1491480" y="891000"/>
            <a:ext cx="1279440" cy="54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algn="ctr">
              <a:spcBef>
                <a:spcPts val="660"/>
              </a:spcBef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5789160" y="900000"/>
            <a:ext cx="137844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 algn="ctr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Scala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4"/>
          <p:cNvSpPr txBox="1"/>
          <p:nvPr/>
        </p:nvSpPr>
        <p:spPr>
          <a:xfrm>
            <a:off x="515268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Any to string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value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false 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"Zero"</a:t>
            </a:r>
            <a:br/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     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"One"</a:t>
            </a:r>
            <a:br/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"Many"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"Infinity"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5"/>
          <p:cNvSpPr txBox="1"/>
          <p:nvPr/>
        </p:nvSpPr>
        <p:spPr>
          <a:xfrm>
            <a:off x="50400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Any to string</a:t>
            </a:r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(value.equals(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false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))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"Zero"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(value.equals(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))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"One"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(value.equals(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"Many"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))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"Infinity"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1267920" y="831240"/>
            <a:ext cx="367560" cy="49644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3"/>
          <a:stretch/>
        </p:blipFill>
        <p:spPr>
          <a:xfrm>
            <a:off x="5755680" y="885240"/>
            <a:ext cx="319320" cy="518760"/>
          </a:xfrm>
          <a:prstGeom prst="rect">
            <a:avLst/>
          </a:prstGeom>
          <a:ln>
            <a:noFill/>
          </a:ln>
        </p:spPr>
      </p:pic>
      <p:sp>
        <p:nvSpPr>
          <p:cNvPr id="68" name="Line 6"/>
          <p:cNvSpPr/>
          <p:nvPr/>
        </p:nvSpPr>
        <p:spPr>
          <a:xfrm>
            <a:off x="4768200" y="807120"/>
            <a:ext cx="0" cy="4862880"/>
          </a:xfrm>
          <a:prstGeom prst="line">
            <a:avLst/>
          </a:prstGeom>
          <a:ln w="19080">
            <a:solidFill>
              <a:srgbClr val="e6e6e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Matching by type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1491480" y="891000"/>
            <a:ext cx="1279440" cy="54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algn="ctr">
              <a:spcBef>
                <a:spcPts val="660"/>
              </a:spcBef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3"/>
          <p:cNvSpPr txBox="1"/>
          <p:nvPr/>
        </p:nvSpPr>
        <p:spPr>
          <a:xfrm>
            <a:off x="5789160" y="900000"/>
            <a:ext cx="137844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 algn="ctr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Scala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4"/>
          <p:cNvSpPr txBox="1"/>
          <p:nvPr/>
        </p:nvSpPr>
        <p:spPr>
          <a:xfrm>
            <a:off x="515268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Any to number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value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number: Int  =&gt; number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text: 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text.toInt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5"/>
          <p:cNvSpPr txBox="1"/>
          <p:nvPr/>
        </p:nvSpPr>
        <p:spPr>
          <a:xfrm>
            <a:off x="50400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Any to number</a:t>
            </a:r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(value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instanceof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Integer)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(Integer) value;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(value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instanceof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String)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String text = (String) value;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Integer.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valueOf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(text);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1267920" y="831240"/>
            <a:ext cx="367560" cy="49644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5755680" y="885240"/>
            <a:ext cx="319320" cy="518760"/>
          </a:xfrm>
          <a:prstGeom prst="rect">
            <a:avLst/>
          </a:prstGeom>
          <a:ln>
            <a:noFill/>
          </a:ln>
        </p:spPr>
      </p:pic>
      <p:sp>
        <p:nvSpPr>
          <p:cNvPr id="76" name="Line 6"/>
          <p:cNvSpPr/>
          <p:nvPr/>
        </p:nvSpPr>
        <p:spPr>
          <a:xfrm>
            <a:off x="4768200" y="807120"/>
            <a:ext cx="0" cy="4862880"/>
          </a:xfrm>
          <a:prstGeom prst="line">
            <a:avLst/>
          </a:prstGeom>
          <a:ln w="19080">
            <a:solidFill>
              <a:srgbClr val="e6e6e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Extractor: case class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1491480" y="891000"/>
            <a:ext cx="1279440" cy="54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algn="ctr">
              <a:spcBef>
                <a:spcPts val="660"/>
              </a:spcBef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3"/>
          <p:cNvSpPr txBox="1"/>
          <p:nvPr/>
        </p:nvSpPr>
        <p:spPr>
          <a:xfrm>
            <a:off x="5789160" y="900000"/>
            <a:ext cx="137844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 algn="ctr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Scala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4"/>
          <p:cNvSpPr txBox="1"/>
          <p:nvPr/>
        </p:nvSpPr>
        <p:spPr>
          <a:xfrm>
            <a:off x="515268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1" lang="en-GB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class 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Email(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from: </a:t>
            </a:r>
            <a:r>
              <a:rPr b="0" lang="en-GB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title: </a:t>
            </a:r>
            <a:r>
              <a:rPr b="0" lang="en-GB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message: </a:t>
            </a:r>
            <a:r>
              <a:rPr b="0" lang="en-GB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1" lang="en-GB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class 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Chat(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name: </a:t>
            </a:r>
            <a:r>
              <a:rPr b="0" lang="en-GB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message: </a:t>
            </a:r>
            <a:r>
              <a:rPr b="0" lang="en-GB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message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(sender, title, _)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=&gt; </a:t>
            </a: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audit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"email"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sender, title)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Chat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(name, _)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=&gt; </a:t>
            </a: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audit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"chat"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name, </a:t>
            </a:r>
            <a:r>
              <a:rPr b="1" lang="en-GB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"n/a"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5"/>
          <p:cNvSpPr txBox="1"/>
          <p:nvPr/>
        </p:nvSpPr>
        <p:spPr>
          <a:xfrm>
            <a:off x="50400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1" lang="en-GB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class 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 {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String </a:t>
            </a:r>
            <a:r>
              <a:rPr b="1" lang="en-GB" sz="12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String </a:t>
            </a:r>
            <a:r>
              <a:rPr b="1" lang="en-GB" sz="12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title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String </a:t>
            </a:r>
            <a:r>
              <a:rPr b="1" lang="en-GB" sz="12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message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r>
              <a:rPr b="1" lang="en-GB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class 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Chat {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String </a:t>
            </a:r>
            <a:r>
              <a:rPr b="1" lang="en-GB" sz="12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name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String </a:t>
            </a:r>
            <a:r>
              <a:rPr b="1" lang="en-GB" sz="12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message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(message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instanceof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Email) {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Email e = (Email) message;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audit(</a:t>
            </a:r>
            <a:r>
              <a:rPr b="1" lang="en-GB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"email"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e.</a:t>
            </a:r>
            <a:r>
              <a:rPr b="1" lang="en-GB" sz="14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e.</a:t>
            </a:r>
            <a:r>
              <a:rPr b="1" lang="en-GB" sz="14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title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else if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(message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instanceof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Chat) {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Chat chat = (Chat) message;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audit(</a:t>
            </a:r>
            <a:r>
              <a:rPr b="1" lang="en-GB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"chat"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chat.</a:t>
            </a:r>
            <a:r>
              <a:rPr b="1" lang="en-GB" sz="14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name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1" lang="en-GB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"n/a"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1267920" y="831240"/>
            <a:ext cx="367560" cy="49644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5755680" y="885240"/>
            <a:ext cx="319320" cy="518760"/>
          </a:xfrm>
          <a:prstGeom prst="rect">
            <a:avLst/>
          </a:prstGeom>
          <a:ln>
            <a:noFill/>
          </a:ln>
        </p:spPr>
      </p:pic>
      <p:sp>
        <p:nvSpPr>
          <p:cNvPr id="84" name="Line 6"/>
          <p:cNvSpPr/>
          <p:nvPr/>
        </p:nvSpPr>
        <p:spPr>
          <a:xfrm>
            <a:off x="4768200" y="807120"/>
            <a:ext cx="0" cy="4862880"/>
          </a:xfrm>
          <a:prstGeom prst="line">
            <a:avLst/>
          </a:prstGeom>
          <a:ln w="19080">
            <a:solidFill>
              <a:srgbClr val="e6e6e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Extractor: pattern guard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491480" y="891000"/>
            <a:ext cx="1279440" cy="54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algn="ctr">
              <a:spcBef>
                <a:spcPts val="660"/>
              </a:spcBef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5789160" y="900000"/>
            <a:ext cx="137844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 algn="ctr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Scala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4"/>
          <p:cNvSpPr txBox="1"/>
          <p:nvPr/>
        </p:nvSpPr>
        <p:spPr>
          <a:xfrm>
            <a:off x="515268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class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Email(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from: </a:t>
            </a:r>
            <a:r>
              <a:rPr b="0" lang="en-GB" sz="14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title: </a:t>
            </a:r>
            <a:r>
              <a:rPr b="0" lang="en-GB" sz="14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message: </a:t>
            </a:r>
            <a:r>
              <a:rPr b="0" lang="en-GB" sz="14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message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(sender, _, text)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spam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(text)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=&gt; </a:t>
            </a: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report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(sender)</a:t>
            </a:r>
            <a:br/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(sender, title, _)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=&gt; </a:t>
            </a: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audit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"email"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sender, title)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5"/>
          <p:cNvSpPr txBox="1"/>
          <p:nvPr/>
        </p:nvSpPr>
        <p:spPr>
          <a:xfrm>
            <a:off x="50400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class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 {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String </a:t>
            </a:r>
            <a:r>
              <a:rPr b="1" lang="en-GB" sz="14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String </a:t>
            </a:r>
            <a:r>
              <a:rPr b="1" lang="en-GB" sz="14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title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String </a:t>
            </a:r>
            <a:r>
              <a:rPr b="1" lang="en-GB" sz="14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message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(message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instanceof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Email) {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Email e = (Email) message;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(isSpam(e.</a:t>
            </a:r>
            <a:r>
              <a:rPr b="1" lang="en-GB" sz="14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message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)) {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report(e.</a:t>
            </a:r>
            <a:r>
              <a:rPr b="1" lang="en-GB" sz="14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}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else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audit(</a:t>
            </a:r>
            <a:r>
              <a:rPr b="1" lang="en-GB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"email"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e.</a:t>
            </a:r>
            <a:r>
              <a:rPr b="1" lang="en-GB" sz="14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e.</a:t>
            </a:r>
            <a:r>
              <a:rPr b="1" lang="en-GB" sz="14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title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}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1267920" y="831240"/>
            <a:ext cx="367560" cy="49644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5755680" y="885240"/>
            <a:ext cx="319320" cy="518760"/>
          </a:xfrm>
          <a:prstGeom prst="rect">
            <a:avLst/>
          </a:prstGeom>
          <a:ln>
            <a:noFill/>
          </a:ln>
        </p:spPr>
      </p:pic>
      <p:sp>
        <p:nvSpPr>
          <p:cNvPr id="92" name="Line 6"/>
          <p:cNvSpPr/>
          <p:nvPr/>
        </p:nvSpPr>
        <p:spPr>
          <a:xfrm>
            <a:off x="4768200" y="807120"/>
            <a:ext cx="0" cy="4862880"/>
          </a:xfrm>
          <a:prstGeom prst="line">
            <a:avLst/>
          </a:prstGeom>
          <a:ln w="19080">
            <a:solidFill>
              <a:srgbClr val="e6e6e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Extractor: algebraic types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GB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result: Option[Int]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result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Some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(value) =&gt;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s"Got value </a:t>
            </a:r>
            <a:r>
              <a:rPr b="1" lang="en-GB" sz="16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value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None =&gt;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"No value provided"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GB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result: Try[Int]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result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Success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(value) =&gt;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s"Got value </a:t>
            </a:r>
            <a:r>
              <a:rPr b="1" lang="en-GB" sz="16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value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Failure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(error) =&gt;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s"Failed to get value: </a:t>
            </a:r>
            <a:r>
              <a:rPr b="1" lang="en-GB" sz="16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error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14500</TotalTime>
  <Application>LibreOffice/5.3.5.2$Windows_X86_64 LibreOffice_project/50d9bf2b0a79cdb85a3814b592608037a682059d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2010-05-23T15:28:12Z</dcterms:created>
  <dc:creator>Mariajose</dc:creator>
  <dc:description/>
  <dc:language>en-GB</dc:language>
  <cp:lastModifiedBy/>
  <dcterms:modified xsi:type="dcterms:W3CDTF">2017-08-30T09:05:51Z</dcterms:modified>
  <cp:revision>805</cp:revision>
  <dc:subject/>
  <dc:title>Diapositiva 1</dc:title>
</cp:coreProperties>
</file>