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media/image1.jpeg" ContentType="image/jpeg"/>
  <Override PartName="/ppt/media/image23.jpeg" ContentType="image/jpeg"/>
  <Override PartName="/ppt/media/image8.png" ContentType="image/png"/>
  <Override PartName="/ppt/media/image2.jpeg" ContentType="image/jpeg"/>
  <Override PartName="/ppt/media/image5.png" ContentType="image/png"/>
  <Override PartName="/ppt/media/image3.jpeg" ContentType="image/jpeg"/>
  <Override PartName="/ppt/media/image4.jpeg" ContentType="image/jpeg"/>
  <Override PartName="/ppt/media/image34.jpeg" ContentType="image/jpeg"/>
  <Override PartName="/ppt/media/image6.png" ContentType="image/png"/>
  <Override PartName="/ppt/media/image9.png" ContentType="image/png"/>
  <Override PartName="/ppt/media/image7.jpeg" ContentType="image/jpeg"/>
  <Override PartName="/ppt/media/image10.jpeg" ContentType="image/jpeg"/>
  <Override PartName="/ppt/media/image11.png" ContentType="image/png"/>
  <Override PartName="/ppt/media/image12.png" ContentType="image/png"/>
  <Override PartName="/ppt/media/image13.jpeg" ContentType="image/jpeg"/>
  <Override PartName="/ppt/media/image14.png" ContentType="image/png"/>
  <Override PartName="/ppt/media/image35.jpeg" ContentType="image/jpeg"/>
  <Override PartName="/ppt/media/image15.png" ContentType="image/png"/>
  <Override PartName="/ppt/media/image16.jpeg" ContentType="image/jpeg"/>
  <Override PartName="/ppt/media/image24.jpeg" ContentType="image/jpeg"/>
  <Override PartName="/ppt/media/image17.png" ContentType="image/png"/>
  <Override PartName="/ppt/media/image18.png" ContentType="image/png"/>
  <Override PartName="/ppt/media/image19.jpeg" ContentType="image/jpeg"/>
  <Override PartName="/ppt/media/image40.jpeg" ContentType="image/jpeg"/>
  <Override PartName="/ppt/media/image20.png" ContentType="image/png"/>
  <Override PartName="/ppt/media/image21.png" ContentType="image/png"/>
  <Override PartName="/ppt/media/image22.jpeg" ContentType="image/jpeg"/>
  <Override PartName="/ppt/media/image25.jpeg" ContentType="image/jpeg"/>
  <Override PartName="/ppt/media/image26.jpeg" ContentType="image/jpeg"/>
  <Override PartName="/ppt/media/image27.jpeg" ContentType="image/jpeg"/>
  <Override PartName="/ppt/media/image28.jpeg" ContentType="image/jpeg"/>
  <Override PartName="/ppt/media/image29.jpeg" ContentType="image/jpeg"/>
  <Override PartName="/ppt/media/image30.jpeg" ContentType="image/jpeg"/>
  <Override PartName="/ppt/media/image31.jpeg" ContentType="image/jpeg"/>
  <Override PartName="/ppt/media/image32.jpeg" ContentType="image/jpeg"/>
  <Override PartName="/ppt/media/image33.jpeg" ContentType="image/jpeg"/>
  <Override PartName="/ppt/media/image36.jpeg" ContentType="image/jpeg"/>
  <Override PartName="/ppt/media/image37.jpeg" ContentType="image/jpeg"/>
  <Override PartName="/ppt/media/image38.jpeg" ContentType="image/jpeg"/>
  <Override PartName="/ppt/media/image39.jpeg" ContentType="image/jpeg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26.xml" ContentType="application/vnd.openxmlformats-officedocument.presentationml.slide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23.xml" ContentType="application/vnd.openxmlformats-officedocument.presentationml.slide+xml"/>
  <Override PartName="/ppt/slides/slide6.xml" ContentType="application/vnd.openxmlformats-officedocument.presentationml.slide+xml"/>
  <Override PartName="/ppt/slides/slide24.xml" ContentType="application/vnd.openxmlformats-officedocument.presentationml.slide+xml"/>
  <Override PartName="/ppt/slides/slide7.xml" ContentType="application/vnd.openxmlformats-officedocument.presentationml.slide+xml"/>
  <Override PartName="/ppt/slides/slide2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7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25.xml.rels" ContentType="application/vnd.openxmlformats-package.relationships+xml"/>
  <Override PartName="/ppt/slides/_rels/slide26.xml.rels" ContentType="application/vnd.openxmlformats-package.relationships+xml"/>
  <Override PartName="/ppt/slides/_rels/slide27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</p:sldIdLst>
  <p:sldSz cx="10080625" cy="567055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800"/>
            <a:ext cx="9072000" cy="94500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endParaRPr b="0" lang="en-GB" sz="36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3000"/>
            <a:ext cx="9072000" cy="17845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GB" sz="26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277440"/>
            <a:ext cx="9072000" cy="17845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GB" sz="26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800"/>
            <a:ext cx="9072000" cy="94500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endParaRPr b="0" lang="en-GB" sz="36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3000"/>
            <a:ext cx="4426920" cy="17845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GB" sz="26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3000"/>
            <a:ext cx="4426920" cy="17845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GB" sz="26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3277440"/>
            <a:ext cx="4426920" cy="17845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GB" sz="26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3277440"/>
            <a:ext cx="4426920" cy="17845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GB" sz="26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800"/>
            <a:ext cx="9072000" cy="94500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endParaRPr b="0" lang="en-GB" sz="36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3000"/>
            <a:ext cx="2921040" cy="17845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GB" sz="26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560" y="1323000"/>
            <a:ext cx="2921040" cy="17845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GB" sz="26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9120" y="1323000"/>
            <a:ext cx="2921040" cy="17845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GB" sz="26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639120" y="3277440"/>
            <a:ext cx="2921040" cy="17845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GB" sz="26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560" y="3277440"/>
            <a:ext cx="2921040" cy="17845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GB" sz="26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504000" y="3277440"/>
            <a:ext cx="2921040" cy="17845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GB" sz="26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800"/>
            <a:ext cx="9072000" cy="94500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endParaRPr b="0" lang="en-GB" sz="36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3000"/>
            <a:ext cx="9072000" cy="3741840"/>
          </a:xfrm>
          <a:prstGeom prst="rect">
            <a:avLst/>
          </a:prstGeom>
        </p:spPr>
        <p:txBody>
          <a:bodyPr lIns="0" rIns="0" tIns="0" bIns="0" anchor="ctr"/>
          <a:p>
            <a:pPr algn="ctr">
              <a:spcBef>
                <a:spcPts val="799"/>
              </a:spcBef>
            </a:pP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800"/>
            <a:ext cx="9072000" cy="94500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endParaRPr b="0" lang="en-GB" sz="36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3000"/>
            <a:ext cx="9072000" cy="374184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GB" sz="26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800"/>
            <a:ext cx="9072000" cy="94500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endParaRPr b="0" lang="en-GB" sz="36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3000"/>
            <a:ext cx="4426920" cy="374184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GB" sz="26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3000"/>
            <a:ext cx="4426920" cy="374184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GB" sz="26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800"/>
            <a:ext cx="9072000" cy="94500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endParaRPr b="0" lang="en-GB" sz="36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800"/>
            <a:ext cx="9072000" cy="4381920"/>
          </a:xfrm>
          <a:prstGeom prst="rect">
            <a:avLst/>
          </a:prstGeom>
        </p:spPr>
        <p:txBody>
          <a:bodyPr lIns="0" rIns="0" tIns="0" bIns="0" anchor="ctr"/>
          <a:p>
            <a:pPr algn="ctr">
              <a:spcBef>
                <a:spcPts val="799"/>
              </a:spcBef>
            </a:pP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800"/>
            <a:ext cx="9072000" cy="94500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endParaRPr b="0" lang="en-GB" sz="36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3000"/>
            <a:ext cx="4426920" cy="17845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GB" sz="26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3277440"/>
            <a:ext cx="4426920" cy="17845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GB" sz="26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323000"/>
            <a:ext cx="4426920" cy="374184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GB" sz="26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800"/>
            <a:ext cx="9072000" cy="94500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endParaRPr b="0" lang="en-GB" sz="36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3000"/>
            <a:ext cx="4426920" cy="374184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GB" sz="26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3000"/>
            <a:ext cx="4426920" cy="17845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GB" sz="26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277440"/>
            <a:ext cx="4426920" cy="17845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GB" sz="26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800"/>
            <a:ext cx="9072000" cy="94500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endParaRPr b="0" lang="en-GB" sz="36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3000"/>
            <a:ext cx="4426920" cy="17845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GB" sz="26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3000"/>
            <a:ext cx="4426920" cy="17845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GB" sz="26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277440"/>
            <a:ext cx="9072000" cy="17845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GB" sz="26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800"/>
            <a:ext cx="9072000" cy="945000"/>
          </a:xfrm>
          <a:prstGeom prst="rect">
            <a:avLst/>
          </a:prstGeom>
        </p:spPr>
        <p:txBody>
          <a:bodyPr lIns="90000" rIns="90000" tIns="46800" bIns="46800" anchor="ctr"/>
          <a:p>
            <a:pPr algn="ctr"/>
            <a:r>
              <a:rPr b="0" lang="en-GB" sz="364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GB" sz="36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3000"/>
            <a:ext cx="9072000" cy="374184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pPr marL="342720" indent="-342720">
              <a:spcBef>
                <a:spcPts val="660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6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GB" sz="26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2680" indent="-285480">
              <a:spcBef>
                <a:spcPts val="575"/>
              </a:spcBef>
              <a:buClr>
                <a:srgbClr val="000000"/>
              </a:buClr>
              <a:buFont typeface="Arial"/>
              <a:buChar char="–"/>
            </a:pPr>
            <a:r>
              <a:rPr b="0" lang="en-GB" sz="232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GB" sz="232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43000" indent="-228600">
              <a:spcBef>
                <a:spcPts val="493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199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GB" sz="1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600200" indent="-228600">
              <a:spcBef>
                <a:spcPts val="411"/>
              </a:spcBef>
              <a:buClr>
                <a:srgbClr val="000000"/>
              </a:buClr>
              <a:buFont typeface="Arial"/>
              <a:buChar char="–"/>
            </a:pPr>
            <a:r>
              <a:rPr b="0" lang="en-GB" sz="166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GB" sz="16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057400" indent="-228600">
              <a:spcBef>
                <a:spcPts val="411"/>
              </a:spcBef>
              <a:buClr>
                <a:srgbClr val="000000"/>
              </a:buClr>
              <a:buFont typeface="Arial"/>
              <a:buChar char="»"/>
            </a:pPr>
            <a:r>
              <a:rPr b="0" lang="en-GB" sz="166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GB" sz="16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057400" indent="-228600">
              <a:spcBef>
                <a:spcPts val="411"/>
              </a:spcBef>
              <a:buClr>
                <a:srgbClr val="000000"/>
              </a:buClr>
              <a:buFont typeface="Arial"/>
              <a:buChar char="»"/>
            </a:pPr>
            <a:r>
              <a:rPr b="0" lang="en-GB" sz="166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GB" sz="16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2057400" indent="-228600">
              <a:spcBef>
                <a:spcPts val="411"/>
              </a:spcBef>
              <a:buClr>
                <a:srgbClr val="000000"/>
              </a:buClr>
              <a:buFont typeface="Arial"/>
              <a:buChar char="»"/>
            </a:pPr>
            <a:r>
              <a:rPr b="0" lang="en-GB" sz="166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GB" sz="16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3280" y="5163120"/>
            <a:ext cx="2352240" cy="393840"/>
          </a:xfrm>
          <a:prstGeom prst="rect">
            <a:avLst/>
          </a:prstGeom>
        </p:spPr>
        <p:txBody>
          <a:bodyPr lIns="90000" rIns="90000" tIns="46800" bIns="46800"/>
          <a:p>
            <a:pPr/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&lt;date/time&gt;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3760" y="5163120"/>
            <a:ext cx="3192120" cy="393840"/>
          </a:xfrm>
          <a:prstGeom prst="rect">
            <a:avLst/>
          </a:prstGeom>
        </p:spPr>
        <p:txBody>
          <a:bodyPr lIns="90000" rIns="90000" tIns="46800" bIns="46800"/>
          <a:p>
            <a:pPr algn="ctr"/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&lt;footer&gt;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3400" y="5163120"/>
            <a:ext cx="2352240" cy="393840"/>
          </a:xfrm>
          <a:prstGeom prst="rect">
            <a:avLst/>
          </a:prstGeom>
        </p:spPr>
        <p:txBody>
          <a:bodyPr lIns="90000" rIns="90000" tIns="46800" bIns="46800"/>
          <a:p>
            <a:pPr algn="r"/>
            <a:fld id="{560C6BB9-4AC3-400E-91FA-F048C5408AEF}" type="slidenum"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3.jpeg"/><Relationship Id="rId2" Type="http://schemas.openxmlformats.org/officeDocument/2006/relationships/slideLayout" Target="../slideLayouts/slideLayout1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4.jpeg"/><Relationship Id="rId2" Type="http://schemas.openxmlformats.org/officeDocument/2006/relationships/slideLayout" Target="../slideLayouts/slideLayout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5.jpeg"/><Relationship Id="rId2" Type="http://schemas.openxmlformats.org/officeDocument/2006/relationships/slideLayout" Target="../slideLayouts/slideLayout1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6.jpeg"/><Relationship Id="rId2" Type="http://schemas.openxmlformats.org/officeDocument/2006/relationships/slideLayout" Target="../slideLayouts/slideLayout1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7.jpeg"/><Relationship Id="rId2" Type="http://schemas.openxmlformats.org/officeDocument/2006/relationships/slideLayout" Target="../slideLayouts/slideLayout1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8.jpeg"/><Relationship Id="rId2" Type="http://schemas.openxmlformats.org/officeDocument/2006/relationships/slideLayout" Target="../slideLayouts/slideLayout1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9.jpeg"/><Relationship Id="rId2" Type="http://schemas.openxmlformats.org/officeDocument/2006/relationships/slideLayout" Target="../slideLayouts/slideLayout1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30.jpeg"/><Relationship Id="rId2" Type="http://schemas.openxmlformats.org/officeDocument/2006/relationships/slideLayout" Target="../slideLayouts/slideLayout1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31.jpeg"/><Relationship Id="rId2" Type="http://schemas.openxmlformats.org/officeDocument/2006/relationships/slideLayout" Target="../slideLayouts/slideLayout1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32.jpeg"/><Relationship Id="rId2" Type="http://schemas.openxmlformats.org/officeDocument/2006/relationships/slideLayout" Target="../slideLayouts/slideLayout1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33.jpeg"/><Relationship Id="rId2" Type="http://schemas.openxmlformats.org/officeDocument/2006/relationships/slideLayout" Target="../slideLayouts/slideLayout1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34.jpeg"/><Relationship Id="rId2" Type="http://schemas.openxmlformats.org/officeDocument/2006/relationships/slideLayout" Target="../slideLayouts/slideLayout1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35.jpeg"/><Relationship Id="rId2" Type="http://schemas.openxmlformats.org/officeDocument/2006/relationships/slideLayout" Target="../slideLayouts/slideLayout1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36.jpeg"/><Relationship Id="rId2" Type="http://schemas.openxmlformats.org/officeDocument/2006/relationships/slideLayout" Target="../slideLayouts/slideLayout11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37.jpeg"/><Relationship Id="rId2" Type="http://schemas.openxmlformats.org/officeDocument/2006/relationships/slideLayout" Target="../slideLayouts/slideLayout11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38.jpeg"/><Relationship Id="rId2" Type="http://schemas.openxmlformats.org/officeDocument/2006/relationships/slideLayout" Target="../slideLayouts/slideLayout11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39.jpeg"/><Relationship Id="rId2" Type="http://schemas.openxmlformats.org/officeDocument/2006/relationships/slideLayout" Target="../slideLayouts/slideLayout11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40.jpeg"/><Relationship Id="rId2" Type="http://schemas.openxmlformats.org/officeDocument/2006/relationships/hyperlink" Target="http://docs.scala-lang.org/tour/pattern-matching.html" TargetMode="External"/><Relationship Id="rId3" Type="http://schemas.openxmlformats.org/officeDocument/2006/relationships/hyperlink" Target="http://www.artima.com/scalazine/articles/pattern_matching.html" TargetMode="External"/><Relationship Id="rId4" Type="http://schemas.openxmlformats.org/officeDocument/2006/relationships/hyperlink" Target="http://danielwestheide.com/blog/2012/11/21/the-neophytes-guide-to-scala-part-1-extractors.html" TargetMode="External"/><Relationship Id="rId5" Type="http://schemas.openxmlformats.org/officeDocument/2006/relationships/hyperlink" Target="http://danielwestheide.com/blog/2012/11/28/the-neophytes-guide-to-scala-part-2-extracting-sequences.html" TargetMode="External"/><Relationship Id="rId6" Type="http://schemas.openxmlformats.org/officeDocument/2006/relationships/hyperlink" Target="http://www.free-power-point-templates.com/kaleidoscope-triangle-powerpoint-template" TargetMode="External"/><Relationship Id="rId7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1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slideLayout" Target="../slideLayouts/slideLayout1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slideLayout" Target="../slideLayouts/slideLayout1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slideLayout" Target="../slideLayouts/slideLayout1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6.jpeg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slideLayout" Target="../slideLayouts/slideLayout1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9.jpeg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slideLayout" Target="../slideLayouts/slideLayout1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2.jpeg"/><Relationship Id="rId2" Type="http://schemas.openxmlformats.org/officeDocument/2006/relationships/slideLayout" Target="../slideLayouts/slideLayout1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3730320" y="2440440"/>
            <a:ext cx="5909760" cy="633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pPr algn="r">
              <a:spcBef>
                <a:spcPts val="697"/>
              </a:spcBef>
            </a:pPr>
            <a:r>
              <a:rPr b="0" lang="es-UY" sz="2800" spc="-1" strike="noStrike">
                <a:solidFill>
                  <a:srgbClr val="80008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Volodymyr Korolyov</a:t>
            </a:r>
            <a:endParaRPr b="0" lang="en-GB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spcBef>
                <a:spcPts val="697"/>
              </a:spcBef>
            </a:pPr>
            <a:r>
              <a:rPr b="0" lang="es-UY" sz="2800" spc="-1" strike="noStrike">
                <a:solidFill>
                  <a:srgbClr val="80008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Cork, 30 Aug 2017</a:t>
            </a:r>
            <a:endParaRPr b="0" lang="en-GB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CustomShape 2"/>
          <p:cNvSpPr/>
          <p:nvPr/>
        </p:nvSpPr>
        <p:spPr>
          <a:xfrm>
            <a:off x="2619000" y="535680"/>
            <a:ext cx="7104240" cy="172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/>
          <a:p>
            <a:pPr algn="r"/>
            <a:r>
              <a:rPr b="1" lang="es-UY" sz="4400" spc="-1" strike="noStrike">
                <a:solidFill>
                  <a:srgbClr val="80008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Pattern Matching</a:t>
            </a:r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/>
            <a:r>
              <a:rPr b="1" lang="es-UY" sz="4400" spc="-1" strike="noStrike">
                <a:solidFill>
                  <a:srgbClr val="80008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 Scala</a:t>
            </a:r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504000" y="46800"/>
            <a:ext cx="9072000" cy="673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/>
          <a:p>
            <a:pPr algn="ctr"/>
            <a:r>
              <a:rPr b="0" lang="en-GB" sz="364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Extractor: list</a:t>
            </a:r>
            <a:endParaRPr b="0" lang="en-GB" sz="36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TextShape 2"/>
          <p:cNvSpPr txBox="1"/>
          <p:nvPr/>
        </p:nvSpPr>
        <p:spPr>
          <a:xfrm>
            <a:off x="460440" y="837360"/>
            <a:ext cx="9119160" cy="4634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endParaRPr b="0" lang="en-GB" sz="26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i="1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describe</a:t>
            </a: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(</a:t>
            </a:r>
            <a:r>
              <a:rPr b="0" i="1" lang="en-GB" sz="1600" spc="-1" strike="noStrike">
                <a:solidFill>
                  <a:srgbClr val="660e7a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Nil</a:t>
            </a: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)                      === </a:t>
            </a:r>
            <a:r>
              <a:rPr b="1" lang="en-GB" sz="16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"Empty"</a:t>
            </a:r>
            <a:br/>
            <a:r>
              <a:rPr b="0" i="1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describe</a:t>
            </a: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(</a:t>
            </a:r>
            <a:r>
              <a:rPr b="1" lang="en-GB" sz="16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"A" </a:t>
            </a: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:: </a:t>
            </a:r>
            <a:r>
              <a:rPr b="0" i="1" lang="en-GB" sz="1600" spc="-1" strike="noStrike">
                <a:solidFill>
                  <a:srgbClr val="660e7a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Nil</a:t>
            </a: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)               === </a:t>
            </a:r>
            <a:r>
              <a:rPr b="1" lang="en-GB" sz="16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"A"</a:t>
            </a:r>
            <a:br/>
            <a:r>
              <a:rPr b="0" i="1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describe</a:t>
            </a: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(</a:t>
            </a:r>
            <a:r>
              <a:rPr b="1" lang="en-GB" sz="16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"A" </a:t>
            </a: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:: </a:t>
            </a:r>
            <a:r>
              <a:rPr b="1" lang="en-GB" sz="16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"B" </a:t>
            </a: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:: </a:t>
            </a:r>
            <a:r>
              <a:rPr b="0" i="1" lang="en-GB" sz="1600" spc="-1" strike="noStrike">
                <a:solidFill>
                  <a:srgbClr val="660e7a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Nil</a:t>
            </a: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)        === </a:t>
            </a:r>
            <a:r>
              <a:rPr b="1" lang="en-GB" sz="16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"A and B"</a:t>
            </a:r>
            <a:br/>
            <a:r>
              <a:rPr b="0" i="1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describe</a:t>
            </a: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(</a:t>
            </a:r>
            <a:r>
              <a:rPr b="1" lang="en-GB" sz="16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"A" </a:t>
            </a: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:: </a:t>
            </a:r>
            <a:r>
              <a:rPr b="1" lang="en-GB" sz="16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"B" </a:t>
            </a: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:: </a:t>
            </a:r>
            <a:r>
              <a:rPr b="1" lang="en-GB" sz="16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"C" </a:t>
            </a: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:: </a:t>
            </a:r>
            <a:r>
              <a:rPr b="0" i="1" lang="en-GB" sz="1600" spc="-1" strike="noStrike">
                <a:solidFill>
                  <a:srgbClr val="660e7a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Nil</a:t>
            </a: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) === </a:t>
            </a:r>
            <a:r>
              <a:rPr b="1" lang="en-GB" sz="16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"A, B and 1 more"</a:t>
            </a:r>
            <a:br/>
            <a:br/>
            <a:r>
              <a:rPr b="1" lang="en-GB" sz="16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def </a:t>
            </a: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describe(list: </a:t>
            </a:r>
            <a:r>
              <a:rPr b="0" lang="en-GB" sz="1600" spc="-1" strike="noStrike">
                <a:solidFill>
                  <a:srgbClr val="20999d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List</a:t>
            </a: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[Any]) = {</a:t>
            </a:r>
            <a:br/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list </a:t>
            </a:r>
            <a:r>
              <a:rPr b="1" lang="en-GB" sz="16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match </a:t>
            </a: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{</a:t>
            </a:r>
            <a:br/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  </a:t>
            </a:r>
            <a:r>
              <a:rPr b="1" lang="en-GB" sz="16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case </a:t>
            </a:r>
            <a:r>
              <a:rPr b="0" i="1" lang="en-GB" sz="1600" spc="-1" strike="noStrike">
                <a:solidFill>
                  <a:srgbClr val="660e7a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Nil </a:t>
            </a: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=&gt; </a:t>
            </a:r>
            <a:r>
              <a:rPr b="1" lang="en-GB" sz="16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"Empty"</a:t>
            </a:r>
            <a:br/>
            <a:r>
              <a:rPr b="1" lang="en-GB" sz="16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  </a:t>
            </a:r>
            <a:r>
              <a:rPr b="1" lang="en-GB" sz="16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case </a:t>
            </a: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head </a:t>
            </a:r>
            <a:r>
              <a:rPr b="0" i="1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:: </a:t>
            </a:r>
            <a:r>
              <a:rPr b="0" i="1" lang="en-GB" sz="1600" spc="-1" strike="noStrike">
                <a:solidFill>
                  <a:srgbClr val="660e7a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Nil </a:t>
            </a: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=&gt; </a:t>
            </a:r>
            <a:r>
              <a:rPr b="1" lang="en-GB" sz="16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s"</a:t>
            </a:r>
            <a:r>
              <a:rPr b="1" lang="en-GB" sz="1600" spc="-1" strike="noStrike">
                <a:solidFill>
                  <a:srgbClr val="00b8bb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$</a:t>
            </a: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head</a:t>
            </a:r>
            <a:r>
              <a:rPr b="1" lang="en-GB" sz="16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"</a:t>
            </a:r>
            <a:br/>
            <a:r>
              <a:rPr b="1" lang="en-GB" sz="16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  </a:t>
            </a:r>
            <a:r>
              <a:rPr b="1" lang="en-GB" sz="16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case </a:t>
            </a: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head1 </a:t>
            </a:r>
            <a:r>
              <a:rPr b="0" i="1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:: </a:t>
            </a: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head2 </a:t>
            </a:r>
            <a:r>
              <a:rPr b="0" i="1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:: </a:t>
            </a:r>
            <a:r>
              <a:rPr b="0" i="1" lang="en-GB" sz="1600" spc="-1" strike="noStrike">
                <a:solidFill>
                  <a:srgbClr val="660e7a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Nil </a:t>
            </a: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=&gt; </a:t>
            </a:r>
            <a:r>
              <a:rPr b="1" lang="en-GB" sz="16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s"</a:t>
            </a:r>
            <a:r>
              <a:rPr b="1" lang="en-GB" sz="1600" spc="-1" strike="noStrike">
                <a:solidFill>
                  <a:srgbClr val="00b8bb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$</a:t>
            </a: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head1</a:t>
            </a:r>
            <a:r>
              <a:rPr b="1" lang="en-GB" sz="16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and </a:t>
            </a:r>
            <a:r>
              <a:rPr b="1" lang="en-GB" sz="1600" spc="-1" strike="noStrike">
                <a:solidFill>
                  <a:srgbClr val="00b8bb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$</a:t>
            </a: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head2</a:t>
            </a:r>
            <a:r>
              <a:rPr b="1" lang="en-GB" sz="16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"</a:t>
            </a:r>
            <a:br/>
            <a:r>
              <a:rPr b="1" lang="en-GB" sz="16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  </a:t>
            </a:r>
            <a:r>
              <a:rPr b="1" lang="en-GB" sz="16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case </a:t>
            </a: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head1 </a:t>
            </a:r>
            <a:r>
              <a:rPr b="0" i="1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:: </a:t>
            </a: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head2 </a:t>
            </a:r>
            <a:r>
              <a:rPr b="0" i="1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:: </a:t>
            </a: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tail =&gt; </a:t>
            </a:r>
            <a:r>
              <a:rPr b="1" lang="en-GB" sz="16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s"</a:t>
            </a:r>
            <a:r>
              <a:rPr b="1" lang="en-GB" sz="1600" spc="-1" strike="noStrike">
                <a:solidFill>
                  <a:srgbClr val="00b8bb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$</a:t>
            </a: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head1</a:t>
            </a:r>
            <a:r>
              <a:rPr b="1" lang="en-GB" sz="16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, </a:t>
            </a:r>
            <a:r>
              <a:rPr b="1" lang="en-GB" sz="1600" spc="-1" strike="noStrike">
                <a:solidFill>
                  <a:srgbClr val="00b8bb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$</a:t>
            </a: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head2</a:t>
            </a:r>
            <a:r>
              <a:rPr b="1" lang="en-GB" sz="16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and </a:t>
            </a:r>
            <a:r>
              <a:rPr b="1" lang="en-GB" sz="1600" spc="-1" strike="noStrike">
                <a:solidFill>
                  <a:srgbClr val="00b8bb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$</a:t>
            </a: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{tail.size}</a:t>
            </a:r>
            <a:r>
              <a:rPr b="1" lang="en-GB" sz="16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more"</a:t>
            </a:r>
            <a:br/>
            <a:r>
              <a:rPr b="1" lang="en-GB" sz="16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</a:t>
            </a: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}</a:t>
            </a:r>
            <a:br/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}</a:t>
            </a:r>
            <a:endParaRPr b="0" lang="en-GB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504000" y="46800"/>
            <a:ext cx="9072000" cy="673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/>
          <a:p>
            <a:pPr algn="ctr"/>
            <a:r>
              <a:rPr b="0" lang="en-GB" sz="364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Extractor: tuple</a:t>
            </a:r>
            <a:endParaRPr b="0" lang="en-GB" sz="36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TextShape 2"/>
          <p:cNvSpPr txBox="1"/>
          <p:nvPr/>
        </p:nvSpPr>
        <p:spPr>
          <a:xfrm>
            <a:off x="460440" y="837360"/>
            <a:ext cx="9119160" cy="4634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endParaRPr b="0" lang="en-GB" sz="26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i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applyOp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(</a:t>
            </a:r>
            <a:r>
              <a:rPr b="1" lang="en-GB" sz="18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"not"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, </a:t>
            </a:r>
            <a:r>
              <a:rPr b="0" i="1" lang="en-GB" sz="1800" spc="-1" strike="noStrike">
                <a:solidFill>
                  <a:srgbClr val="660e7a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List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(</a:t>
            </a:r>
            <a:r>
              <a:rPr b="1" lang="en-GB" sz="18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true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, </a:t>
            </a:r>
            <a:r>
              <a:rPr b="1" lang="en-GB" sz="18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true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)) === </a:t>
            </a:r>
            <a:r>
              <a:rPr b="0" i="1" lang="en-GB" sz="1800" spc="-1" strike="noStrike">
                <a:solidFill>
                  <a:srgbClr val="660e7a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List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(</a:t>
            </a:r>
            <a:r>
              <a:rPr b="1" lang="en-GB" sz="18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false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, </a:t>
            </a:r>
            <a:r>
              <a:rPr b="1" lang="en-GB" sz="18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true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)</a:t>
            </a:r>
            <a:br/>
            <a:r>
              <a:rPr b="0" i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applyOp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(</a:t>
            </a:r>
            <a:r>
              <a:rPr b="1" lang="en-GB" sz="18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"and"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, </a:t>
            </a:r>
            <a:r>
              <a:rPr b="0" i="1" lang="en-GB" sz="1800" spc="-1" strike="noStrike">
                <a:solidFill>
                  <a:srgbClr val="660e7a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List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(</a:t>
            </a:r>
            <a:r>
              <a:rPr b="1" lang="en-GB" sz="18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true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, </a:t>
            </a:r>
            <a:r>
              <a:rPr b="1" lang="en-GB" sz="18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true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)) === </a:t>
            </a:r>
            <a:r>
              <a:rPr b="0" i="1" lang="en-GB" sz="1800" spc="-1" strike="noStrike">
                <a:solidFill>
                  <a:srgbClr val="660e7a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List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(</a:t>
            </a:r>
            <a:r>
              <a:rPr b="1" lang="en-GB" sz="18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true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)</a:t>
            </a:r>
            <a:br/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br/>
            <a:r>
              <a:rPr b="1" lang="en-GB" sz="18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def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applyOp(op: </a:t>
            </a:r>
            <a:r>
              <a:rPr b="0" lang="en-GB" sz="1800" spc="-1" strike="noStrike">
                <a:solidFill>
                  <a:srgbClr val="20999d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String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, stack: </a:t>
            </a:r>
            <a:r>
              <a:rPr b="0" lang="en-GB" sz="1800" spc="-1" strike="noStrike">
                <a:solidFill>
                  <a:srgbClr val="20999d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List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[Boolean]) = {</a:t>
            </a:r>
            <a:br/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</a:t>
            </a:r>
            <a:br/>
            <a:r>
              <a:rPr b="0" i="1" lang="en-GB" sz="1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(op, stack) </a:t>
            </a:r>
            <a:r>
              <a:rPr b="1" lang="en-GB" sz="18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match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{</a:t>
            </a:r>
            <a:br/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  </a:t>
            </a:r>
            <a:r>
              <a:rPr b="1" lang="en-GB" sz="18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case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(</a:t>
            </a:r>
            <a:r>
              <a:rPr b="1" lang="en-GB" sz="18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"not"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, arg1 </a:t>
            </a:r>
            <a:r>
              <a:rPr b="0" i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::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tail) =&gt; !arg1 :: tail</a:t>
            </a:r>
            <a:br/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  </a:t>
            </a:r>
            <a:r>
              <a:rPr b="1" lang="en-GB" sz="18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case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(</a:t>
            </a:r>
            <a:r>
              <a:rPr b="1" lang="en-GB" sz="18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"and"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, arg1 </a:t>
            </a:r>
            <a:r>
              <a:rPr b="0" i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::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arg2 </a:t>
            </a:r>
            <a:r>
              <a:rPr b="0" i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::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tail) =&gt; (arg1 &amp;&amp; arg2) :: tail</a:t>
            </a:r>
            <a:br/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  </a:t>
            </a:r>
            <a:r>
              <a:rPr b="1" lang="en-GB" sz="18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case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(</a:t>
            </a:r>
            <a:r>
              <a:rPr b="1" lang="en-GB" sz="18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"or"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,  arg1 </a:t>
            </a:r>
            <a:r>
              <a:rPr b="0" i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::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arg2 </a:t>
            </a:r>
            <a:r>
              <a:rPr b="0" i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::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tail) =&gt; (arg1 || arg2) :: tail</a:t>
            </a:r>
            <a:br/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}</a:t>
            </a:r>
            <a:br/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}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504000" y="46800"/>
            <a:ext cx="9072000" cy="673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/>
          <a:p>
            <a:pPr algn="ctr"/>
            <a:r>
              <a:rPr b="0" lang="en-GB" sz="364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Extractor: RegEx</a:t>
            </a:r>
            <a:endParaRPr b="0" lang="en-GB" sz="36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TextShape 2"/>
          <p:cNvSpPr txBox="1"/>
          <p:nvPr/>
        </p:nvSpPr>
        <p:spPr>
          <a:xfrm>
            <a:off x="460440" y="837360"/>
            <a:ext cx="9119160" cy="4634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endParaRPr b="0" lang="en-GB" sz="26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i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extractContact(</a:t>
            </a:r>
            <a:r>
              <a:rPr b="1" i="1" lang="en-GB" sz="18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"</a:t>
            </a:r>
            <a:r>
              <a:rPr b="1" i="1" lang="en-GB" sz="18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\"</a:t>
            </a:r>
            <a:r>
              <a:rPr b="1" i="1" lang="en-GB" sz="18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J Smith</a:t>
            </a:r>
            <a:r>
              <a:rPr b="1" i="1" lang="en-GB" sz="18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\"</a:t>
            </a:r>
            <a:r>
              <a:rPr b="1" i="1" lang="en-GB" sz="18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&lt;j@mail.ie&gt;"</a:t>
            </a:r>
            <a:r>
              <a:rPr b="0" i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) === </a:t>
            </a:r>
            <a:r>
              <a:rPr b="1" i="1" lang="en-GB" sz="18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"J Smith at j@mail.ie"</a:t>
            </a:r>
            <a:br/>
            <a:br/>
            <a:r>
              <a:rPr b="1" i="1" lang="en-GB" sz="18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def </a:t>
            </a:r>
            <a:r>
              <a:rPr b="0" i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extractContact(value: </a:t>
            </a:r>
            <a:r>
              <a:rPr b="0" i="1" lang="en-GB" sz="1800" spc="-1" strike="noStrike">
                <a:solidFill>
                  <a:srgbClr val="20999d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String</a:t>
            </a:r>
            <a:r>
              <a:rPr b="0" i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) = {</a:t>
            </a:r>
            <a:br/>
            <a:br/>
            <a:r>
              <a:rPr b="0" i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</a:t>
            </a:r>
            <a:r>
              <a:rPr b="1" i="1" lang="en-GB" sz="18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val </a:t>
            </a:r>
            <a:r>
              <a:rPr b="0" i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emailRegEx = </a:t>
            </a:r>
            <a:r>
              <a:rPr b="1" i="1" lang="en-GB" sz="18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""""([ \w]+)" &lt;([.\w]+@[.\w]+)&gt;"""</a:t>
            </a:r>
            <a:r>
              <a:rPr b="0" i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.r</a:t>
            </a:r>
            <a:br/>
            <a:br/>
            <a:r>
              <a:rPr b="0" i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value </a:t>
            </a:r>
            <a:r>
              <a:rPr b="1" i="1" lang="en-GB" sz="18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match </a:t>
            </a:r>
            <a:r>
              <a:rPr b="0" i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{</a:t>
            </a:r>
            <a:br/>
            <a:r>
              <a:rPr b="0" i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  </a:t>
            </a:r>
            <a:r>
              <a:rPr b="1" i="1" lang="en-GB" sz="18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case </a:t>
            </a:r>
            <a:r>
              <a:rPr b="0" i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emailRegEx(name, email) =&gt; </a:t>
            </a:r>
            <a:r>
              <a:rPr b="1" i="1" lang="en-GB" sz="18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s"</a:t>
            </a:r>
            <a:r>
              <a:rPr b="1" i="1" lang="en-GB" sz="1800" spc="-1" strike="noStrike">
                <a:solidFill>
                  <a:srgbClr val="00b8bb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$</a:t>
            </a:r>
            <a:r>
              <a:rPr b="0" i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name</a:t>
            </a:r>
            <a:r>
              <a:rPr b="1" i="1" lang="en-GB" sz="18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at </a:t>
            </a:r>
            <a:r>
              <a:rPr b="1" i="1" lang="en-GB" sz="1800" spc="-1" strike="noStrike">
                <a:solidFill>
                  <a:srgbClr val="00b8bb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$</a:t>
            </a:r>
            <a:r>
              <a:rPr b="0" i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email</a:t>
            </a:r>
            <a:r>
              <a:rPr b="1" i="1" lang="en-GB" sz="18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"</a:t>
            </a:r>
            <a:br/>
            <a:r>
              <a:rPr b="1" i="1" lang="en-GB" sz="18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</a:t>
            </a:r>
            <a:r>
              <a:rPr b="0" i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}</a:t>
            </a:r>
            <a:br/>
            <a:r>
              <a:rPr b="0" i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}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504000" y="46800"/>
            <a:ext cx="9072000" cy="673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/>
          <a:p>
            <a:pPr algn="ctr"/>
            <a:r>
              <a:rPr b="0" lang="en-GB" sz="364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Extractor: advanced RegEx</a:t>
            </a:r>
            <a:endParaRPr b="0" lang="en-GB" sz="36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TextShape 2"/>
          <p:cNvSpPr txBox="1"/>
          <p:nvPr/>
        </p:nvSpPr>
        <p:spPr>
          <a:xfrm>
            <a:off x="460440" y="837360"/>
            <a:ext cx="9119160" cy="4634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endParaRPr b="0" lang="en-GB" sz="26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en-GB" sz="18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"Hello world" </a:t>
            </a:r>
            <a:r>
              <a:rPr b="1" lang="en-GB" sz="18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match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{</a:t>
            </a:r>
            <a:br/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</a:t>
            </a:r>
            <a:r>
              <a:rPr b="1" lang="en-GB" sz="18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case </a:t>
            </a:r>
            <a:r>
              <a:rPr b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exp</a:t>
            </a:r>
            <a:r>
              <a:rPr b="1" lang="en-GB" sz="18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"""Hello (\w+)</a:t>
            </a:r>
            <a:r>
              <a:rPr b="1" lang="en-GB" sz="1800" spc="-1" strike="noStrike">
                <a:solidFill>
                  <a:srgbClr val="00b8bb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$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{name}</a:t>
            </a:r>
            <a:r>
              <a:rPr b="1" lang="en-GB" sz="18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"""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=&gt; </a:t>
            </a:r>
            <a:r>
              <a:rPr b="0" i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println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(name)</a:t>
            </a:r>
            <a:br/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}</a:t>
            </a:r>
            <a:br/>
            <a:br/>
            <a:r>
              <a:rPr b="1" lang="en-GB" sz="18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implicit class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StringContextExtension(sc: StringContext) {</a:t>
            </a:r>
            <a:br/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</a:t>
            </a:r>
            <a:r>
              <a:rPr b="1" lang="en-GB" sz="18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def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exp = sc.parts.mkString.r</a:t>
            </a:r>
            <a:br/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}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504000" y="46800"/>
            <a:ext cx="9072000" cy="673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/>
          <a:p>
            <a:pPr algn="ctr"/>
            <a:r>
              <a:rPr b="0" lang="en-GB" sz="364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Extractor: advanced RegEx</a:t>
            </a:r>
            <a:endParaRPr b="0" lang="en-GB" sz="36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TextShape 2"/>
          <p:cNvSpPr txBox="1"/>
          <p:nvPr/>
        </p:nvSpPr>
        <p:spPr>
          <a:xfrm>
            <a:off x="460440" y="837360"/>
            <a:ext cx="9119160" cy="4634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endParaRPr b="0" lang="en-GB" sz="26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en-GB" sz="18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"Hello world" </a:t>
            </a:r>
            <a:r>
              <a:rPr b="1" lang="en-GB" sz="18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match </a:t>
            </a:r>
            <a:r>
              <a:rPr b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{</a:t>
            </a:r>
            <a:br/>
            <a:r>
              <a:rPr b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</a:t>
            </a:r>
            <a:r>
              <a:rPr b="1" lang="en-GB" sz="18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case </a:t>
            </a:r>
            <a:r>
              <a:rPr b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exp</a:t>
            </a:r>
            <a:r>
              <a:rPr b="1" lang="en-GB" sz="18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"""Hello (\w+)</a:t>
            </a:r>
            <a:r>
              <a:rPr b="1" lang="en-GB" sz="1800" spc="-1" strike="noStrike">
                <a:solidFill>
                  <a:srgbClr val="00b8bb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$</a:t>
            </a:r>
            <a:r>
              <a:rPr b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{name}</a:t>
            </a:r>
            <a:r>
              <a:rPr b="1" lang="en-GB" sz="18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"""            </a:t>
            </a:r>
            <a:r>
              <a:rPr b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=&gt; </a:t>
            </a:r>
            <a:r>
              <a:rPr b="1" i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println</a:t>
            </a:r>
            <a:r>
              <a:rPr b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(name)</a:t>
            </a:r>
            <a:br/>
            <a:br/>
            <a:r>
              <a:rPr b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</a:t>
            </a:r>
            <a:r>
              <a:rPr b="1" i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StringContext</a:t>
            </a:r>
            <a:r>
              <a:rPr b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(</a:t>
            </a:r>
            <a:r>
              <a:rPr b="1" lang="en-GB" sz="18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"""Hello (\w+)"""</a:t>
            </a:r>
            <a:r>
              <a:rPr b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).exp(name)</a:t>
            </a:r>
            <a:r>
              <a:rPr b="1" lang="en-GB" sz="18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</a:t>
            </a:r>
            <a:r>
              <a:rPr b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=&gt; </a:t>
            </a:r>
            <a:r>
              <a:rPr b="1" i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println</a:t>
            </a:r>
            <a:r>
              <a:rPr b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(name)</a:t>
            </a:r>
            <a:br/>
            <a:r>
              <a:rPr b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  </a:t>
            </a:r>
            <a:br/>
            <a:r>
              <a:rPr b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Regex(</a:t>
            </a:r>
            <a:r>
              <a:rPr b="1" lang="en-GB" sz="18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"""Hello (\w+)"""</a:t>
            </a:r>
            <a:r>
              <a:rPr b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)(name)</a:t>
            </a:r>
            <a:r>
              <a:rPr b="1" lang="en-GB" sz="18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            </a:t>
            </a:r>
            <a:r>
              <a:rPr b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=&gt; </a:t>
            </a:r>
            <a:r>
              <a:rPr b="1" i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println</a:t>
            </a:r>
            <a:r>
              <a:rPr b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(name)  </a:t>
            </a:r>
            <a:br/>
            <a:r>
              <a:rPr b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}</a:t>
            </a:r>
            <a:br/>
            <a:br/>
            <a:r>
              <a:rPr b="1" lang="en-GB" sz="18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implicit class </a:t>
            </a:r>
            <a:r>
              <a:rPr b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StringContextExtension(sc: StringContext) {</a:t>
            </a:r>
            <a:br/>
            <a:r>
              <a:rPr b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</a:t>
            </a:r>
            <a:r>
              <a:rPr b="1" lang="en-GB" sz="18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def </a:t>
            </a:r>
            <a:r>
              <a:rPr b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exp = sc.parts.mkString.r</a:t>
            </a:r>
            <a:br/>
            <a:r>
              <a:rPr b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}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504000" y="46800"/>
            <a:ext cx="9072000" cy="673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/>
          <a:p>
            <a:pPr algn="ctr"/>
            <a:r>
              <a:rPr b="0" lang="en-GB" sz="364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Extractor: JSON (experiment)</a:t>
            </a:r>
            <a:endParaRPr b="0" lang="en-GB" sz="36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TextShape 2"/>
          <p:cNvSpPr txBox="1"/>
          <p:nvPr/>
        </p:nvSpPr>
        <p:spPr>
          <a:xfrm>
            <a:off x="460440" y="837360"/>
            <a:ext cx="9119160" cy="4634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en-GB" sz="18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val </a:t>
            </a:r>
            <a:r>
              <a:rPr b="0" i="1" lang="en-GB" sz="1800" spc="-1" strike="noStrike">
                <a:solidFill>
                  <a:srgbClr val="660e7a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doc</a:t>
            </a:r>
            <a:r>
              <a:rPr b="1" i="1" lang="en-GB" sz="1800" spc="-1" strike="noStrike">
                <a:solidFill>
                  <a:srgbClr val="660e7a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</a:t>
            </a:r>
            <a:r>
              <a:rPr b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=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Json.obj</a:t>
            </a:r>
            <a:r>
              <a:rPr b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(</a:t>
            </a:r>
            <a:r>
              <a:rPr b="1" lang="en-GB" sz="18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"name" </a:t>
            </a:r>
            <a:r>
              <a:rPr b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-&gt; </a:t>
            </a:r>
            <a:r>
              <a:rPr b="1" lang="en-GB" sz="18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"John"</a:t>
            </a:r>
            <a:r>
              <a:rPr b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, </a:t>
            </a:r>
            <a:r>
              <a:rPr b="1" lang="en-GB" sz="18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"age" </a:t>
            </a:r>
            <a:r>
              <a:rPr b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-&gt; </a:t>
            </a:r>
            <a:r>
              <a:rPr b="1" lang="en-GB" sz="18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23L</a:t>
            </a:r>
            <a:r>
              <a:rPr b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)</a:t>
            </a:r>
            <a:br/>
            <a:br/>
            <a:r>
              <a:rPr b="0" i="1" lang="en-GB" sz="1800" spc="-1" strike="noStrike">
                <a:solidFill>
                  <a:srgbClr val="660e7a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doc</a:t>
            </a:r>
            <a:r>
              <a:rPr b="1" i="1" lang="en-GB" sz="1800" spc="-1" strike="noStrike">
                <a:solidFill>
                  <a:srgbClr val="660e7a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</a:t>
            </a:r>
            <a:r>
              <a:rPr b="1" lang="en-GB" sz="18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match </a:t>
            </a:r>
            <a:r>
              <a:rPr b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{</a:t>
            </a:r>
            <a:br/>
            <a:r>
              <a:rPr b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</a:t>
            </a:r>
            <a:r>
              <a:rPr b="1" lang="en-GB" sz="18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case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json</a:t>
            </a:r>
            <a:r>
              <a:rPr b="1" lang="en-GB" sz="18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"""{ "name" : </a:t>
            </a:r>
            <a:r>
              <a:rPr b="1" lang="en-GB" sz="1800" spc="-1" strike="noStrike">
                <a:solidFill>
                  <a:srgbClr val="00b8bb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$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name</a:t>
            </a:r>
            <a:r>
              <a:rPr b="1" lang="en-GB" sz="18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}"""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=&gt;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name</a:t>
            </a:r>
            <a:br/>
            <a:r>
              <a:rPr b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</a:t>
            </a:r>
            <a:r>
              <a:rPr b="1" lang="en-GB" sz="18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case </a:t>
            </a:r>
            <a:r>
              <a:rPr b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_ =&gt;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None</a:t>
            </a:r>
            <a:br/>
            <a:r>
              <a:rPr b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}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504000" y="46800"/>
            <a:ext cx="9072000" cy="673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/>
          <a:p>
            <a:pPr algn="ctr"/>
            <a:r>
              <a:rPr b="0" lang="en-GB" sz="364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Benefits</a:t>
            </a:r>
            <a:endParaRPr b="0" lang="en-GB" sz="36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TextShape 2"/>
          <p:cNvSpPr txBox="1"/>
          <p:nvPr/>
        </p:nvSpPr>
        <p:spPr>
          <a:xfrm>
            <a:off x="460440" y="837360"/>
            <a:ext cx="9119160" cy="4634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pPr marL="342720" indent="-342720">
              <a:spcBef>
                <a:spcPts val="660"/>
              </a:spcBef>
              <a:buClr>
                <a:srgbClr val="000000"/>
              </a:buClr>
              <a:buFont typeface="Arial"/>
              <a:buChar char="•"/>
            </a:pPr>
            <a:endParaRPr b="0" lang="en-GB" sz="26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720">
              <a:spcBef>
                <a:spcPts val="660"/>
              </a:spcBef>
              <a:buClr>
                <a:srgbClr val="000000"/>
              </a:buClr>
              <a:buFont typeface="Arial"/>
              <a:buChar char="•"/>
            </a:pPr>
            <a:endParaRPr b="0" lang="en-GB" sz="26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720">
              <a:spcBef>
                <a:spcPts val="660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urier New"/>
              </a:rPr>
              <a:t>Concise syntax</a:t>
            </a:r>
            <a:endParaRPr b="0"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720">
              <a:spcBef>
                <a:spcPts val="660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urier New"/>
              </a:rPr>
              <a:t>Supports all types</a:t>
            </a:r>
            <a:endParaRPr b="0"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720">
              <a:spcBef>
                <a:spcPts val="660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urier New"/>
              </a:rPr>
              <a:t>Extracts values during matching</a:t>
            </a:r>
            <a:endParaRPr b="0"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720">
              <a:spcBef>
                <a:spcPts val="660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urier New"/>
              </a:rPr>
              <a:t>Extractors for popular data structures</a:t>
            </a:r>
            <a:endParaRPr b="0"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504000" y="46800"/>
            <a:ext cx="9072000" cy="673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/>
          <a:p>
            <a:pPr algn="ctr"/>
            <a:r>
              <a:rPr b="0" lang="en-GB" sz="364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When to use</a:t>
            </a:r>
            <a:endParaRPr b="0" lang="en-GB" sz="36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TextShape 2"/>
          <p:cNvSpPr txBox="1"/>
          <p:nvPr/>
        </p:nvSpPr>
        <p:spPr>
          <a:xfrm>
            <a:off x="460440" y="837360"/>
            <a:ext cx="9119160" cy="4634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pPr marL="342720" indent="-342720">
              <a:spcBef>
                <a:spcPts val="660"/>
              </a:spcBef>
              <a:buClr>
                <a:srgbClr val="000000"/>
              </a:buClr>
              <a:buFont typeface="Arial"/>
              <a:buChar char="•"/>
            </a:pPr>
            <a:endParaRPr b="0" lang="en-GB" sz="26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720">
              <a:spcBef>
                <a:spcPts val="660"/>
              </a:spcBef>
              <a:buClr>
                <a:srgbClr val="000000"/>
              </a:buClr>
              <a:buFont typeface="Arial"/>
              <a:buChar char="•"/>
            </a:pPr>
            <a:endParaRPr b="0" lang="en-GB" sz="26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720">
              <a:spcBef>
                <a:spcPts val="660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urier New"/>
              </a:rPr>
              <a:t>Cons: breaks encapsulation</a:t>
            </a:r>
            <a:endParaRPr b="0"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720">
              <a:spcBef>
                <a:spcPts val="660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urier New"/>
              </a:rPr>
              <a:t>Pros: great for pure data structures</a:t>
            </a:r>
            <a:endParaRPr b="0"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504000" y="46800"/>
            <a:ext cx="9072000" cy="673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/>
          <a:p>
            <a:pPr algn="ctr"/>
            <a:r>
              <a:rPr b="0" lang="en-GB" sz="364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How it works: unapply</a:t>
            </a:r>
            <a:endParaRPr b="0" lang="en-GB" sz="36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TextShape 2"/>
          <p:cNvSpPr txBox="1"/>
          <p:nvPr/>
        </p:nvSpPr>
        <p:spPr>
          <a:xfrm>
            <a:off x="460440" y="837360"/>
            <a:ext cx="9119160" cy="4634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r>
              <a:rPr b="1" lang="en-GB" sz="18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case class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User(name: </a:t>
            </a:r>
            <a:r>
              <a:rPr b="0" lang="en-GB" sz="1800" spc="-1" strike="noStrike">
                <a:solidFill>
                  <a:srgbClr val="20999d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String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, vip: Boolean)</a:t>
            </a:r>
            <a:br/>
            <a:br/>
            <a:r>
              <a:rPr b="0" i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User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(</a:t>
            </a:r>
            <a:r>
              <a:rPr b="1" lang="en-GB" sz="18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"J Smith"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, </a:t>
            </a:r>
            <a:r>
              <a:rPr b="1" lang="en-GB" sz="18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true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) </a:t>
            </a:r>
            <a:r>
              <a:rPr b="1" lang="en-GB" sz="18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match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{</a:t>
            </a:r>
            <a:br/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</a:t>
            </a:r>
            <a:r>
              <a:rPr b="1" lang="en-GB" sz="18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case </a:t>
            </a:r>
            <a:r>
              <a:rPr b="0" i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VipUser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(name) =&gt; </a:t>
            </a:r>
            <a:r>
              <a:rPr b="0" i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println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(</a:t>
            </a:r>
            <a:r>
              <a:rPr b="1" lang="en-GB" sz="18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s"VIP: </a:t>
            </a:r>
            <a:r>
              <a:rPr b="1" lang="en-GB" sz="1800" spc="-1" strike="noStrike">
                <a:solidFill>
                  <a:srgbClr val="00b8bb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$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name</a:t>
            </a:r>
            <a:r>
              <a:rPr b="1" lang="en-GB" sz="18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"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)</a:t>
            </a:r>
            <a:br/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}</a:t>
            </a:r>
            <a:br/>
            <a:br/>
            <a:r>
              <a:rPr b="1" lang="en-GB" sz="18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object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VipUser {</a:t>
            </a:r>
            <a:br/>
            <a:br/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</a:t>
            </a:r>
            <a:r>
              <a:rPr b="1" lang="en-GB" sz="18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def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unapply(user: User): Option[</a:t>
            </a:r>
            <a:r>
              <a:rPr b="0" lang="en-GB" sz="1800" spc="-1" strike="noStrike">
                <a:solidFill>
                  <a:srgbClr val="20999d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String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] = {</a:t>
            </a:r>
            <a:br/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  </a:t>
            </a:r>
            <a:r>
              <a:rPr b="1" lang="en-GB" sz="18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if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(user.vip) </a:t>
            </a:r>
            <a:r>
              <a:rPr b="0" i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Some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(user.name)</a:t>
            </a:r>
            <a:br/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  </a:t>
            </a:r>
            <a:r>
              <a:rPr b="1" lang="en-GB" sz="18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else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None</a:t>
            </a:r>
            <a:br/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}</a:t>
            </a:r>
            <a:br/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}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504000" y="46800"/>
            <a:ext cx="9072000" cy="673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/>
          <a:p>
            <a:pPr algn="ctr"/>
            <a:r>
              <a:rPr b="0" lang="en-GB" sz="364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How it works: multi unapply</a:t>
            </a:r>
            <a:endParaRPr b="0" lang="en-GB" sz="36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TextShape 2"/>
          <p:cNvSpPr txBox="1"/>
          <p:nvPr/>
        </p:nvSpPr>
        <p:spPr>
          <a:xfrm>
            <a:off x="460440" y="837360"/>
            <a:ext cx="9119160" cy="4634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r>
              <a:rPr b="1" lang="en-GB" sz="18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"http://server.com:8080" </a:t>
            </a:r>
            <a:r>
              <a:rPr b="1" lang="en-GB" sz="18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match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{</a:t>
            </a:r>
            <a:br/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</a:t>
            </a:r>
            <a:r>
              <a:rPr b="1" lang="en-GB" sz="18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case </a:t>
            </a:r>
            <a:r>
              <a:rPr b="0" i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Host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(host, port) =&gt; </a:t>
            </a:r>
            <a:r>
              <a:rPr b="0" i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println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(</a:t>
            </a:r>
            <a:r>
              <a:rPr b="1" lang="en-GB" sz="18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s"Host: </a:t>
            </a:r>
            <a:r>
              <a:rPr b="1" lang="en-GB" sz="1800" spc="-1" strike="noStrike">
                <a:solidFill>
                  <a:srgbClr val="00b8bb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$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host</a:t>
            </a:r>
            <a:r>
              <a:rPr b="1" lang="en-GB" sz="18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, port: </a:t>
            </a:r>
            <a:r>
              <a:rPr b="1" lang="en-GB" sz="1800" spc="-1" strike="noStrike">
                <a:solidFill>
                  <a:srgbClr val="00b8bb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$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port</a:t>
            </a:r>
            <a:r>
              <a:rPr b="1" lang="en-GB" sz="18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"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)</a:t>
            </a:r>
            <a:br/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}</a:t>
            </a:r>
            <a:br/>
            <a:br/>
            <a:r>
              <a:rPr b="1" lang="en-GB" sz="18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object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Host {</a:t>
            </a:r>
            <a:br/>
            <a:br/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</a:t>
            </a:r>
            <a:r>
              <a:rPr b="1" lang="en-GB" sz="18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def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unapply(url: </a:t>
            </a:r>
            <a:r>
              <a:rPr b="0" lang="en-GB" sz="1800" spc="-1" strike="noStrike">
                <a:solidFill>
                  <a:srgbClr val="20999d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String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): Option[(</a:t>
            </a:r>
            <a:r>
              <a:rPr b="0" lang="en-GB" sz="1800" spc="-1" strike="noStrike">
                <a:solidFill>
                  <a:srgbClr val="20999d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String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, Int)] = {</a:t>
            </a:r>
            <a:br/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  </a:t>
            </a:r>
            <a:r>
              <a:rPr b="1" lang="en-GB" sz="18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val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regEx = </a:t>
            </a:r>
            <a:r>
              <a:rPr b="1" lang="en-GB" sz="18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"""https?\://([.\w]+)\:(\d+)"""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.r</a:t>
            </a:r>
            <a:br/>
            <a:br/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  url </a:t>
            </a:r>
            <a:r>
              <a:rPr b="1" lang="en-GB" sz="18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match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{</a:t>
            </a:r>
            <a:br/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    </a:t>
            </a:r>
            <a:r>
              <a:rPr b="1" lang="en-GB" sz="18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case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regEx(host, port) =&gt; </a:t>
            </a:r>
            <a:r>
              <a:rPr b="0" i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Some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(host, port.toInt)</a:t>
            </a:r>
            <a:br/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    </a:t>
            </a:r>
            <a:r>
              <a:rPr b="1" lang="en-GB" sz="18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case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_ =&gt; None</a:t>
            </a:r>
            <a:br/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  }</a:t>
            </a:r>
            <a:br/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}</a:t>
            </a:r>
            <a:br/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}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31720" y="74160"/>
            <a:ext cx="9072000" cy="648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/>
          <a:p>
            <a:pPr algn="ctr"/>
            <a:r>
              <a:rPr b="0" lang="en-GB" sz="364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Content</a:t>
            </a:r>
            <a:endParaRPr b="0" lang="en-GB" sz="36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TextShape 2"/>
          <p:cNvSpPr txBox="1"/>
          <p:nvPr/>
        </p:nvSpPr>
        <p:spPr>
          <a:xfrm>
            <a:off x="516240" y="892800"/>
            <a:ext cx="9072000" cy="4561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pPr marL="342720" indent="-342720">
              <a:spcBef>
                <a:spcPts val="660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6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Pattern matching examples</a:t>
            </a:r>
            <a:endParaRPr b="0" lang="en-GB" sz="26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720">
              <a:spcBef>
                <a:spcPts val="660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6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How it works</a:t>
            </a:r>
            <a:endParaRPr b="0" lang="en-GB" sz="26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720">
              <a:spcBef>
                <a:spcPts val="660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6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How to customize</a:t>
            </a:r>
            <a:endParaRPr b="0" lang="en-GB" sz="26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504000" y="46800"/>
            <a:ext cx="9072000" cy="673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/>
          <a:p>
            <a:pPr algn="ctr"/>
            <a:r>
              <a:rPr b="0" lang="en-GB" sz="364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How it works: infix unapply</a:t>
            </a:r>
            <a:endParaRPr b="0" lang="en-GB" sz="36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TextShape 2"/>
          <p:cNvSpPr txBox="1"/>
          <p:nvPr/>
        </p:nvSpPr>
        <p:spPr>
          <a:xfrm>
            <a:off x="460440" y="837360"/>
            <a:ext cx="9119160" cy="4634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r>
              <a:rPr b="1" lang="en-GB" sz="18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"http://server.com:8080" </a:t>
            </a:r>
            <a:r>
              <a:rPr b="1" lang="en-GB" sz="18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match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{</a:t>
            </a:r>
            <a:br/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</a:t>
            </a:r>
            <a:r>
              <a:rPr b="1" lang="en-GB" sz="18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case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host </a:t>
            </a:r>
            <a:r>
              <a:rPr b="0" i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::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port =&gt; </a:t>
            </a:r>
            <a:r>
              <a:rPr b="0" i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println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(</a:t>
            </a:r>
            <a:r>
              <a:rPr b="1" lang="en-GB" sz="18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s"Host: </a:t>
            </a:r>
            <a:r>
              <a:rPr b="1" lang="en-GB" sz="1800" spc="-1" strike="noStrike">
                <a:solidFill>
                  <a:srgbClr val="00b8bb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$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host</a:t>
            </a:r>
            <a:r>
              <a:rPr b="1" lang="en-GB" sz="18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, port: </a:t>
            </a:r>
            <a:r>
              <a:rPr b="1" lang="en-GB" sz="1800" spc="-1" strike="noStrike">
                <a:solidFill>
                  <a:srgbClr val="00b8bb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$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port</a:t>
            </a:r>
            <a:r>
              <a:rPr b="1" lang="en-GB" sz="18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"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)</a:t>
            </a:r>
            <a:br/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</a:t>
            </a:r>
            <a:r>
              <a:rPr b="0" i="1" lang="en-GB" sz="1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// Same as this:</a:t>
            </a:r>
            <a:br/>
            <a:r>
              <a:rPr b="0" i="1" lang="en-GB" sz="1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</a:t>
            </a:r>
            <a:r>
              <a:rPr b="1" lang="en-GB" sz="18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case </a:t>
            </a:r>
            <a:r>
              <a:rPr b="0" i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::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(host, port) =&gt; </a:t>
            </a:r>
            <a:r>
              <a:rPr b="0" i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println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(</a:t>
            </a:r>
            <a:r>
              <a:rPr b="1" lang="en-GB" sz="18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s"Host: </a:t>
            </a:r>
            <a:r>
              <a:rPr b="1" lang="en-GB" sz="1800" spc="-1" strike="noStrike">
                <a:solidFill>
                  <a:srgbClr val="00b8bb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$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host</a:t>
            </a:r>
            <a:r>
              <a:rPr b="1" lang="en-GB" sz="18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, port: </a:t>
            </a:r>
            <a:r>
              <a:rPr b="1" lang="en-GB" sz="1800" spc="-1" strike="noStrike">
                <a:solidFill>
                  <a:srgbClr val="00b8bb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$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port</a:t>
            </a:r>
            <a:r>
              <a:rPr b="1" lang="en-GB" sz="18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"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)</a:t>
            </a:r>
            <a:br/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}</a:t>
            </a:r>
            <a:br/>
            <a:br/>
            <a:r>
              <a:rPr b="1" lang="en-GB" sz="18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object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:: {</a:t>
            </a:r>
            <a:br/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</a:t>
            </a:r>
            <a:r>
              <a:rPr b="1" lang="en-GB" sz="18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def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unapply(url: </a:t>
            </a:r>
            <a:r>
              <a:rPr b="0" lang="en-GB" sz="1800" spc="-1" strike="noStrike">
                <a:solidFill>
                  <a:srgbClr val="20999d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String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): Option[(</a:t>
            </a:r>
            <a:r>
              <a:rPr b="0" lang="en-GB" sz="1800" spc="-1" strike="noStrike">
                <a:solidFill>
                  <a:srgbClr val="20999d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String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, Int)] = {</a:t>
            </a:r>
            <a:br/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  </a:t>
            </a:r>
            <a:r>
              <a:rPr b="1" lang="en-GB" sz="18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val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regEx = </a:t>
            </a:r>
            <a:r>
              <a:rPr b="1" lang="en-GB" sz="18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"""https?\://([.\w]+)\:(\d+)"""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.r</a:t>
            </a:r>
            <a:br/>
            <a:br/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  url </a:t>
            </a:r>
            <a:r>
              <a:rPr b="1" lang="en-GB" sz="18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match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{</a:t>
            </a:r>
            <a:br/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    </a:t>
            </a:r>
            <a:r>
              <a:rPr b="1" lang="en-GB" sz="18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case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regEx(host, port) =&gt; </a:t>
            </a:r>
            <a:r>
              <a:rPr b="0" i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Some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(host, port.toInt)</a:t>
            </a:r>
            <a:br/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    </a:t>
            </a:r>
            <a:r>
              <a:rPr b="1" lang="en-GB" sz="18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case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_ =&gt; None</a:t>
            </a:r>
            <a:br/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  }</a:t>
            </a:r>
            <a:br/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}</a:t>
            </a:r>
            <a:br/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}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504000" y="46800"/>
            <a:ext cx="9072000" cy="673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/>
          <a:p>
            <a:pPr algn="ctr"/>
            <a:r>
              <a:rPr b="0" lang="en-GB" sz="364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How it works: unapply sequence</a:t>
            </a:r>
            <a:endParaRPr b="0" lang="en-GB" sz="36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TextShape 2"/>
          <p:cNvSpPr txBox="1"/>
          <p:nvPr/>
        </p:nvSpPr>
        <p:spPr>
          <a:xfrm>
            <a:off x="460440" y="837360"/>
            <a:ext cx="9119160" cy="4634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r>
              <a:rPr b="1" lang="en-GB" sz="18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val </a:t>
            </a:r>
            <a:r>
              <a:rPr b="0" i="1" lang="en-GB" sz="1800" spc="-1" strike="noStrike">
                <a:solidFill>
                  <a:srgbClr val="660e7a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name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= </a:t>
            </a:r>
            <a:r>
              <a:rPr b="0" i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MyRegEx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(</a:t>
            </a:r>
            <a:r>
              <a:rPr b="1" lang="en-GB" sz="18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"""(\w+) (\w+)"""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)</a:t>
            </a:r>
            <a:br/>
            <a:br/>
            <a:r>
              <a:rPr b="1" lang="en-GB" sz="18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"John Smith" </a:t>
            </a:r>
            <a:r>
              <a:rPr b="1" lang="en-GB" sz="18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match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{</a:t>
            </a:r>
            <a:br/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</a:t>
            </a:r>
            <a:r>
              <a:rPr b="1" lang="en-GB" sz="18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case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name(first, last) =&gt; </a:t>
            </a:r>
            <a:r>
              <a:rPr b="0" i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println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(</a:t>
            </a:r>
            <a:r>
              <a:rPr b="1" lang="en-GB" sz="18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s"Hello </a:t>
            </a:r>
            <a:r>
              <a:rPr b="1" lang="en-GB" sz="1800" spc="-1" strike="noStrike">
                <a:solidFill>
                  <a:srgbClr val="00b8bb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$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first </a:t>
            </a:r>
            <a:r>
              <a:rPr b="1" lang="en-GB" sz="1800" spc="-1" strike="noStrike">
                <a:solidFill>
                  <a:srgbClr val="00b8bb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$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last</a:t>
            </a:r>
            <a:r>
              <a:rPr b="1" lang="en-GB" sz="18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"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)</a:t>
            </a:r>
            <a:br/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}</a:t>
            </a:r>
            <a:br/>
            <a:br/>
            <a:r>
              <a:rPr b="1" lang="en-GB" sz="18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case class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MyRegEx(pattern: </a:t>
            </a:r>
            <a:r>
              <a:rPr b="0" lang="en-GB" sz="1800" spc="-1" strike="noStrike">
                <a:solidFill>
                  <a:srgbClr val="20999d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String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) {</a:t>
            </a:r>
            <a:br/>
            <a:br/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</a:t>
            </a:r>
            <a:r>
              <a:rPr b="1" lang="en-GB" sz="18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def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unapplySeq(text: </a:t>
            </a:r>
            <a:r>
              <a:rPr b="0" lang="en-GB" sz="1800" spc="-1" strike="noStrike">
                <a:solidFill>
                  <a:srgbClr val="20999d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String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): Option[List[</a:t>
            </a:r>
            <a:r>
              <a:rPr b="0" lang="en-GB" sz="1800" spc="-1" strike="noStrike">
                <a:solidFill>
                  <a:srgbClr val="20999d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String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]] = {</a:t>
            </a:r>
            <a:br/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  </a:t>
            </a:r>
            <a:r>
              <a:rPr b="1" lang="en-GB" sz="18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val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m = Pattern.</a:t>
            </a:r>
            <a:r>
              <a:rPr b="0" i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compile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(pattern).matcher(text)</a:t>
            </a:r>
            <a:br/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  </a:t>
            </a:r>
            <a:r>
              <a:rPr b="1" lang="en-GB" sz="18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if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(m.matches()) </a:t>
            </a:r>
            <a:r>
              <a:rPr b="0" i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Some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((</a:t>
            </a:r>
            <a:r>
              <a:rPr b="0" lang="en-GB" sz="18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1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to m.groupCount).toList map m.group)</a:t>
            </a:r>
            <a:br/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  </a:t>
            </a:r>
            <a:r>
              <a:rPr b="1" lang="en-GB" sz="18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else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None</a:t>
            </a:r>
            <a:br/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}</a:t>
            </a:r>
            <a:br/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}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504000" y="46800"/>
            <a:ext cx="9072000" cy="673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/>
          <a:p>
            <a:pPr algn="ctr"/>
            <a:r>
              <a:rPr b="0" lang="en-GB" sz="364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Example: parse Auth header</a:t>
            </a:r>
            <a:endParaRPr b="0" lang="en-GB" sz="36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TextShape 2"/>
          <p:cNvSpPr txBox="1"/>
          <p:nvPr/>
        </p:nvSpPr>
        <p:spPr>
          <a:xfrm>
            <a:off x="460440" y="837360"/>
            <a:ext cx="9119160" cy="4634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endParaRPr b="0" lang="en-GB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i="1" lang="en-GB" sz="16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case class </a:t>
            </a:r>
            <a:r>
              <a:rPr b="0" i="1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Header(name: </a:t>
            </a:r>
            <a:r>
              <a:rPr b="0" i="1" lang="en-GB" sz="1600" spc="-1" strike="noStrike">
                <a:solidFill>
                  <a:srgbClr val="20999d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String</a:t>
            </a:r>
            <a:r>
              <a:rPr b="0" i="1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, value: </a:t>
            </a:r>
            <a:r>
              <a:rPr b="0" i="1" lang="en-GB" sz="1600" spc="-1" strike="noStrike">
                <a:solidFill>
                  <a:srgbClr val="20999d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String</a:t>
            </a:r>
            <a:r>
              <a:rPr b="0" i="1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)</a:t>
            </a:r>
            <a:br/>
            <a:br/>
            <a:r>
              <a:rPr b="0" i="1" lang="en-GB" sz="16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// Aladdin:OpenSesame</a:t>
            </a:r>
            <a:br/>
            <a:r>
              <a:rPr b="1" i="1" lang="en-GB" sz="16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private val </a:t>
            </a:r>
            <a:r>
              <a:rPr b="0" i="1" lang="en-GB" sz="1600" spc="-1" strike="noStrike">
                <a:solidFill>
                  <a:srgbClr val="660e7a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basic </a:t>
            </a:r>
            <a:r>
              <a:rPr b="0" i="1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= Header(</a:t>
            </a:r>
            <a:r>
              <a:rPr b="1" i="1" lang="en-GB" sz="16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"Authorization"</a:t>
            </a:r>
            <a:r>
              <a:rPr b="0" i="1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, </a:t>
            </a:r>
            <a:r>
              <a:rPr b="1" i="1" lang="en-GB" sz="16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"Basic QWxhZGRpbjpPcGVuU2VzYW1l"</a:t>
            </a:r>
            <a:r>
              <a:rPr b="0" i="1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)</a:t>
            </a:r>
            <a:br/>
            <a:br/>
            <a:r>
              <a:rPr b="0" i="1" lang="en-GB" sz="16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// { "name" : "John Doe" }</a:t>
            </a:r>
            <a:br/>
            <a:r>
              <a:rPr b="1" i="1" lang="en-GB" sz="16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private val </a:t>
            </a:r>
            <a:r>
              <a:rPr b="0" i="1" lang="en-GB" sz="1600" spc="-1" strike="noStrike">
                <a:solidFill>
                  <a:srgbClr val="660e7a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jwt </a:t>
            </a:r>
            <a:r>
              <a:rPr b="0" i="1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= Header(</a:t>
            </a:r>
            <a:r>
              <a:rPr b="1" i="1" lang="en-GB" sz="16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"Authorization"</a:t>
            </a:r>
            <a:r>
              <a:rPr b="0" i="1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, </a:t>
            </a:r>
            <a:r>
              <a:rPr b="1" i="1" lang="en-GB" sz="16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"Bearer </a:t>
            </a:r>
            <a:r>
              <a:rPr b="1" i="1" lang="en-GB" sz="1600" spc="-1" strike="noStrike">
                <a:solidFill>
                  <a:srgbClr val="ff3333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eyJh...CJ9</a:t>
            </a:r>
            <a:r>
              <a:rPr b="1" i="1" lang="en-GB" sz="16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.</a:t>
            </a:r>
            <a:r>
              <a:rPr b="1" i="1" lang="en-GB" sz="1600" spc="-1" strike="noStrike">
                <a:solidFill>
                  <a:srgbClr val="8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eyJ...ifQ</a:t>
            </a:r>
            <a:r>
              <a:rPr b="1" i="1" lang="en-GB" sz="16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.</a:t>
            </a:r>
            <a:r>
              <a:rPr b="1" i="1" lang="en-GB" sz="1600" spc="-1" strike="noStrike">
                <a:solidFill>
                  <a:srgbClr val="2300dc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xu...ds</a:t>
            </a:r>
            <a:r>
              <a:rPr b="1" i="1" lang="en-GB" sz="16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"</a:t>
            </a:r>
            <a:r>
              <a:rPr b="0" i="1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)</a:t>
            </a:r>
            <a:br/>
            <a:endParaRPr b="0" lang="en-GB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br/>
            <a:r>
              <a:rPr b="0" i="1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assert(getPrincipal</a:t>
            </a:r>
            <a:r>
              <a:rPr b="0" i="1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(</a:t>
            </a:r>
            <a:r>
              <a:rPr b="0" i="1" lang="en-GB" sz="1600" spc="-1" strike="noStrike">
                <a:solidFill>
                  <a:srgbClr val="660e7a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basic</a:t>
            </a:r>
            <a:r>
              <a:rPr b="0" i="1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) == </a:t>
            </a:r>
            <a:r>
              <a:rPr b="1" i="1" lang="en-GB" sz="16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"Aladdin"</a:t>
            </a:r>
            <a:r>
              <a:rPr b="0" i="1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)</a:t>
            </a:r>
            <a:br/>
            <a:r>
              <a:rPr b="0" i="1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assert</a:t>
            </a:r>
            <a:r>
              <a:rPr b="0" i="1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(getPrincipal(</a:t>
            </a:r>
            <a:r>
              <a:rPr b="0" i="1" lang="en-GB" sz="1600" spc="-1" strike="noStrike">
                <a:solidFill>
                  <a:srgbClr val="660e7a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jwt</a:t>
            </a:r>
            <a:r>
              <a:rPr b="0" i="1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) == </a:t>
            </a:r>
            <a:r>
              <a:rPr b="1" i="1" lang="en-GB" sz="16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"""{"name":"John Doe"}"""</a:t>
            </a:r>
            <a:r>
              <a:rPr b="0" i="1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)</a:t>
            </a:r>
            <a:endParaRPr b="0" lang="en-GB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504000" y="46800"/>
            <a:ext cx="9072000" cy="673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/>
          <a:p>
            <a:pPr algn="ctr"/>
            <a:r>
              <a:rPr b="0" lang="en-GB" sz="364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Example: parse Auth header</a:t>
            </a:r>
            <a:endParaRPr b="0" lang="en-GB" sz="36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TextShape 2"/>
          <p:cNvSpPr txBox="1"/>
          <p:nvPr/>
        </p:nvSpPr>
        <p:spPr>
          <a:xfrm>
            <a:off x="460440" y="837360"/>
            <a:ext cx="9226800" cy="4634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endParaRPr b="0" lang="en-GB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en-GB" sz="16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object</a:t>
            </a:r>
            <a:r>
              <a:rPr b="0" lang="en-GB" sz="16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</a:t>
            </a:r>
            <a:r>
              <a:rPr b="1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Base64</a:t>
            </a: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{</a:t>
            </a:r>
            <a:br/>
            <a:br/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</a:t>
            </a:r>
            <a:r>
              <a:rPr b="1" lang="en-GB" sz="16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def</a:t>
            </a:r>
            <a:r>
              <a:rPr b="0" lang="en-GB" sz="16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</a:t>
            </a: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unapply(text: </a:t>
            </a:r>
            <a:r>
              <a:rPr b="0" lang="en-GB" sz="1600" spc="-1" strike="noStrike">
                <a:solidFill>
                  <a:srgbClr val="20999d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String</a:t>
            </a: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): Option[</a:t>
            </a:r>
            <a:r>
              <a:rPr b="0" lang="en-GB" sz="1600" spc="-1" strike="noStrike">
                <a:solidFill>
                  <a:srgbClr val="20999d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String</a:t>
            </a: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] = {</a:t>
            </a:r>
            <a:br/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  </a:t>
            </a:r>
            <a:r>
              <a:rPr b="1" lang="en-GB" sz="16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try</a:t>
            </a:r>
            <a:r>
              <a:rPr b="0" lang="en-GB" sz="16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</a:t>
            </a: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{</a:t>
            </a:r>
            <a:br/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    </a:t>
            </a:r>
            <a:r>
              <a:rPr b="0" i="1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Some</a:t>
            </a: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(</a:t>
            </a:r>
            <a:r>
              <a:rPr b="0" i="1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decode</a:t>
            </a: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(text))</a:t>
            </a:r>
            <a:br/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  } </a:t>
            </a:r>
            <a:r>
              <a:rPr b="1" lang="en-GB" sz="16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catch</a:t>
            </a:r>
            <a:r>
              <a:rPr b="0" lang="en-GB" sz="16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</a:t>
            </a: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{</a:t>
            </a:r>
            <a:br/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    </a:t>
            </a:r>
            <a:r>
              <a:rPr b="1" lang="en-GB" sz="16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case</a:t>
            </a:r>
            <a:r>
              <a:rPr b="0" lang="en-GB" sz="16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</a:t>
            </a: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_: </a:t>
            </a:r>
            <a:r>
              <a:rPr b="0" lang="en-GB" sz="1600" spc="-1" strike="noStrike">
                <a:solidFill>
                  <a:srgbClr val="20999d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Exception </a:t>
            </a: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=&gt; None</a:t>
            </a:r>
            <a:br/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  }</a:t>
            </a:r>
            <a:br/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}</a:t>
            </a:r>
            <a:br/>
            <a:br/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</a:t>
            </a:r>
            <a:r>
              <a:rPr b="1" lang="en-GB" sz="16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def</a:t>
            </a:r>
            <a:r>
              <a:rPr b="0" lang="en-GB" sz="16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</a:t>
            </a: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decode(text: </a:t>
            </a:r>
            <a:r>
              <a:rPr b="0" lang="en-GB" sz="1600" spc="-1" strike="noStrike">
                <a:solidFill>
                  <a:srgbClr val="20999d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String</a:t>
            </a: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) = </a:t>
            </a:r>
            <a:r>
              <a:rPr b="1" lang="en-GB" sz="16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new</a:t>
            </a:r>
            <a:r>
              <a:rPr b="0" lang="en-GB" sz="16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</a:t>
            </a: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String(java.util.Base64.</a:t>
            </a:r>
            <a:r>
              <a:rPr b="0" i="1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getDecoder</a:t>
            </a: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.decode(text))</a:t>
            </a:r>
            <a:br/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}</a:t>
            </a:r>
            <a:endParaRPr b="0" lang="en-GB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504000" y="46800"/>
            <a:ext cx="9072000" cy="673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/>
          <a:p>
            <a:pPr algn="ctr"/>
            <a:r>
              <a:rPr b="0" lang="en-GB" sz="364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Example: parse Auth header</a:t>
            </a:r>
            <a:endParaRPr b="0" lang="en-GB" sz="36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TextShape 2"/>
          <p:cNvSpPr txBox="1"/>
          <p:nvPr/>
        </p:nvSpPr>
        <p:spPr>
          <a:xfrm>
            <a:off x="460440" y="837360"/>
            <a:ext cx="9119160" cy="4634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en-GB" sz="18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object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:: {</a:t>
            </a:r>
            <a:br/>
            <a:br/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</a:t>
            </a:r>
            <a:r>
              <a:rPr b="1" lang="en-GB" sz="18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val </a:t>
            </a:r>
            <a:r>
              <a:rPr b="0" i="1" lang="en-GB" sz="1800" spc="-1" strike="noStrike">
                <a:solidFill>
                  <a:srgbClr val="660e7a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separators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= </a:t>
            </a:r>
            <a:r>
              <a:rPr b="1" lang="en-GB" sz="18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" .:"</a:t>
            </a:r>
            <a:br/>
            <a:br/>
            <a:r>
              <a:rPr b="1" lang="en-GB" sz="18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</a:t>
            </a:r>
            <a:r>
              <a:rPr b="1" lang="en-GB" sz="18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def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unapply(text: </a:t>
            </a:r>
            <a:r>
              <a:rPr b="0" lang="en-GB" sz="1800" spc="-1" strike="noStrike">
                <a:solidFill>
                  <a:srgbClr val="20999d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String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): Option[(</a:t>
            </a:r>
            <a:r>
              <a:rPr b="0" lang="en-GB" sz="1800" spc="-1" strike="noStrike">
                <a:solidFill>
                  <a:srgbClr val="20999d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String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, </a:t>
            </a:r>
            <a:r>
              <a:rPr b="0" lang="en-GB" sz="1800" spc="-1" strike="noStrike">
                <a:solidFill>
                  <a:srgbClr val="20999d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String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)] = {</a:t>
            </a:r>
            <a:br/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  </a:t>
            </a:r>
            <a:r>
              <a:rPr b="0" i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firstToken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(text)</a:t>
            </a:r>
            <a:br/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    .flatMap(token =&gt; </a:t>
            </a:r>
            <a:r>
              <a:rPr b="0" i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Some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((token, text.substring(token.length))))</a:t>
            </a:r>
            <a:br/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}</a:t>
            </a:r>
            <a:br/>
            <a:br/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</a:t>
            </a:r>
            <a:r>
              <a:rPr b="1" lang="en-GB" sz="18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def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firstToken(text: </a:t>
            </a:r>
            <a:r>
              <a:rPr b="0" lang="en-GB" sz="1800" spc="-1" strike="noStrike">
                <a:solidFill>
                  <a:srgbClr val="20999d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String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) = {</a:t>
            </a:r>
            <a:br/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  </a:t>
            </a:r>
            <a:r>
              <a:rPr b="1" lang="en-GB" sz="18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val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tokenizer = </a:t>
            </a:r>
            <a:r>
              <a:rPr b="1" lang="en-GB" sz="18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new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StringTokenizer(text, </a:t>
            </a:r>
            <a:r>
              <a:rPr b="0" i="1" lang="en-GB" sz="1800" spc="-1" strike="noStrike">
                <a:solidFill>
                  <a:srgbClr val="660e7a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separators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, </a:t>
            </a:r>
            <a:r>
              <a:rPr b="1" lang="en-GB" sz="18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true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)</a:t>
            </a:r>
            <a:br/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  </a:t>
            </a:r>
            <a:r>
              <a:rPr b="1" lang="en-GB" sz="18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if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(tokenizer.hasMoreTokens) </a:t>
            </a:r>
            <a:r>
              <a:rPr b="0" i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Some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(tokenizer.nextToken())</a:t>
            </a:r>
            <a:br/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  </a:t>
            </a:r>
            <a:r>
              <a:rPr b="1" lang="en-GB" sz="18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else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None</a:t>
            </a:r>
            <a:br/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}</a:t>
            </a:r>
            <a:br/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}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7" dur="indefinite" restart="never" nodeType="tmRoot">
          <p:childTnLst>
            <p:seq>
              <p:cTn id="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504000" y="46800"/>
            <a:ext cx="9072000" cy="673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/>
          <a:p>
            <a:pPr algn="ctr"/>
            <a:r>
              <a:rPr b="0" lang="en-GB" sz="364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Example: parse Auth header</a:t>
            </a:r>
            <a:endParaRPr b="0" lang="en-GB" sz="36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TextShape 2"/>
          <p:cNvSpPr txBox="1"/>
          <p:nvPr/>
        </p:nvSpPr>
        <p:spPr>
          <a:xfrm>
            <a:off x="203760" y="837360"/>
            <a:ext cx="9649440" cy="4634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r>
              <a:rPr b="1" i="1" lang="en-GB" sz="16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private val </a:t>
            </a:r>
            <a:r>
              <a:rPr b="1" i="1" lang="en-GB" sz="1600" spc="-1" strike="noStrike">
                <a:solidFill>
                  <a:srgbClr val="660e7a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basic </a:t>
            </a:r>
            <a:r>
              <a:rPr b="1" i="1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= Header(</a:t>
            </a:r>
            <a:r>
              <a:rPr b="1" i="1" lang="en-GB" sz="16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"Authorization"</a:t>
            </a:r>
            <a:r>
              <a:rPr b="1" i="1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, </a:t>
            </a:r>
            <a:r>
              <a:rPr b="1" i="1" lang="en-GB" sz="16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"Basic QWxhZGRpbjpPcGVuU2VzYW1l"</a:t>
            </a:r>
            <a:r>
              <a:rPr b="1" i="1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)</a:t>
            </a:r>
            <a:endParaRPr b="0" lang="en-GB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i="1" lang="en-GB" sz="16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private val </a:t>
            </a:r>
            <a:r>
              <a:rPr b="1" i="1" lang="en-GB" sz="1600" spc="-1" strike="noStrike">
                <a:solidFill>
                  <a:srgbClr val="660e7a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jwt </a:t>
            </a:r>
            <a:r>
              <a:rPr b="1" i="1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= Header(</a:t>
            </a:r>
            <a:r>
              <a:rPr b="1" i="1" lang="en-GB" sz="16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"Authorization"</a:t>
            </a:r>
            <a:r>
              <a:rPr b="1" i="1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, </a:t>
            </a:r>
            <a:r>
              <a:rPr b="1" i="1" lang="en-GB" sz="16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"Bearer </a:t>
            </a:r>
            <a:r>
              <a:rPr b="1" i="1" lang="en-GB" sz="1600" spc="-1" strike="noStrike">
                <a:solidFill>
                  <a:srgbClr val="ff3333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eyJh...CJ9</a:t>
            </a:r>
            <a:r>
              <a:rPr b="1" i="1" lang="en-GB" sz="16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.</a:t>
            </a:r>
            <a:r>
              <a:rPr b="1" i="1" lang="en-GB" sz="1600" spc="-1" strike="noStrike">
                <a:solidFill>
                  <a:srgbClr val="8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eyJ...ifQ</a:t>
            </a:r>
            <a:r>
              <a:rPr b="1" i="1" lang="en-GB" sz="16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.</a:t>
            </a:r>
            <a:r>
              <a:rPr b="1" i="1" lang="en-GB" sz="1600" spc="-1" strike="noStrike">
                <a:solidFill>
                  <a:srgbClr val="2300dc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xu...ds</a:t>
            </a:r>
            <a:r>
              <a:rPr b="1" i="1" lang="en-GB" sz="16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"</a:t>
            </a:r>
            <a:r>
              <a:rPr b="1" i="1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)</a:t>
            </a:r>
            <a:endParaRPr b="0" lang="en-GB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GB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en-GB" sz="16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def </a:t>
            </a: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getPrincipal(header: Header) = {</a:t>
            </a:r>
            <a:br/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header </a:t>
            </a:r>
            <a:r>
              <a:rPr b="1" lang="en-GB" sz="16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match </a:t>
            </a: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{</a:t>
            </a:r>
            <a:endParaRPr b="0" lang="en-GB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br/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  </a:t>
            </a:r>
            <a:r>
              <a:rPr b="1" lang="en-GB" sz="16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case </a:t>
            </a:r>
            <a:r>
              <a:rPr b="0" i="1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Header</a:t>
            </a: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(</a:t>
            </a:r>
            <a:r>
              <a:rPr b="1" lang="en-GB" sz="16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"Authorization"</a:t>
            </a: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, </a:t>
            </a:r>
            <a:br/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              </a:t>
            </a:r>
            <a:r>
              <a:rPr b="1" lang="en-GB" sz="16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"Basic" </a:t>
            </a:r>
            <a:r>
              <a:rPr b="0" i="1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:: </a:t>
            </a:r>
            <a:r>
              <a:rPr b="1" lang="en-GB" sz="16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" " </a:t>
            </a:r>
            <a:r>
              <a:rPr b="0" i="1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:: Base64</a:t>
            </a: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(user </a:t>
            </a:r>
            <a:r>
              <a:rPr b="0" i="1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:: </a:t>
            </a:r>
            <a:r>
              <a:rPr b="1" lang="en-GB" sz="16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":" </a:t>
            </a:r>
            <a:r>
              <a:rPr b="0" i="1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:: </a:t>
            </a: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password)</a:t>
            </a:r>
            <a:br/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  ) =&gt; user</a:t>
            </a:r>
            <a:br/>
            <a:br/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  </a:t>
            </a:r>
            <a:r>
              <a:rPr b="1" lang="en-GB" sz="16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case </a:t>
            </a:r>
            <a:r>
              <a:rPr b="0" i="1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Header</a:t>
            </a: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(</a:t>
            </a:r>
            <a:r>
              <a:rPr b="1" lang="en-GB" sz="16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"Authorization"</a:t>
            </a: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, </a:t>
            </a:r>
            <a:br/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              </a:t>
            </a:r>
            <a:r>
              <a:rPr b="1" lang="en-GB" sz="16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"Bearer" </a:t>
            </a:r>
            <a:r>
              <a:rPr b="0" i="1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:: </a:t>
            </a:r>
            <a:r>
              <a:rPr b="1" lang="en-GB" sz="16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" " </a:t>
            </a:r>
            <a:r>
              <a:rPr b="0" i="1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:: Base64</a:t>
            </a: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(alg) </a:t>
            </a:r>
            <a:r>
              <a:rPr b="0" i="1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:: </a:t>
            </a:r>
            <a:r>
              <a:rPr b="1" lang="en-GB" sz="16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"." </a:t>
            </a:r>
            <a:r>
              <a:rPr b="0" i="1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:: Base64</a:t>
            </a: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(json) </a:t>
            </a:r>
            <a:r>
              <a:rPr b="0" i="1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:: </a:t>
            </a:r>
            <a:r>
              <a:rPr b="1" lang="en-GB" sz="16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"." </a:t>
            </a:r>
            <a:r>
              <a:rPr b="0" i="1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:: </a:t>
            </a: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sign</a:t>
            </a:r>
            <a:br/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  ) =&gt; json</a:t>
            </a:r>
            <a:br/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}</a:t>
            </a:r>
            <a:br/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}</a:t>
            </a:r>
            <a:endParaRPr b="0" lang="en-GB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9" dur="indefinite" restart="never" nodeType="tmRoot">
          <p:childTnLst>
            <p:seq>
              <p:cTn id="5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504000" y="46800"/>
            <a:ext cx="9072000" cy="673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/>
          <a:p>
            <a:pPr algn="ctr"/>
            <a:r>
              <a:rPr b="0" lang="en-GB" sz="364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endParaRPr b="0" lang="en-GB" sz="36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TextShape 2"/>
          <p:cNvSpPr txBox="1"/>
          <p:nvPr/>
        </p:nvSpPr>
        <p:spPr>
          <a:xfrm>
            <a:off x="460440" y="837360"/>
            <a:ext cx="9119160" cy="4634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pPr algn="ctr">
              <a:spcBef>
                <a:spcPts val="660"/>
              </a:spcBef>
            </a:pPr>
            <a:endParaRPr b="0" lang="en-GB" sz="26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spcBef>
                <a:spcPts val="660"/>
              </a:spcBef>
            </a:pPr>
            <a:endParaRPr b="0" lang="en-GB" sz="26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spcBef>
                <a:spcPts val="660"/>
              </a:spcBef>
            </a:pPr>
            <a:r>
              <a:rPr b="0" lang="en-GB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urier New"/>
              </a:rPr>
              <a:t>Questions?</a:t>
            </a:r>
            <a:endParaRPr b="0" lang="en-GB" sz="4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1" dur="indefinite" restart="never" nodeType="tmRoot">
          <p:childTnLst>
            <p:seq>
              <p:cTn id="5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531720" y="74160"/>
            <a:ext cx="9072000" cy="648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/>
          <a:p>
            <a:pPr algn="ctr"/>
            <a:r>
              <a:rPr b="0" lang="en-GB" sz="364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Links</a:t>
            </a:r>
            <a:endParaRPr b="0" lang="en-GB" sz="36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TextShape 2"/>
          <p:cNvSpPr txBox="1"/>
          <p:nvPr/>
        </p:nvSpPr>
        <p:spPr>
          <a:xfrm>
            <a:off x="516240" y="892800"/>
            <a:ext cx="9072000" cy="4561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pPr marL="342720" indent="-342720">
              <a:spcBef>
                <a:spcPts val="660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Documentation: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2680" indent="-285480">
              <a:spcBef>
                <a:spcPts val="575"/>
              </a:spcBef>
              <a:buClr>
                <a:srgbClr val="000000"/>
              </a:buClr>
              <a:buFont typeface="Arial"/>
              <a:buChar char="–"/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2"/>
              </a:rPr>
              <a:t>http://docs.scala-lang.org/tour/pattern-matching.html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2680" indent="-285480">
              <a:spcBef>
                <a:spcPts val="575"/>
              </a:spcBef>
              <a:buClr>
                <a:srgbClr val="000000"/>
              </a:buClr>
              <a:buFont typeface="Arial"/>
              <a:buChar char="–"/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3"/>
              </a:rPr>
              <a:t>http://www.artima.com/scalazine/articles/pattern_matching.html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2680" indent="-285480">
              <a:spcBef>
                <a:spcPts val="575"/>
              </a:spcBef>
              <a:buClr>
                <a:srgbClr val="000000"/>
              </a:buClr>
              <a:buFont typeface="Arial"/>
              <a:buChar char="–"/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4"/>
              </a:rPr>
              <a:t>http://danielwestheide.com/blog/2012/11/21/the-neophytes-guide-to-scala-part-1-extractors.html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2680" indent="-285480">
              <a:spcBef>
                <a:spcPts val="575"/>
              </a:spcBef>
              <a:buClr>
                <a:srgbClr val="000000"/>
              </a:buClr>
              <a:buFont typeface="Arial"/>
              <a:buChar char="–"/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5"/>
              </a:rPr>
              <a:t>http://danielwestheide.com/blog/2012/11/28/the-neophytes-guide-to-scala-part-2-extracting-sequences.html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2680" indent="-285480">
              <a:spcBef>
                <a:spcPts val="575"/>
              </a:spcBef>
              <a:buClr>
                <a:srgbClr val="000000"/>
              </a:buClr>
              <a:buFont typeface="Arial"/>
              <a:buChar char="–"/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720">
              <a:spcBef>
                <a:spcPts val="660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Presentation template: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2680" indent="-285480">
              <a:spcBef>
                <a:spcPts val="575"/>
              </a:spcBef>
              <a:buClr>
                <a:srgbClr val="000000"/>
              </a:buClr>
              <a:buFont typeface="Arial"/>
              <a:buChar char="–"/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6"/>
              </a:rPr>
              <a:t>free-power-point-templates.com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2720">
              <a:spcBef>
                <a:spcPts val="660"/>
              </a:spcBef>
              <a:buClr>
                <a:srgbClr val="000000"/>
              </a:buClr>
              <a:buFont typeface="Arial"/>
              <a:buChar char="•"/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3" dur="indefinite" restart="never" nodeType="tmRoot">
          <p:childTnLst>
            <p:seq>
              <p:cTn id="5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504000" y="46800"/>
            <a:ext cx="9072000" cy="673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/>
          <a:p>
            <a:pPr algn="ctr"/>
            <a:r>
              <a:rPr b="0" lang="en-GB" sz="364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Matching by value</a:t>
            </a:r>
            <a:endParaRPr b="0" lang="en-GB" sz="36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TextShape 2"/>
          <p:cNvSpPr txBox="1"/>
          <p:nvPr/>
        </p:nvSpPr>
        <p:spPr>
          <a:xfrm>
            <a:off x="1491480" y="891000"/>
            <a:ext cx="1279440" cy="549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pPr algn="ctr">
              <a:spcBef>
                <a:spcPts val="660"/>
              </a:spcBef>
            </a:pPr>
            <a:r>
              <a:rPr b="0" lang="en-GB" sz="26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Java</a:t>
            </a:r>
            <a:endParaRPr b="0" lang="en-GB" sz="26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TextShape 3"/>
          <p:cNvSpPr txBox="1"/>
          <p:nvPr/>
        </p:nvSpPr>
        <p:spPr>
          <a:xfrm>
            <a:off x="5789160" y="900000"/>
            <a:ext cx="1378440" cy="504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pPr marL="342720" indent="-342720" algn="ctr">
              <a:spcBef>
                <a:spcPts val="660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6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Scala</a:t>
            </a:r>
            <a:endParaRPr b="0" lang="en-GB" sz="26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TextShape 4"/>
          <p:cNvSpPr txBox="1"/>
          <p:nvPr/>
        </p:nvSpPr>
        <p:spPr>
          <a:xfrm>
            <a:off x="5152680" y="1440000"/>
            <a:ext cx="4426920" cy="4032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r>
              <a:rPr b="0" i="1" lang="en-GB" sz="1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// Number to string</a:t>
            </a:r>
            <a:br/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value </a:t>
            </a:r>
            <a:r>
              <a:rPr b="1" lang="en-GB" sz="18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match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{</a:t>
            </a:r>
            <a:br/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</a:t>
            </a:r>
            <a:r>
              <a:rPr b="1" lang="en-GB" sz="18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case </a:t>
            </a:r>
            <a:r>
              <a:rPr b="0" lang="en-GB" sz="18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1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=&gt; </a:t>
            </a:r>
            <a:r>
              <a:rPr b="1" lang="en-GB" sz="18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"One"</a:t>
            </a:r>
            <a:br/>
            <a:r>
              <a:rPr b="1" lang="en-GB" sz="18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</a:t>
            </a:r>
            <a:r>
              <a:rPr b="1" lang="en-GB" sz="18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case </a:t>
            </a:r>
            <a:r>
              <a:rPr b="0" lang="en-GB" sz="18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2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=&gt; </a:t>
            </a:r>
            <a:r>
              <a:rPr b="1" lang="en-GB" sz="18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"Two"</a:t>
            </a:r>
            <a:br/>
            <a:r>
              <a:rPr b="1" lang="en-GB" sz="18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</a:t>
            </a:r>
            <a:r>
              <a:rPr b="1" lang="en-GB" sz="18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case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_ =&gt; </a:t>
            </a:r>
            <a:r>
              <a:rPr b="1" lang="en-GB" sz="18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"Many"</a:t>
            </a:r>
            <a:br/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}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TextShape 5"/>
          <p:cNvSpPr txBox="1"/>
          <p:nvPr/>
        </p:nvSpPr>
        <p:spPr>
          <a:xfrm>
            <a:off x="504000" y="1440000"/>
            <a:ext cx="4426920" cy="4032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r>
              <a:rPr b="0" i="1" lang="en-GB" sz="1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// Number to string</a:t>
            </a:r>
            <a:br/>
            <a:r>
              <a:rPr b="1" lang="en-GB" sz="18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switch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(value) {</a:t>
            </a:r>
            <a:br/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  </a:t>
            </a:r>
            <a:r>
              <a:rPr b="1" lang="en-GB" sz="18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case </a:t>
            </a:r>
            <a:r>
              <a:rPr b="0" lang="en-GB" sz="18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1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: </a:t>
            </a:r>
            <a:r>
              <a:rPr b="1" lang="en-GB" sz="18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return </a:t>
            </a:r>
            <a:r>
              <a:rPr b="1" lang="en-GB" sz="18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"One"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;</a:t>
            </a:r>
            <a:br/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  </a:t>
            </a:r>
            <a:r>
              <a:rPr b="1" lang="en-GB" sz="18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case </a:t>
            </a:r>
            <a:r>
              <a:rPr b="0" lang="en-GB" sz="18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2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: </a:t>
            </a:r>
            <a:r>
              <a:rPr b="1" lang="en-GB" sz="18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return </a:t>
            </a:r>
            <a:r>
              <a:rPr b="1" lang="en-GB" sz="18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"Two"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;</a:t>
            </a:r>
            <a:br/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  </a:t>
            </a:r>
            <a:r>
              <a:rPr b="1" lang="en-GB" sz="18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default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: </a:t>
            </a:r>
            <a:r>
              <a:rPr b="1" lang="en-GB" sz="18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return </a:t>
            </a:r>
            <a:r>
              <a:rPr b="1" lang="en-GB" sz="18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"Many"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;</a:t>
            </a:r>
            <a:br/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}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0" name="" descr=""/>
          <p:cNvPicPr/>
          <p:nvPr/>
        </p:nvPicPr>
        <p:blipFill>
          <a:blip r:embed="rId2"/>
          <a:stretch/>
        </p:blipFill>
        <p:spPr>
          <a:xfrm>
            <a:off x="1267920" y="831240"/>
            <a:ext cx="367560" cy="496440"/>
          </a:xfrm>
          <a:prstGeom prst="rect">
            <a:avLst/>
          </a:prstGeom>
          <a:ln>
            <a:noFill/>
          </a:ln>
        </p:spPr>
      </p:pic>
      <p:pic>
        <p:nvPicPr>
          <p:cNvPr id="51" name="" descr=""/>
          <p:cNvPicPr/>
          <p:nvPr/>
        </p:nvPicPr>
        <p:blipFill>
          <a:blip r:embed="rId3"/>
          <a:stretch/>
        </p:blipFill>
        <p:spPr>
          <a:xfrm>
            <a:off x="5755680" y="885240"/>
            <a:ext cx="319320" cy="518760"/>
          </a:xfrm>
          <a:prstGeom prst="rect">
            <a:avLst/>
          </a:prstGeom>
          <a:ln>
            <a:noFill/>
          </a:ln>
        </p:spPr>
      </p:pic>
      <p:sp>
        <p:nvSpPr>
          <p:cNvPr id="52" name="Line 6"/>
          <p:cNvSpPr/>
          <p:nvPr/>
        </p:nvSpPr>
        <p:spPr>
          <a:xfrm>
            <a:off x="4768200" y="807120"/>
            <a:ext cx="0" cy="4862880"/>
          </a:xfrm>
          <a:prstGeom prst="line">
            <a:avLst/>
          </a:prstGeom>
          <a:ln w="19080">
            <a:solidFill>
              <a:srgbClr val="e6e6e6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Shape 1"/>
          <p:cNvSpPr txBox="1"/>
          <p:nvPr/>
        </p:nvSpPr>
        <p:spPr>
          <a:xfrm>
            <a:off x="504000" y="46800"/>
            <a:ext cx="9072000" cy="673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/>
          <a:p>
            <a:pPr algn="ctr"/>
            <a:r>
              <a:rPr b="0" lang="en-GB" sz="364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Matching by value: multiple matches</a:t>
            </a:r>
            <a:endParaRPr b="0" lang="en-GB" sz="36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TextShape 2"/>
          <p:cNvSpPr txBox="1"/>
          <p:nvPr/>
        </p:nvSpPr>
        <p:spPr>
          <a:xfrm>
            <a:off x="1491480" y="891000"/>
            <a:ext cx="1279440" cy="549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pPr algn="ctr">
              <a:spcBef>
                <a:spcPts val="660"/>
              </a:spcBef>
            </a:pPr>
            <a:r>
              <a:rPr b="0" lang="en-GB" sz="26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Java</a:t>
            </a:r>
            <a:endParaRPr b="0" lang="en-GB" sz="26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TextShape 3"/>
          <p:cNvSpPr txBox="1"/>
          <p:nvPr/>
        </p:nvSpPr>
        <p:spPr>
          <a:xfrm>
            <a:off x="5789160" y="900000"/>
            <a:ext cx="1378440" cy="504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pPr marL="342720" indent="-342720" algn="ctr">
              <a:spcBef>
                <a:spcPts val="660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6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Scala</a:t>
            </a:r>
            <a:endParaRPr b="0" lang="en-GB" sz="26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TextShape 4"/>
          <p:cNvSpPr txBox="1"/>
          <p:nvPr/>
        </p:nvSpPr>
        <p:spPr>
          <a:xfrm>
            <a:off x="5152680" y="1440000"/>
            <a:ext cx="4426920" cy="4032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r>
              <a:rPr b="0" i="1" lang="en-GB" sz="1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// Number to string</a:t>
            </a:r>
            <a:br/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value </a:t>
            </a:r>
            <a:r>
              <a:rPr b="1" lang="en-GB" sz="18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match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{</a:t>
            </a:r>
            <a:br/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</a:t>
            </a:r>
            <a:r>
              <a:rPr b="1" lang="en-GB" sz="18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case </a:t>
            </a:r>
            <a:r>
              <a:rPr b="0" lang="en-GB" sz="18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1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=&gt; </a:t>
            </a:r>
            <a:r>
              <a:rPr b="1" lang="en-GB" sz="18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"One"</a:t>
            </a:r>
            <a:br/>
            <a:r>
              <a:rPr b="1" lang="en-GB" sz="18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</a:t>
            </a:r>
            <a:r>
              <a:rPr b="1" lang="en-GB" sz="18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case </a:t>
            </a:r>
            <a:r>
              <a:rPr b="0" lang="en-GB" sz="18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2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=&gt; </a:t>
            </a:r>
            <a:r>
              <a:rPr b="1" lang="en-GB" sz="18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"Two"</a:t>
            </a:r>
            <a:br/>
            <a:r>
              <a:rPr b="1" lang="en-GB" sz="18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</a:t>
            </a:r>
            <a:r>
              <a:rPr b="1" lang="en-GB" sz="18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case </a:t>
            </a:r>
            <a:r>
              <a:rPr b="0" lang="en-GB" sz="18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3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| </a:t>
            </a:r>
            <a:r>
              <a:rPr b="0" lang="en-GB" sz="18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4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| </a:t>
            </a:r>
            <a:r>
              <a:rPr b="0" lang="en-GB" sz="18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5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=&gt; </a:t>
            </a:r>
            <a:r>
              <a:rPr b="1" lang="en-GB" sz="18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"Many"</a:t>
            </a:r>
            <a:br/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}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TextShape 5"/>
          <p:cNvSpPr txBox="1"/>
          <p:nvPr/>
        </p:nvSpPr>
        <p:spPr>
          <a:xfrm>
            <a:off x="504000" y="1440000"/>
            <a:ext cx="4426920" cy="4032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r>
              <a:rPr b="0" i="1" lang="en-GB" sz="1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// Number to string</a:t>
            </a:r>
            <a:br/>
            <a:r>
              <a:rPr b="1" lang="en-GB" sz="18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switch </a:t>
            </a:r>
            <a:r>
              <a:rPr b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(value) {</a:t>
            </a:r>
            <a:br/>
            <a:r>
              <a:rPr b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  </a:t>
            </a:r>
            <a:r>
              <a:rPr b="1" lang="en-GB" sz="18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case </a:t>
            </a:r>
            <a:r>
              <a:rPr b="1" lang="en-GB" sz="18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1</a:t>
            </a:r>
            <a:r>
              <a:rPr b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: </a:t>
            </a:r>
            <a:r>
              <a:rPr b="1" lang="en-GB" sz="18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return </a:t>
            </a:r>
            <a:r>
              <a:rPr b="1" lang="en-GB" sz="18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"One"</a:t>
            </a:r>
            <a:r>
              <a:rPr b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;</a:t>
            </a:r>
            <a:br/>
            <a:r>
              <a:rPr b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  </a:t>
            </a:r>
            <a:r>
              <a:rPr b="1" lang="en-GB" sz="18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case </a:t>
            </a:r>
            <a:r>
              <a:rPr b="1" lang="en-GB" sz="18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2</a:t>
            </a:r>
            <a:r>
              <a:rPr b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: </a:t>
            </a:r>
            <a:r>
              <a:rPr b="1" lang="en-GB" sz="18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return </a:t>
            </a:r>
            <a:r>
              <a:rPr b="1" lang="en-GB" sz="18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"Two"</a:t>
            </a:r>
            <a:r>
              <a:rPr b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;</a:t>
            </a:r>
            <a:br/>
            <a:r>
              <a:rPr b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  </a:t>
            </a:r>
            <a:r>
              <a:rPr b="1" lang="en-GB" sz="18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case </a:t>
            </a:r>
            <a:r>
              <a:rPr b="1" lang="en-GB" sz="18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3</a:t>
            </a:r>
            <a:r>
              <a:rPr b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:</a:t>
            </a:r>
            <a:br/>
            <a:r>
              <a:rPr b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  </a:t>
            </a:r>
            <a:r>
              <a:rPr b="1" lang="en-GB" sz="18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case </a:t>
            </a:r>
            <a:r>
              <a:rPr b="1" lang="en-GB" sz="18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4</a:t>
            </a:r>
            <a:r>
              <a:rPr b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:</a:t>
            </a:r>
            <a:br/>
            <a:r>
              <a:rPr b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  </a:t>
            </a:r>
            <a:r>
              <a:rPr b="1" lang="en-GB" sz="18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case </a:t>
            </a:r>
            <a:r>
              <a:rPr b="1" lang="en-GB" sz="18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5</a:t>
            </a:r>
            <a:r>
              <a:rPr b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: </a:t>
            </a:r>
            <a:r>
              <a:rPr b="1" lang="en-GB" sz="18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return </a:t>
            </a:r>
            <a:r>
              <a:rPr b="1" lang="en-GB" sz="18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"Many"</a:t>
            </a:r>
            <a:r>
              <a:rPr b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;</a:t>
            </a:r>
            <a:br/>
            <a:r>
              <a:rPr b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}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8" name="" descr=""/>
          <p:cNvPicPr/>
          <p:nvPr/>
        </p:nvPicPr>
        <p:blipFill>
          <a:blip r:embed="rId2"/>
          <a:stretch/>
        </p:blipFill>
        <p:spPr>
          <a:xfrm>
            <a:off x="1267920" y="831240"/>
            <a:ext cx="367560" cy="496440"/>
          </a:xfrm>
          <a:prstGeom prst="rect">
            <a:avLst/>
          </a:prstGeom>
          <a:ln>
            <a:noFill/>
          </a:ln>
        </p:spPr>
      </p:pic>
      <p:pic>
        <p:nvPicPr>
          <p:cNvPr id="59" name="" descr=""/>
          <p:cNvPicPr/>
          <p:nvPr/>
        </p:nvPicPr>
        <p:blipFill>
          <a:blip r:embed="rId3"/>
          <a:stretch/>
        </p:blipFill>
        <p:spPr>
          <a:xfrm>
            <a:off x="5755680" y="885240"/>
            <a:ext cx="319320" cy="518760"/>
          </a:xfrm>
          <a:prstGeom prst="rect">
            <a:avLst/>
          </a:prstGeom>
          <a:ln>
            <a:noFill/>
          </a:ln>
        </p:spPr>
      </p:pic>
      <p:sp>
        <p:nvSpPr>
          <p:cNvPr id="60" name="Line 6"/>
          <p:cNvSpPr/>
          <p:nvPr/>
        </p:nvSpPr>
        <p:spPr>
          <a:xfrm>
            <a:off x="4768200" y="807120"/>
            <a:ext cx="0" cy="4862880"/>
          </a:xfrm>
          <a:prstGeom prst="line">
            <a:avLst/>
          </a:prstGeom>
          <a:ln w="19080">
            <a:solidFill>
              <a:srgbClr val="e6e6e6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Shape 1"/>
          <p:cNvSpPr txBox="1"/>
          <p:nvPr/>
        </p:nvSpPr>
        <p:spPr>
          <a:xfrm>
            <a:off x="504000" y="46800"/>
            <a:ext cx="9072000" cy="673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/>
          <a:p>
            <a:pPr algn="ctr"/>
            <a:r>
              <a:rPr b="0" lang="en-GB" sz="364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Matching by value – different types</a:t>
            </a:r>
            <a:endParaRPr b="0" lang="en-GB" sz="36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TextShape 2"/>
          <p:cNvSpPr txBox="1"/>
          <p:nvPr/>
        </p:nvSpPr>
        <p:spPr>
          <a:xfrm>
            <a:off x="1491480" y="891000"/>
            <a:ext cx="1279440" cy="549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pPr algn="ctr">
              <a:spcBef>
                <a:spcPts val="660"/>
              </a:spcBef>
            </a:pPr>
            <a:r>
              <a:rPr b="0" lang="en-GB" sz="26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Java</a:t>
            </a:r>
            <a:endParaRPr b="0" lang="en-GB" sz="26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TextShape 3"/>
          <p:cNvSpPr txBox="1"/>
          <p:nvPr/>
        </p:nvSpPr>
        <p:spPr>
          <a:xfrm>
            <a:off x="5789160" y="900000"/>
            <a:ext cx="1378440" cy="504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pPr marL="342720" indent="-342720" algn="ctr">
              <a:spcBef>
                <a:spcPts val="660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6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Scala</a:t>
            </a:r>
            <a:endParaRPr b="0" lang="en-GB" sz="26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TextShape 4"/>
          <p:cNvSpPr txBox="1"/>
          <p:nvPr/>
        </p:nvSpPr>
        <p:spPr>
          <a:xfrm>
            <a:off x="5152680" y="1440000"/>
            <a:ext cx="4426920" cy="4032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r>
              <a:rPr b="0" i="1" lang="en-GB" sz="1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// Any to string</a:t>
            </a:r>
            <a:br/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value </a:t>
            </a:r>
            <a:r>
              <a:rPr b="1" lang="en-GB" sz="18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match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{</a:t>
            </a:r>
            <a:br/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</a:t>
            </a:r>
            <a:r>
              <a:rPr b="1" lang="en-GB" sz="18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case false 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=&gt; </a:t>
            </a:r>
            <a:r>
              <a:rPr b="1" lang="en-GB" sz="18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"Zero"</a:t>
            </a:r>
            <a:br/>
            <a:r>
              <a:rPr b="1" lang="en-GB" sz="18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</a:t>
            </a:r>
            <a:r>
              <a:rPr b="1" lang="en-GB" sz="18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case </a:t>
            </a:r>
            <a:r>
              <a:rPr b="0" lang="en-GB" sz="18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1     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=&gt; </a:t>
            </a:r>
            <a:r>
              <a:rPr b="1" lang="en-GB" sz="18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"One"</a:t>
            </a:r>
            <a:br/>
            <a:r>
              <a:rPr b="1" lang="en-GB" sz="18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</a:t>
            </a:r>
            <a:r>
              <a:rPr b="1" lang="en-GB" sz="18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case </a:t>
            </a:r>
            <a:r>
              <a:rPr b="1" lang="en-GB" sz="18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"Many"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=&gt; </a:t>
            </a:r>
            <a:r>
              <a:rPr b="1" lang="en-GB" sz="18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"Infinity"</a:t>
            </a:r>
            <a:br/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}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TextShape 5"/>
          <p:cNvSpPr txBox="1"/>
          <p:nvPr/>
        </p:nvSpPr>
        <p:spPr>
          <a:xfrm>
            <a:off x="504000" y="1440000"/>
            <a:ext cx="4426920" cy="4032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r>
              <a:rPr b="0" i="1" lang="en-GB" sz="1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// Any to string</a:t>
            </a:r>
            <a:br/>
            <a:r>
              <a:rPr b="1" lang="en-GB" sz="18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if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(value.equals(</a:t>
            </a:r>
            <a:r>
              <a:rPr b="1" lang="en-GB" sz="18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false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)) {</a:t>
            </a:r>
            <a:br/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  </a:t>
            </a:r>
            <a:r>
              <a:rPr b="1" lang="en-GB" sz="18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return </a:t>
            </a:r>
            <a:r>
              <a:rPr b="1" lang="en-GB" sz="18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"Zero"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;</a:t>
            </a:r>
            <a:br/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}</a:t>
            </a:r>
            <a:br/>
            <a:r>
              <a:rPr b="1" lang="en-GB" sz="18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if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(value.equals(</a:t>
            </a:r>
            <a:r>
              <a:rPr b="0" lang="en-GB" sz="18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1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)) {</a:t>
            </a:r>
            <a:br/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  </a:t>
            </a:r>
            <a:r>
              <a:rPr b="1" lang="en-GB" sz="18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return </a:t>
            </a:r>
            <a:r>
              <a:rPr b="1" lang="en-GB" sz="18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"One"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;</a:t>
            </a:r>
            <a:br/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}</a:t>
            </a:r>
            <a:br/>
            <a:r>
              <a:rPr b="1" lang="en-GB" sz="18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if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(value.equals(</a:t>
            </a:r>
            <a:r>
              <a:rPr b="1" lang="en-GB" sz="18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"Many"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)) {</a:t>
            </a:r>
            <a:br/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  </a:t>
            </a:r>
            <a:r>
              <a:rPr b="1" lang="en-GB" sz="18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return </a:t>
            </a:r>
            <a:r>
              <a:rPr b="1" lang="en-GB" sz="18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"Infinity"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;</a:t>
            </a:r>
            <a:br/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}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6" name="" descr=""/>
          <p:cNvPicPr/>
          <p:nvPr/>
        </p:nvPicPr>
        <p:blipFill>
          <a:blip r:embed="rId2"/>
          <a:stretch/>
        </p:blipFill>
        <p:spPr>
          <a:xfrm>
            <a:off x="1267920" y="831240"/>
            <a:ext cx="367560" cy="496440"/>
          </a:xfrm>
          <a:prstGeom prst="rect">
            <a:avLst/>
          </a:prstGeom>
          <a:ln>
            <a:noFill/>
          </a:ln>
        </p:spPr>
      </p:pic>
      <p:pic>
        <p:nvPicPr>
          <p:cNvPr id="67" name="" descr=""/>
          <p:cNvPicPr/>
          <p:nvPr/>
        </p:nvPicPr>
        <p:blipFill>
          <a:blip r:embed="rId3"/>
          <a:stretch/>
        </p:blipFill>
        <p:spPr>
          <a:xfrm>
            <a:off x="5755680" y="885240"/>
            <a:ext cx="319320" cy="518760"/>
          </a:xfrm>
          <a:prstGeom prst="rect">
            <a:avLst/>
          </a:prstGeom>
          <a:ln>
            <a:noFill/>
          </a:ln>
        </p:spPr>
      </p:pic>
      <p:sp>
        <p:nvSpPr>
          <p:cNvPr id="68" name="Line 6"/>
          <p:cNvSpPr/>
          <p:nvPr/>
        </p:nvSpPr>
        <p:spPr>
          <a:xfrm>
            <a:off x="4768200" y="807120"/>
            <a:ext cx="0" cy="4862880"/>
          </a:xfrm>
          <a:prstGeom prst="line">
            <a:avLst/>
          </a:prstGeom>
          <a:ln w="19080">
            <a:solidFill>
              <a:srgbClr val="e6e6e6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Shape 1"/>
          <p:cNvSpPr txBox="1"/>
          <p:nvPr/>
        </p:nvSpPr>
        <p:spPr>
          <a:xfrm>
            <a:off x="504000" y="46800"/>
            <a:ext cx="9072000" cy="673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/>
          <a:p>
            <a:pPr algn="ctr"/>
            <a:r>
              <a:rPr b="0" lang="en-GB" sz="364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Matching by type</a:t>
            </a:r>
            <a:endParaRPr b="0" lang="en-GB" sz="36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TextShape 2"/>
          <p:cNvSpPr txBox="1"/>
          <p:nvPr/>
        </p:nvSpPr>
        <p:spPr>
          <a:xfrm>
            <a:off x="1491480" y="891000"/>
            <a:ext cx="1279440" cy="549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pPr algn="ctr">
              <a:spcBef>
                <a:spcPts val="660"/>
              </a:spcBef>
            </a:pPr>
            <a:r>
              <a:rPr b="0" lang="en-GB" sz="26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Java</a:t>
            </a:r>
            <a:endParaRPr b="0" lang="en-GB" sz="26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TextShape 3"/>
          <p:cNvSpPr txBox="1"/>
          <p:nvPr/>
        </p:nvSpPr>
        <p:spPr>
          <a:xfrm>
            <a:off x="5789160" y="900000"/>
            <a:ext cx="1378440" cy="504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pPr marL="342720" indent="-342720" algn="ctr">
              <a:spcBef>
                <a:spcPts val="660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6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Scala</a:t>
            </a:r>
            <a:endParaRPr b="0" lang="en-GB" sz="26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TextShape 4"/>
          <p:cNvSpPr txBox="1"/>
          <p:nvPr/>
        </p:nvSpPr>
        <p:spPr>
          <a:xfrm>
            <a:off x="5152680" y="1440000"/>
            <a:ext cx="4426920" cy="4032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r>
              <a:rPr b="0" i="1" lang="en-GB" sz="1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// Any to number</a:t>
            </a:r>
            <a:br/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value </a:t>
            </a:r>
            <a:r>
              <a:rPr b="1" lang="en-GB" sz="18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match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{</a:t>
            </a:r>
            <a:br/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</a:t>
            </a:r>
            <a:r>
              <a:rPr b="1" lang="en-GB" sz="18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case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number: Int  =&gt; number</a:t>
            </a:r>
            <a:br/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</a:t>
            </a:r>
            <a:r>
              <a:rPr b="1" lang="en-GB" sz="18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case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text: </a:t>
            </a:r>
            <a:r>
              <a:rPr b="0" lang="en-GB" sz="1800" spc="-1" strike="noStrike">
                <a:solidFill>
                  <a:srgbClr val="20999d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String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=&gt; text.toInt</a:t>
            </a:r>
            <a:br/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}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TextShape 5"/>
          <p:cNvSpPr txBox="1"/>
          <p:nvPr/>
        </p:nvSpPr>
        <p:spPr>
          <a:xfrm>
            <a:off x="504000" y="1440000"/>
            <a:ext cx="4426920" cy="4032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r>
              <a:rPr b="0" i="1" lang="en-GB" sz="1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// Any to number</a:t>
            </a:r>
            <a:br/>
            <a:r>
              <a:rPr b="1" lang="en-GB" sz="18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if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(value </a:t>
            </a:r>
            <a:r>
              <a:rPr b="1" lang="en-GB" sz="18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instanceof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Integer) {</a:t>
            </a:r>
            <a:br/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  </a:t>
            </a:r>
            <a:r>
              <a:rPr b="1" lang="en-GB" sz="18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return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(Integer) value;</a:t>
            </a:r>
            <a:br/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}</a:t>
            </a:r>
            <a:br/>
            <a:r>
              <a:rPr b="1" lang="en-GB" sz="18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if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(value </a:t>
            </a:r>
            <a:r>
              <a:rPr b="1" lang="en-GB" sz="18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instanceof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String) {</a:t>
            </a:r>
            <a:br/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  String text = (String) value;</a:t>
            </a:r>
            <a:br/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  </a:t>
            </a:r>
            <a:r>
              <a:rPr b="1" lang="en-GB" sz="18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return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Integer.</a:t>
            </a:r>
            <a:r>
              <a:rPr b="0" i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valueOf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(text);</a:t>
            </a:r>
            <a:br/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}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4" name="" descr=""/>
          <p:cNvPicPr/>
          <p:nvPr/>
        </p:nvPicPr>
        <p:blipFill>
          <a:blip r:embed="rId2"/>
          <a:stretch/>
        </p:blipFill>
        <p:spPr>
          <a:xfrm>
            <a:off x="1267920" y="831240"/>
            <a:ext cx="367560" cy="496440"/>
          </a:xfrm>
          <a:prstGeom prst="rect">
            <a:avLst/>
          </a:prstGeom>
          <a:ln>
            <a:noFill/>
          </a:ln>
        </p:spPr>
      </p:pic>
      <p:pic>
        <p:nvPicPr>
          <p:cNvPr id="75" name="" descr=""/>
          <p:cNvPicPr/>
          <p:nvPr/>
        </p:nvPicPr>
        <p:blipFill>
          <a:blip r:embed="rId3"/>
          <a:stretch/>
        </p:blipFill>
        <p:spPr>
          <a:xfrm>
            <a:off x="5755680" y="885240"/>
            <a:ext cx="319320" cy="518760"/>
          </a:xfrm>
          <a:prstGeom prst="rect">
            <a:avLst/>
          </a:prstGeom>
          <a:ln>
            <a:noFill/>
          </a:ln>
        </p:spPr>
      </p:pic>
      <p:sp>
        <p:nvSpPr>
          <p:cNvPr id="76" name="Line 6"/>
          <p:cNvSpPr/>
          <p:nvPr/>
        </p:nvSpPr>
        <p:spPr>
          <a:xfrm>
            <a:off x="4768200" y="807120"/>
            <a:ext cx="0" cy="4862880"/>
          </a:xfrm>
          <a:prstGeom prst="line">
            <a:avLst/>
          </a:prstGeom>
          <a:ln w="19080">
            <a:solidFill>
              <a:srgbClr val="e6e6e6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Shape 1"/>
          <p:cNvSpPr txBox="1"/>
          <p:nvPr/>
        </p:nvSpPr>
        <p:spPr>
          <a:xfrm>
            <a:off x="504000" y="46800"/>
            <a:ext cx="9072000" cy="673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/>
          <a:p>
            <a:pPr algn="ctr"/>
            <a:r>
              <a:rPr b="0" lang="en-GB" sz="364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Extractor: case class</a:t>
            </a:r>
            <a:endParaRPr b="0" lang="en-GB" sz="36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TextShape 2"/>
          <p:cNvSpPr txBox="1"/>
          <p:nvPr/>
        </p:nvSpPr>
        <p:spPr>
          <a:xfrm>
            <a:off x="1491480" y="891000"/>
            <a:ext cx="1279440" cy="549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pPr algn="ctr">
              <a:spcBef>
                <a:spcPts val="660"/>
              </a:spcBef>
            </a:pPr>
            <a:r>
              <a:rPr b="0" lang="en-GB" sz="26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Java</a:t>
            </a:r>
            <a:endParaRPr b="0" lang="en-GB" sz="26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TextShape 3"/>
          <p:cNvSpPr txBox="1"/>
          <p:nvPr/>
        </p:nvSpPr>
        <p:spPr>
          <a:xfrm>
            <a:off x="5789160" y="900000"/>
            <a:ext cx="1378440" cy="504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pPr marL="342720" indent="-342720" algn="ctr">
              <a:spcBef>
                <a:spcPts val="660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6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Scala</a:t>
            </a:r>
            <a:endParaRPr b="0" lang="en-GB" sz="26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TextShape 4"/>
          <p:cNvSpPr txBox="1"/>
          <p:nvPr/>
        </p:nvSpPr>
        <p:spPr>
          <a:xfrm>
            <a:off x="5152680" y="1440000"/>
            <a:ext cx="4426920" cy="4032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r>
              <a:rPr b="1" lang="en-GB" sz="12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case class </a:t>
            </a:r>
            <a:r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Email(</a:t>
            </a:r>
            <a:br/>
            <a:r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   from: </a:t>
            </a:r>
            <a:r>
              <a:rPr b="0" lang="en-GB" sz="1200" spc="-1" strike="noStrike">
                <a:solidFill>
                  <a:srgbClr val="20999d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String</a:t>
            </a:r>
            <a:r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,</a:t>
            </a:r>
            <a:br/>
            <a:r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   title: </a:t>
            </a:r>
            <a:r>
              <a:rPr b="0" lang="en-GB" sz="1200" spc="-1" strike="noStrike">
                <a:solidFill>
                  <a:srgbClr val="20999d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String</a:t>
            </a:r>
            <a:r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,</a:t>
            </a:r>
            <a:br/>
            <a:r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   message: </a:t>
            </a:r>
            <a:r>
              <a:rPr b="0" lang="en-GB" sz="1200" spc="-1" strike="noStrike">
                <a:solidFill>
                  <a:srgbClr val="20999d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String</a:t>
            </a:r>
            <a:br/>
            <a:r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)</a:t>
            </a:r>
            <a:br/>
            <a:r>
              <a:rPr b="1" lang="en-GB" sz="12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case class </a:t>
            </a:r>
            <a:r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Chat(</a:t>
            </a:r>
            <a:br/>
            <a:r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   name: </a:t>
            </a:r>
            <a:r>
              <a:rPr b="0" lang="en-GB" sz="1200" spc="-1" strike="noStrike">
                <a:solidFill>
                  <a:srgbClr val="20999d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String</a:t>
            </a:r>
            <a:r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,</a:t>
            </a:r>
            <a:br/>
            <a:r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   message: </a:t>
            </a:r>
            <a:r>
              <a:rPr b="0" lang="en-GB" sz="1200" spc="-1" strike="noStrike">
                <a:solidFill>
                  <a:srgbClr val="20999d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String</a:t>
            </a:r>
            <a:br/>
            <a:r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)</a:t>
            </a:r>
            <a:br/>
            <a:br/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message </a:t>
            </a:r>
            <a:r>
              <a:rPr b="1" lang="en-GB" sz="14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match </a:t>
            </a:r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{</a:t>
            </a:r>
            <a:br/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</a:t>
            </a:r>
            <a:r>
              <a:rPr b="1" lang="en-GB" sz="14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case </a:t>
            </a:r>
            <a:r>
              <a:rPr b="0" i="1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Email</a:t>
            </a:r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(sender, title, _)</a:t>
            </a:r>
            <a:br/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     =&gt; </a:t>
            </a:r>
            <a:r>
              <a:rPr b="0" i="1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audit</a:t>
            </a:r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(</a:t>
            </a:r>
            <a:r>
              <a:rPr b="1" lang="en-GB" sz="14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"email"</a:t>
            </a:r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, sender, title)</a:t>
            </a:r>
            <a:br/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  </a:t>
            </a:r>
            <a:br/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</a:t>
            </a:r>
            <a:r>
              <a:rPr b="1" lang="en-GB" sz="14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case </a:t>
            </a:r>
            <a:r>
              <a:rPr b="0" i="1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Chat</a:t>
            </a:r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(name, _)</a:t>
            </a:r>
            <a:br/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     =&gt; </a:t>
            </a:r>
            <a:r>
              <a:rPr b="0" i="1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audit</a:t>
            </a:r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(</a:t>
            </a:r>
            <a:r>
              <a:rPr b="1" lang="en-GB" sz="14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"chat"</a:t>
            </a:r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, name, </a:t>
            </a:r>
            <a:r>
              <a:rPr b="1" lang="en-GB" sz="14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"n/a"</a:t>
            </a:r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)</a:t>
            </a:r>
            <a:br/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}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TextShape 5"/>
          <p:cNvSpPr txBox="1"/>
          <p:nvPr/>
        </p:nvSpPr>
        <p:spPr>
          <a:xfrm>
            <a:off x="504000" y="1440000"/>
            <a:ext cx="4426920" cy="4032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r>
              <a:rPr b="1" lang="en-GB" sz="12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class </a:t>
            </a:r>
            <a:r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Email {</a:t>
            </a:r>
            <a:br/>
            <a:r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  String </a:t>
            </a:r>
            <a:r>
              <a:rPr b="1" lang="en-GB" sz="1200" spc="-1" strike="noStrike">
                <a:solidFill>
                  <a:srgbClr val="660e7a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from</a:t>
            </a:r>
            <a:r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;</a:t>
            </a:r>
            <a:br/>
            <a:r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  String </a:t>
            </a:r>
            <a:r>
              <a:rPr b="1" lang="en-GB" sz="1200" spc="-1" strike="noStrike">
                <a:solidFill>
                  <a:srgbClr val="660e7a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title</a:t>
            </a:r>
            <a:r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;</a:t>
            </a:r>
            <a:br/>
            <a:r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  String </a:t>
            </a:r>
            <a:r>
              <a:rPr b="1" lang="en-GB" sz="1200" spc="-1" strike="noStrike">
                <a:solidFill>
                  <a:srgbClr val="660e7a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message</a:t>
            </a:r>
            <a:r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;</a:t>
            </a:r>
            <a:br/>
            <a:r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}</a:t>
            </a:r>
            <a:br/>
            <a:r>
              <a:rPr b="1" lang="en-GB" sz="12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class </a:t>
            </a:r>
            <a:r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Chat {</a:t>
            </a:r>
            <a:br/>
            <a:r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  String </a:t>
            </a:r>
            <a:r>
              <a:rPr b="1" lang="en-GB" sz="1200" spc="-1" strike="noStrike">
                <a:solidFill>
                  <a:srgbClr val="660e7a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name</a:t>
            </a:r>
            <a:r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;</a:t>
            </a:r>
            <a:br/>
            <a:r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  String </a:t>
            </a:r>
            <a:r>
              <a:rPr b="1" lang="en-GB" sz="1200" spc="-1" strike="noStrike">
                <a:solidFill>
                  <a:srgbClr val="660e7a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message</a:t>
            </a:r>
            <a:r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;</a:t>
            </a:r>
            <a:br/>
            <a:r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}</a:t>
            </a:r>
            <a:endParaRPr b="0" lang="en-GB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GB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en-GB" sz="14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if </a:t>
            </a:r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(message </a:t>
            </a:r>
            <a:r>
              <a:rPr b="1" lang="en-GB" sz="14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instanceof </a:t>
            </a:r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Email) {</a:t>
            </a:r>
            <a:br/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  Email e = (Email) message;</a:t>
            </a:r>
            <a:br/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  audit(</a:t>
            </a:r>
            <a:r>
              <a:rPr b="1" lang="en-GB" sz="14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"email"</a:t>
            </a:r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, e.</a:t>
            </a:r>
            <a:r>
              <a:rPr b="1" lang="en-GB" sz="1400" spc="-1" strike="noStrike">
                <a:solidFill>
                  <a:srgbClr val="660e7a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from</a:t>
            </a:r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, e.</a:t>
            </a:r>
            <a:r>
              <a:rPr b="1" lang="en-GB" sz="1400" spc="-1" strike="noStrike">
                <a:solidFill>
                  <a:srgbClr val="660e7a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title</a:t>
            </a:r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);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br/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} </a:t>
            </a:r>
            <a:r>
              <a:rPr b="1" lang="en-GB" sz="14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else if </a:t>
            </a:r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(message </a:t>
            </a:r>
            <a:r>
              <a:rPr b="1" lang="en-GB" sz="14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instanceof </a:t>
            </a:r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Chat) {</a:t>
            </a:r>
            <a:br/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  Chat chat = (Chat) message;</a:t>
            </a:r>
            <a:br/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  audit(</a:t>
            </a:r>
            <a:r>
              <a:rPr b="1" lang="en-GB" sz="14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"chat"</a:t>
            </a:r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, chat.</a:t>
            </a:r>
            <a:r>
              <a:rPr b="1" lang="en-GB" sz="1400" spc="-1" strike="noStrike">
                <a:solidFill>
                  <a:srgbClr val="660e7a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name</a:t>
            </a:r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, </a:t>
            </a:r>
            <a:r>
              <a:rPr b="1" lang="en-GB" sz="14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"n/a"</a:t>
            </a:r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);</a:t>
            </a:r>
            <a:br/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}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2" name="" descr=""/>
          <p:cNvPicPr/>
          <p:nvPr/>
        </p:nvPicPr>
        <p:blipFill>
          <a:blip r:embed="rId2"/>
          <a:stretch/>
        </p:blipFill>
        <p:spPr>
          <a:xfrm>
            <a:off x="1267920" y="831240"/>
            <a:ext cx="367560" cy="496440"/>
          </a:xfrm>
          <a:prstGeom prst="rect">
            <a:avLst/>
          </a:prstGeom>
          <a:ln>
            <a:noFill/>
          </a:ln>
        </p:spPr>
      </p:pic>
      <p:pic>
        <p:nvPicPr>
          <p:cNvPr id="83" name="" descr=""/>
          <p:cNvPicPr/>
          <p:nvPr/>
        </p:nvPicPr>
        <p:blipFill>
          <a:blip r:embed="rId3"/>
          <a:stretch/>
        </p:blipFill>
        <p:spPr>
          <a:xfrm>
            <a:off x="5755680" y="885240"/>
            <a:ext cx="319320" cy="518760"/>
          </a:xfrm>
          <a:prstGeom prst="rect">
            <a:avLst/>
          </a:prstGeom>
          <a:ln>
            <a:noFill/>
          </a:ln>
        </p:spPr>
      </p:pic>
      <p:sp>
        <p:nvSpPr>
          <p:cNvPr id="84" name="Line 6"/>
          <p:cNvSpPr/>
          <p:nvPr/>
        </p:nvSpPr>
        <p:spPr>
          <a:xfrm>
            <a:off x="4768200" y="807120"/>
            <a:ext cx="0" cy="4862880"/>
          </a:xfrm>
          <a:prstGeom prst="line">
            <a:avLst/>
          </a:prstGeom>
          <a:ln w="19080">
            <a:solidFill>
              <a:srgbClr val="e6e6e6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504000" y="46800"/>
            <a:ext cx="9072000" cy="673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/>
          <a:p>
            <a:pPr algn="ctr"/>
            <a:r>
              <a:rPr b="0" lang="en-GB" sz="364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Extractor: pattern guard</a:t>
            </a:r>
            <a:endParaRPr b="0" lang="en-GB" sz="36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TextShape 2"/>
          <p:cNvSpPr txBox="1"/>
          <p:nvPr/>
        </p:nvSpPr>
        <p:spPr>
          <a:xfrm>
            <a:off x="1491480" y="891000"/>
            <a:ext cx="1279440" cy="549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pPr algn="ctr">
              <a:spcBef>
                <a:spcPts val="660"/>
              </a:spcBef>
            </a:pPr>
            <a:r>
              <a:rPr b="0" lang="en-GB" sz="26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Java</a:t>
            </a:r>
            <a:endParaRPr b="0" lang="en-GB" sz="26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TextShape 3"/>
          <p:cNvSpPr txBox="1"/>
          <p:nvPr/>
        </p:nvSpPr>
        <p:spPr>
          <a:xfrm>
            <a:off x="5789160" y="900000"/>
            <a:ext cx="1378440" cy="504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pPr marL="342720" indent="-342720" algn="ctr">
              <a:spcBef>
                <a:spcPts val="660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6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Scala</a:t>
            </a:r>
            <a:endParaRPr b="0" lang="en-GB" sz="26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TextShape 4"/>
          <p:cNvSpPr txBox="1"/>
          <p:nvPr/>
        </p:nvSpPr>
        <p:spPr>
          <a:xfrm>
            <a:off x="5152680" y="1440000"/>
            <a:ext cx="4426920" cy="4032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r>
              <a:rPr b="1" lang="en-GB" sz="14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case class </a:t>
            </a:r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Email(</a:t>
            </a:r>
            <a:br/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   from: </a:t>
            </a:r>
            <a:r>
              <a:rPr b="0" lang="en-GB" sz="1400" spc="-1" strike="noStrike">
                <a:solidFill>
                  <a:srgbClr val="20999d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String</a:t>
            </a:r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,</a:t>
            </a:r>
            <a:br/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   title: </a:t>
            </a:r>
            <a:r>
              <a:rPr b="0" lang="en-GB" sz="1400" spc="-1" strike="noStrike">
                <a:solidFill>
                  <a:srgbClr val="20999d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String</a:t>
            </a:r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,</a:t>
            </a:r>
            <a:br/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   message: </a:t>
            </a:r>
            <a:r>
              <a:rPr b="0" lang="en-GB" sz="1400" spc="-1" strike="noStrike">
                <a:solidFill>
                  <a:srgbClr val="20999d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String</a:t>
            </a:r>
            <a:br/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)</a:t>
            </a:r>
            <a:br/>
            <a:br/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message </a:t>
            </a:r>
            <a:r>
              <a:rPr b="1" lang="en-GB" sz="14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match </a:t>
            </a:r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{</a:t>
            </a:r>
            <a:br/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  </a:t>
            </a:r>
            <a:br/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</a:t>
            </a:r>
            <a:r>
              <a:rPr b="1" lang="en-GB" sz="14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case </a:t>
            </a:r>
            <a:r>
              <a:rPr b="0" i="1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Email</a:t>
            </a:r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(sender, _, text) </a:t>
            </a:r>
            <a:r>
              <a:rPr b="1" lang="en-GB" sz="14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if </a:t>
            </a:r>
            <a:r>
              <a:rPr b="0" i="1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spam</a:t>
            </a:r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(text)</a:t>
            </a:r>
            <a:br/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     =&gt; </a:t>
            </a:r>
            <a:r>
              <a:rPr b="0" i="1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report</a:t>
            </a:r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(sender)</a:t>
            </a:r>
            <a:br/>
            <a:br/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</a:t>
            </a:r>
            <a:r>
              <a:rPr b="1" lang="en-GB" sz="14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case </a:t>
            </a:r>
            <a:r>
              <a:rPr b="0" i="1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Email</a:t>
            </a:r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(sender, title, _)</a:t>
            </a:r>
            <a:br/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     =&gt; </a:t>
            </a:r>
            <a:r>
              <a:rPr b="0" i="1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audit</a:t>
            </a:r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(</a:t>
            </a:r>
            <a:r>
              <a:rPr b="1" lang="en-GB" sz="14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"email"</a:t>
            </a:r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, sender, title)</a:t>
            </a:r>
            <a:br/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}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TextShape 5"/>
          <p:cNvSpPr txBox="1"/>
          <p:nvPr/>
        </p:nvSpPr>
        <p:spPr>
          <a:xfrm>
            <a:off x="504000" y="1440000"/>
            <a:ext cx="4426920" cy="4032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r>
              <a:rPr b="1" lang="en-GB" sz="14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class </a:t>
            </a:r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Email {</a:t>
            </a:r>
            <a:br/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  String </a:t>
            </a:r>
            <a:r>
              <a:rPr b="1" lang="en-GB" sz="1400" spc="-1" strike="noStrike">
                <a:solidFill>
                  <a:srgbClr val="660e7a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from</a:t>
            </a:r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;</a:t>
            </a:r>
            <a:br/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  String </a:t>
            </a:r>
            <a:r>
              <a:rPr b="1" lang="en-GB" sz="1400" spc="-1" strike="noStrike">
                <a:solidFill>
                  <a:srgbClr val="660e7a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title</a:t>
            </a:r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;</a:t>
            </a:r>
            <a:br/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  String </a:t>
            </a:r>
            <a:r>
              <a:rPr b="1" lang="en-GB" sz="1400" spc="-1" strike="noStrike">
                <a:solidFill>
                  <a:srgbClr val="660e7a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message</a:t>
            </a:r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;</a:t>
            </a:r>
            <a:br/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}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en-GB" sz="14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if </a:t>
            </a:r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(message </a:t>
            </a:r>
            <a:r>
              <a:rPr b="1" lang="en-GB" sz="14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instanceof </a:t>
            </a:r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Email) {</a:t>
            </a:r>
            <a:br/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  Email e = (Email) message;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br/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  </a:t>
            </a:r>
            <a:r>
              <a:rPr b="1" lang="en-GB" sz="14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if </a:t>
            </a:r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(isSpam(e.</a:t>
            </a:r>
            <a:r>
              <a:rPr b="1" lang="en-GB" sz="1400" spc="-1" strike="noStrike">
                <a:solidFill>
                  <a:srgbClr val="660e7a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message</a:t>
            </a:r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)) {</a:t>
            </a:r>
            <a:br/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      report(e.</a:t>
            </a:r>
            <a:r>
              <a:rPr b="1" lang="en-GB" sz="1400" spc="-1" strike="noStrike">
                <a:solidFill>
                  <a:srgbClr val="660e7a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from</a:t>
            </a:r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);</a:t>
            </a:r>
            <a:br/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  } </a:t>
            </a:r>
            <a:r>
              <a:rPr b="1" lang="en-GB" sz="14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else </a:t>
            </a:r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{</a:t>
            </a:r>
            <a:br/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      audit(</a:t>
            </a:r>
            <a:r>
              <a:rPr b="1" lang="en-GB" sz="14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"email"</a:t>
            </a:r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, e.</a:t>
            </a:r>
            <a:r>
              <a:rPr b="1" lang="en-GB" sz="1400" spc="-1" strike="noStrike">
                <a:solidFill>
                  <a:srgbClr val="660e7a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from</a:t>
            </a:r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, e.</a:t>
            </a:r>
            <a:r>
              <a:rPr b="1" lang="en-GB" sz="1400" spc="-1" strike="noStrike">
                <a:solidFill>
                  <a:srgbClr val="660e7a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title</a:t>
            </a:r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);</a:t>
            </a:r>
            <a:br/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  }</a:t>
            </a:r>
            <a:br/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}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0" name="" descr=""/>
          <p:cNvPicPr/>
          <p:nvPr/>
        </p:nvPicPr>
        <p:blipFill>
          <a:blip r:embed="rId2"/>
          <a:stretch/>
        </p:blipFill>
        <p:spPr>
          <a:xfrm>
            <a:off x="1267920" y="831240"/>
            <a:ext cx="367560" cy="496440"/>
          </a:xfrm>
          <a:prstGeom prst="rect">
            <a:avLst/>
          </a:prstGeom>
          <a:ln>
            <a:noFill/>
          </a:ln>
        </p:spPr>
      </p:pic>
      <p:pic>
        <p:nvPicPr>
          <p:cNvPr id="91" name="" descr=""/>
          <p:cNvPicPr/>
          <p:nvPr/>
        </p:nvPicPr>
        <p:blipFill>
          <a:blip r:embed="rId3"/>
          <a:stretch/>
        </p:blipFill>
        <p:spPr>
          <a:xfrm>
            <a:off x="5755680" y="885240"/>
            <a:ext cx="319320" cy="518760"/>
          </a:xfrm>
          <a:prstGeom prst="rect">
            <a:avLst/>
          </a:prstGeom>
          <a:ln>
            <a:noFill/>
          </a:ln>
        </p:spPr>
      </p:pic>
      <p:sp>
        <p:nvSpPr>
          <p:cNvPr id="92" name="Line 6"/>
          <p:cNvSpPr/>
          <p:nvPr/>
        </p:nvSpPr>
        <p:spPr>
          <a:xfrm>
            <a:off x="4768200" y="807120"/>
            <a:ext cx="0" cy="4862880"/>
          </a:xfrm>
          <a:prstGeom prst="line">
            <a:avLst/>
          </a:prstGeom>
          <a:ln w="19080">
            <a:solidFill>
              <a:srgbClr val="e6e6e6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504000" y="46800"/>
            <a:ext cx="9072000" cy="673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/>
          <a:p>
            <a:pPr algn="ctr"/>
            <a:r>
              <a:rPr b="0" lang="en-GB" sz="364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Extractor: algebraic types</a:t>
            </a:r>
            <a:endParaRPr b="0" lang="en-GB" sz="36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460440" y="837360"/>
            <a:ext cx="9119160" cy="4634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endParaRPr b="0" lang="en-GB" sz="26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i="1" lang="en-GB" sz="16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// result: Option[Int]</a:t>
            </a:r>
            <a:br/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result </a:t>
            </a:r>
            <a:r>
              <a:rPr b="1" lang="en-GB" sz="16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match </a:t>
            </a: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{</a:t>
            </a:r>
            <a:br/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</a:t>
            </a:r>
            <a:r>
              <a:rPr b="1" lang="en-GB" sz="16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case </a:t>
            </a:r>
            <a:r>
              <a:rPr b="0" i="1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Some</a:t>
            </a: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(value) =&gt; </a:t>
            </a:r>
            <a:r>
              <a:rPr b="0" i="1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println</a:t>
            </a: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(</a:t>
            </a:r>
            <a:r>
              <a:rPr b="1" lang="en-GB" sz="16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s"Got value </a:t>
            </a:r>
            <a:r>
              <a:rPr b="1" lang="en-GB" sz="1600" spc="-1" strike="noStrike">
                <a:solidFill>
                  <a:srgbClr val="00b8bb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$</a:t>
            </a: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value</a:t>
            </a:r>
            <a:r>
              <a:rPr b="1" lang="en-GB" sz="16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"</a:t>
            </a: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)</a:t>
            </a:r>
            <a:br/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</a:t>
            </a:r>
            <a:r>
              <a:rPr b="1" lang="en-GB" sz="16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case </a:t>
            </a: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None =&gt; </a:t>
            </a:r>
            <a:r>
              <a:rPr b="0" i="1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println</a:t>
            </a: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(</a:t>
            </a:r>
            <a:r>
              <a:rPr b="1" lang="en-GB" sz="16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"No value provided"</a:t>
            </a: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)</a:t>
            </a:r>
            <a:br/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}</a:t>
            </a:r>
            <a:endParaRPr b="0" lang="en-GB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GB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i="1" lang="en-GB" sz="16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// result: Try[Int]</a:t>
            </a:r>
            <a:br/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result </a:t>
            </a:r>
            <a:r>
              <a:rPr b="1" lang="en-GB" sz="16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match </a:t>
            </a: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{</a:t>
            </a:r>
            <a:br/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</a:t>
            </a:r>
            <a:r>
              <a:rPr b="1" lang="en-GB" sz="16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case </a:t>
            </a:r>
            <a:r>
              <a:rPr b="0" i="1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Success</a:t>
            </a: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(value) =&gt; </a:t>
            </a:r>
            <a:r>
              <a:rPr b="0" i="1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println</a:t>
            </a: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(</a:t>
            </a:r>
            <a:r>
              <a:rPr b="1" lang="en-GB" sz="16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s"Got value </a:t>
            </a:r>
            <a:r>
              <a:rPr b="1" lang="en-GB" sz="1600" spc="-1" strike="noStrike">
                <a:solidFill>
                  <a:srgbClr val="00b8bb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$</a:t>
            </a: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value</a:t>
            </a:r>
            <a:r>
              <a:rPr b="1" lang="en-GB" sz="16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"</a:t>
            </a: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)</a:t>
            </a:r>
            <a:br/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</a:t>
            </a:r>
            <a:r>
              <a:rPr b="1" lang="en-GB" sz="16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case </a:t>
            </a:r>
            <a:r>
              <a:rPr b="0" i="1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Failure</a:t>
            </a: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(error) =&gt; </a:t>
            </a:r>
            <a:r>
              <a:rPr b="0" i="1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println</a:t>
            </a: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(</a:t>
            </a:r>
            <a:r>
              <a:rPr b="1" lang="en-GB" sz="16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s"Failed to get value: </a:t>
            </a:r>
            <a:r>
              <a:rPr b="1" lang="en-GB" sz="1600" spc="-1" strike="noStrike">
                <a:solidFill>
                  <a:srgbClr val="00b8bb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$</a:t>
            </a: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error</a:t>
            </a:r>
            <a:r>
              <a:rPr b="1" lang="en-GB" sz="16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"</a:t>
            </a: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)</a:t>
            </a:r>
            <a:br/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}</a:t>
            </a:r>
            <a:endParaRPr b="0" lang="en-GB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14495</TotalTime>
  <Application>LibreOffice/5.3.5.2$Windows_X86_64 LibreOffice_project/50d9bf2b0a79cdb85a3814b592608037a682059d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2010-05-23T15:28:12Z</dcterms:created>
  <dc:creator>Mariajose</dc:creator>
  <dc:description/>
  <dc:language>en-GB</dc:language>
  <cp:lastModifiedBy/>
  <dcterms:modified xsi:type="dcterms:W3CDTF">2017-08-29T22:41:21Z</dcterms:modified>
  <cp:revision>803</cp:revision>
  <dc:subject/>
  <dc:title>Diapositiva 1</dc:title>
</cp:coreProperties>
</file>