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364" r:id="rId2"/>
    <p:sldId id="366" r:id="rId3"/>
    <p:sldId id="283" r:id="rId4"/>
    <p:sldId id="335" r:id="rId5"/>
    <p:sldId id="359" r:id="rId6"/>
    <p:sldId id="370" r:id="rId7"/>
    <p:sldId id="281" r:id="rId8"/>
    <p:sldId id="3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  <p15:guide id="5" pos="279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8ECEE"/>
    <a:srgbClr val="1EDDC3"/>
    <a:srgbClr val="383288"/>
    <a:srgbClr val="6460A3"/>
    <a:srgbClr val="38D4D6"/>
    <a:srgbClr val="00FCD6"/>
    <a:srgbClr val="A7FEFF"/>
    <a:srgbClr val="ADD05B"/>
    <a:srgbClr val="00D3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93" autoAdjust="0"/>
    <p:restoredTop sz="91440" autoAdjust="0"/>
  </p:normalViewPr>
  <p:slideViewPr>
    <p:cSldViewPr snapToGrid="0">
      <p:cViewPr varScale="1">
        <p:scale>
          <a:sx n="152" d="100"/>
          <a:sy n="152" d="100"/>
        </p:scale>
        <p:origin x="-666" y="-90"/>
      </p:cViewPr>
      <p:guideLst>
        <p:guide orient="horz" pos="2160"/>
        <p:guide orient="horz" pos="4110"/>
        <p:guide orient="horz" pos="255"/>
        <p:guide pos="3840"/>
        <p:guide pos="279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6EBE-57CE-4EBC-BD57-A999DD88B7D5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0E1ED-FC16-4B0B-8773-5C0CA34C3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93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09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223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74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99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23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7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281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37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52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53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71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2D1-AC4F-4D91-AA41-88AA8B28C4BE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3A8F-34D8-4C4D-BF8F-7BFCB9C228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333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угольник 80"/>
          <p:cNvSpPr/>
          <p:nvPr/>
        </p:nvSpPr>
        <p:spPr>
          <a:xfrm>
            <a:off x="0" y="1767874"/>
            <a:ext cx="12192000" cy="2144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2874" y="2180979"/>
            <a:ext cx="898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</a:rPr>
              <a:t>Robodetection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3B7785-62B4-BD49-B771-31C22AFD7ED1}"/>
              </a:ext>
            </a:extLst>
          </p:cNvPr>
          <p:cNvSpPr txBox="1"/>
          <p:nvPr/>
        </p:nvSpPr>
        <p:spPr>
          <a:xfrm>
            <a:off x="5697415" y="3980534"/>
            <a:ext cx="6290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83288"/>
                </a:solidFill>
              </a:rPr>
              <a:t>Руководитель:</a:t>
            </a:r>
            <a:endParaRPr lang="ru-RU" sz="2400" b="1" dirty="0">
              <a:solidFill>
                <a:schemeClr val="accent3"/>
              </a:solidFill>
            </a:endParaRPr>
          </a:p>
          <a:p>
            <a:r>
              <a:rPr lang="ru-RU" sz="2400" b="1" dirty="0" smtClean="0">
                <a:solidFill>
                  <a:srgbClr val="383288"/>
                </a:solidFill>
              </a:rPr>
              <a:t>Неклюдова </a:t>
            </a:r>
            <a:r>
              <a:rPr lang="ru-RU" sz="2400" b="1" dirty="0" smtClean="0">
                <a:solidFill>
                  <a:srgbClr val="383288"/>
                </a:solidFill>
              </a:rPr>
              <a:t>Н</a:t>
            </a:r>
            <a:r>
              <a:rPr lang="ru-RU" sz="2400" b="1" dirty="0" smtClean="0">
                <a:solidFill>
                  <a:srgbClr val="383288"/>
                </a:solidFill>
              </a:rPr>
              <a:t>аталья</a:t>
            </a:r>
            <a:endParaRPr lang="en-US" sz="2400" b="1" dirty="0" smtClean="0">
              <a:solidFill>
                <a:srgbClr val="383288"/>
              </a:solidFill>
            </a:endParaRPr>
          </a:p>
          <a:p>
            <a:r>
              <a:rPr lang="ru-RU" sz="2400" b="1" dirty="0" smtClean="0">
                <a:solidFill>
                  <a:srgbClr val="383288"/>
                </a:solidFill>
              </a:rPr>
              <a:t>Состав </a:t>
            </a:r>
            <a:r>
              <a:rPr lang="ru-RU" sz="2400" b="1" dirty="0">
                <a:solidFill>
                  <a:srgbClr val="383288"/>
                </a:solidFill>
              </a:rPr>
              <a:t>команды:</a:t>
            </a:r>
          </a:p>
          <a:p>
            <a:r>
              <a:rPr lang="ru-RU" sz="2400" dirty="0" smtClean="0">
                <a:solidFill>
                  <a:srgbClr val="383288"/>
                </a:solidFill>
              </a:rPr>
              <a:t>Козырев Владимир, Щербаков Данил</a:t>
            </a:r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D721782-467E-4148-A6F6-2CA8396DE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079" y="243007"/>
            <a:ext cx="2814825" cy="12786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CDA1E0-A1E4-FE4E-A254-8DF024A16A3B}"/>
              </a:ext>
            </a:extLst>
          </p:cNvPr>
          <p:cNvSpPr txBox="1"/>
          <p:nvPr/>
        </p:nvSpPr>
        <p:spPr>
          <a:xfrm>
            <a:off x="4766185" y="6126166"/>
            <a:ext cx="26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83288"/>
                </a:solidFill>
              </a:rPr>
              <a:t>Ижевск, </a:t>
            </a:r>
            <a:r>
              <a:rPr lang="ru-RU" sz="2400" b="1" dirty="0" smtClean="0">
                <a:solidFill>
                  <a:srgbClr val="383288"/>
                </a:solidFill>
              </a:rPr>
              <a:t>2022</a:t>
            </a:r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E12412C0-E968-0E4D-A3B4-5E8D11BCA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349711">
            <a:off x="962904" y="4615386"/>
            <a:ext cx="1849559" cy="18495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50E56C20-812A-E44B-9826-5187E0570C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63688">
            <a:off x="9874014" y="214387"/>
            <a:ext cx="1682532" cy="16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14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1EF247B1-10AB-A440-87AF-16DE62F2992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31ABD38-8C1F-B348-ABB6-7CDBD7C7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1407270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D3AA"/>
                </a:solidFill>
                <a:effectLst/>
              </a:rPr>
              <a:t>ПРОБЛЕМА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91AAE3D5-FD47-E24B-9C89-6B2CD5851ABE}"/>
              </a:ext>
            </a:extLst>
          </p:cNvPr>
          <p:cNvPicPr>
            <a:picLocks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449" y="1234565"/>
            <a:ext cx="673425" cy="673425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4F66F9BF-3408-DE43-808F-59DE0EB8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46" y="2509240"/>
            <a:ext cx="2307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АКТУАЛЬНОСТЬ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930C3F53-C453-2E49-B2F6-908D079BD8B1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261" y="2215327"/>
            <a:ext cx="789211" cy="78921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992ABB6-7CF4-8543-90C9-D54106C1F300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44" y="3530293"/>
            <a:ext cx="781036" cy="781036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AE19C1D5-3AFB-6148-ABDB-EF86909A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82" y="3648554"/>
            <a:ext cx="26003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СУЩЕСТВУЮЩИЕ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РЕШЕНИЯ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AC9BCEE2-CE60-5B4D-B871-8A69C6CE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060" y="2269585"/>
            <a:ext cx="6380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На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данный момент технология только </a:t>
            </a:r>
            <a:r>
              <a:rPr kumimoji="0" lang="ru-RU" altLang="ru-RU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развиваетсмя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и не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000000"/>
                </a:solidFill>
              </a:rPr>
              <a:t>я</a:t>
            </a:r>
            <a:r>
              <a:rPr lang="ru-RU" altLang="ru-RU" sz="1600" dirty="0" smtClean="0">
                <a:solidFill>
                  <a:srgbClr val="000000"/>
                </a:solidFill>
              </a:rPr>
              <a:t>вляется широко распространённой</a:t>
            </a:r>
            <a:endParaRPr kumimoji="0" lang="ru-RU" altLang="ru-RU" sz="16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F4E024B2-AB61-4049-A8D3-86E3232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95" y="3512232"/>
            <a:ext cx="29722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-</a:t>
            </a:r>
            <a:r>
              <a:rPr lang="en-US" sz="1600" dirty="0" smtClean="0"/>
              <a:t> </a:t>
            </a:r>
            <a:r>
              <a:rPr lang="ru-RU" sz="1600" dirty="0" smtClean="0"/>
              <a:t>Логистика </a:t>
            </a:r>
            <a:r>
              <a:rPr lang="en-US" sz="1600" dirty="0" err="1" smtClean="0"/>
              <a:t>Alibaba</a:t>
            </a:r>
            <a:r>
              <a:rPr lang="en-US" sz="1600" dirty="0" smtClean="0"/>
              <a:t> Group</a:t>
            </a:r>
            <a:endParaRPr lang="en-US" sz="1600" dirty="0"/>
          </a:p>
          <a:p>
            <a:r>
              <a:rPr lang="ru-RU" sz="1600" dirty="0"/>
              <a:t>- </a:t>
            </a:r>
            <a:r>
              <a:rPr lang="ru-RU" sz="1600" dirty="0" smtClean="0"/>
              <a:t>Логистика </a:t>
            </a:r>
            <a:r>
              <a:rPr lang="en-US" sz="1600" dirty="0" smtClean="0"/>
              <a:t>Amazon</a:t>
            </a:r>
            <a:endParaRPr lang="en-US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7ABE6C7-9A2B-C64F-B4C8-22F9A0C93831}"/>
              </a:ext>
            </a:extLst>
          </p:cNvPr>
          <p:cNvSpPr/>
          <p:nvPr/>
        </p:nvSpPr>
        <p:spPr>
          <a:xfrm>
            <a:off x="5017195" y="14020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Проблема логистики на предприятиях</a:t>
            </a:r>
            <a:endParaRPr lang="ru-RU" sz="160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C4939319-F42C-894D-8867-8DDE9DC7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18" y="4715355"/>
            <a:ext cx="1882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ПРОРЫВНОЕ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РЕШЕНИЕ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9C8D3AB3-43B5-4E4B-B4DB-253C57A436BF}"/>
              </a:ext>
            </a:extLst>
          </p:cNvPr>
          <p:cNvPicPr>
            <a:picLocks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486" y="4700394"/>
            <a:ext cx="739986" cy="739986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0872EB2B-A03B-C240-B94E-5C98650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918" y="4684557"/>
            <a:ext cx="62985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/>
              <a:t>создать систему, </a:t>
            </a:r>
            <a:r>
              <a:rPr lang="ru-RU" sz="1600" dirty="0" smtClean="0"/>
              <a:t>учитывающую положение роботов и их</a:t>
            </a:r>
          </a:p>
          <a:p>
            <a:r>
              <a:rPr lang="ru-RU" sz="1600" dirty="0" smtClean="0"/>
              <a:t>окраску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7954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967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Описание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216470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chemeClr val="accent6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1573146" y="-207619"/>
            <a:ext cx="2253951" cy="2108727"/>
            <a:chOff x="1946747" y="-362880"/>
            <a:chExt cx="2253951" cy="2108727"/>
          </a:xfrm>
          <a:solidFill>
            <a:schemeClr val="accent6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55C50F3-5B04-2D47-9418-0E6DD0E1995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FFC0352-520B-9044-83C9-5C25DF3DAF4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3D30F53-D553-A544-8611-B7162950712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385EEE3D-3448-2244-8B8B-05B86C7396A3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xmlns="" id="{21FA30A3-EFAA-9E4A-9FEC-8D28303E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2746265"/>
              </p:ext>
            </p:extLst>
          </p:nvPr>
        </p:nvGraphicFramePr>
        <p:xfrm>
          <a:off x="593936" y="977640"/>
          <a:ext cx="10787336" cy="4195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43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4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7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Цель проекта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kern="1200" dirty="0" smtClean="0">
                          <a:effectLst/>
                        </a:rPr>
                        <a:t>Автоматизированная</a:t>
                      </a:r>
                      <a:r>
                        <a:rPr lang="ru-RU" sz="1600" u="none" strike="noStrike" kern="1200" baseline="0" dirty="0" smtClean="0">
                          <a:effectLst/>
                        </a:rPr>
                        <a:t> система по поиску роботов на фото</a:t>
                      </a:r>
                      <a:endParaRPr lang="ru-RU" sz="1600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Список задач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Предварительная обработка данных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Создание</a:t>
                      </a:r>
                      <a:r>
                        <a:rPr lang="ru-RU" sz="1600" u="none" strike="noStrike" kern="1200" baseline="0" dirty="0" smtClean="0">
                          <a:effectLst/>
                        </a:rPr>
                        <a:t> </a:t>
                      </a:r>
                      <a:r>
                        <a:rPr lang="ru-RU" sz="1600" u="none" strike="noStrike" kern="1200" baseline="0" dirty="0" err="1" smtClean="0">
                          <a:effectLst/>
                        </a:rPr>
                        <a:t>нейросети</a:t>
                      </a:r>
                      <a:r>
                        <a:rPr lang="ru-RU" sz="1600" u="none" strike="noStrike" kern="1200" baseline="0" dirty="0" smtClean="0">
                          <a:effectLst/>
                        </a:rPr>
                        <a:t> определяющей положение роботов в пространстве</a:t>
                      </a:r>
                      <a:endParaRPr lang="ru-RU" sz="1600" u="none" strike="noStrike" kern="1200" dirty="0">
                        <a:effectLst/>
                      </a:endParaRP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Визуализация результатов работы 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алгоритма</a:t>
                      </a:r>
                      <a:endParaRPr lang="ru-RU" sz="1600" u="none" strike="noStrike" kern="1200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9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Методы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600" u="none" strike="noStrike" kern="1200" dirty="0" smtClean="0">
                          <a:effectLst/>
                        </a:rPr>
                        <a:t>методы </a:t>
                      </a:r>
                      <a:r>
                        <a:rPr lang="ru-RU" sz="1600" u="none" strike="noStrike" kern="1200" dirty="0">
                          <a:effectLst/>
                        </a:rPr>
                        <a:t>визуализации</a:t>
                      </a:r>
                      <a:endParaRPr lang="ru-R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Программное обеспечение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u="none" strike="noStrike" kern="1200" dirty="0">
                          <a:effectLst/>
                        </a:rPr>
                        <a:t>Python </a:t>
                      </a:r>
                      <a:r>
                        <a:rPr lang="en-US" sz="1600" u="none" strike="noStrike" kern="1200" dirty="0" smtClean="0">
                          <a:effectLst/>
                        </a:rPr>
                        <a:t>3.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7</a:t>
                      </a:r>
                      <a:r>
                        <a:rPr lang="en-US" sz="1600" u="none" strike="noStrike" kern="1200" dirty="0" smtClean="0">
                          <a:effectLst/>
                        </a:rPr>
                        <a:t> </a:t>
                      </a:r>
                      <a:r>
                        <a:rPr lang="ru-RU" sz="1600" u="none" strike="noStrike" kern="1200" dirty="0">
                          <a:effectLst/>
                        </a:rPr>
                        <a:t>с оболочкой </a:t>
                      </a:r>
                      <a:r>
                        <a:rPr lang="en-US" sz="1600" u="none" strike="noStrike" kern="1200" dirty="0" err="1" smtClean="0">
                          <a:effectLst/>
                        </a:rPr>
                        <a:t>iPyNotebook</a:t>
                      </a:r>
                      <a:r>
                        <a:rPr lang="ru-RU" sz="1600" u="none" strike="noStrike" kern="1200" baseline="0" dirty="0" smtClean="0">
                          <a:effectLst/>
                        </a:rPr>
                        <a:t>, </a:t>
                      </a:r>
                      <a:r>
                        <a:rPr lang="en-US" sz="1600" u="none" strike="noStrike" kern="1200" baseline="0" dirty="0" err="1" smtClean="0">
                          <a:effectLst/>
                        </a:rPr>
                        <a:t>PyCharm</a:t>
                      </a:r>
                      <a:endParaRPr lang="en-US" sz="1600" u="none" strike="noStrike" kern="1200" dirty="0">
                        <a:effectLst/>
                      </a:endParaRP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numpy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матричных вычислений и реализации ряда математических 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функций</a:t>
                      </a:r>
                      <a:r>
                        <a:rPr lang="ru-RU" sz="1600" u="none" strike="noStrike" kern="1200" dirty="0"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 err="1" smtClean="0">
                          <a:effectLst/>
                        </a:rPr>
                        <a:t>opencv</a:t>
                      </a:r>
                      <a:r>
                        <a:rPr lang="en-US" sz="1600" u="none" strike="noStrike" kern="1200" baseline="0" dirty="0" smtClean="0">
                          <a:effectLst/>
                        </a:rPr>
                        <a:t> 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для поиска</a:t>
                      </a:r>
                      <a:r>
                        <a:rPr lang="ru-RU" sz="1600" u="none" strike="noStrike" kern="1200" baseline="0" dirty="0" smtClean="0">
                          <a:effectLst/>
                        </a:rPr>
                        <a:t> роботов</a:t>
                      </a:r>
                      <a:r>
                        <a:rPr lang="ru-RU" sz="1600" u="none" strike="noStrike" kern="1200" dirty="0">
                          <a:effectLst/>
                        </a:rPr>
                        <a:t> 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pillow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обработки графики и </a:t>
                      </a:r>
                      <a:r>
                        <a:rPr lang="ru-RU" sz="1600" u="none" strike="noStrike" kern="1200" dirty="0" smtClean="0">
                          <a:effectLst/>
                        </a:rPr>
                        <a:t>изображений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Описание </a:t>
            </a:r>
            <a:r>
              <a:rPr lang="ru-RU" sz="800" b="1" dirty="0">
                <a:solidFill>
                  <a:srgbClr val="383288"/>
                </a:solidFill>
              </a:rPr>
              <a:t>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30649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усеченными противолежащими углами 1"/>
          <p:cNvSpPr/>
          <p:nvPr/>
        </p:nvSpPr>
        <p:spPr>
          <a:xfrm flipV="1">
            <a:off x="173736" y="1380533"/>
            <a:ext cx="12018264" cy="4407410"/>
          </a:xfrm>
          <a:prstGeom prst="snip2DiagRect">
            <a:avLst>
              <a:gd name="adj1" fmla="val 0"/>
              <a:gd name="adj2" fmla="val 13352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Постановка задачи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557" y="1644779"/>
            <a:ext cx="11273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solidFill>
                  <a:srgbClr val="383288"/>
                </a:solidFill>
              </a:rPr>
              <a:t>Дано: </a:t>
            </a:r>
          </a:p>
          <a:p>
            <a:pPr lvl="0"/>
            <a:r>
              <a:rPr lang="ru-RU" sz="1600" dirty="0" smtClean="0"/>
              <a:t>Фото</a:t>
            </a:r>
          </a:p>
          <a:p>
            <a:pPr lvl="0"/>
            <a:r>
              <a:rPr lang="ru-RU" sz="2800" b="1" dirty="0" smtClean="0">
                <a:solidFill>
                  <a:srgbClr val="383288"/>
                </a:solidFill>
              </a:rPr>
              <a:t>Найти</a:t>
            </a:r>
            <a:r>
              <a:rPr lang="ru-RU" sz="2800" b="1" dirty="0">
                <a:solidFill>
                  <a:srgbClr val="383288"/>
                </a:solidFill>
              </a:rPr>
              <a:t>: </a:t>
            </a:r>
          </a:p>
          <a:p>
            <a:pPr lvl="0"/>
            <a:r>
              <a:rPr lang="ru-RU" sz="1600" dirty="0" smtClean="0"/>
              <a:t>Роботов на данном фото</a:t>
            </a:r>
            <a:endParaRPr lang="ru-RU" sz="1600" dirty="0"/>
          </a:p>
          <a:p>
            <a:pPr lvl="0"/>
            <a:r>
              <a:rPr lang="ru-RU" sz="2800" b="1" dirty="0">
                <a:solidFill>
                  <a:srgbClr val="383288"/>
                </a:solidFill>
              </a:rPr>
              <a:t>Критерий:</a:t>
            </a:r>
          </a:p>
          <a:p>
            <a:pPr lvl="0"/>
            <a:r>
              <a:rPr lang="ru-RU" sz="1600" dirty="0" smtClean="0"/>
              <a:t>Максимальная скорость и высокая точность(скорость более значима)</a:t>
            </a:r>
            <a:endParaRPr lang="ru-RU" sz="1600" dirty="0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5"/>
          <p:cNvSpPr/>
          <p:nvPr/>
        </p:nvSpPr>
        <p:spPr>
          <a:xfrm flipH="1" flipV="1">
            <a:off x="298704" y="1235384"/>
            <a:ext cx="11734800" cy="4407410"/>
          </a:xfrm>
          <a:prstGeom prst="snip2DiagRect">
            <a:avLst>
              <a:gd name="adj1" fmla="val 0"/>
              <a:gd name="adj2" fmla="val 13352"/>
            </a:avLst>
          </a:prstGeom>
          <a:noFill/>
          <a:ln w="28575">
            <a:solidFill>
              <a:srgbClr val="3832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162843">
            <a:off x="10634004" y="1425175"/>
            <a:ext cx="945610" cy="94561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278CB285-30D2-0C4F-BFA0-5298ABD9636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Постановка задачи</a:t>
            </a:r>
            <a:r>
              <a:rPr lang="en-US" sz="800" b="1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429273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7350" y="280897"/>
            <a:ext cx="59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Результаты работы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28BA4745-A283-4D47-8CF2-9586519EB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516" y="2243925"/>
            <a:ext cx="770144" cy="770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Результаты работы</a:t>
            </a:r>
            <a:r>
              <a:rPr lang="en-US" sz="800" b="1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26454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5350" y="280897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результатов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C8EB5B1-53D2-474B-AD23-9128FEC7CE34}"/>
              </a:ext>
            </a:extLst>
          </p:cNvPr>
          <p:cNvSpPr/>
          <p:nvPr/>
        </p:nvSpPr>
        <p:spPr>
          <a:xfrm>
            <a:off x="1125516" y="1455626"/>
            <a:ext cx="7430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8D0AC3E-0DE3-A84F-9059-B9E039618B8D}"/>
              </a:ext>
            </a:extLst>
          </p:cNvPr>
          <p:cNvSpPr/>
          <p:nvPr/>
        </p:nvSpPr>
        <p:spPr>
          <a:xfrm>
            <a:off x="1125516" y="3881026"/>
            <a:ext cx="9641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1B0C2EBF-5364-C74F-B05E-4E7156D9C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772537">
            <a:off x="10299741" y="2795462"/>
            <a:ext cx="1434474" cy="1434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9994900" y="6524625"/>
            <a:ext cx="1681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Аналитика результатов</a:t>
            </a:r>
            <a:r>
              <a:rPr lang="en-US" sz="800" b="1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10997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ый треугольник 121"/>
          <p:cNvSpPr/>
          <p:nvPr/>
        </p:nvSpPr>
        <p:spPr>
          <a:xfrm rot="16200000">
            <a:off x="8985301" y="3641300"/>
            <a:ext cx="3216699" cy="32166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1488" y="258633"/>
            <a:ext cx="12199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Команда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r>
              <a:rPr lang="ru-RU" sz="3600" b="1" dirty="0">
                <a:solidFill>
                  <a:srgbClr val="383288"/>
                </a:solidFill>
              </a:rPr>
              <a:t>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(название или номер(-а) группы)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788" y="3672715"/>
            <a:ext cx="209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Иванова Инна, </a:t>
            </a:r>
          </a:p>
          <a:p>
            <a:r>
              <a:rPr lang="ru-RU" sz="1600" dirty="0"/>
              <a:t>руководитель,</a:t>
            </a:r>
          </a:p>
          <a:p>
            <a:r>
              <a:rPr lang="en-US" sz="1600" dirty="0" err="1"/>
              <a:t>ivanova@mail.ru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566CEFB7-2CD7-8749-8735-6830D1C48B22}"/>
              </a:ext>
            </a:extLst>
          </p:cNvPr>
          <p:cNvSpPr/>
          <p:nvPr/>
        </p:nvSpPr>
        <p:spPr>
          <a:xfrm>
            <a:off x="479393" y="5645179"/>
            <a:ext cx="8661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Необходимо также добавить контактные данные, чтобы в случае заинтересованностью Вашей работой коллеги могли с Вами связаться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D6D18E-9765-1942-9083-A95A93C07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84" y="1759516"/>
            <a:ext cx="1992294" cy="173131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1600" i="1" dirty="0">
                <a:solidFill>
                  <a:schemeClr val="accent2"/>
                </a:solidFill>
              </a:rPr>
              <a:t>Место для фото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C62A5914-8BE4-F843-B4C0-CA95BBEFFCA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D352CC-693A-3640-9271-B47CA90CD5D6}"/>
              </a:ext>
            </a:extLst>
          </p:cNvPr>
          <p:cNvSpPr txBox="1"/>
          <p:nvPr/>
        </p:nvSpPr>
        <p:spPr>
          <a:xfrm>
            <a:off x="3201769" y="3672714"/>
            <a:ext cx="199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Петров Потап, </a:t>
            </a:r>
          </a:p>
          <a:p>
            <a:r>
              <a:rPr lang="ru-RU" sz="1600" dirty="0"/>
              <a:t>архитектор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C1B810C7-4642-C849-8920-60FA459D0D2E}"/>
              </a:ext>
            </a:extLst>
          </p:cNvPr>
          <p:cNvSpPr txBox="1">
            <a:spLocks/>
          </p:cNvSpPr>
          <p:nvPr/>
        </p:nvSpPr>
        <p:spPr>
          <a:xfrm>
            <a:off x="3206893" y="1753654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6BD5F0-5087-E34B-BAFE-491E98813D75}"/>
              </a:ext>
            </a:extLst>
          </p:cNvPr>
          <p:cNvSpPr txBox="1"/>
          <p:nvPr/>
        </p:nvSpPr>
        <p:spPr>
          <a:xfrm>
            <a:off x="5798802" y="3666851"/>
            <a:ext cx="22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Симонова Симона, </a:t>
            </a:r>
          </a:p>
          <a:p>
            <a:r>
              <a:rPr lang="ru-RU" sz="1600" dirty="0"/>
              <a:t>разработчик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xmlns="" id="{7AE1F650-8694-7149-8B1C-77B9663CB93C}"/>
              </a:ext>
            </a:extLst>
          </p:cNvPr>
          <p:cNvSpPr txBox="1">
            <a:spLocks/>
          </p:cNvSpPr>
          <p:nvPr/>
        </p:nvSpPr>
        <p:spPr>
          <a:xfrm>
            <a:off x="5826998" y="1753652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2AFFF01-3A2F-6549-95DB-8ABFB69005C2}"/>
              </a:ext>
            </a:extLst>
          </p:cNvPr>
          <p:cNvSpPr txBox="1"/>
          <p:nvPr/>
        </p:nvSpPr>
        <p:spPr>
          <a:xfrm>
            <a:off x="8365782" y="3666850"/>
            <a:ext cx="220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Тихонов Тимофей, </a:t>
            </a:r>
          </a:p>
          <a:p>
            <a:r>
              <a:rPr lang="ru-RU" sz="1600" dirty="0"/>
              <a:t>аналитик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xmlns="" id="{46B0043D-FC96-6041-B03B-D9BCFD49833F}"/>
              </a:ext>
            </a:extLst>
          </p:cNvPr>
          <p:cNvSpPr txBox="1">
            <a:spLocks/>
          </p:cNvSpPr>
          <p:nvPr/>
        </p:nvSpPr>
        <p:spPr>
          <a:xfrm>
            <a:off x="8370907" y="1747790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943431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Команда</a:t>
            </a:r>
            <a:r>
              <a:rPr lang="en-US" sz="800" b="1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42025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34364" y="2199900"/>
            <a:ext cx="6676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Здесь можно написать цитату, высказывание или утверждение</a:t>
            </a:r>
          </a:p>
          <a:p>
            <a:pPr>
              <a:lnSpc>
                <a:spcPct val="150000"/>
              </a:lnSpc>
            </a:pPr>
            <a:endParaRPr lang="ru-RU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944" y="4767828"/>
            <a:ext cx="27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Автор Цитаты</a:t>
            </a:r>
          </a:p>
        </p:txBody>
      </p:sp>
      <p:sp>
        <p:nvSpPr>
          <p:cNvPr id="5" name="Прямоугольный треугольник 4"/>
          <p:cNvSpPr/>
          <p:nvPr/>
        </p:nvSpPr>
        <p:spPr>
          <a:xfrm rot="13507742">
            <a:off x="-1978527" y="1374930"/>
            <a:ext cx="3938390" cy="3938390"/>
          </a:xfrm>
          <a:prstGeom prst="rtTriangle">
            <a:avLst/>
          </a:prstGeom>
          <a:solidFill>
            <a:srgbClr val="1E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359" y="1738503"/>
            <a:ext cx="3952875" cy="3600450"/>
          </a:xfrm>
          <a:prstGeom prst="rect">
            <a:avLst/>
          </a:prstGeom>
        </p:spPr>
      </p:pic>
      <p:sp>
        <p:nvSpPr>
          <p:cNvPr id="9" name="Прямоугольный треугольник 8"/>
          <p:cNvSpPr/>
          <p:nvPr/>
        </p:nvSpPr>
        <p:spPr>
          <a:xfrm rot="13507742">
            <a:off x="816009" y="5306117"/>
            <a:ext cx="855702" cy="855702"/>
          </a:xfrm>
          <a:prstGeom prst="rtTriangle">
            <a:avLst/>
          </a:prstGeom>
          <a:solidFill>
            <a:srgbClr val="B8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46094" y="243211"/>
            <a:ext cx="1076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Вопросы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E398ED-BF79-4D40-B5D5-979F6EF07747}"/>
              </a:ext>
            </a:extLst>
          </p:cNvPr>
          <p:cNvSpPr txBox="1"/>
          <p:nvPr/>
        </p:nvSpPr>
        <p:spPr>
          <a:xfrm>
            <a:off x="10943431" y="6509340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Вопросы</a:t>
            </a:r>
            <a:r>
              <a:rPr lang="en-US" sz="800" b="1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xmlns="" val="2871883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A7988B"/>
      </a:accent2>
      <a:accent3>
        <a:srgbClr val="6E0C24"/>
      </a:accent3>
      <a:accent4>
        <a:srgbClr val="FFC000"/>
      </a:accent4>
      <a:accent5>
        <a:srgbClr val="5B9BD5"/>
      </a:accent5>
      <a:accent6>
        <a:srgbClr val="1EDCC3"/>
      </a:accent6>
      <a:hlink>
        <a:srgbClr val="0563C1"/>
      </a:hlink>
      <a:folHlink>
        <a:srgbClr val="954F72"/>
      </a:folHlink>
    </a:clrScheme>
    <a:fontScheme name="Калашников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6673</TotalTime>
  <Words>286</Words>
  <Application>Microsoft Office PowerPoint</Application>
  <PresentationFormat>Произвольный</PresentationFormat>
  <Paragraphs>97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OAO "Koncern Kalashnikov"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Margarita Shirobokova</dc:creator>
  <cp:lastModifiedBy>Андрей</cp:lastModifiedBy>
  <cp:revision>367</cp:revision>
  <dcterms:created xsi:type="dcterms:W3CDTF">2019-07-19T08:59:36Z</dcterms:created>
  <dcterms:modified xsi:type="dcterms:W3CDTF">2022-04-29T11:53:31Z</dcterms:modified>
</cp:coreProperties>
</file>