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63" r:id="rId12"/>
    <p:sldId id="264" r:id="rId13"/>
    <p:sldId id="265" r:id="rId14"/>
    <p:sldId id="273" r:id="rId15"/>
    <p:sldId id="275" r:id="rId16"/>
    <p:sldId id="274" r:id="rId17"/>
    <p:sldId id="260" r:id="rId18"/>
    <p:sldId id="262" r:id="rId19"/>
    <p:sldId id="261" r:id="rId20"/>
    <p:sldId id="266" r:id="rId21"/>
    <p:sldId id="27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E5E3E8-55A4-446F-87E4-83A08CA29932}">
          <p14:sldIdLst>
            <p14:sldId id="256"/>
            <p14:sldId id="258"/>
            <p14:sldId id="257"/>
            <p14:sldId id="259"/>
            <p14:sldId id="267"/>
            <p14:sldId id="268"/>
            <p14:sldId id="269"/>
            <p14:sldId id="270"/>
            <p14:sldId id="271"/>
            <p14:sldId id="272"/>
            <p14:sldId id="263"/>
          </p14:sldIdLst>
        </p14:section>
        <p14:section name="Untitled Section" id="{39AE315D-BFF8-4FE1-9606-39BC7F4606BB}">
          <p14:sldIdLst>
            <p14:sldId id="264"/>
            <p14:sldId id="265"/>
            <p14:sldId id="273"/>
            <p14:sldId id="275"/>
            <p14:sldId id="274"/>
            <p14:sldId id="260"/>
            <p14:sldId id="262"/>
            <p14:sldId id="261"/>
            <p14:sldId id="26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7BFD-254D-46EF-8C82-C65A472E06E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6A3F-0EE6-4161-8C4D-D9447A62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36A3F-0EE6-4161-8C4D-D9447A6214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239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401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6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3126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30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04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spark.com/blog/time-lapse-photography-with-the-raspberry-pi-camera" TargetMode="External"/><Relationship Id="rId2" Type="http://schemas.openxmlformats.org/officeDocument/2006/relationships/hyperlink" Target="https://www.sparkfun.com/products/1186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file:///\\kraken\radityabudianto$\3010\Drawing1.vsd\Drawing\~Page-1\1-D%20open%20en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0.emf"/><Relationship Id="rId9" Type="http://schemas.openxmlformats.org/officeDocument/2006/relationships/hyperlink" Target="http://www.adafruit.com/products/1367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radityabudianto\Desktop\Drawing1.vsd\Drawing\~Page-1\Process.22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radityabudianto\Desktop\Drawing1.vsd\Drawing\~Page-1\Process.21" TargetMode="Externa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file:///C:\Users\radityabudianto\Desktop\Drawing1.vsd\Drawing\~Page-1\Process.23" TargetMode="External"/><Relationship Id="rId4" Type="http://schemas.openxmlformats.org/officeDocument/2006/relationships/oleObject" Target="file:///C:\Users\radityabudianto\Desktop\Drawing1.vsd\Drawing\~Page-1\Process" TargetMode="External"/><Relationship Id="rId9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0"/>
            <a:ext cx="8839200" cy="1600327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Baby Monitoring System</a:t>
            </a:r>
            <a:endParaRPr lang="en-US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239000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G:</a:t>
            </a:r>
          </a:p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Rad, Saeed, Vlad, Chimere, Riyadh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7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000" b="1" dirty="0">
                <a:solidFill>
                  <a:schemeClr val="accent1"/>
                </a:solidFill>
              </a:rPr>
              <a:t>Class Diagram: </a:t>
            </a:r>
            <a:endParaRPr lang="en-CA" sz="20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CA" sz="2000" b="1" dirty="0"/>
              <a:t> </a:t>
            </a:r>
            <a:endParaRPr lang="en-CA" sz="2000" dirty="0"/>
          </a:p>
          <a:p>
            <a:pPr>
              <a:buNone/>
            </a:pPr>
            <a:r>
              <a:rPr lang="en-CA" sz="2000" dirty="0"/>
              <a:t>	 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r>
              <a:rPr lang="en-CA" sz="2000" dirty="0"/>
              <a:t>	</a:t>
            </a:r>
            <a:r>
              <a:rPr lang="en-CA" sz="2000" dirty="0" smtClean="0"/>
              <a:t>				</a:t>
            </a:r>
            <a:r>
              <a:rPr lang="en-CA" sz="1100" dirty="0" smtClean="0"/>
              <a:t>Figure </a:t>
            </a:r>
            <a:r>
              <a:rPr lang="en-CA" sz="1100" dirty="0"/>
              <a:t>3: Class diagram of RaspiMic to Server </a:t>
            </a:r>
            <a:r>
              <a:rPr lang="en-CA" sz="1100" dirty="0" smtClean="0"/>
              <a:t>interface</a:t>
            </a:r>
          </a:p>
          <a:p>
            <a:pPr>
              <a:buNone/>
            </a:pPr>
            <a:endParaRPr lang="en-CA" sz="1100" dirty="0"/>
          </a:p>
          <a:p>
            <a:pPr>
              <a:buNone/>
            </a:pPr>
            <a:r>
              <a:rPr lang="en-CA" sz="2000" dirty="0" smtClean="0"/>
              <a:t>	The </a:t>
            </a:r>
            <a:r>
              <a:rPr lang="en-CA" sz="2000" dirty="0"/>
              <a:t>implementation of the RaspiMic will progress in an </a:t>
            </a:r>
            <a:r>
              <a:rPr lang="en-CA" sz="2000" dirty="0" smtClean="0"/>
              <a:t>incremental fashion</a:t>
            </a:r>
            <a:r>
              <a:rPr lang="en-CA" sz="2000" dirty="0"/>
              <a:t>. The sound read from the area is read in a periodic fashion. The periodic time interval for reading the sound is set through </a:t>
            </a:r>
            <a:r>
              <a:rPr lang="en-CA" sz="2000" dirty="0" smtClean="0"/>
              <a:t>XML</a:t>
            </a:r>
            <a:r>
              <a:rPr lang="en-CA" sz="2000" dirty="0"/>
              <a:t>. </a:t>
            </a:r>
          </a:p>
          <a:p>
            <a:pPr>
              <a:buNone/>
            </a:pPr>
            <a:r>
              <a:rPr lang="en-CA" sz="2000" b="1" dirty="0">
                <a:solidFill>
                  <a:schemeClr val="accent1"/>
                </a:solidFill>
              </a:rPr>
              <a:t>Incremental Progress:</a:t>
            </a:r>
            <a:endParaRPr lang="en-CA" sz="2000" dirty="0">
              <a:solidFill>
                <a:schemeClr val="accent1"/>
              </a:solidFill>
            </a:endParaRPr>
          </a:p>
          <a:p>
            <a:r>
              <a:rPr lang="en-CA" sz="2000" dirty="0" smtClean="0"/>
              <a:t> 	Reading </a:t>
            </a:r>
            <a:r>
              <a:rPr lang="en-CA" sz="2000" dirty="0"/>
              <a:t>the sound and analyzing the waves to specify if the sound is alarming.</a:t>
            </a:r>
          </a:p>
          <a:p>
            <a:r>
              <a:rPr lang="en-CA" sz="2000" dirty="0" smtClean="0"/>
              <a:t>	 </a:t>
            </a:r>
            <a:r>
              <a:rPr lang="en-CA" sz="2000" dirty="0"/>
              <a:t>Reading the sound and transferring it through UDP packets to the server.</a:t>
            </a:r>
          </a:p>
          <a:p>
            <a:pPr>
              <a:buNone/>
            </a:pPr>
            <a:endParaRPr lang="en-C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aspiMi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38" y="1111283"/>
            <a:ext cx="5832648" cy="13125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25162" y="1309804"/>
            <a:ext cx="74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TCP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8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88" y="1066800"/>
            <a:ext cx="6347713" cy="1320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OV5647 Camera Specification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03249"/>
              </p:ext>
            </p:extLst>
          </p:nvPr>
        </p:nvGraphicFramePr>
        <p:xfrm>
          <a:off x="381000" y="1527911"/>
          <a:ext cx="8229600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Resolution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 per Second (fps)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Width x Height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 Mega pixel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2592 x 1944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1080p (Full High Definition)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1920 x 1080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960p (Quarter High Definition)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1280 x 960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720p ( High Defitnition)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1280 x 720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VGA (Video Graphic Array)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640 x 480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QVGA (Quarter Video Graphic Array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320 x </a:t>
                      </a:r>
                      <a:r>
                        <a:rPr lang="en-US" sz="1200" dirty="0" smtClean="0">
                          <a:effectLst/>
                        </a:rPr>
                        <a:t>240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3886200"/>
            <a:ext cx="7133602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Raspicam Specification:</a:t>
            </a:r>
            <a:endParaRPr kumimoji="0" lang="en-US" altLang="en-US" sz="1600" b="0" i="0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Current draw: [1]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Idle: 117 mA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Active: 268 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Voltage: 3.3 V [1]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Connect with Raspberry Pi via S5 slot (CSI-2 Camera Serial Interface port , 15-pin flat flexible connector)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8482" y="3478904"/>
            <a:ext cx="45086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1: Raspicam Image Transfer Capability [1] 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Raditya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Budianto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6172200"/>
            <a:ext cx="71134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</a:t>
            </a:r>
            <a:r>
              <a:rPr lang="en-US" sz="1100" u="sng" dirty="0" smtClean="0">
                <a:hlinkClick r:id="rId2"/>
              </a:rPr>
              <a:t>https</a:t>
            </a:r>
            <a:r>
              <a:rPr lang="en-US" sz="1100" u="sng" dirty="0">
                <a:hlinkClick r:id="rId2"/>
              </a:rPr>
              <a:t>://www.sparkfun.com/products/11868</a:t>
            </a:r>
            <a:r>
              <a:rPr lang="en-US" sz="1100" dirty="0"/>
              <a:t>. Accessed 11 October 2013.</a:t>
            </a:r>
            <a:endParaRPr lang="en-US" sz="1100" dirty="0" smtClean="0"/>
          </a:p>
          <a:p>
            <a:r>
              <a:rPr lang="en-US" sz="1100" dirty="0"/>
              <a:t>[2]</a:t>
            </a:r>
            <a:r>
              <a:rPr lang="en-US" sz="1100" u="sng" dirty="0">
                <a:hlinkClick r:id="rId3"/>
              </a:rPr>
              <a:t>http://www.designspark.com/blog/time-lapse-photography-with-the-raspberry-pi-camera</a:t>
            </a:r>
            <a:r>
              <a:rPr lang="en-US" sz="1100" dirty="0"/>
              <a:t>. Accessed 11 October 2013.</a:t>
            </a:r>
          </a:p>
          <a:p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76200"/>
            <a:ext cx="711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accent1"/>
                </a:solidFill>
              </a:rPr>
              <a:t>RaspiCAM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96413"/>
              </p:ext>
            </p:extLst>
          </p:nvPr>
        </p:nvGraphicFramePr>
        <p:xfrm>
          <a:off x="558800" y="1037510"/>
          <a:ext cx="802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4511040" imgH="773263" progId="Visio.Drawing.11">
                  <p:embed/>
                </p:oleObj>
              </mc:Choice>
              <mc:Fallback>
                <p:oleObj name="Visio" r:id="rId3" imgW="4511040" imgH="7732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037510"/>
                        <a:ext cx="802640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C:\Users\radityabudianto\Desktop\1367_MED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2518161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95600"/>
            <a:ext cx="1828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472812"/>
              </p:ext>
            </p:extLst>
          </p:nvPr>
        </p:nvGraphicFramePr>
        <p:xfrm>
          <a:off x="2670561" y="3498850"/>
          <a:ext cx="397237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7" imgW="4022009" imgH="621540" progId="Visio.Drawing.11">
                  <p:link updateAutomatic="1"/>
                </p:oleObj>
              </mc:Choice>
              <mc:Fallback>
                <p:oleObj name="Visio" r:id="rId7" imgW="4022009" imgH="62154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0561" y="3498850"/>
                        <a:ext cx="397237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905000" y="4947120"/>
            <a:ext cx="51189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Figure 2: </a:t>
            </a:r>
            <a:r>
              <a:rPr lang="en-US" sz="1000" b="1" dirty="0" smtClean="0"/>
              <a:t>Video Interface  System of Baby Monitoring Project[3][</a:t>
            </a:r>
            <a:r>
              <a:rPr lang="en-US" sz="1000" b="1" dirty="0" err="1" smtClean="0"/>
              <a:t>Raditya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Budianto</a:t>
            </a:r>
            <a:r>
              <a:rPr lang="en-US" sz="1000" b="1" dirty="0" smtClean="0"/>
              <a:t>]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6248400"/>
            <a:ext cx="533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[3] </a:t>
            </a:r>
            <a:r>
              <a:rPr lang="en-US" sz="1100" u="sng" dirty="0">
                <a:hlinkClick r:id="rId9"/>
              </a:rPr>
              <a:t>http://www.adafruit.com/products/1367</a:t>
            </a:r>
            <a:r>
              <a:rPr lang="en-US" sz="1100" dirty="0"/>
              <a:t>. Accessed 11 October 2013.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6400" y="2409110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/>
              <a:t>Figure 1: </a:t>
            </a:r>
            <a:r>
              <a:rPr lang="en-US" sz="1000" b="1" dirty="0" err="1" smtClean="0"/>
              <a:t>Raspicam</a:t>
            </a:r>
            <a:r>
              <a:rPr lang="en-US" sz="1000" b="1" dirty="0" smtClean="0"/>
              <a:t>-to-Raspberry Pi Hardware Connection [</a:t>
            </a:r>
            <a:r>
              <a:rPr lang="en-US" sz="1000" b="1" dirty="0" err="1" smtClean="0"/>
              <a:t>Raditya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Budianto</a:t>
            </a:r>
            <a:r>
              <a:rPr lang="en-US" sz="1000" b="1" dirty="0" smtClean="0"/>
              <a:t>]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98253" y="3048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Video Interface System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9" y="3197223"/>
            <a:ext cx="552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" y="4572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Video Recording System Work Plan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8" y="3197224"/>
            <a:ext cx="552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24" y="3197222"/>
            <a:ext cx="552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465211"/>
              </p:ext>
            </p:extLst>
          </p:nvPr>
        </p:nvGraphicFramePr>
        <p:xfrm>
          <a:off x="1914955" y="3045615"/>
          <a:ext cx="765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4" imgW="764476" imgH="693090" progId="Visio.Drawing.11">
                  <p:link updateAutomatic="1"/>
                </p:oleObj>
              </mc:Choice>
              <mc:Fallback>
                <p:oleObj name="Visio" r:id="rId4" imgW="764476" imgH="69309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955" y="3045615"/>
                        <a:ext cx="765175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572646"/>
              </p:ext>
            </p:extLst>
          </p:nvPr>
        </p:nvGraphicFramePr>
        <p:xfrm>
          <a:off x="3188492" y="3024979"/>
          <a:ext cx="9636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6" imgW="964375" imgH="735750" progId="Visio.Drawing.11">
                  <p:link updateAutomatic="1"/>
                </p:oleObj>
              </mc:Choice>
              <mc:Fallback>
                <p:oleObj name="Visio" r:id="rId6" imgW="964375" imgH="73575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8492" y="3024979"/>
                        <a:ext cx="963613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86948"/>
              </p:ext>
            </p:extLst>
          </p:nvPr>
        </p:nvGraphicFramePr>
        <p:xfrm>
          <a:off x="4709318" y="3048000"/>
          <a:ext cx="9636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8" imgW="964375" imgH="735750" progId="Visio.Drawing.11">
                  <p:link updateAutomatic="1"/>
                </p:oleObj>
              </mc:Choice>
              <mc:Fallback>
                <p:oleObj name="Visio" r:id="rId8" imgW="964375" imgH="73575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09318" y="3048000"/>
                        <a:ext cx="963613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55317"/>
              </p:ext>
            </p:extLst>
          </p:nvPr>
        </p:nvGraphicFramePr>
        <p:xfrm>
          <a:off x="6195574" y="3024979"/>
          <a:ext cx="9636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Visio" r:id="rId10" imgW="964375" imgH="735750" progId="Visio.Drawing.11">
                  <p:link updateAutomatic="1"/>
                </p:oleObj>
              </mc:Choice>
              <mc:Fallback>
                <p:oleObj name="Visio" r:id="rId10" imgW="964375" imgH="73575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95574" y="3024979"/>
                        <a:ext cx="963613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1798637" y="4052131"/>
            <a:ext cx="5821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Figure 3: Video Recording System Work Plan for Baby Monitoring Project [</a:t>
            </a:r>
            <a:r>
              <a:rPr lang="en-US" sz="1000" b="1" dirty="0" err="1" smtClean="0"/>
              <a:t>Raditya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Budianto</a:t>
            </a:r>
            <a:r>
              <a:rPr lang="en-US" sz="1000" b="1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06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3" y="457200"/>
            <a:ext cx="6347713" cy="1320800"/>
          </a:xfrm>
        </p:spPr>
        <p:txBody>
          <a:bodyPr/>
          <a:lstStyle/>
          <a:p>
            <a:pPr algn="ctr"/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1" name="Picture 7" descr="pirsensor_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284515"/>
            <a:ext cx="3581400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aken from www.raspberrypi-spy.co.uk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84515"/>
            <a:ext cx="3609022" cy="23869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33401" y="37338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4: PIR motion sensor [4]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7338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5: PIR motion sensor pin connection [5]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33401" y="6150076"/>
            <a:ext cx="533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[4</a:t>
            </a:r>
            <a:r>
              <a:rPr lang="en-US" sz="1100" dirty="0"/>
              <a:t>] http://learn.adafruit.com/assets/3923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6400800"/>
            <a:ext cx="64769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[5</a:t>
            </a:r>
            <a:r>
              <a:rPr lang="en-US" sz="1100" dirty="0"/>
              <a:t>] http://www.raspberrypi-spy.co.uk/wp-content/uploads/2013/01/pir_module_circuit_1.png</a:t>
            </a:r>
          </a:p>
        </p:txBody>
      </p:sp>
      <p:sp>
        <p:nvSpPr>
          <p:cNvPr id="14" name="مربع نص 9"/>
          <p:cNvSpPr txBox="1"/>
          <p:nvPr/>
        </p:nvSpPr>
        <p:spPr>
          <a:xfrm>
            <a:off x="533401" y="4038600"/>
            <a:ext cx="37776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Monitors movement in the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Sets the OUT pin high if movement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was sensed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مربع نص 9"/>
          <p:cNvSpPr txBox="1"/>
          <p:nvPr/>
        </p:nvSpPr>
        <p:spPr>
          <a:xfrm>
            <a:off x="5029200" y="4114800"/>
            <a:ext cx="43204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Specification: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voltage: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voltage: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range: 7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meters/120degree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347713" cy="1320800"/>
          </a:xfrm>
        </p:spPr>
        <p:txBody>
          <a:bodyPr/>
          <a:lstStyle/>
          <a:p>
            <a:pPr algn="ctr"/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347714" cy="388077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Raspberry pie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PIR sensor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Breadboard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PI cobbler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Jumper wire pack</a:t>
            </a:r>
          </a:p>
          <a:p>
            <a:pPr marL="0" lv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Raspberry </a:t>
            </a:r>
            <a:r>
              <a:rPr lang="en-US" dirty="0"/>
              <a:t>pie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PIR sensor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/>
              <a:t>Gertboard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4" name="Picture 2" descr="http://blogs.arcsoftwareconsultancy.com/pi/files/2013/10/pir_wi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1"/>
            <a:ext cx="2506579" cy="366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293824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6: An example of PIR set-up [6]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544287" y="6411686"/>
            <a:ext cx="533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[6</a:t>
            </a:r>
            <a:r>
              <a:rPr lang="en-US" sz="1100" dirty="0"/>
              <a:t>] http://blogs.arcsoftwareconsultancy.com/pi/files/2013/10/pir_wiring.png</a:t>
            </a:r>
          </a:p>
        </p:txBody>
      </p:sp>
    </p:spTree>
    <p:extLst>
      <p:ext uri="{BB962C8B-B14F-4D97-AF65-F5344CB8AC3E}">
        <p14:creationId xmlns:p14="http://schemas.microsoft.com/office/powerpoint/2010/main" val="29782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62" y="575944"/>
            <a:ext cx="7264563" cy="1320800"/>
          </a:xfrm>
        </p:spPr>
        <p:txBody>
          <a:bodyPr/>
          <a:lstStyle/>
          <a:p>
            <a:pPr algn="ctr"/>
            <a:r>
              <a:rPr lang="en-US" dirty="0" smtClean="0"/>
              <a:t>Raspberry pi PIR sensor system</a:t>
            </a:r>
            <a:endParaRPr lang="en-US" dirty="0"/>
          </a:p>
        </p:txBody>
      </p:sp>
      <p:sp>
        <p:nvSpPr>
          <p:cNvPr id="19" name="Rounded Rectangle 18" descr="hello"/>
          <p:cNvSpPr/>
          <p:nvPr/>
        </p:nvSpPr>
        <p:spPr>
          <a:xfrm>
            <a:off x="5473382" y="1896744"/>
            <a:ext cx="2232025" cy="324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ounded Rectangle 19" descr="hello"/>
          <p:cNvSpPr/>
          <p:nvPr/>
        </p:nvSpPr>
        <p:spPr>
          <a:xfrm>
            <a:off x="464910" y="1896744"/>
            <a:ext cx="3810000" cy="324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566862" y="2240914"/>
            <a:ext cx="1709420" cy="759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Client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8961" y="4048487"/>
            <a:ext cx="1709420" cy="759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SensorRead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8399" y="3118574"/>
            <a:ext cx="841511" cy="90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 Box 8"/>
          <p:cNvSpPr txBox="1"/>
          <p:nvPr/>
        </p:nvSpPr>
        <p:spPr>
          <a:xfrm>
            <a:off x="578961" y="3380739"/>
            <a:ext cx="1673860" cy="6407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solidFill>
                  <a:schemeClr val="bg1"/>
                </a:solidFill>
                <a:effectLst/>
                <a:ea typeface="Calibri"/>
                <a:cs typeface="Times New Roman"/>
              </a:rPr>
              <a:t>motionDetected</a:t>
            </a:r>
            <a:endParaRPr lang="en-US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96267" y="2226309"/>
            <a:ext cx="1709420" cy="759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Server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62032" y="2549524"/>
            <a:ext cx="2054225" cy="114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 Box 12"/>
          <p:cNvSpPr txBox="1"/>
          <p:nvPr/>
        </p:nvSpPr>
        <p:spPr>
          <a:xfrm>
            <a:off x="4130992" y="2240914"/>
            <a:ext cx="1341755" cy="3321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err="1">
                <a:solidFill>
                  <a:schemeClr val="bg1"/>
                </a:solidFill>
                <a:effectLst/>
                <a:ea typeface="Calibri"/>
                <a:cs typeface="Times New Roman"/>
              </a:rPr>
              <a:t>stringMessage</a:t>
            </a:r>
            <a:endParaRPr lang="en-US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33945" y="5545816"/>
            <a:ext cx="73596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 Box 14"/>
          <p:cNvSpPr txBox="1"/>
          <p:nvPr/>
        </p:nvSpPr>
        <p:spPr>
          <a:xfrm>
            <a:off x="2465160" y="5367381"/>
            <a:ext cx="131762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Times New Roman"/>
              </a:rPr>
              <a:t>= TCP connection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" name="Text Box 16"/>
          <p:cNvSpPr txBox="1"/>
          <p:nvPr/>
        </p:nvSpPr>
        <p:spPr>
          <a:xfrm>
            <a:off x="2006282" y="1576704"/>
            <a:ext cx="1459865" cy="450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Raspberry PI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1" name="Text Box 17"/>
          <p:cNvSpPr txBox="1"/>
          <p:nvPr/>
        </p:nvSpPr>
        <p:spPr>
          <a:xfrm>
            <a:off x="5946457" y="1574799"/>
            <a:ext cx="1459865" cy="450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Java Server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8399" y="60198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7: Raspberry pie to Java server interaction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2421572" y="4048487"/>
            <a:ext cx="1709420" cy="759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err="1" smtClean="0">
                <a:effectLst/>
                <a:ea typeface="Calibri"/>
                <a:cs typeface="Times New Roman"/>
              </a:rPr>
              <a:t>HistoryXml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90800" y="3118574"/>
            <a:ext cx="728299" cy="90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server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Multi-Threaded with MVS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6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6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process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8" y="1600200"/>
            <a:ext cx="853004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8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2600"/>
            <a:ext cx="6347714" cy="388077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Simple Observer Pattern vs. MVC: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Adding data backup process button </a:t>
            </a:r>
          </a:p>
          <a:p>
            <a:r>
              <a:rPr lang="en-US" sz="2800" dirty="0" smtClean="0"/>
              <a:t> sensor stop/start signals through GUI</a:t>
            </a:r>
          </a:p>
          <a:p>
            <a:pPr marL="109728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Use Of XML:</a:t>
            </a:r>
          </a:p>
          <a:p>
            <a:r>
              <a:rPr lang="en-US" sz="2800" dirty="0" smtClean="0"/>
              <a:t>Use </a:t>
            </a:r>
            <a:r>
              <a:rPr lang="en-US" sz="2800" dirty="0" smtClean="0"/>
              <a:t>XML as a configuration file for hardware setup (on Raspi(s))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User Overview	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sz="2400" dirty="0" smtClean="0"/>
              <a:t>Parents need to keep an eye on their baby at all times</a:t>
            </a:r>
          </a:p>
          <a:p>
            <a:r>
              <a:rPr lang="en-US" sz="2400" dirty="0" smtClean="0"/>
              <a:t>Make sure their baby’s room temperature is no too cold or hot</a:t>
            </a:r>
          </a:p>
          <a:p>
            <a:r>
              <a:rPr lang="en-US" sz="2400" dirty="0" smtClean="0"/>
              <a:t>Make sure the baby is not left crying in another room where they can’t hear him/her</a:t>
            </a:r>
          </a:p>
          <a:p>
            <a:r>
              <a:rPr lang="en-US" sz="2400" dirty="0" smtClean="0"/>
              <a:t>See what s/he is doing (not swallowing LEGO pieces!)</a:t>
            </a:r>
          </a:p>
          <a:p>
            <a:r>
              <a:rPr lang="en-US" sz="2400" dirty="0" smtClean="0"/>
              <a:t>Get notified if the baby has left a room or is not moving</a:t>
            </a:r>
          </a:p>
        </p:txBody>
      </p:sp>
    </p:spTree>
    <p:extLst>
      <p:ext uri="{BB962C8B-B14F-4D97-AF65-F5344CB8AC3E}">
        <p14:creationId xmlns:p14="http://schemas.microsoft.com/office/powerpoint/2010/main" val="168455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50" l="708" r="98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7800"/>
            <a:ext cx="879411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46693"/>
            <a:ext cx="633413" cy="54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6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7200" dirty="0" smtClean="0"/>
              <a:t>Questions? </a:t>
            </a:r>
            <a:br>
              <a:rPr lang="en-US" sz="7200" dirty="0" smtClean="0"/>
            </a:br>
            <a:r>
              <a:rPr lang="en-US" sz="7200" dirty="0" smtClean="0"/>
              <a:t>Feedback? </a:t>
            </a:r>
            <a:br>
              <a:rPr lang="en-US" sz="7200" dirty="0" smtClean="0"/>
            </a:br>
            <a:r>
              <a:rPr lang="en-US" sz="7200" dirty="0" smtClean="0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it’s Used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57400"/>
            <a:ext cx="6347714" cy="3880773"/>
          </a:xfrm>
        </p:spPr>
        <p:txBody>
          <a:bodyPr/>
          <a:lstStyle/>
          <a:p>
            <a:r>
              <a:rPr lang="en-US" sz="2400" dirty="0" smtClean="0"/>
              <a:t>Parents monitoring their babies when around Loud appliances  -&gt;Can’t hear the baby </a:t>
            </a:r>
          </a:p>
          <a:p>
            <a:r>
              <a:rPr lang="en-US" sz="2400" dirty="0" smtClean="0"/>
              <a:t>Working at home -&gt; can’t have an eye on the baby</a:t>
            </a:r>
          </a:p>
          <a:p>
            <a:r>
              <a:rPr lang="en-US" sz="2400" dirty="0" smtClean="0"/>
              <a:t>Parents are out when baby sleeping -&gt; room gets too cold or baby leaves the room (phone app version)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2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Central Server in gathers information and displays the received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00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295400"/>
            <a:ext cx="4190999" cy="2438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مربع نص 4"/>
          <p:cNvSpPr txBox="1"/>
          <p:nvPr/>
        </p:nvSpPr>
        <p:spPr>
          <a:xfrm>
            <a:off x="47837" y="4876800"/>
            <a:ext cx="75620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Specification: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/>
              <a:t> 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1- Digital thermometer provides 9-bit to 12-bit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Celsius.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Needs 1-Wire bus that by definition requires only one data line (and ground)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3- Its operating temperature range of -55°C to +125°C </a:t>
            </a:r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is accurate to ±0.5°C over the range of -10°C to +85°C.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صورة 6"/>
          <p:cNvPicPr/>
          <p:nvPr/>
        </p:nvPicPr>
        <p:blipFill>
          <a:blip r:embed="rId3" cstate="print"/>
          <a:srcRect t="4214"/>
          <a:stretch>
            <a:fillRect/>
          </a:stretch>
        </p:blipFill>
        <p:spPr bwMode="auto">
          <a:xfrm>
            <a:off x="4720472" y="1219200"/>
            <a:ext cx="4191000" cy="2362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مربع نص 7"/>
          <p:cNvSpPr txBox="1"/>
          <p:nvPr/>
        </p:nvSpPr>
        <p:spPr>
          <a:xfrm>
            <a:off x="4724400" y="3733800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Figure2: </a:t>
            </a:r>
            <a:r>
              <a:rPr lang="en-CA" sz="1200" dirty="0"/>
              <a:t>DS18B20 PIN configurations</a:t>
            </a:r>
            <a:endParaRPr lang="en-US" sz="1200" dirty="0"/>
          </a:p>
          <a:p>
            <a:endParaRPr lang="en-US" dirty="0"/>
          </a:p>
        </p:txBody>
      </p:sp>
      <p:sp>
        <p:nvSpPr>
          <p:cNvPr id="9" name="مربع نص 8"/>
          <p:cNvSpPr txBox="1"/>
          <p:nvPr/>
        </p:nvSpPr>
        <p:spPr>
          <a:xfrm>
            <a:off x="7773" y="3761601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Figure1: General Overview</a:t>
            </a:r>
            <a:endParaRPr lang="en-US" sz="1200" dirty="0"/>
          </a:p>
          <a:p>
            <a:endParaRPr lang="en-US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17200" y="4038600"/>
            <a:ext cx="54745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temperature in the surrounding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9866" y="152400"/>
            <a:ext cx="498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Digital thermometer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829300" y="-266700"/>
            <a:ext cx="2057401" cy="42672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مربع نص 5"/>
          <p:cNvSpPr txBox="1"/>
          <p:nvPr/>
        </p:nvSpPr>
        <p:spPr>
          <a:xfrm>
            <a:off x="0" y="3352800"/>
            <a:ext cx="5867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Required Components: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1- Breadboard.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Jumper cables to connect it to the GPIO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header.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DS18B20 Temperature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Sensor.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7" name="مربع نص 6"/>
          <p:cNvSpPr txBox="1"/>
          <p:nvPr/>
        </p:nvSpPr>
        <p:spPr>
          <a:xfrm>
            <a:off x="0" y="4800600"/>
            <a:ext cx="5867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Setup: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	1- Pin 1 to be connected to P1-06 (Ground)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	2- Pin 2 to be connected to P1-07 (GPIO4)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	3-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Pin 3 to be connected to P1-01 (3.3V)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	4-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4.7K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resistor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Pin 2 and Pin 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pic>
        <p:nvPicPr>
          <p:cNvPr id="9" name="صورة 8"/>
          <p:cNvPicPr/>
          <p:nvPr/>
        </p:nvPicPr>
        <p:blipFill>
          <a:blip r:embed="rId3" cstate="print"/>
          <a:srcRect l="3886" t="9346" r="39746" b="26615"/>
          <a:stretch>
            <a:fillRect/>
          </a:stretch>
        </p:blipFill>
        <p:spPr bwMode="auto">
          <a:xfrm>
            <a:off x="154709" y="838200"/>
            <a:ext cx="4267200" cy="2133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مربع نص 9"/>
          <p:cNvSpPr txBox="1"/>
          <p:nvPr/>
        </p:nvSpPr>
        <p:spPr>
          <a:xfrm>
            <a:off x="4800600" y="310355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Figure4</a:t>
            </a:r>
            <a:r>
              <a:rPr lang="en-CA" sz="1200" dirty="0"/>
              <a:t>: Connecting the sensor </a:t>
            </a:r>
            <a:r>
              <a:rPr lang="en-CA" sz="1200" dirty="0" smtClean="0"/>
              <a:t>DS18B20</a:t>
            </a:r>
            <a:endParaRPr lang="en-US" sz="12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0" y="3103555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Figure3: </a:t>
            </a:r>
            <a:r>
              <a:rPr lang="en-CA" sz="1200" dirty="0"/>
              <a:t>Simplified </a:t>
            </a:r>
            <a:r>
              <a:rPr lang="en-CA" sz="1200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347713" cy="1320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Improvements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64" y="1752600"/>
            <a:ext cx="6172200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مربع نص 4"/>
          <p:cNvSpPr txBox="1"/>
          <p:nvPr/>
        </p:nvSpPr>
        <p:spPr>
          <a:xfrm>
            <a:off x="914400" y="48006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Figure6: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Future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09600"/>
            <a:ext cx="6347713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latin typeface="Times New Roman" pitchFamily="18" charset="0"/>
                <a:cs typeface="Times New Roman" pitchFamily="18" charset="0"/>
              </a:rPr>
              <a:t>RaspiMic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76400"/>
            <a:ext cx="70866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sz="3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  <a:endParaRPr lang="en-CA" sz="3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Transmits data on the sound from the baby’s room to the server being monitored by the parent.</a:t>
            </a:r>
          </a:p>
          <a:p>
            <a:pPr>
              <a:buNone/>
            </a:pPr>
            <a:r>
              <a:rPr lang="en-CA" sz="3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Schematic Diagram:</a:t>
            </a:r>
            <a:endParaRPr lang="en-CA" sz="3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buNone/>
            </a:pP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CA" sz="34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CA" sz="22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CA" sz="2200" dirty="0">
                <a:latin typeface="Times New Roman" pitchFamily="18" charset="0"/>
                <a:cs typeface="Times New Roman" pitchFamily="18" charset="0"/>
              </a:rPr>
              <a:t>1: Microphone to raspberry pi interface </a:t>
            </a:r>
            <a:endParaRPr lang="en-CA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3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CA" sz="3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CA" sz="3400" dirty="0" smtClean="0">
                <a:latin typeface="Times New Roman" pitchFamily="18" charset="0"/>
                <a:cs typeface="Times New Roman" pitchFamily="18" charset="0"/>
              </a:rPr>
              <a:t>Snowball </a:t>
            </a:r>
            <a:r>
              <a:rPr lang="en-CA" sz="3400" dirty="0" err="1">
                <a:latin typeface="Times New Roman" pitchFamily="18" charset="0"/>
                <a:cs typeface="Times New Roman" pitchFamily="18" charset="0"/>
              </a:rPr>
              <a:t>iCE</a:t>
            </a: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 Microphone </a:t>
            </a:r>
          </a:p>
          <a:p>
            <a:r>
              <a:rPr lang="en-CA" sz="3400" dirty="0" smtClean="0">
                <a:latin typeface="Times New Roman" pitchFamily="18" charset="0"/>
                <a:cs typeface="Times New Roman" pitchFamily="18" charset="0"/>
              </a:rPr>
              <a:t>Raspberry </a:t>
            </a:r>
            <a:r>
              <a:rPr lang="en-CA" sz="3400" dirty="0">
                <a:latin typeface="Times New Roman" pitchFamily="18" charset="0"/>
                <a:cs typeface="Times New Roman" pitchFamily="18" charset="0"/>
              </a:rPr>
              <a:t>pi </a:t>
            </a:r>
            <a:endParaRPr lang="en-CA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1600" dirty="0"/>
          </a:p>
          <a:p>
            <a:pPr>
              <a:buNone/>
            </a:pPr>
            <a:endParaRPr lang="en-CA" dirty="0"/>
          </a:p>
        </p:txBody>
      </p:sp>
      <p:pic>
        <p:nvPicPr>
          <p:cNvPr id="6" name="Picture 5" descr="sc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4896544" cy="907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9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3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Microphone Specifications</a:t>
            </a:r>
            <a:r>
              <a:rPr lang="en-CA" sz="3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CA" sz="3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Sample/Word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=44.1 kHz/16 bit</a:t>
            </a: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Frequency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response=100Hz – 16 kHz</a:t>
            </a: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Compatible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with PC or Macintosh</a:t>
            </a: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The Microphone connects to the Raspberry pi through a USB port. A representation of the connection is shown in the diagram below.</a:t>
            </a: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Figure 2: Representation of microphone to raspberry pi</a:t>
            </a:r>
          </a:p>
          <a:p>
            <a:pPr>
              <a:buNone/>
            </a:pP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ownloa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2880320" cy="2387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92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665</Words>
  <Application>Microsoft Office PowerPoint</Application>
  <PresentationFormat>On-screen Show (4:3)</PresentationFormat>
  <Paragraphs>179</Paragraphs>
  <Slides>21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\\kraken\radityabudianto$\3010\Drawing1.vsd\Drawing\~Page-1\1-D open end</vt:lpstr>
      <vt:lpstr>C:\Users\radityabudianto\Desktop\Drawing1.vsd\Drawing\~Page-1\Process</vt:lpstr>
      <vt:lpstr>C:\Users\radityabudianto\Desktop\Drawing1.vsd\Drawing\~Page-1\Process.21</vt:lpstr>
      <vt:lpstr>C:\Users\radityabudianto\Desktop\Drawing1.vsd\Drawing\~Page-1\Process.22</vt:lpstr>
      <vt:lpstr>C:\Users\radityabudianto\Desktop\Drawing1.vsd\Drawing\~Page-1\Process.23</vt:lpstr>
      <vt:lpstr>Visio</vt:lpstr>
      <vt:lpstr>Baby Monitoring System</vt:lpstr>
      <vt:lpstr>Product User Overview  </vt:lpstr>
      <vt:lpstr>How it’s Used </vt:lpstr>
      <vt:lpstr>Component Diagram </vt:lpstr>
      <vt:lpstr>PowerPoint Presentation</vt:lpstr>
      <vt:lpstr>PowerPoint Presentation</vt:lpstr>
      <vt:lpstr>Future Improvements</vt:lpstr>
      <vt:lpstr>RaspiMic </vt:lpstr>
      <vt:lpstr>PowerPoint Presentation</vt:lpstr>
      <vt:lpstr>PowerPoint Presentation</vt:lpstr>
      <vt:lpstr>OV5647 Camera Specification</vt:lpstr>
      <vt:lpstr>PowerPoint Presentation</vt:lpstr>
      <vt:lpstr>PowerPoint Presentation</vt:lpstr>
      <vt:lpstr>PIR motion sensor</vt:lpstr>
      <vt:lpstr>Materials</vt:lpstr>
      <vt:lpstr>Raspberry pi PIR sensor system</vt:lpstr>
      <vt:lpstr>The Java server</vt:lpstr>
      <vt:lpstr>Sample process </vt:lpstr>
      <vt:lpstr>Challenges and solutions </vt:lpstr>
      <vt:lpstr>Milestones</vt:lpstr>
      <vt:lpstr>  Questions?  Feedback?  Suggestions?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Monitoring System</dc:title>
  <dc:creator>Windows User</dc:creator>
  <cp:lastModifiedBy>Saed Alavinia</cp:lastModifiedBy>
  <cp:revision>32</cp:revision>
  <dcterms:created xsi:type="dcterms:W3CDTF">2013-10-19T19:05:10Z</dcterms:created>
  <dcterms:modified xsi:type="dcterms:W3CDTF">2013-10-21T15:41:47Z</dcterms:modified>
</cp:coreProperties>
</file>