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348" r:id="rId5"/>
    <p:sldId id="265" r:id="rId6"/>
    <p:sldId id="263" r:id="rId7"/>
    <p:sldId id="333" r:id="rId8"/>
    <p:sldId id="342" r:id="rId9"/>
    <p:sldId id="349" r:id="rId10"/>
    <p:sldId id="350" r:id="rId11"/>
    <p:sldId id="351" r:id="rId12"/>
    <p:sldId id="352" r:id="rId13"/>
    <p:sldId id="353" r:id="rId14"/>
    <p:sldId id="347" r:id="rId15"/>
    <p:sldId id="356" r:id="rId16"/>
    <p:sldId id="355" r:id="rId17"/>
    <p:sldId id="35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4" autoAdjust="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4/21/2021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volodymyrPivoshenko/fastapi-demo" TargetMode="External"/><Relationship Id="rId3" Type="http://schemas.openxmlformats.org/officeDocument/2006/relationships/hyperlink" Target="https://developer.mozilla.org/en-US/docs/Web/API/WebSockets_API" TargetMode="External"/><Relationship Id="rId7" Type="http://schemas.openxmlformats.org/officeDocument/2006/relationships/hyperlink" Target="https://swagger.io/specification/" TargetMode="External"/><Relationship Id="rId2" Type="http://schemas.openxmlformats.org/officeDocument/2006/relationships/hyperlink" Target="https://fastapi.tiangolo.com/" TargetMode="External"/><Relationship Id="rId1" Type="http://schemas.openxmlformats.org/officeDocument/2006/relationships/slideLayout" Target="../slideLayouts/slideLayout2.xml"/><Relationship Id="rId6" Type="http://schemas.openxmlformats.org/officeDocument/2006/relationships/hyperlink" Target="https://github.com/koxudaxi/fastapi-code-generator" TargetMode="External"/><Relationship Id="rId5" Type="http://schemas.openxmlformats.org/officeDocument/2006/relationships/hyperlink" Target="https://pydantic-docs.helpmanual.io/" TargetMode="External"/><Relationship Id="rId4" Type="http://schemas.openxmlformats.org/officeDocument/2006/relationships/hyperlink" Target="https://graphql.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a:xfrm>
            <a:off x="1097280" y="758952"/>
            <a:ext cx="10058400" cy="3566160"/>
          </a:xfrm>
        </p:spPr>
        <p:txBody>
          <a:bodyPr>
            <a:normAutofit/>
          </a:bodyPr>
          <a:lstStyle/>
          <a:p>
            <a:r>
              <a:rPr lang="en-US" sz="3600" dirty="0"/>
              <a:t>THE FASTEST API IN THE PYTHONIC WORLD</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normAutofit/>
          </a:bodyPr>
          <a:lstStyle/>
          <a:p>
            <a:r>
              <a:rPr lang="en-US" sz="1100" dirty="0"/>
              <a:t>Volodymyr Pivoshenko </a:t>
            </a:r>
            <a:br>
              <a:rPr lang="en-US" sz="1100" dirty="0"/>
            </a:br>
            <a:r>
              <a:rPr lang="en-US" sz="1100" dirty="0"/>
              <a:t>ML Engineer</a:t>
            </a:r>
          </a:p>
        </p:txBody>
      </p:sp>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pPr>
              <a:buClr>
                <a:schemeClr val="tx1">
                  <a:lumMod val="75000"/>
                  <a:lumOff val="25000"/>
                </a:schemeClr>
              </a:buClr>
            </a:pPr>
            <a:r>
              <a:rPr lang="en-US" sz="3200" dirty="0"/>
              <a:t>Security and authentication</a:t>
            </a:r>
          </a:p>
        </p:txBody>
      </p:sp>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618125" y="1790891"/>
            <a:ext cx="11054891" cy="523942"/>
          </a:xfrm>
        </p:spPr>
        <p:txBody>
          <a:bodyPr>
            <a:normAutofit lnSpcReduction="10000"/>
          </a:bodyPr>
          <a:lstStyle/>
          <a:p>
            <a:pPr marL="0" indent="0" algn="just">
              <a:buClr>
                <a:schemeClr val="tx1">
                  <a:lumMod val="75000"/>
                  <a:lumOff val="25000"/>
                </a:schemeClr>
              </a:buClr>
              <a:buNone/>
            </a:pPr>
            <a:r>
              <a:rPr lang="en-US" sz="1400" dirty="0"/>
              <a:t>FastAPI provides several tools to help you deal with Security easily, rapidly, in a standard way, without having to study and learn all the security specifications.</a:t>
            </a:r>
          </a:p>
          <a:p>
            <a:pPr marL="0" indent="0" algn="just">
              <a:buClr>
                <a:schemeClr val="tx1">
                  <a:lumMod val="75000"/>
                  <a:lumOff val="25000"/>
                </a:schemeClr>
              </a:buClr>
              <a:buNone/>
            </a:pPr>
            <a:endParaRPr lang="en-US" sz="1100" dirty="0"/>
          </a:p>
        </p:txBody>
      </p:sp>
      <p:sp>
        <p:nvSpPr>
          <p:cNvPr id="8" name="Content Placeholder 2">
            <a:extLst>
              <a:ext uri="{FF2B5EF4-FFF2-40B4-BE49-F238E27FC236}">
                <a16:creationId xmlns:a16="http://schemas.microsoft.com/office/drawing/2014/main" id="{121D1034-75C0-462A-8FFE-7CC42F86F3BE}"/>
              </a:ext>
            </a:extLst>
          </p:cNvPr>
          <p:cNvSpPr txBox="1">
            <a:spLocks/>
          </p:cNvSpPr>
          <p:nvPr/>
        </p:nvSpPr>
        <p:spPr>
          <a:xfrm>
            <a:off x="618125" y="2318951"/>
            <a:ext cx="11054891" cy="4238367"/>
          </a:xfrm>
          <a:prstGeom prst="rect">
            <a:avLst/>
          </a:prstGeom>
        </p:spPr>
        <p:txBody>
          <a:bodyPr vert="horz" lIns="0" tIns="45720" rIns="0" bIns="45720" rtlCol="0" anchor="t">
            <a:normAutofit fontScale="55000" lnSpcReduction="2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accent6">
                    <a:lumMod val="75000"/>
                  </a:schemeClr>
                </a:solidFill>
              </a:rPr>
              <a:t>apiKey</a:t>
            </a:r>
            <a:r>
              <a:rPr lang="en-US" dirty="0"/>
              <a:t> - an application specific key that can come from: </a:t>
            </a:r>
          </a:p>
          <a:p>
            <a:pPr lvl="0">
              <a:buFont typeface="Courier New" panose="02070309020205020404" pitchFamily="49" charset="0"/>
              <a:buChar char="o"/>
            </a:pPr>
            <a:r>
              <a:rPr lang="en-US" dirty="0"/>
              <a:t>query parameter</a:t>
            </a:r>
          </a:p>
          <a:p>
            <a:pPr lvl="0">
              <a:buFont typeface="Courier New" panose="02070309020205020404" pitchFamily="49" charset="0"/>
              <a:buChar char="o"/>
            </a:pPr>
            <a:r>
              <a:rPr lang="en-US" dirty="0"/>
              <a:t>header</a:t>
            </a:r>
          </a:p>
          <a:p>
            <a:pPr lvl="0">
              <a:buFont typeface="Courier New" panose="02070309020205020404" pitchFamily="49" charset="0"/>
              <a:buChar char="o"/>
            </a:pPr>
            <a:r>
              <a:rPr lang="en-US" dirty="0"/>
              <a:t>cookie</a:t>
            </a:r>
          </a:p>
          <a:p>
            <a:pPr marL="0" indent="0">
              <a:buNone/>
            </a:pPr>
            <a:r>
              <a:rPr lang="en-US" b="1" dirty="0">
                <a:solidFill>
                  <a:schemeClr val="accent6">
                    <a:lumMod val="75000"/>
                  </a:schemeClr>
                </a:solidFill>
              </a:rPr>
              <a:t>http</a:t>
            </a:r>
            <a:r>
              <a:rPr lang="en-US" dirty="0"/>
              <a:t> - standard HTTP authentication systems, including: </a:t>
            </a:r>
          </a:p>
          <a:p>
            <a:pPr lvl="0">
              <a:buFont typeface="Courier New" panose="02070309020205020404" pitchFamily="49" charset="0"/>
              <a:buChar char="o"/>
            </a:pPr>
            <a:r>
              <a:rPr lang="en-US" dirty="0"/>
              <a:t>bearer - a header Authorization with a value of Bearer plus a token. This is inherited from OAuth2. </a:t>
            </a:r>
          </a:p>
          <a:p>
            <a:pPr lvl="0">
              <a:buFont typeface="Courier New" panose="02070309020205020404" pitchFamily="49" charset="0"/>
              <a:buChar char="o"/>
            </a:pPr>
            <a:r>
              <a:rPr lang="en-US" dirty="0"/>
              <a:t>HTTP Basic authentication. </a:t>
            </a:r>
          </a:p>
          <a:p>
            <a:pPr lvl="0">
              <a:buFont typeface="Courier New" panose="02070309020205020404" pitchFamily="49" charset="0"/>
              <a:buChar char="o"/>
            </a:pPr>
            <a:r>
              <a:rPr lang="en-US" dirty="0"/>
              <a:t>HTTP Digest. </a:t>
            </a:r>
          </a:p>
          <a:p>
            <a:pPr marL="0" indent="0">
              <a:buNone/>
            </a:pPr>
            <a:r>
              <a:rPr lang="en-US" b="1" dirty="0">
                <a:solidFill>
                  <a:schemeClr val="accent6">
                    <a:lumMod val="75000"/>
                  </a:schemeClr>
                </a:solidFill>
              </a:rPr>
              <a:t>oauth2</a:t>
            </a:r>
            <a:r>
              <a:rPr lang="en-US" dirty="0"/>
              <a:t> - all the OAuth2 ways to handle security (called "flows"). Several of these flows are appropriate for building an OAuth 2.0 authentication provider: </a:t>
            </a:r>
          </a:p>
          <a:p>
            <a:pPr lvl="0">
              <a:buFont typeface="Courier New" panose="02070309020205020404" pitchFamily="49" charset="0"/>
              <a:buChar char="o"/>
            </a:pPr>
            <a:r>
              <a:rPr lang="en-US" dirty="0"/>
              <a:t>implicit </a:t>
            </a:r>
          </a:p>
          <a:p>
            <a:pPr lvl="0">
              <a:buFont typeface="Courier New" panose="02070309020205020404" pitchFamily="49" charset="0"/>
              <a:buChar char="o"/>
            </a:pPr>
            <a:r>
              <a:rPr lang="en-US" dirty="0"/>
              <a:t>clientCredentials </a:t>
            </a:r>
          </a:p>
          <a:p>
            <a:pPr lvl="0">
              <a:buFont typeface="Courier New" panose="02070309020205020404" pitchFamily="49" charset="0"/>
              <a:buChar char="o"/>
            </a:pPr>
            <a:r>
              <a:rPr lang="en-US" dirty="0"/>
              <a:t>authorizationCode </a:t>
            </a:r>
          </a:p>
          <a:p>
            <a:pPr lvl="0">
              <a:buFont typeface="Courier New" panose="02070309020205020404" pitchFamily="49" charset="0"/>
              <a:buChar char="o"/>
            </a:pPr>
            <a:r>
              <a:rPr lang="en-US" dirty="0"/>
              <a:t>password </a:t>
            </a:r>
          </a:p>
          <a:p>
            <a:pPr marL="0" indent="0">
              <a:buNone/>
            </a:pPr>
            <a:r>
              <a:rPr lang="en-US" b="1" dirty="0">
                <a:solidFill>
                  <a:schemeClr val="accent6">
                    <a:lumMod val="75000"/>
                  </a:schemeClr>
                </a:solidFill>
              </a:rPr>
              <a:t>openIdConnect</a:t>
            </a:r>
            <a:r>
              <a:rPr lang="en-US" dirty="0"/>
              <a:t> - has a way to define how to discover OAuth2 authentication data automatically. This automatic discovery is what is defined in the OpenID Connect specification.</a:t>
            </a:r>
          </a:p>
          <a:p>
            <a:pPr marL="0" indent="0" algn="just">
              <a:buClr>
                <a:schemeClr val="tx1">
                  <a:lumMod val="75000"/>
                  <a:lumOff val="25000"/>
                </a:schemeClr>
              </a:buClr>
              <a:buNone/>
            </a:pPr>
            <a:endParaRPr lang="en-US" sz="900" dirty="0"/>
          </a:p>
        </p:txBody>
      </p:sp>
    </p:spTree>
    <p:extLst>
      <p:ext uri="{BB962C8B-B14F-4D97-AF65-F5344CB8AC3E}">
        <p14:creationId xmlns:p14="http://schemas.microsoft.com/office/powerpoint/2010/main" val="22941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HIDDEN STONES</a:t>
            </a:r>
          </a:p>
        </p:txBody>
      </p:sp>
      <p:sp>
        <p:nvSpPr>
          <p:cNvPr id="9" name="Content Placeholder 11">
            <a:extLst>
              <a:ext uri="{FF2B5EF4-FFF2-40B4-BE49-F238E27FC236}">
                <a16:creationId xmlns:a16="http://schemas.microsoft.com/office/drawing/2014/main" id="{CAC6D9B8-A141-4D55-B930-7883FDC41AE5}"/>
              </a:ext>
            </a:extLst>
          </p:cNvPr>
          <p:cNvSpPr txBox="1">
            <a:spLocks/>
          </p:cNvSpPr>
          <p:nvPr/>
        </p:nvSpPr>
        <p:spPr>
          <a:xfrm>
            <a:off x="1097280" y="1716238"/>
            <a:ext cx="10196795" cy="4032225"/>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Courier New" panose="02070309020205020404" pitchFamily="49" charset="0"/>
              <a:buChar char="o"/>
            </a:pPr>
            <a:r>
              <a:rPr lang="en-US" dirty="0"/>
              <a:t>Because FastAPI is relatively new, the community is small compared to other frameworks, and regardless of its detailed documentation, there is very little external educational materials;</a:t>
            </a:r>
          </a:p>
          <a:p>
            <a:pPr algn="just">
              <a:buFont typeface="Courier New" panose="02070309020205020404" pitchFamily="49" charset="0"/>
              <a:buChar char="o"/>
            </a:pPr>
            <a:r>
              <a:rPr lang="en-US" dirty="0"/>
              <a:t>Incompatible revisions of the newest versions of the FastAPI with old plugins.</a:t>
            </a:r>
          </a:p>
        </p:txBody>
      </p:sp>
    </p:spTree>
    <p:extLst>
      <p:ext uri="{BB962C8B-B14F-4D97-AF65-F5344CB8AC3E}">
        <p14:creationId xmlns:p14="http://schemas.microsoft.com/office/powerpoint/2010/main" val="123744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031C-6AF7-49D5-9733-01BE1097DF94}"/>
              </a:ext>
            </a:extLst>
          </p:cNvPr>
          <p:cNvSpPr>
            <a:spLocks noGrp="1"/>
          </p:cNvSpPr>
          <p:nvPr>
            <p:ph type="title"/>
          </p:nvPr>
        </p:nvSpPr>
        <p:spPr/>
        <p:txBody>
          <a:bodyPr/>
          <a:lstStyle/>
          <a:p>
            <a:r>
              <a:rPr lang="en-US" dirty="0">
                <a:solidFill>
                  <a:schemeClr val="accent6">
                    <a:lumMod val="75000"/>
                  </a:schemeClr>
                </a:solidFill>
              </a:rPr>
              <a:t>DEMO</a:t>
            </a:r>
          </a:p>
        </p:txBody>
      </p:sp>
    </p:spTree>
    <p:extLst>
      <p:ext uri="{BB962C8B-B14F-4D97-AF65-F5344CB8AC3E}">
        <p14:creationId xmlns:p14="http://schemas.microsoft.com/office/powerpoint/2010/main" val="1343808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REFERENCES</a:t>
            </a:r>
          </a:p>
        </p:txBody>
      </p:sp>
      <p:sp>
        <p:nvSpPr>
          <p:cNvPr id="4" name="Content Placeholder 11">
            <a:extLst>
              <a:ext uri="{FF2B5EF4-FFF2-40B4-BE49-F238E27FC236}">
                <a16:creationId xmlns:a16="http://schemas.microsoft.com/office/drawing/2014/main" id="{66E9E0BC-AE4C-4A8B-900F-A0EC2C69387D}"/>
              </a:ext>
            </a:extLst>
          </p:cNvPr>
          <p:cNvSpPr txBox="1">
            <a:spLocks/>
          </p:cNvSpPr>
          <p:nvPr/>
        </p:nvSpPr>
        <p:spPr>
          <a:xfrm>
            <a:off x="1097280" y="1716238"/>
            <a:ext cx="10196795" cy="4032225"/>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Courier New" panose="02070309020205020404" pitchFamily="49" charset="0"/>
              <a:buChar char="o"/>
            </a:pPr>
            <a:r>
              <a:rPr lang="en-US" dirty="0">
                <a:hlinkClick r:id="rId2"/>
              </a:rPr>
              <a:t>FastAPI Documentation</a:t>
            </a:r>
          </a:p>
          <a:p>
            <a:pPr algn="just">
              <a:buFont typeface="Courier New" panose="02070309020205020404" pitchFamily="49" charset="0"/>
              <a:buChar char="o"/>
            </a:pPr>
            <a:r>
              <a:rPr lang="en-US">
                <a:hlinkClick r:id="rId3"/>
              </a:rPr>
              <a:t>WebSockets</a:t>
            </a:r>
            <a:endParaRPr lang="en-US" dirty="0">
              <a:hlinkClick r:id="rId2"/>
            </a:endParaRPr>
          </a:p>
          <a:p>
            <a:pPr algn="just">
              <a:buFont typeface="Courier New" panose="02070309020205020404" pitchFamily="49" charset="0"/>
              <a:buChar char="o"/>
            </a:pPr>
            <a:r>
              <a:rPr lang="en-US" dirty="0">
                <a:hlinkClick r:id="rId4"/>
              </a:rPr>
              <a:t>GraphQL</a:t>
            </a:r>
            <a:endParaRPr lang="en-US" dirty="0">
              <a:hlinkClick r:id="rId2"/>
            </a:endParaRPr>
          </a:p>
          <a:p>
            <a:pPr algn="just">
              <a:buFont typeface="Courier New" panose="02070309020205020404" pitchFamily="49" charset="0"/>
              <a:buChar char="o"/>
            </a:pPr>
            <a:r>
              <a:rPr lang="en-US" dirty="0">
                <a:hlinkClick r:id="rId5"/>
              </a:rPr>
              <a:t>Pydantic</a:t>
            </a:r>
            <a:endParaRPr lang="en-US" dirty="0">
              <a:hlinkClick r:id="rId2"/>
            </a:endParaRPr>
          </a:p>
          <a:p>
            <a:pPr algn="just">
              <a:buFont typeface="Courier New" panose="02070309020205020404" pitchFamily="49" charset="0"/>
              <a:buChar char="o"/>
            </a:pPr>
            <a:r>
              <a:rPr lang="en-US" dirty="0">
                <a:hlinkClick r:id="rId6"/>
              </a:rPr>
              <a:t>Code generation</a:t>
            </a:r>
            <a:endParaRPr lang="en-US" dirty="0">
              <a:hlinkClick r:id="rId2"/>
            </a:endParaRPr>
          </a:p>
          <a:p>
            <a:pPr algn="just">
              <a:buFont typeface="Courier New" panose="02070309020205020404" pitchFamily="49" charset="0"/>
              <a:buChar char="o"/>
            </a:pPr>
            <a:r>
              <a:rPr lang="en-US" dirty="0">
                <a:hlinkClick r:id="rId7"/>
              </a:rPr>
              <a:t>OpenAPI (Swagger)</a:t>
            </a:r>
            <a:endParaRPr lang="en-US" dirty="0">
              <a:hlinkClick r:id="rId2"/>
            </a:endParaRPr>
          </a:p>
          <a:p>
            <a:pPr algn="just">
              <a:buFont typeface="Courier New" panose="02070309020205020404" pitchFamily="49" charset="0"/>
              <a:buChar char="o"/>
            </a:pPr>
            <a:r>
              <a:rPr lang="en-US" dirty="0">
                <a:hlinkClick r:id="rId8"/>
              </a:rPr>
              <a:t>Demo code</a:t>
            </a:r>
            <a:endParaRPr lang="en-US" dirty="0"/>
          </a:p>
        </p:txBody>
      </p:sp>
    </p:spTree>
    <p:extLst>
      <p:ext uri="{BB962C8B-B14F-4D97-AF65-F5344CB8AC3E}">
        <p14:creationId xmlns:p14="http://schemas.microsoft.com/office/powerpoint/2010/main" val="3643833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3690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Table Of Contents</a:t>
            </a:r>
          </a:p>
        </p:txBody>
      </p:sp>
      <p:sp>
        <p:nvSpPr>
          <p:cNvPr id="4" name="Content Placeholder 3">
            <a:extLst>
              <a:ext uri="{FF2B5EF4-FFF2-40B4-BE49-F238E27FC236}">
                <a16:creationId xmlns:a16="http://schemas.microsoft.com/office/drawing/2014/main" id="{6E203F04-E08D-4216-8D24-89C8983257DA}"/>
              </a:ext>
            </a:extLst>
          </p:cNvPr>
          <p:cNvSpPr>
            <a:spLocks noGrp="1"/>
          </p:cNvSpPr>
          <p:nvPr>
            <p:ph idx="1"/>
          </p:nvPr>
        </p:nvSpPr>
        <p:spPr/>
        <p:txBody>
          <a:bodyPr>
            <a:normAutofit/>
          </a:bodyPr>
          <a:lstStyle/>
          <a:p>
            <a:r>
              <a:rPr lang="en-US" dirty="0"/>
              <a:t>1. Web Frameworks vs API Frameworks</a:t>
            </a:r>
          </a:p>
          <a:p>
            <a:r>
              <a:rPr lang="en-US" dirty="0"/>
              <a:t>2. Overview</a:t>
            </a:r>
          </a:p>
          <a:p>
            <a:r>
              <a:rPr lang="en-US" dirty="0"/>
              <a:t>3. Killer Features</a:t>
            </a:r>
          </a:p>
          <a:p>
            <a:r>
              <a:rPr lang="en-US" dirty="0"/>
              <a:t>4. Hidden Stones</a:t>
            </a:r>
          </a:p>
          <a:p>
            <a:r>
              <a:rPr lang="en-US" dirty="0"/>
              <a:t>6. Demo</a:t>
            </a:r>
          </a:p>
          <a:p>
            <a:r>
              <a:rPr lang="en-US" dirty="0"/>
              <a:t>7. References</a:t>
            </a:r>
          </a:p>
        </p:txBody>
      </p:sp>
    </p:spTree>
    <p:extLst>
      <p:ext uri="{BB962C8B-B14F-4D97-AF65-F5344CB8AC3E}">
        <p14:creationId xmlns:p14="http://schemas.microsoft.com/office/powerpoint/2010/main" val="290435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4">
            <a:extLst>
              <a:ext uri="{FF2B5EF4-FFF2-40B4-BE49-F238E27FC236}">
                <a16:creationId xmlns:a16="http://schemas.microsoft.com/office/drawing/2014/main" id="{4E2A0199-4670-2940-AB7E-F5CEB06DD52C}"/>
              </a:ext>
            </a:extLst>
          </p:cNvPr>
          <p:cNvGraphicFramePr>
            <a:graphicFrameLocks noGrp="1"/>
          </p:cNvGraphicFramePr>
          <p:nvPr>
            <p:ph sz="half" idx="2"/>
            <p:extLst>
              <p:ext uri="{D42A27DB-BD31-4B8C-83A1-F6EECF244321}">
                <p14:modId xmlns:p14="http://schemas.microsoft.com/office/powerpoint/2010/main" val="3180762612"/>
              </p:ext>
            </p:extLst>
          </p:nvPr>
        </p:nvGraphicFramePr>
        <p:xfrm>
          <a:off x="1097280" y="1790891"/>
          <a:ext cx="2630205" cy="4068726"/>
        </p:xfrm>
        <a:graphic>
          <a:graphicData uri="http://schemas.openxmlformats.org/drawingml/2006/table">
            <a:tbl>
              <a:tblPr firstRow="1" bandRow="1">
                <a:tableStyleId>{9D7B26C5-4107-4FEC-AEDC-1716B250A1EF}</a:tableStyleId>
              </a:tblPr>
              <a:tblGrid>
                <a:gridCol w="1263685">
                  <a:extLst>
                    <a:ext uri="{9D8B030D-6E8A-4147-A177-3AD203B41FA5}">
                      <a16:colId xmlns:a16="http://schemas.microsoft.com/office/drawing/2014/main" val="2171277595"/>
                    </a:ext>
                  </a:extLst>
                </a:gridCol>
                <a:gridCol w="116840">
                  <a:extLst>
                    <a:ext uri="{9D8B030D-6E8A-4147-A177-3AD203B41FA5}">
                      <a16:colId xmlns:a16="http://schemas.microsoft.com/office/drawing/2014/main" val="1602378901"/>
                    </a:ext>
                  </a:extLst>
                </a:gridCol>
                <a:gridCol w="1249680">
                  <a:extLst>
                    <a:ext uri="{9D8B030D-6E8A-4147-A177-3AD203B41FA5}">
                      <a16:colId xmlns:a16="http://schemas.microsoft.com/office/drawing/2014/main" val="569116242"/>
                    </a:ext>
                  </a:extLst>
                </a:gridCol>
              </a:tblGrid>
              <a:tr h="565822">
                <a:tc gridSpan="2">
                  <a:txBody>
                    <a:bodyPr/>
                    <a:lstStyle/>
                    <a:p>
                      <a:pPr algn="ctr"/>
                      <a:r>
                        <a:rPr lang="en-US" sz="1400" b="0" dirty="0">
                          <a:solidFill>
                            <a:schemeClr val="tx1">
                              <a:lumMod val="75000"/>
                              <a:lumOff val="25000"/>
                            </a:schemeClr>
                          </a:solidFill>
                        </a:rPr>
                        <a:t>WEB</a:t>
                      </a:r>
                    </a:p>
                  </a:txBody>
                  <a:tcPr marT="91440" marB="9144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tc hMerge="1">
                  <a:txBody>
                    <a:bodyPr/>
                    <a:lstStyle/>
                    <a:p>
                      <a:endParaRPr lang="en-US"/>
                    </a:p>
                  </a:txBody>
                  <a:tcPr/>
                </a:tc>
                <a:tc>
                  <a:txBody>
                    <a:bodyPr/>
                    <a:lstStyle/>
                    <a:p>
                      <a:pPr algn="ctr"/>
                      <a:r>
                        <a:rPr lang="en-US" sz="1400" b="0" dirty="0">
                          <a:solidFill>
                            <a:schemeClr val="tx1">
                              <a:lumMod val="75000"/>
                              <a:lumOff val="25000"/>
                            </a:schemeClr>
                          </a:solidFill>
                        </a:rPr>
                        <a:t>API</a:t>
                      </a:r>
                    </a:p>
                  </a:txBody>
                  <a:tcPr marT="91440" marB="9144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15124067"/>
                  </a:ext>
                </a:extLst>
              </a:tr>
              <a:tr h="875726">
                <a:tc gridSpan="2">
                  <a:txBody>
                    <a:bodyPr/>
                    <a:lstStyle/>
                    <a:p>
                      <a:pPr algn="ctr"/>
                      <a:r>
                        <a:rPr lang="en-US" sz="1400" b="0" dirty="0">
                          <a:solidFill>
                            <a:schemeClr val="tx1">
                              <a:lumMod val="75000"/>
                              <a:lumOff val="25000"/>
                            </a:schemeClr>
                          </a:solidFill>
                        </a:rPr>
                        <a:t>Django</a:t>
                      </a:r>
                    </a:p>
                  </a:txBody>
                  <a:tcPr marT="91440" marB="91440" anchor="ctr">
                    <a:lnL w="12700" cap="flat" cmpd="sng" algn="ctr">
                      <a:solidFill>
                        <a:schemeClr val="tx1"/>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hMerge="1">
                  <a:txBody>
                    <a:bodyPr/>
                    <a:lstStyle/>
                    <a:p>
                      <a:endParaRPr lang="en-US"/>
                    </a:p>
                  </a:txBody>
                  <a:tcPr/>
                </a:tc>
                <a:tc>
                  <a:txBody>
                    <a:bodyPr/>
                    <a:lstStyle/>
                    <a:p>
                      <a:pPr algn="ctr"/>
                      <a:r>
                        <a:rPr lang="en-US" sz="1400" b="0" dirty="0">
                          <a:solidFill>
                            <a:schemeClr val="tx1">
                              <a:lumMod val="75000"/>
                              <a:lumOff val="25000"/>
                            </a:schemeClr>
                          </a:solidFill>
                        </a:rPr>
                        <a:t>Falcon</a:t>
                      </a:r>
                    </a:p>
                  </a:txBody>
                  <a:tcPr marT="91440" marB="91440"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489144560"/>
                  </a:ext>
                </a:extLst>
              </a:tr>
              <a:tr h="875726">
                <a:tc gridSpan="2">
                  <a:txBody>
                    <a:bodyPr/>
                    <a:lstStyle/>
                    <a:p>
                      <a:pPr algn="ctr"/>
                      <a:r>
                        <a:rPr lang="en-US" sz="1400" b="0" dirty="0">
                          <a:solidFill>
                            <a:schemeClr val="tx1">
                              <a:lumMod val="75000"/>
                              <a:lumOff val="25000"/>
                            </a:schemeClr>
                          </a:solidFill>
                        </a:rPr>
                        <a:t>Pyramid</a:t>
                      </a:r>
                    </a:p>
                  </a:txBody>
                  <a:tcPr marT="91440" marB="9144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1400" b="0" dirty="0">
                          <a:solidFill>
                            <a:schemeClr val="tx1">
                              <a:lumMod val="75000"/>
                              <a:lumOff val="25000"/>
                            </a:schemeClr>
                          </a:solidFill>
                        </a:rPr>
                        <a:t>Starlette</a:t>
                      </a:r>
                    </a:p>
                  </a:txBody>
                  <a:tcPr marT="91440" marB="9144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47803828"/>
                  </a:ext>
                </a:extLst>
              </a:tr>
              <a:tr h="875726">
                <a:tc gridSpan="2">
                  <a:txBody>
                    <a:bodyPr/>
                    <a:lstStyle/>
                    <a:p>
                      <a:pPr algn="ctr"/>
                      <a:r>
                        <a:rPr lang="en-US" sz="1400" b="0" dirty="0">
                          <a:solidFill>
                            <a:schemeClr val="tx1">
                              <a:lumMod val="75000"/>
                              <a:lumOff val="25000"/>
                            </a:schemeClr>
                          </a:solidFill>
                        </a:rPr>
                        <a:t>Web2Py</a:t>
                      </a:r>
                    </a:p>
                  </a:txBody>
                  <a:tcPr marT="91440" marB="91440" anchor="ctr">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alpha val="20000"/>
                      </a:schemeClr>
                    </a:solidFill>
                  </a:tcPr>
                </a:tc>
                <a:tc hMerge="1">
                  <a:txBody>
                    <a:bodyPr/>
                    <a:lstStyle/>
                    <a:p>
                      <a:endParaRPr lang="en-US"/>
                    </a:p>
                  </a:txBody>
                  <a:tcPr/>
                </a:tc>
                <a:tc>
                  <a:txBody>
                    <a:bodyPr/>
                    <a:lstStyle/>
                    <a:p>
                      <a:pPr algn="ctr"/>
                      <a:r>
                        <a:rPr lang="en-US" sz="1400" b="0" dirty="0">
                          <a:solidFill>
                            <a:schemeClr val="tx1">
                              <a:lumMod val="75000"/>
                              <a:lumOff val="25000"/>
                            </a:schemeClr>
                          </a:solidFill>
                        </a:rPr>
                        <a:t>Eve</a:t>
                      </a:r>
                    </a:p>
                  </a:txBody>
                  <a:tcPr marT="91440" marB="91440"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3036881679"/>
                  </a:ext>
                </a:extLst>
              </a:tr>
              <a:tr h="875726">
                <a:tc>
                  <a:txBody>
                    <a:bodyPr/>
                    <a:lstStyle/>
                    <a:p>
                      <a:pPr algn="ctr"/>
                      <a:r>
                        <a:rPr lang="en-US" sz="1400" b="0" dirty="0">
                          <a:solidFill>
                            <a:schemeClr val="tx1">
                              <a:lumMod val="75000"/>
                              <a:lumOff val="25000"/>
                            </a:schemeClr>
                          </a:solidFill>
                        </a:rPr>
                        <a:t>Flask</a:t>
                      </a:r>
                    </a:p>
                  </a:txBody>
                  <a:tcPr marT="91440" marB="9144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gridSpan="2">
                  <a:txBody>
                    <a:bodyPr/>
                    <a:lstStyle/>
                    <a:p>
                      <a:pPr algn="ctr"/>
                      <a:r>
                        <a:rPr lang="en-US" sz="1400" b="0" dirty="0">
                          <a:solidFill>
                            <a:schemeClr val="tx1">
                              <a:lumMod val="75000"/>
                              <a:lumOff val="25000"/>
                            </a:schemeClr>
                          </a:solidFill>
                        </a:rPr>
                        <a:t>FastAPI</a:t>
                      </a:r>
                    </a:p>
                  </a:txBody>
                  <a:tcPr marT="91440" marB="914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hMerge="1">
                  <a:txBody>
                    <a:bodyPr/>
                    <a:lstStyle/>
                    <a:p>
                      <a:pPr algn="ctr"/>
                      <a:endParaRPr lang="en-US" sz="14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830089437"/>
                  </a:ext>
                </a:extLst>
              </a:tr>
            </a:tbl>
          </a:graphicData>
        </a:graphic>
      </p:graphicFrame>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Web Frameworks vs API Frameworks</a:t>
            </a:r>
          </a:p>
        </p:txBody>
      </p:sp>
      <p:sp>
        <p:nvSpPr>
          <p:cNvPr id="7" name="Content Placeholder 3">
            <a:extLst>
              <a:ext uri="{FF2B5EF4-FFF2-40B4-BE49-F238E27FC236}">
                <a16:creationId xmlns:a16="http://schemas.microsoft.com/office/drawing/2014/main" id="{60A25769-9C11-48C4-8CE6-3EE4347212CF}"/>
              </a:ext>
            </a:extLst>
          </p:cNvPr>
          <p:cNvSpPr>
            <a:spLocks noGrp="1"/>
          </p:cNvSpPr>
          <p:nvPr>
            <p:ph idx="1"/>
          </p:nvPr>
        </p:nvSpPr>
        <p:spPr>
          <a:xfrm>
            <a:off x="3904734" y="1790892"/>
            <a:ext cx="7250945" cy="4068726"/>
          </a:xfrm>
        </p:spPr>
        <p:txBody>
          <a:bodyPr>
            <a:normAutofit/>
          </a:bodyPr>
          <a:lstStyle/>
          <a:p>
            <a:pPr algn="just"/>
            <a:r>
              <a:rPr lang="en-US" dirty="0"/>
              <a:t>Web Frameworks – tools designed to support the development of web applications including web services, web resources, and web </a:t>
            </a:r>
            <a:r>
              <a:rPr lang="en-US" dirty="0">
                <a:solidFill>
                  <a:schemeClr val="accent6">
                    <a:lumMod val="75000"/>
                  </a:schemeClr>
                </a:solidFill>
              </a:rPr>
              <a:t>APIs</a:t>
            </a:r>
            <a:r>
              <a:rPr lang="en-US" dirty="0"/>
              <a:t>.</a:t>
            </a:r>
          </a:p>
          <a:p>
            <a:pPr algn="just"/>
            <a:r>
              <a:rPr lang="en-US" dirty="0"/>
              <a:t>API Frameworks – toolkits for building only web </a:t>
            </a:r>
            <a:r>
              <a:rPr lang="en-US" dirty="0">
                <a:solidFill>
                  <a:schemeClr val="accent6">
                    <a:lumMod val="75000"/>
                  </a:schemeClr>
                </a:solidFill>
              </a:rPr>
              <a:t>APIs</a:t>
            </a:r>
            <a:r>
              <a:rPr lang="en-US" dirty="0"/>
              <a:t>.</a:t>
            </a:r>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9020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1" y="1716238"/>
            <a:ext cx="7404168" cy="4032225"/>
          </a:xfrm>
        </p:spPr>
        <p:txBody>
          <a:bodyPr>
            <a:normAutofit/>
          </a:bodyPr>
          <a:lstStyle/>
          <a:p>
            <a:pPr algn="just"/>
            <a:r>
              <a:rPr lang="en-US" dirty="0"/>
              <a:t>FastAPI is a modern, fast (high-performance)</a:t>
            </a:r>
            <a:r>
              <a:rPr lang="uk-UA" dirty="0"/>
              <a:t> </a:t>
            </a:r>
            <a:r>
              <a:rPr lang="en-US" dirty="0"/>
              <a:t>framework for building APIs with </a:t>
            </a:r>
            <a:r>
              <a:rPr lang="en-US" dirty="0">
                <a:solidFill>
                  <a:schemeClr val="accent6">
                    <a:lumMod val="75000"/>
                  </a:schemeClr>
                </a:solidFill>
              </a:rPr>
              <a:t>Python 3.6+ </a:t>
            </a:r>
            <a:r>
              <a:rPr lang="en-US" dirty="0"/>
              <a:t>based on standard Python type hints.</a:t>
            </a:r>
          </a:p>
          <a:p>
            <a:pPr algn="just"/>
            <a:r>
              <a:rPr lang="en-US" dirty="0"/>
              <a:t>The key features are:</a:t>
            </a:r>
          </a:p>
          <a:p>
            <a:pPr algn="just">
              <a:buFont typeface="Courier New" panose="02070309020205020404" pitchFamily="49" charset="0"/>
              <a:buChar char="o"/>
            </a:pPr>
            <a:r>
              <a:rPr lang="en-US" dirty="0"/>
              <a:t>Fast</a:t>
            </a:r>
          </a:p>
          <a:p>
            <a:pPr algn="just">
              <a:buFont typeface="Courier New" panose="02070309020205020404" pitchFamily="49" charset="0"/>
              <a:buChar char="o"/>
            </a:pPr>
            <a:r>
              <a:rPr lang="en-US" dirty="0"/>
              <a:t>Fewer bugs</a:t>
            </a:r>
          </a:p>
          <a:p>
            <a:pPr algn="just">
              <a:buFont typeface="Courier New" panose="02070309020205020404" pitchFamily="49" charset="0"/>
              <a:buChar char="o"/>
            </a:pPr>
            <a:r>
              <a:rPr lang="en-US" dirty="0"/>
              <a:t>Intuitive</a:t>
            </a:r>
          </a:p>
          <a:p>
            <a:pPr algn="just">
              <a:buFont typeface="Courier New" panose="02070309020205020404" pitchFamily="49" charset="0"/>
              <a:buChar char="o"/>
            </a:pPr>
            <a:r>
              <a:rPr lang="en-US" dirty="0"/>
              <a:t>Easy</a:t>
            </a:r>
          </a:p>
          <a:p>
            <a:pPr algn="just">
              <a:buFont typeface="Courier New" panose="02070309020205020404" pitchFamily="49" charset="0"/>
              <a:buChar char="o"/>
            </a:pPr>
            <a:r>
              <a:rPr lang="en-US" dirty="0"/>
              <a:t>Robust</a:t>
            </a:r>
          </a:p>
          <a:p>
            <a:pPr algn="just">
              <a:buFont typeface="Courier New" panose="02070309020205020404" pitchFamily="49" charset="0"/>
              <a:buChar char="o"/>
            </a:pPr>
            <a:r>
              <a:rPr lang="en-US" dirty="0"/>
              <a:t>Standards-based</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Overview</a:t>
            </a:r>
          </a:p>
        </p:txBody>
      </p:sp>
      <p:pic>
        <p:nvPicPr>
          <p:cNvPr id="1036" name="Picture 12" descr="GitHub - tiangolo/fastapi: FastAPI framework, high performance, easy to  learn, fast to code, ready for production">
            <a:extLst>
              <a:ext uri="{FF2B5EF4-FFF2-40B4-BE49-F238E27FC236}">
                <a16:creationId xmlns:a16="http://schemas.microsoft.com/office/drawing/2014/main" id="{A7CD92FA-0960-470C-AB5A-BF86E8CBC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1854" y="2583543"/>
            <a:ext cx="4830146" cy="169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Killer Features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1"/>
          </p:nvPr>
        </p:nvSpPr>
        <p:spPr>
          <a:xfrm>
            <a:off x="1097280" y="1790891"/>
            <a:ext cx="5751389" cy="4032225"/>
          </a:xfrm>
        </p:spPr>
        <p:txBody>
          <a:bodyPr>
            <a:normAutofit/>
          </a:bodyPr>
          <a:lstStyle/>
          <a:p>
            <a:pPr marL="342900" indent="-342900">
              <a:buClr>
                <a:schemeClr val="tx1">
                  <a:lumMod val="75000"/>
                  <a:lumOff val="25000"/>
                </a:schemeClr>
              </a:buClr>
              <a:buFont typeface="+mj-lt"/>
              <a:buAutoNum type="arabicPeriod"/>
            </a:pPr>
            <a:r>
              <a:rPr lang="en-US" dirty="0"/>
              <a:t>WebSockets support</a:t>
            </a:r>
          </a:p>
          <a:p>
            <a:pPr marL="342900" indent="-342900">
              <a:buClr>
                <a:schemeClr val="tx1">
                  <a:lumMod val="75000"/>
                  <a:lumOff val="25000"/>
                </a:schemeClr>
              </a:buClr>
              <a:buFont typeface="+mj-lt"/>
              <a:buAutoNum type="arabicPeriod"/>
            </a:pPr>
            <a:r>
              <a:rPr lang="en-US" dirty="0"/>
              <a:t>GraphQL support</a:t>
            </a:r>
          </a:p>
          <a:p>
            <a:pPr marL="342900" indent="-342900">
              <a:buClr>
                <a:schemeClr val="tx1">
                  <a:lumMod val="75000"/>
                  <a:lumOff val="25000"/>
                </a:schemeClr>
              </a:buClr>
              <a:buFont typeface="+mj-lt"/>
              <a:buAutoNum type="arabicPeriod"/>
            </a:pPr>
            <a:r>
              <a:rPr lang="en-US" dirty="0"/>
              <a:t>Pydantic support</a:t>
            </a:r>
          </a:p>
          <a:p>
            <a:pPr marL="342900" indent="-342900">
              <a:buClr>
                <a:schemeClr val="tx1">
                  <a:lumMod val="75000"/>
                  <a:lumOff val="25000"/>
                </a:schemeClr>
              </a:buClr>
              <a:buFont typeface="+mj-lt"/>
              <a:buAutoNum type="arabicPeriod"/>
            </a:pPr>
            <a:r>
              <a:rPr lang="en-US" dirty="0"/>
              <a:t>Code generation</a:t>
            </a:r>
          </a:p>
          <a:p>
            <a:pPr marL="342900" indent="-342900">
              <a:buClr>
                <a:schemeClr val="tx1">
                  <a:lumMod val="75000"/>
                  <a:lumOff val="25000"/>
                </a:schemeClr>
              </a:buClr>
              <a:buFont typeface="+mj-lt"/>
              <a:buAutoNum type="arabicPeriod"/>
            </a:pPr>
            <a:r>
              <a:rPr lang="en-US" dirty="0"/>
              <a:t>OpenAPI (Swagger)</a:t>
            </a:r>
          </a:p>
          <a:p>
            <a:pPr marL="342900" indent="-342900">
              <a:buClr>
                <a:schemeClr val="tx1">
                  <a:lumMod val="75000"/>
                  <a:lumOff val="25000"/>
                </a:schemeClr>
              </a:buClr>
              <a:buFont typeface="+mj-lt"/>
              <a:buAutoNum type="arabicPeriod"/>
            </a:pPr>
            <a:r>
              <a:rPr lang="en-US" dirty="0"/>
              <a:t>Security and authentication</a:t>
            </a:r>
          </a:p>
          <a:p>
            <a:pPr marL="342900" indent="-342900">
              <a:buClr>
                <a:schemeClr val="tx1">
                  <a:lumMod val="75000"/>
                  <a:lumOff val="25000"/>
                </a:schemeClr>
              </a:buClr>
              <a:buFont typeface="+mj-lt"/>
              <a:buAutoNum type="arabicPeriod"/>
            </a:pPr>
            <a:r>
              <a:rPr lang="en-US" dirty="0"/>
              <a:t>Plugins</a:t>
            </a:r>
          </a:p>
        </p:txBody>
      </p:sp>
      <p:pic>
        <p:nvPicPr>
          <p:cNvPr id="1036" name="Picture 12" descr="WebSockets How-To: Ruby on Rails ActionCable Vs Phoenix | by JetRuby Agency  | JetRuby">
            <a:extLst>
              <a:ext uri="{FF2B5EF4-FFF2-40B4-BE49-F238E27FC236}">
                <a16:creationId xmlns:a16="http://schemas.microsoft.com/office/drawing/2014/main" id="{F2113178-796B-4934-B8E9-8CBF5CADC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6149" y="1039188"/>
            <a:ext cx="1709063" cy="125670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ive Into GraphQL Part II: Anatomy of a GraphQL Query">
            <a:extLst>
              <a:ext uri="{FF2B5EF4-FFF2-40B4-BE49-F238E27FC236}">
                <a16:creationId xmlns:a16="http://schemas.microsoft.com/office/drawing/2014/main" id="{19BC4AA5-BEB7-4BD7-BF9A-BEFAF3B67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017" y="1106354"/>
            <a:ext cx="3398688" cy="11895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arsing and Validating Data in Python using Pydantic | by saransh kataria |  Mar, 2021 | Python in Plain English">
            <a:extLst>
              <a:ext uri="{FF2B5EF4-FFF2-40B4-BE49-F238E27FC236}">
                <a16:creationId xmlns:a16="http://schemas.microsoft.com/office/drawing/2014/main" id="{9592AB67-77AE-4AF0-8890-6F4E94BC30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0210" y="2385661"/>
            <a:ext cx="2135002" cy="118954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ownload Redis Logo in SVG Vector or PNG File Format - Logo.wine">
            <a:extLst>
              <a:ext uri="{FF2B5EF4-FFF2-40B4-BE49-F238E27FC236}">
                <a16:creationId xmlns:a16="http://schemas.microsoft.com/office/drawing/2014/main" id="{3C171B00-B279-46B8-99A3-503B62812B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531" y="1607923"/>
            <a:ext cx="2514207" cy="167613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elery (software) - Wikipedia">
            <a:extLst>
              <a:ext uri="{FF2B5EF4-FFF2-40B4-BE49-F238E27FC236}">
                <a16:creationId xmlns:a16="http://schemas.microsoft.com/office/drawing/2014/main" id="{C9021B9E-7643-4A07-ABF0-BEBD8F31DC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2490" y="2619778"/>
            <a:ext cx="1189541" cy="118954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abbitmq Logo Icon of Flat style - Available in SVG, PNG, EPS, AI &amp; Icon  fonts">
            <a:extLst>
              <a:ext uri="{FF2B5EF4-FFF2-40B4-BE49-F238E27FC236}">
                <a16:creationId xmlns:a16="http://schemas.microsoft.com/office/drawing/2014/main" id="{6BEBA80D-534D-4D0B-B9BF-85EAF6667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8335" y="2614961"/>
            <a:ext cx="960241" cy="96024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rometheus Operator - Linux how to's">
            <a:extLst>
              <a:ext uri="{FF2B5EF4-FFF2-40B4-BE49-F238E27FC236}">
                <a16:creationId xmlns:a16="http://schemas.microsoft.com/office/drawing/2014/main" id="{776460DF-9348-46DA-82C6-48684E2BFA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8715" y="3664968"/>
            <a:ext cx="3896497" cy="118721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Как за 10 минут сделать клиент к HTTP API на Swagger / Блог компании  Voximplant / Хабр">
            <a:extLst>
              <a:ext uri="{FF2B5EF4-FFF2-40B4-BE49-F238E27FC236}">
                <a16:creationId xmlns:a16="http://schemas.microsoft.com/office/drawing/2014/main" id="{915EABB1-2ADC-48BB-886B-4CA23CC9B1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38997" y="4941948"/>
            <a:ext cx="2643316" cy="991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37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WebSockets Support</a:t>
            </a:r>
          </a:p>
        </p:txBody>
      </p:sp>
      <p:pic>
        <p:nvPicPr>
          <p:cNvPr id="5" name="Picture 4">
            <a:extLst>
              <a:ext uri="{FF2B5EF4-FFF2-40B4-BE49-F238E27FC236}">
                <a16:creationId xmlns:a16="http://schemas.microsoft.com/office/drawing/2014/main" id="{2C94AA8E-A578-402D-9348-074DF9DB4DCA}"/>
              </a:ext>
            </a:extLst>
          </p:cNvPr>
          <p:cNvPicPr>
            <a:picLocks noChangeAspect="1"/>
          </p:cNvPicPr>
          <p:nvPr/>
        </p:nvPicPr>
        <p:blipFill>
          <a:blip r:embed="rId2"/>
          <a:stretch>
            <a:fillRect/>
          </a:stretch>
        </p:blipFill>
        <p:spPr>
          <a:xfrm>
            <a:off x="7745215" y="1582144"/>
            <a:ext cx="4347931" cy="4854039"/>
          </a:xfrm>
          <a:prstGeom prst="rect">
            <a:avLst/>
          </a:prstGeom>
        </p:spPr>
      </p:pic>
      <p:pic>
        <p:nvPicPr>
          <p:cNvPr id="6" name="Picture 5">
            <a:extLst>
              <a:ext uri="{FF2B5EF4-FFF2-40B4-BE49-F238E27FC236}">
                <a16:creationId xmlns:a16="http://schemas.microsoft.com/office/drawing/2014/main" id="{EA4C7329-8AE1-4BAC-95D5-45DA29125143}"/>
              </a:ext>
            </a:extLst>
          </p:cNvPr>
          <p:cNvPicPr>
            <a:picLocks noChangeAspect="1"/>
          </p:cNvPicPr>
          <p:nvPr/>
        </p:nvPicPr>
        <p:blipFill>
          <a:blip r:embed="rId3"/>
          <a:stretch>
            <a:fillRect/>
          </a:stretch>
        </p:blipFill>
        <p:spPr>
          <a:xfrm>
            <a:off x="1763532" y="3750275"/>
            <a:ext cx="4629032" cy="2685908"/>
          </a:xfrm>
          <a:prstGeom prst="rect">
            <a:avLst/>
          </a:prstGeom>
        </p:spPr>
      </p:pic>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585175" y="1790891"/>
            <a:ext cx="6993636" cy="2550450"/>
          </a:xfrm>
        </p:spPr>
        <p:txBody>
          <a:bodyPr>
            <a:normAutofit/>
          </a:bodyPr>
          <a:lstStyle/>
          <a:p>
            <a:pPr marL="0" indent="0" algn="just">
              <a:buClr>
                <a:schemeClr val="tx1">
                  <a:lumMod val="75000"/>
                  <a:lumOff val="25000"/>
                </a:schemeClr>
              </a:buClr>
              <a:buNone/>
            </a:pPr>
            <a:r>
              <a:rPr lang="en-US" sz="1400" dirty="0"/>
              <a:t>The WebSocket API is an advanced technology that makes it possible to open a two-way interactive communication session between the user's browser and a server. With this API, you can send messages to a server and receive event-driven responses without having to poll the server for a reply.</a:t>
            </a:r>
          </a:p>
          <a:p>
            <a:pPr marL="0" indent="0" algn="just">
              <a:buClr>
                <a:schemeClr val="tx1">
                  <a:lumMod val="75000"/>
                  <a:lumOff val="25000"/>
                </a:schemeClr>
              </a:buClr>
              <a:buNone/>
            </a:pPr>
            <a:br>
              <a:rPr lang="en-US" sz="1400" dirty="0"/>
            </a:br>
            <a:r>
              <a:rPr lang="en-US" sz="1400" dirty="0"/>
              <a:t>FastAPI uses Starlette and includes a WebSocket class that fulfils a similar role to the HTTP request, but that allows sending and receiving data on a websocket.</a:t>
            </a:r>
          </a:p>
        </p:txBody>
      </p:sp>
    </p:spTree>
    <p:extLst>
      <p:ext uri="{BB962C8B-B14F-4D97-AF65-F5344CB8AC3E}">
        <p14:creationId xmlns:p14="http://schemas.microsoft.com/office/powerpoint/2010/main" val="382756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GRAPHQL Support</a:t>
            </a:r>
          </a:p>
        </p:txBody>
      </p:sp>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585175" y="1790891"/>
            <a:ext cx="6894782" cy="2550450"/>
          </a:xfrm>
        </p:spPr>
        <p:txBody>
          <a:bodyPr>
            <a:normAutofit/>
          </a:bodyPr>
          <a:lstStyle/>
          <a:p>
            <a:pPr marL="0" indent="0" algn="just">
              <a:buClr>
                <a:schemeClr val="tx1">
                  <a:lumMod val="75000"/>
                  <a:lumOff val="25000"/>
                </a:schemeClr>
              </a:buClr>
              <a:buNone/>
            </a:pPr>
            <a:r>
              <a:rPr lang="en-US" dirty="0"/>
              <a:t>GraphQL is a query language for APIs and a runtime for fulfilling those queries with your existing data. GraphQL provides a complete and understandable description of the data in your API, gives clients the power to ask for exactly what they need and nothing more, makes it easier to evolve APIs over time, and enables powerful developer tools.</a:t>
            </a:r>
          </a:p>
          <a:p>
            <a:pPr marL="0" indent="0" algn="just">
              <a:buClr>
                <a:schemeClr val="tx1">
                  <a:lumMod val="75000"/>
                  <a:lumOff val="25000"/>
                </a:schemeClr>
              </a:buClr>
              <a:buNone/>
            </a:pPr>
            <a:r>
              <a:rPr lang="en-US" dirty="0"/>
              <a:t>FastAPI has optional support for GraphQL (provided by Starlette directly), using the graphene library.</a:t>
            </a:r>
          </a:p>
        </p:txBody>
      </p:sp>
      <p:pic>
        <p:nvPicPr>
          <p:cNvPr id="3" name="Picture 2">
            <a:extLst>
              <a:ext uri="{FF2B5EF4-FFF2-40B4-BE49-F238E27FC236}">
                <a16:creationId xmlns:a16="http://schemas.microsoft.com/office/drawing/2014/main" id="{477F839B-0EF9-44FE-AEEC-2B990FEC5AC6}"/>
              </a:ext>
            </a:extLst>
          </p:cNvPr>
          <p:cNvPicPr>
            <a:picLocks noChangeAspect="1"/>
          </p:cNvPicPr>
          <p:nvPr/>
        </p:nvPicPr>
        <p:blipFill>
          <a:blip r:embed="rId2"/>
          <a:stretch>
            <a:fillRect/>
          </a:stretch>
        </p:blipFill>
        <p:spPr>
          <a:xfrm>
            <a:off x="9168874" y="232792"/>
            <a:ext cx="2825418" cy="6392416"/>
          </a:xfrm>
          <a:prstGeom prst="rect">
            <a:avLst/>
          </a:prstGeom>
        </p:spPr>
      </p:pic>
      <p:pic>
        <p:nvPicPr>
          <p:cNvPr id="4" name="Picture 3">
            <a:extLst>
              <a:ext uri="{FF2B5EF4-FFF2-40B4-BE49-F238E27FC236}">
                <a16:creationId xmlns:a16="http://schemas.microsoft.com/office/drawing/2014/main" id="{8B34FC19-98D0-4120-B6B3-65A26CB720FE}"/>
              </a:ext>
            </a:extLst>
          </p:cNvPr>
          <p:cNvPicPr>
            <a:picLocks noChangeAspect="1"/>
          </p:cNvPicPr>
          <p:nvPr/>
        </p:nvPicPr>
        <p:blipFill>
          <a:blip r:embed="rId3"/>
          <a:stretch>
            <a:fillRect/>
          </a:stretch>
        </p:blipFill>
        <p:spPr>
          <a:xfrm>
            <a:off x="6807278" y="3740935"/>
            <a:ext cx="2208906" cy="2884273"/>
          </a:xfrm>
          <a:prstGeom prst="rect">
            <a:avLst/>
          </a:prstGeom>
        </p:spPr>
      </p:pic>
      <p:pic>
        <p:nvPicPr>
          <p:cNvPr id="5" name="Picture 4">
            <a:extLst>
              <a:ext uri="{FF2B5EF4-FFF2-40B4-BE49-F238E27FC236}">
                <a16:creationId xmlns:a16="http://schemas.microsoft.com/office/drawing/2014/main" id="{5337BF33-FB4E-4278-B22B-A6EF242D71FD}"/>
              </a:ext>
            </a:extLst>
          </p:cNvPr>
          <p:cNvPicPr>
            <a:picLocks noChangeAspect="1"/>
          </p:cNvPicPr>
          <p:nvPr/>
        </p:nvPicPr>
        <p:blipFill>
          <a:blip r:embed="rId4"/>
          <a:stretch>
            <a:fillRect/>
          </a:stretch>
        </p:blipFill>
        <p:spPr>
          <a:xfrm>
            <a:off x="4662616" y="3749639"/>
            <a:ext cx="2021242" cy="2884273"/>
          </a:xfrm>
          <a:prstGeom prst="rect">
            <a:avLst/>
          </a:prstGeom>
        </p:spPr>
      </p:pic>
    </p:spTree>
    <p:extLst>
      <p:ext uri="{BB962C8B-B14F-4D97-AF65-F5344CB8AC3E}">
        <p14:creationId xmlns:p14="http://schemas.microsoft.com/office/powerpoint/2010/main" val="295528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PYDANTIC SUPPORT</a:t>
            </a:r>
          </a:p>
        </p:txBody>
      </p:sp>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585175" y="1790891"/>
            <a:ext cx="6894782" cy="2550450"/>
          </a:xfrm>
        </p:spPr>
        <p:txBody>
          <a:bodyPr>
            <a:normAutofit/>
          </a:bodyPr>
          <a:lstStyle/>
          <a:p>
            <a:pPr marL="0" indent="0" algn="just">
              <a:buClr>
                <a:schemeClr val="tx1">
                  <a:lumMod val="75000"/>
                  <a:lumOff val="25000"/>
                </a:schemeClr>
              </a:buClr>
              <a:buNone/>
            </a:pPr>
            <a:r>
              <a:rPr lang="en-US" dirty="0"/>
              <a:t>Data validation and settings management using Python type hinting. Fast and extensible, pydantic plays nicely with your linters/IDE/brain. Define how data should be in pure, canonical </a:t>
            </a:r>
            <a:r>
              <a:rPr lang="en-US" dirty="0">
                <a:solidFill>
                  <a:schemeClr val="accent6">
                    <a:lumMod val="75000"/>
                  </a:schemeClr>
                </a:solidFill>
              </a:rPr>
              <a:t>Python 3.6+; </a:t>
            </a:r>
            <a:r>
              <a:rPr lang="en-US" dirty="0"/>
              <a:t>validate it with pydantic.</a:t>
            </a:r>
          </a:p>
          <a:p>
            <a:pPr marL="0" indent="0" algn="just">
              <a:buClr>
                <a:schemeClr val="tx1">
                  <a:lumMod val="75000"/>
                  <a:lumOff val="25000"/>
                </a:schemeClr>
              </a:buClr>
              <a:buNone/>
            </a:pPr>
            <a:r>
              <a:rPr lang="en-US" dirty="0"/>
              <a:t>FastAPI uses pydantic as models and validators for requests and responses.</a:t>
            </a:r>
          </a:p>
        </p:txBody>
      </p:sp>
      <p:pic>
        <p:nvPicPr>
          <p:cNvPr id="6" name="Picture 5">
            <a:extLst>
              <a:ext uri="{FF2B5EF4-FFF2-40B4-BE49-F238E27FC236}">
                <a16:creationId xmlns:a16="http://schemas.microsoft.com/office/drawing/2014/main" id="{6929FD37-2634-4603-97D0-598A4F5626DB}"/>
              </a:ext>
            </a:extLst>
          </p:cNvPr>
          <p:cNvPicPr>
            <a:picLocks noChangeAspect="1"/>
          </p:cNvPicPr>
          <p:nvPr/>
        </p:nvPicPr>
        <p:blipFill>
          <a:blip r:embed="rId2"/>
          <a:stretch>
            <a:fillRect/>
          </a:stretch>
        </p:blipFill>
        <p:spPr>
          <a:xfrm>
            <a:off x="7992062" y="1115197"/>
            <a:ext cx="4061178" cy="4627605"/>
          </a:xfrm>
          <a:prstGeom prst="rect">
            <a:avLst/>
          </a:prstGeom>
        </p:spPr>
      </p:pic>
      <p:pic>
        <p:nvPicPr>
          <p:cNvPr id="8" name="Picture 7">
            <a:extLst>
              <a:ext uri="{FF2B5EF4-FFF2-40B4-BE49-F238E27FC236}">
                <a16:creationId xmlns:a16="http://schemas.microsoft.com/office/drawing/2014/main" id="{89689A79-78D2-40F0-ACAB-B8EBF02A4252}"/>
              </a:ext>
            </a:extLst>
          </p:cNvPr>
          <p:cNvPicPr>
            <a:picLocks noChangeAspect="1"/>
          </p:cNvPicPr>
          <p:nvPr/>
        </p:nvPicPr>
        <p:blipFill>
          <a:blip r:embed="rId3"/>
          <a:stretch>
            <a:fillRect/>
          </a:stretch>
        </p:blipFill>
        <p:spPr>
          <a:xfrm>
            <a:off x="3411102" y="3426943"/>
            <a:ext cx="4324908" cy="3280333"/>
          </a:xfrm>
          <a:prstGeom prst="rect">
            <a:avLst/>
          </a:prstGeom>
        </p:spPr>
      </p:pic>
    </p:spTree>
    <p:extLst>
      <p:ext uri="{BB962C8B-B14F-4D97-AF65-F5344CB8AC3E}">
        <p14:creationId xmlns:p14="http://schemas.microsoft.com/office/powerpoint/2010/main" val="160016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OPENAPI (SWAGGER)</a:t>
            </a:r>
          </a:p>
        </p:txBody>
      </p:sp>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618125" y="1790891"/>
            <a:ext cx="8113983" cy="2550450"/>
          </a:xfrm>
        </p:spPr>
        <p:txBody>
          <a:bodyPr>
            <a:normAutofit/>
          </a:bodyPr>
          <a:lstStyle/>
          <a:p>
            <a:pPr marL="0" indent="0" algn="just">
              <a:buClr>
                <a:schemeClr val="tx1">
                  <a:lumMod val="75000"/>
                  <a:lumOff val="25000"/>
                </a:schemeClr>
              </a:buClr>
              <a:buNone/>
            </a:pPr>
            <a:r>
              <a:rPr lang="en-US" sz="1400" dirty="0"/>
              <a:t>The OpenAPI Specification (OAS) defines a standard, language-agnostic interface to RESTful APIs which allows both humans and computers to discover and understand the capabilities of the service without access to source code, documentation, or through network traffic inspection. When properly defined, a consumer can understand and interact with the remote service with a minimal amount of implementation logic. An OpenAPI definition can then be used by documentation generation tools to display the API, code generation tools to generate servers and clients in various programming languages, testing tools, and many other use cases.</a:t>
            </a:r>
          </a:p>
        </p:txBody>
      </p:sp>
      <p:pic>
        <p:nvPicPr>
          <p:cNvPr id="3" name="Picture 2">
            <a:extLst>
              <a:ext uri="{FF2B5EF4-FFF2-40B4-BE49-F238E27FC236}">
                <a16:creationId xmlns:a16="http://schemas.microsoft.com/office/drawing/2014/main" id="{2202756A-2832-47AE-8348-27472B01C691}"/>
              </a:ext>
            </a:extLst>
          </p:cNvPr>
          <p:cNvPicPr>
            <a:picLocks noChangeAspect="1"/>
          </p:cNvPicPr>
          <p:nvPr/>
        </p:nvPicPr>
        <p:blipFill>
          <a:blip r:embed="rId2"/>
          <a:stretch>
            <a:fillRect/>
          </a:stretch>
        </p:blipFill>
        <p:spPr>
          <a:xfrm>
            <a:off x="9205928" y="983380"/>
            <a:ext cx="2676267" cy="3042023"/>
          </a:xfrm>
          <a:prstGeom prst="rect">
            <a:avLst/>
          </a:prstGeom>
        </p:spPr>
      </p:pic>
      <p:pic>
        <p:nvPicPr>
          <p:cNvPr id="4" name="Picture 3">
            <a:extLst>
              <a:ext uri="{FF2B5EF4-FFF2-40B4-BE49-F238E27FC236}">
                <a16:creationId xmlns:a16="http://schemas.microsoft.com/office/drawing/2014/main" id="{6AFB9270-B10B-4EB6-9B50-EB35515BE955}"/>
              </a:ext>
            </a:extLst>
          </p:cNvPr>
          <p:cNvPicPr>
            <a:picLocks noChangeAspect="1"/>
          </p:cNvPicPr>
          <p:nvPr/>
        </p:nvPicPr>
        <p:blipFill>
          <a:blip r:embed="rId3"/>
          <a:stretch>
            <a:fillRect/>
          </a:stretch>
        </p:blipFill>
        <p:spPr>
          <a:xfrm>
            <a:off x="7379175" y="4025403"/>
            <a:ext cx="4565690" cy="2656121"/>
          </a:xfrm>
          <a:prstGeom prst="rect">
            <a:avLst/>
          </a:prstGeom>
        </p:spPr>
      </p:pic>
    </p:spTree>
    <p:extLst>
      <p:ext uri="{BB962C8B-B14F-4D97-AF65-F5344CB8AC3E}">
        <p14:creationId xmlns:p14="http://schemas.microsoft.com/office/powerpoint/2010/main" val="3287577485"/>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3.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677</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Bodoni SvtyTwo ITC TT-Book</vt:lpstr>
      <vt:lpstr>Calibri</vt:lpstr>
      <vt:lpstr>Consolas</vt:lpstr>
      <vt:lpstr>Courier New</vt:lpstr>
      <vt:lpstr>Verdana</vt:lpstr>
      <vt:lpstr>RetrospectVTI</vt:lpstr>
      <vt:lpstr>THE FASTEST API IN THE PYTHONIC WORLD</vt:lpstr>
      <vt:lpstr>Table Of Contents</vt:lpstr>
      <vt:lpstr>Web Frameworks vs API Frameworks</vt:lpstr>
      <vt:lpstr>Overview</vt:lpstr>
      <vt:lpstr>Killer Features</vt:lpstr>
      <vt:lpstr>WebSockets Support</vt:lpstr>
      <vt:lpstr>GRAPHQL Support</vt:lpstr>
      <vt:lpstr>PYDANTIC SUPPORT</vt:lpstr>
      <vt:lpstr>OPENAPI (SWAGGER)</vt:lpstr>
      <vt:lpstr>Security and authentication</vt:lpstr>
      <vt:lpstr>HIDDEN STONES</vt:lpstr>
      <vt:lpstr>DEMO</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2021-04-20T07:35:07Z</dcterms:created>
  <dcterms:modified xsi:type="dcterms:W3CDTF">2021-04-21T14:58:48Z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