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57" r:id="rId4"/>
    <p:sldId id="258" r:id="rId5"/>
    <p:sldId id="267" r:id="rId6"/>
    <p:sldId id="260" r:id="rId7"/>
    <p:sldId id="261" r:id="rId8"/>
    <p:sldId id="262" r:id="rId9"/>
    <p:sldId id="264" r:id="rId10"/>
    <p:sldId id="263" r:id="rId11"/>
    <p:sldId id="266" r:id="rId12"/>
    <p:sldId id="265" r:id="rId13"/>
    <p:sldId id="273" r:id="rId14"/>
    <p:sldId id="268" r:id="rId15"/>
    <p:sldId id="269" r:id="rId16"/>
    <p:sldId id="275" r:id="rId17"/>
    <p:sldId id="276" r:id="rId18"/>
    <p:sldId id="274" r:id="rId19"/>
    <p:sldId id="272" r:id="rId20"/>
    <p:sldId id="271" r:id="rId21"/>
    <p:sldId id="27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танислав Михалкович" initials="СМ" lastIdx="1" clrIdx="0">
    <p:extLst>
      <p:ext uri="{19B8F6BF-5375-455C-9EA6-DF929625EA0E}">
        <p15:presenceInfo xmlns:p15="http://schemas.microsoft.com/office/powerpoint/2012/main" xmlns="" userId="35a267910037ed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FF33"/>
    <a:srgbClr val="9E9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94" autoAdjust="0"/>
    <p:restoredTop sz="94660"/>
  </p:normalViewPr>
  <p:slideViewPr>
    <p:cSldViewPr>
      <p:cViewPr varScale="1">
        <p:scale>
          <a:sx n="101" d="100"/>
          <a:sy n="101" d="100"/>
        </p:scale>
        <p:origin x="-9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5E49D-DC31-47C9-9AAB-88578BC9DE2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985FD8F-8310-4403-8CC1-5DBF1D6CCFCD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Построение математической  модели</a:t>
          </a:r>
        </a:p>
      </dgm:t>
    </dgm:pt>
    <dgm:pt modelId="{06B1C7D3-9BA2-417C-8A5C-06250044C8BE}" type="parTrans" cxnId="{91FB5210-5A9F-4357-BA54-E887CC8D4EDE}">
      <dgm:prSet/>
      <dgm:spPr/>
      <dgm:t>
        <a:bodyPr/>
        <a:lstStyle/>
        <a:p>
          <a:endParaRPr lang="ru-RU"/>
        </a:p>
      </dgm:t>
    </dgm:pt>
    <dgm:pt modelId="{BA8D6A38-34E3-4B32-9C2E-81420D3B8CF7}" type="sibTrans" cxnId="{91FB5210-5A9F-4357-BA54-E887CC8D4EDE}">
      <dgm:prSet/>
      <dgm:spPr/>
      <dgm:t>
        <a:bodyPr/>
        <a:lstStyle/>
        <a:p>
          <a:endParaRPr lang="ru-RU"/>
        </a:p>
      </dgm:t>
    </dgm:pt>
    <dgm:pt modelId="{D99E79C5-B514-46AF-AF4D-AC0C761DB870}">
      <dgm:prSet phldrT="[Текст]"/>
      <dgm:spPr/>
      <dgm:t>
        <a:bodyPr/>
        <a:lstStyle/>
        <a:p>
          <a:r>
            <a:rPr lang="ru-RU" dirty="0"/>
            <a:t>Реализация модели</a:t>
          </a:r>
        </a:p>
      </dgm:t>
    </dgm:pt>
    <dgm:pt modelId="{4E5490DE-98FF-44CE-85DD-DDAF550D6DA7}" type="parTrans" cxnId="{41943C1E-8483-4878-84E3-62DEC9659353}">
      <dgm:prSet/>
      <dgm:spPr/>
      <dgm:t>
        <a:bodyPr/>
        <a:lstStyle/>
        <a:p>
          <a:endParaRPr lang="ru-RU"/>
        </a:p>
      </dgm:t>
    </dgm:pt>
    <dgm:pt modelId="{CC5A46AC-E7A5-4CF8-885A-6E379093794B}" type="sibTrans" cxnId="{41943C1E-8483-4878-84E3-62DEC9659353}">
      <dgm:prSet/>
      <dgm:spPr/>
      <dgm:t>
        <a:bodyPr/>
        <a:lstStyle/>
        <a:p>
          <a:endParaRPr lang="ru-RU"/>
        </a:p>
      </dgm:t>
    </dgm:pt>
    <dgm:pt modelId="{D3AFE9D3-EE7B-4D5C-B99B-9D135973682A}">
      <dgm:prSet phldrT="[Текст]"/>
      <dgm:spPr/>
      <dgm:t>
        <a:bodyPr/>
        <a:lstStyle/>
        <a:p>
          <a:r>
            <a:rPr lang="ru-RU" dirty="0"/>
            <a:t>Реализация </a:t>
          </a:r>
          <a:r>
            <a:rPr lang="en-US" dirty="0"/>
            <a:t>API</a:t>
          </a:r>
          <a:endParaRPr lang="ru-RU" dirty="0"/>
        </a:p>
      </dgm:t>
    </dgm:pt>
    <dgm:pt modelId="{757E935D-49E3-4D26-83F2-B91F5BE345A1}" type="parTrans" cxnId="{1A0CDF1D-40E9-4045-AEC7-5A08B1CF1792}">
      <dgm:prSet/>
      <dgm:spPr/>
      <dgm:t>
        <a:bodyPr/>
        <a:lstStyle/>
        <a:p>
          <a:endParaRPr lang="ru-RU"/>
        </a:p>
      </dgm:t>
    </dgm:pt>
    <dgm:pt modelId="{26193B5E-8CF7-4B41-8C2D-22F980BC8206}" type="sibTrans" cxnId="{1A0CDF1D-40E9-4045-AEC7-5A08B1CF1792}">
      <dgm:prSet/>
      <dgm:spPr/>
      <dgm:t>
        <a:bodyPr/>
        <a:lstStyle/>
        <a:p>
          <a:endParaRPr lang="ru-RU"/>
        </a:p>
      </dgm:t>
    </dgm:pt>
    <dgm:pt modelId="{B0858921-EFE2-4680-9478-F70B07D52FEF}" type="pres">
      <dgm:prSet presAssocID="{0685E49D-DC31-47C9-9AAB-88578BC9DE27}" presName="CompostProcess" presStyleCnt="0">
        <dgm:presLayoutVars>
          <dgm:dir/>
          <dgm:resizeHandles val="exact"/>
        </dgm:presLayoutVars>
      </dgm:prSet>
      <dgm:spPr/>
    </dgm:pt>
    <dgm:pt modelId="{7DEA7D17-7DB0-4F43-A2BF-7085556F5C45}" type="pres">
      <dgm:prSet presAssocID="{0685E49D-DC31-47C9-9AAB-88578BC9DE27}" presName="arrow" presStyleLbl="bgShp" presStyleIdx="0" presStyleCnt="1"/>
      <dgm:spPr/>
    </dgm:pt>
    <dgm:pt modelId="{A02D62A5-9E39-4847-BBB8-89E1C6527DBD}" type="pres">
      <dgm:prSet presAssocID="{0685E49D-DC31-47C9-9AAB-88578BC9DE27}" presName="linearProcess" presStyleCnt="0"/>
      <dgm:spPr/>
    </dgm:pt>
    <dgm:pt modelId="{07813668-02B0-4665-925E-CCB09CC7D723}" type="pres">
      <dgm:prSet presAssocID="{6985FD8F-8310-4403-8CC1-5DBF1D6CCFC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9D32BA-116D-4948-80E4-5ED9C5F2F762}" type="pres">
      <dgm:prSet presAssocID="{BA8D6A38-34E3-4B32-9C2E-81420D3B8CF7}" presName="sibTrans" presStyleCnt="0"/>
      <dgm:spPr/>
    </dgm:pt>
    <dgm:pt modelId="{8F4DD08E-B247-48D4-9373-79A7185C8514}" type="pres">
      <dgm:prSet presAssocID="{D99E79C5-B514-46AF-AF4D-AC0C761DB87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C95662-DC4C-484B-957F-2484C1683257}" type="pres">
      <dgm:prSet presAssocID="{CC5A46AC-E7A5-4CF8-885A-6E379093794B}" presName="sibTrans" presStyleCnt="0"/>
      <dgm:spPr/>
    </dgm:pt>
    <dgm:pt modelId="{2AD3D55C-1209-45FC-8A6C-294D76B38434}" type="pres">
      <dgm:prSet presAssocID="{D3AFE9D3-EE7B-4D5C-B99B-9D135973682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5BA9358-D326-4482-AA00-A546F27CE4CF}" type="presOf" srcId="{0685E49D-DC31-47C9-9AAB-88578BC9DE27}" destId="{B0858921-EFE2-4680-9478-F70B07D52FEF}" srcOrd="0" destOrd="0" presId="urn:microsoft.com/office/officeart/2005/8/layout/hProcess9"/>
    <dgm:cxn modelId="{082DC32B-80E2-427C-BE0C-50170029D044}" type="presOf" srcId="{6985FD8F-8310-4403-8CC1-5DBF1D6CCFCD}" destId="{07813668-02B0-4665-925E-CCB09CC7D723}" srcOrd="0" destOrd="0" presId="urn:microsoft.com/office/officeart/2005/8/layout/hProcess9"/>
    <dgm:cxn modelId="{41943C1E-8483-4878-84E3-62DEC9659353}" srcId="{0685E49D-DC31-47C9-9AAB-88578BC9DE27}" destId="{D99E79C5-B514-46AF-AF4D-AC0C761DB870}" srcOrd="1" destOrd="0" parTransId="{4E5490DE-98FF-44CE-85DD-DDAF550D6DA7}" sibTransId="{CC5A46AC-E7A5-4CF8-885A-6E379093794B}"/>
    <dgm:cxn modelId="{BDC0073B-B05E-4B84-A7CE-5F2E82D41955}" type="presOf" srcId="{D3AFE9D3-EE7B-4D5C-B99B-9D135973682A}" destId="{2AD3D55C-1209-45FC-8A6C-294D76B38434}" srcOrd="0" destOrd="0" presId="urn:microsoft.com/office/officeart/2005/8/layout/hProcess9"/>
    <dgm:cxn modelId="{7A2A861F-1A5E-4BB7-8534-10A155D71268}" type="presOf" srcId="{D99E79C5-B514-46AF-AF4D-AC0C761DB870}" destId="{8F4DD08E-B247-48D4-9373-79A7185C8514}" srcOrd="0" destOrd="0" presId="urn:microsoft.com/office/officeart/2005/8/layout/hProcess9"/>
    <dgm:cxn modelId="{1A0CDF1D-40E9-4045-AEC7-5A08B1CF1792}" srcId="{0685E49D-DC31-47C9-9AAB-88578BC9DE27}" destId="{D3AFE9D3-EE7B-4D5C-B99B-9D135973682A}" srcOrd="2" destOrd="0" parTransId="{757E935D-49E3-4D26-83F2-B91F5BE345A1}" sibTransId="{26193B5E-8CF7-4B41-8C2D-22F980BC8206}"/>
    <dgm:cxn modelId="{91FB5210-5A9F-4357-BA54-E887CC8D4EDE}" srcId="{0685E49D-DC31-47C9-9AAB-88578BC9DE27}" destId="{6985FD8F-8310-4403-8CC1-5DBF1D6CCFCD}" srcOrd="0" destOrd="0" parTransId="{06B1C7D3-9BA2-417C-8A5C-06250044C8BE}" sibTransId="{BA8D6A38-34E3-4B32-9C2E-81420D3B8CF7}"/>
    <dgm:cxn modelId="{A5D36735-B75F-4F14-A5BB-00764726D2A8}" type="presParOf" srcId="{B0858921-EFE2-4680-9478-F70B07D52FEF}" destId="{7DEA7D17-7DB0-4F43-A2BF-7085556F5C45}" srcOrd="0" destOrd="0" presId="urn:microsoft.com/office/officeart/2005/8/layout/hProcess9"/>
    <dgm:cxn modelId="{071C0201-DEE4-40B8-9C33-C6809C8CC651}" type="presParOf" srcId="{B0858921-EFE2-4680-9478-F70B07D52FEF}" destId="{A02D62A5-9E39-4847-BBB8-89E1C6527DBD}" srcOrd="1" destOrd="0" presId="urn:microsoft.com/office/officeart/2005/8/layout/hProcess9"/>
    <dgm:cxn modelId="{302093E2-F3CD-4346-8147-40F2030A6CC1}" type="presParOf" srcId="{A02D62A5-9E39-4847-BBB8-89E1C6527DBD}" destId="{07813668-02B0-4665-925E-CCB09CC7D723}" srcOrd="0" destOrd="0" presId="urn:microsoft.com/office/officeart/2005/8/layout/hProcess9"/>
    <dgm:cxn modelId="{7E1D94D3-B967-47E0-897F-1E0BC9226584}" type="presParOf" srcId="{A02D62A5-9E39-4847-BBB8-89E1C6527DBD}" destId="{CA9D32BA-116D-4948-80E4-5ED9C5F2F762}" srcOrd="1" destOrd="0" presId="urn:microsoft.com/office/officeart/2005/8/layout/hProcess9"/>
    <dgm:cxn modelId="{D52BBE0D-89B0-406B-BA75-495DB23945CA}" type="presParOf" srcId="{A02D62A5-9E39-4847-BBB8-89E1C6527DBD}" destId="{8F4DD08E-B247-48D4-9373-79A7185C8514}" srcOrd="2" destOrd="0" presId="urn:microsoft.com/office/officeart/2005/8/layout/hProcess9"/>
    <dgm:cxn modelId="{341F5690-7F2E-46A9-A604-BC1805A9AA17}" type="presParOf" srcId="{A02D62A5-9E39-4847-BBB8-89E1C6527DBD}" destId="{11C95662-DC4C-484B-957F-2484C1683257}" srcOrd="3" destOrd="0" presId="urn:microsoft.com/office/officeart/2005/8/layout/hProcess9"/>
    <dgm:cxn modelId="{83C1D652-E4B0-4720-A261-C3B7C966E271}" type="presParOf" srcId="{A02D62A5-9E39-4847-BBB8-89E1C6527DBD}" destId="{2AD3D55C-1209-45FC-8A6C-294D76B384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85E49D-DC31-47C9-9AAB-88578BC9DE2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985FD8F-8310-4403-8CC1-5DBF1D6CCFCD}">
      <dgm:prSet phldrT="[Текст]"/>
      <dgm:spPr/>
      <dgm:t>
        <a:bodyPr/>
        <a:lstStyle/>
        <a:p>
          <a:r>
            <a:rPr lang="ru-RU" dirty="0"/>
            <a:t>Построение математической  модели</a:t>
          </a:r>
        </a:p>
      </dgm:t>
    </dgm:pt>
    <dgm:pt modelId="{06B1C7D3-9BA2-417C-8A5C-06250044C8BE}" type="parTrans" cxnId="{91FB5210-5A9F-4357-BA54-E887CC8D4EDE}">
      <dgm:prSet/>
      <dgm:spPr/>
      <dgm:t>
        <a:bodyPr/>
        <a:lstStyle/>
        <a:p>
          <a:endParaRPr lang="ru-RU"/>
        </a:p>
      </dgm:t>
    </dgm:pt>
    <dgm:pt modelId="{BA8D6A38-34E3-4B32-9C2E-81420D3B8CF7}" type="sibTrans" cxnId="{91FB5210-5A9F-4357-BA54-E887CC8D4EDE}">
      <dgm:prSet/>
      <dgm:spPr/>
      <dgm:t>
        <a:bodyPr/>
        <a:lstStyle/>
        <a:p>
          <a:endParaRPr lang="ru-RU"/>
        </a:p>
      </dgm:t>
    </dgm:pt>
    <dgm:pt modelId="{D99E79C5-B514-46AF-AF4D-AC0C761DB870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Реализация модели</a:t>
          </a:r>
        </a:p>
      </dgm:t>
    </dgm:pt>
    <dgm:pt modelId="{4E5490DE-98FF-44CE-85DD-DDAF550D6DA7}" type="parTrans" cxnId="{41943C1E-8483-4878-84E3-62DEC9659353}">
      <dgm:prSet/>
      <dgm:spPr/>
      <dgm:t>
        <a:bodyPr/>
        <a:lstStyle/>
        <a:p>
          <a:endParaRPr lang="ru-RU"/>
        </a:p>
      </dgm:t>
    </dgm:pt>
    <dgm:pt modelId="{CC5A46AC-E7A5-4CF8-885A-6E379093794B}" type="sibTrans" cxnId="{41943C1E-8483-4878-84E3-62DEC9659353}">
      <dgm:prSet/>
      <dgm:spPr/>
      <dgm:t>
        <a:bodyPr/>
        <a:lstStyle/>
        <a:p>
          <a:endParaRPr lang="ru-RU"/>
        </a:p>
      </dgm:t>
    </dgm:pt>
    <dgm:pt modelId="{D3AFE9D3-EE7B-4D5C-B99B-9D135973682A}">
      <dgm:prSet phldrT="[Текст]"/>
      <dgm:spPr/>
      <dgm:t>
        <a:bodyPr/>
        <a:lstStyle/>
        <a:p>
          <a:r>
            <a:rPr lang="ru-RU" dirty="0"/>
            <a:t>Реализация </a:t>
          </a:r>
          <a:r>
            <a:rPr lang="en-US" dirty="0"/>
            <a:t>API</a:t>
          </a:r>
          <a:endParaRPr lang="ru-RU" dirty="0"/>
        </a:p>
      </dgm:t>
    </dgm:pt>
    <dgm:pt modelId="{757E935D-49E3-4D26-83F2-B91F5BE345A1}" type="parTrans" cxnId="{1A0CDF1D-40E9-4045-AEC7-5A08B1CF1792}">
      <dgm:prSet/>
      <dgm:spPr/>
      <dgm:t>
        <a:bodyPr/>
        <a:lstStyle/>
        <a:p>
          <a:endParaRPr lang="ru-RU"/>
        </a:p>
      </dgm:t>
    </dgm:pt>
    <dgm:pt modelId="{26193B5E-8CF7-4B41-8C2D-22F980BC8206}" type="sibTrans" cxnId="{1A0CDF1D-40E9-4045-AEC7-5A08B1CF1792}">
      <dgm:prSet/>
      <dgm:spPr/>
      <dgm:t>
        <a:bodyPr/>
        <a:lstStyle/>
        <a:p>
          <a:endParaRPr lang="ru-RU"/>
        </a:p>
      </dgm:t>
    </dgm:pt>
    <dgm:pt modelId="{B0858921-EFE2-4680-9478-F70B07D52FEF}" type="pres">
      <dgm:prSet presAssocID="{0685E49D-DC31-47C9-9AAB-88578BC9DE27}" presName="CompostProcess" presStyleCnt="0">
        <dgm:presLayoutVars>
          <dgm:dir/>
          <dgm:resizeHandles val="exact"/>
        </dgm:presLayoutVars>
      </dgm:prSet>
      <dgm:spPr/>
    </dgm:pt>
    <dgm:pt modelId="{7DEA7D17-7DB0-4F43-A2BF-7085556F5C45}" type="pres">
      <dgm:prSet presAssocID="{0685E49D-DC31-47C9-9AAB-88578BC9DE27}" presName="arrow" presStyleLbl="bgShp" presStyleIdx="0" presStyleCnt="1"/>
      <dgm:spPr/>
    </dgm:pt>
    <dgm:pt modelId="{A02D62A5-9E39-4847-BBB8-89E1C6527DBD}" type="pres">
      <dgm:prSet presAssocID="{0685E49D-DC31-47C9-9AAB-88578BC9DE27}" presName="linearProcess" presStyleCnt="0"/>
      <dgm:spPr/>
    </dgm:pt>
    <dgm:pt modelId="{07813668-02B0-4665-925E-CCB09CC7D723}" type="pres">
      <dgm:prSet presAssocID="{6985FD8F-8310-4403-8CC1-5DBF1D6CCFC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9D32BA-116D-4948-80E4-5ED9C5F2F762}" type="pres">
      <dgm:prSet presAssocID="{BA8D6A38-34E3-4B32-9C2E-81420D3B8CF7}" presName="sibTrans" presStyleCnt="0"/>
      <dgm:spPr/>
    </dgm:pt>
    <dgm:pt modelId="{8F4DD08E-B247-48D4-9373-79A7185C8514}" type="pres">
      <dgm:prSet presAssocID="{D99E79C5-B514-46AF-AF4D-AC0C761DB87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C95662-DC4C-484B-957F-2484C1683257}" type="pres">
      <dgm:prSet presAssocID="{CC5A46AC-E7A5-4CF8-885A-6E379093794B}" presName="sibTrans" presStyleCnt="0"/>
      <dgm:spPr/>
    </dgm:pt>
    <dgm:pt modelId="{2AD3D55C-1209-45FC-8A6C-294D76B38434}" type="pres">
      <dgm:prSet presAssocID="{D3AFE9D3-EE7B-4D5C-B99B-9D135973682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5BA9358-D326-4482-AA00-A546F27CE4CF}" type="presOf" srcId="{0685E49D-DC31-47C9-9AAB-88578BC9DE27}" destId="{B0858921-EFE2-4680-9478-F70B07D52FEF}" srcOrd="0" destOrd="0" presId="urn:microsoft.com/office/officeart/2005/8/layout/hProcess9"/>
    <dgm:cxn modelId="{082DC32B-80E2-427C-BE0C-50170029D044}" type="presOf" srcId="{6985FD8F-8310-4403-8CC1-5DBF1D6CCFCD}" destId="{07813668-02B0-4665-925E-CCB09CC7D723}" srcOrd="0" destOrd="0" presId="urn:microsoft.com/office/officeart/2005/8/layout/hProcess9"/>
    <dgm:cxn modelId="{41943C1E-8483-4878-84E3-62DEC9659353}" srcId="{0685E49D-DC31-47C9-9AAB-88578BC9DE27}" destId="{D99E79C5-B514-46AF-AF4D-AC0C761DB870}" srcOrd="1" destOrd="0" parTransId="{4E5490DE-98FF-44CE-85DD-DDAF550D6DA7}" sibTransId="{CC5A46AC-E7A5-4CF8-885A-6E379093794B}"/>
    <dgm:cxn modelId="{BDC0073B-B05E-4B84-A7CE-5F2E82D41955}" type="presOf" srcId="{D3AFE9D3-EE7B-4D5C-B99B-9D135973682A}" destId="{2AD3D55C-1209-45FC-8A6C-294D76B38434}" srcOrd="0" destOrd="0" presId="urn:microsoft.com/office/officeart/2005/8/layout/hProcess9"/>
    <dgm:cxn modelId="{7A2A861F-1A5E-4BB7-8534-10A155D71268}" type="presOf" srcId="{D99E79C5-B514-46AF-AF4D-AC0C761DB870}" destId="{8F4DD08E-B247-48D4-9373-79A7185C8514}" srcOrd="0" destOrd="0" presId="urn:microsoft.com/office/officeart/2005/8/layout/hProcess9"/>
    <dgm:cxn modelId="{1A0CDF1D-40E9-4045-AEC7-5A08B1CF1792}" srcId="{0685E49D-DC31-47C9-9AAB-88578BC9DE27}" destId="{D3AFE9D3-EE7B-4D5C-B99B-9D135973682A}" srcOrd="2" destOrd="0" parTransId="{757E935D-49E3-4D26-83F2-B91F5BE345A1}" sibTransId="{26193B5E-8CF7-4B41-8C2D-22F980BC8206}"/>
    <dgm:cxn modelId="{91FB5210-5A9F-4357-BA54-E887CC8D4EDE}" srcId="{0685E49D-DC31-47C9-9AAB-88578BC9DE27}" destId="{6985FD8F-8310-4403-8CC1-5DBF1D6CCFCD}" srcOrd="0" destOrd="0" parTransId="{06B1C7D3-9BA2-417C-8A5C-06250044C8BE}" sibTransId="{BA8D6A38-34E3-4B32-9C2E-81420D3B8CF7}"/>
    <dgm:cxn modelId="{A5D36735-B75F-4F14-A5BB-00764726D2A8}" type="presParOf" srcId="{B0858921-EFE2-4680-9478-F70B07D52FEF}" destId="{7DEA7D17-7DB0-4F43-A2BF-7085556F5C45}" srcOrd="0" destOrd="0" presId="urn:microsoft.com/office/officeart/2005/8/layout/hProcess9"/>
    <dgm:cxn modelId="{071C0201-DEE4-40B8-9C33-C6809C8CC651}" type="presParOf" srcId="{B0858921-EFE2-4680-9478-F70B07D52FEF}" destId="{A02D62A5-9E39-4847-BBB8-89E1C6527DBD}" srcOrd="1" destOrd="0" presId="urn:microsoft.com/office/officeart/2005/8/layout/hProcess9"/>
    <dgm:cxn modelId="{302093E2-F3CD-4346-8147-40F2030A6CC1}" type="presParOf" srcId="{A02D62A5-9E39-4847-BBB8-89E1C6527DBD}" destId="{07813668-02B0-4665-925E-CCB09CC7D723}" srcOrd="0" destOrd="0" presId="urn:microsoft.com/office/officeart/2005/8/layout/hProcess9"/>
    <dgm:cxn modelId="{7E1D94D3-B967-47E0-897F-1E0BC9226584}" type="presParOf" srcId="{A02D62A5-9E39-4847-BBB8-89E1C6527DBD}" destId="{CA9D32BA-116D-4948-80E4-5ED9C5F2F762}" srcOrd="1" destOrd="0" presId="urn:microsoft.com/office/officeart/2005/8/layout/hProcess9"/>
    <dgm:cxn modelId="{D52BBE0D-89B0-406B-BA75-495DB23945CA}" type="presParOf" srcId="{A02D62A5-9E39-4847-BBB8-89E1C6527DBD}" destId="{8F4DD08E-B247-48D4-9373-79A7185C8514}" srcOrd="2" destOrd="0" presId="urn:microsoft.com/office/officeart/2005/8/layout/hProcess9"/>
    <dgm:cxn modelId="{341F5690-7F2E-46A9-A604-BC1805A9AA17}" type="presParOf" srcId="{A02D62A5-9E39-4847-BBB8-89E1C6527DBD}" destId="{11C95662-DC4C-484B-957F-2484C1683257}" srcOrd="3" destOrd="0" presId="urn:microsoft.com/office/officeart/2005/8/layout/hProcess9"/>
    <dgm:cxn modelId="{83C1D652-E4B0-4720-A261-C3B7C966E271}" type="presParOf" srcId="{A02D62A5-9E39-4847-BBB8-89E1C6527DBD}" destId="{2AD3D55C-1209-45FC-8A6C-294D76B384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85E49D-DC31-47C9-9AAB-88578BC9DE2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985FD8F-8310-4403-8CC1-5DBF1D6CCFCD}">
      <dgm:prSet phldrT="[Текст]"/>
      <dgm:spPr/>
      <dgm:t>
        <a:bodyPr/>
        <a:lstStyle/>
        <a:p>
          <a:r>
            <a:rPr lang="ru-RU" dirty="0"/>
            <a:t>Построение математической  модели</a:t>
          </a:r>
        </a:p>
      </dgm:t>
    </dgm:pt>
    <dgm:pt modelId="{06B1C7D3-9BA2-417C-8A5C-06250044C8BE}" type="parTrans" cxnId="{91FB5210-5A9F-4357-BA54-E887CC8D4EDE}">
      <dgm:prSet/>
      <dgm:spPr/>
      <dgm:t>
        <a:bodyPr/>
        <a:lstStyle/>
        <a:p>
          <a:endParaRPr lang="ru-RU"/>
        </a:p>
      </dgm:t>
    </dgm:pt>
    <dgm:pt modelId="{BA8D6A38-34E3-4B32-9C2E-81420D3B8CF7}" type="sibTrans" cxnId="{91FB5210-5A9F-4357-BA54-E887CC8D4EDE}">
      <dgm:prSet/>
      <dgm:spPr/>
      <dgm:t>
        <a:bodyPr/>
        <a:lstStyle/>
        <a:p>
          <a:endParaRPr lang="ru-RU"/>
        </a:p>
      </dgm:t>
    </dgm:pt>
    <dgm:pt modelId="{D99E79C5-B514-46AF-AF4D-AC0C761DB870}">
      <dgm:prSet phldrT="[Текст]"/>
      <dgm:spPr/>
      <dgm:t>
        <a:bodyPr/>
        <a:lstStyle/>
        <a:p>
          <a:r>
            <a:rPr lang="ru-RU" dirty="0"/>
            <a:t>Реализация модели</a:t>
          </a:r>
        </a:p>
      </dgm:t>
    </dgm:pt>
    <dgm:pt modelId="{4E5490DE-98FF-44CE-85DD-DDAF550D6DA7}" type="parTrans" cxnId="{41943C1E-8483-4878-84E3-62DEC9659353}">
      <dgm:prSet/>
      <dgm:spPr/>
      <dgm:t>
        <a:bodyPr/>
        <a:lstStyle/>
        <a:p>
          <a:endParaRPr lang="ru-RU"/>
        </a:p>
      </dgm:t>
    </dgm:pt>
    <dgm:pt modelId="{CC5A46AC-E7A5-4CF8-885A-6E379093794B}" type="sibTrans" cxnId="{41943C1E-8483-4878-84E3-62DEC9659353}">
      <dgm:prSet/>
      <dgm:spPr/>
      <dgm:t>
        <a:bodyPr/>
        <a:lstStyle/>
        <a:p>
          <a:endParaRPr lang="ru-RU"/>
        </a:p>
      </dgm:t>
    </dgm:pt>
    <dgm:pt modelId="{D3AFE9D3-EE7B-4D5C-B99B-9D135973682A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Реализация </a:t>
          </a:r>
          <a:r>
            <a:rPr lang="en-US" dirty="0"/>
            <a:t>API</a:t>
          </a:r>
          <a:endParaRPr lang="ru-RU" dirty="0"/>
        </a:p>
      </dgm:t>
    </dgm:pt>
    <dgm:pt modelId="{757E935D-49E3-4D26-83F2-B91F5BE345A1}" type="parTrans" cxnId="{1A0CDF1D-40E9-4045-AEC7-5A08B1CF1792}">
      <dgm:prSet/>
      <dgm:spPr/>
      <dgm:t>
        <a:bodyPr/>
        <a:lstStyle/>
        <a:p>
          <a:endParaRPr lang="ru-RU"/>
        </a:p>
      </dgm:t>
    </dgm:pt>
    <dgm:pt modelId="{26193B5E-8CF7-4B41-8C2D-22F980BC8206}" type="sibTrans" cxnId="{1A0CDF1D-40E9-4045-AEC7-5A08B1CF1792}">
      <dgm:prSet/>
      <dgm:spPr/>
      <dgm:t>
        <a:bodyPr/>
        <a:lstStyle/>
        <a:p>
          <a:endParaRPr lang="ru-RU"/>
        </a:p>
      </dgm:t>
    </dgm:pt>
    <dgm:pt modelId="{B0858921-EFE2-4680-9478-F70B07D52FEF}" type="pres">
      <dgm:prSet presAssocID="{0685E49D-DC31-47C9-9AAB-88578BC9DE27}" presName="CompostProcess" presStyleCnt="0">
        <dgm:presLayoutVars>
          <dgm:dir/>
          <dgm:resizeHandles val="exact"/>
        </dgm:presLayoutVars>
      </dgm:prSet>
      <dgm:spPr/>
    </dgm:pt>
    <dgm:pt modelId="{7DEA7D17-7DB0-4F43-A2BF-7085556F5C45}" type="pres">
      <dgm:prSet presAssocID="{0685E49D-DC31-47C9-9AAB-88578BC9DE27}" presName="arrow" presStyleLbl="bgShp" presStyleIdx="0" presStyleCnt="1"/>
      <dgm:spPr/>
    </dgm:pt>
    <dgm:pt modelId="{A02D62A5-9E39-4847-BBB8-89E1C6527DBD}" type="pres">
      <dgm:prSet presAssocID="{0685E49D-DC31-47C9-9AAB-88578BC9DE27}" presName="linearProcess" presStyleCnt="0"/>
      <dgm:spPr/>
    </dgm:pt>
    <dgm:pt modelId="{07813668-02B0-4665-925E-CCB09CC7D723}" type="pres">
      <dgm:prSet presAssocID="{6985FD8F-8310-4403-8CC1-5DBF1D6CCFCD}" presName="textNode" presStyleLbl="node1" presStyleIdx="0" presStyleCnt="3" custLinFactNeighborX="-6666" custLinFactNeighborY="-192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9D32BA-116D-4948-80E4-5ED9C5F2F762}" type="pres">
      <dgm:prSet presAssocID="{BA8D6A38-34E3-4B32-9C2E-81420D3B8CF7}" presName="sibTrans" presStyleCnt="0"/>
      <dgm:spPr/>
    </dgm:pt>
    <dgm:pt modelId="{8F4DD08E-B247-48D4-9373-79A7185C8514}" type="pres">
      <dgm:prSet presAssocID="{D99E79C5-B514-46AF-AF4D-AC0C761DB87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C95662-DC4C-484B-957F-2484C1683257}" type="pres">
      <dgm:prSet presAssocID="{CC5A46AC-E7A5-4CF8-885A-6E379093794B}" presName="sibTrans" presStyleCnt="0"/>
      <dgm:spPr/>
    </dgm:pt>
    <dgm:pt modelId="{2AD3D55C-1209-45FC-8A6C-294D76B38434}" type="pres">
      <dgm:prSet presAssocID="{D3AFE9D3-EE7B-4D5C-B99B-9D135973682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943C1E-8483-4878-84E3-62DEC9659353}" srcId="{0685E49D-DC31-47C9-9AAB-88578BC9DE27}" destId="{D99E79C5-B514-46AF-AF4D-AC0C761DB870}" srcOrd="1" destOrd="0" parTransId="{4E5490DE-98FF-44CE-85DD-DDAF550D6DA7}" sibTransId="{CC5A46AC-E7A5-4CF8-885A-6E379093794B}"/>
    <dgm:cxn modelId="{BDECCF34-2073-4255-BC0F-746AE1CDFD5B}" type="presOf" srcId="{D3AFE9D3-EE7B-4D5C-B99B-9D135973682A}" destId="{2AD3D55C-1209-45FC-8A6C-294D76B38434}" srcOrd="0" destOrd="0" presId="urn:microsoft.com/office/officeart/2005/8/layout/hProcess9"/>
    <dgm:cxn modelId="{F8835C47-939E-44F0-9EDF-E2E916F7401E}" type="presOf" srcId="{D99E79C5-B514-46AF-AF4D-AC0C761DB870}" destId="{8F4DD08E-B247-48D4-9373-79A7185C8514}" srcOrd="0" destOrd="0" presId="urn:microsoft.com/office/officeart/2005/8/layout/hProcess9"/>
    <dgm:cxn modelId="{1A0CDF1D-40E9-4045-AEC7-5A08B1CF1792}" srcId="{0685E49D-DC31-47C9-9AAB-88578BC9DE27}" destId="{D3AFE9D3-EE7B-4D5C-B99B-9D135973682A}" srcOrd="2" destOrd="0" parTransId="{757E935D-49E3-4D26-83F2-B91F5BE345A1}" sibTransId="{26193B5E-8CF7-4B41-8C2D-22F980BC8206}"/>
    <dgm:cxn modelId="{3895C1AD-15DB-4EE9-AC4F-0EF8FC029333}" type="presOf" srcId="{0685E49D-DC31-47C9-9AAB-88578BC9DE27}" destId="{B0858921-EFE2-4680-9478-F70B07D52FEF}" srcOrd="0" destOrd="0" presId="urn:microsoft.com/office/officeart/2005/8/layout/hProcess9"/>
    <dgm:cxn modelId="{91FB5210-5A9F-4357-BA54-E887CC8D4EDE}" srcId="{0685E49D-DC31-47C9-9AAB-88578BC9DE27}" destId="{6985FD8F-8310-4403-8CC1-5DBF1D6CCFCD}" srcOrd="0" destOrd="0" parTransId="{06B1C7D3-9BA2-417C-8A5C-06250044C8BE}" sibTransId="{BA8D6A38-34E3-4B32-9C2E-81420D3B8CF7}"/>
    <dgm:cxn modelId="{E73C56FD-BC57-4106-B493-79CE14FEF3C6}" type="presOf" srcId="{6985FD8F-8310-4403-8CC1-5DBF1D6CCFCD}" destId="{07813668-02B0-4665-925E-CCB09CC7D723}" srcOrd="0" destOrd="0" presId="urn:microsoft.com/office/officeart/2005/8/layout/hProcess9"/>
    <dgm:cxn modelId="{CA2EA926-1A03-4EDF-BDB5-214CBD767155}" type="presParOf" srcId="{B0858921-EFE2-4680-9478-F70B07D52FEF}" destId="{7DEA7D17-7DB0-4F43-A2BF-7085556F5C45}" srcOrd="0" destOrd="0" presId="urn:microsoft.com/office/officeart/2005/8/layout/hProcess9"/>
    <dgm:cxn modelId="{7792941D-3003-4CE6-BE2A-C67CF9F40926}" type="presParOf" srcId="{B0858921-EFE2-4680-9478-F70B07D52FEF}" destId="{A02D62A5-9E39-4847-BBB8-89E1C6527DBD}" srcOrd="1" destOrd="0" presId="urn:microsoft.com/office/officeart/2005/8/layout/hProcess9"/>
    <dgm:cxn modelId="{60FD81D0-2FD9-4F16-9A56-D0FF5FFCB91D}" type="presParOf" srcId="{A02D62A5-9E39-4847-BBB8-89E1C6527DBD}" destId="{07813668-02B0-4665-925E-CCB09CC7D723}" srcOrd="0" destOrd="0" presId="urn:microsoft.com/office/officeart/2005/8/layout/hProcess9"/>
    <dgm:cxn modelId="{CA9E2A97-F57B-480A-9BA2-D76EEA80A682}" type="presParOf" srcId="{A02D62A5-9E39-4847-BBB8-89E1C6527DBD}" destId="{CA9D32BA-116D-4948-80E4-5ED9C5F2F762}" srcOrd="1" destOrd="0" presId="urn:microsoft.com/office/officeart/2005/8/layout/hProcess9"/>
    <dgm:cxn modelId="{2E391EBC-5F54-44EA-A27D-981D580C430B}" type="presParOf" srcId="{A02D62A5-9E39-4847-BBB8-89E1C6527DBD}" destId="{8F4DD08E-B247-48D4-9373-79A7185C8514}" srcOrd="2" destOrd="0" presId="urn:microsoft.com/office/officeart/2005/8/layout/hProcess9"/>
    <dgm:cxn modelId="{9B7908D6-EE89-4E5A-A941-EDCE5C1BF46C}" type="presParOf" srcId="{A02D62A5-9E39-4847-BBB8-89E1C6527DBD}" destId="{11C95662-DC4C-484B-957F-2484C1683257}" srcOrd="3" destOrd="0" presId="urn:microsoft.com/office/officeart/2005/8/layout/hProcess9"/>
    <dgm:cxn modelId="{86BC8ED1-94B9-4DF6-BB34-6C5EE050A679}" type="presParOf" srcId="{A02D62A5-9E39-4847-BBB8-89E1C6527DBD}" destId="{2AD3D55C-1209-45FC-8A6C-294D76B38434}" srcOrd="4" destOrd="0" presId="urn:microsoft.com/office/officeart/2005/8/layout/hProcess9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A7D17-7DB0-4F43-A2BF-7085556F5C45}">
      <dsp:nvSpPr>
        <dsp:cNvPr id="0" name=""/>
        <dsp:cNvSpPr/>
      </dsp:nvSpPr>
      <dsp:spPr>
        <a:xfrm>
          <a:off x="571499" y="0"/>
          <a:ext cx="6477000" cy="47466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13668-02B0-4665-925E-CCB09CC7D723}">
      <dsp:nvSpPr>
        <dsp:cNvPr id="0" name=""/>
        <dsp:cNvSpPr/>
      </dsp:nvSpPr>
      <dsp:spPr>
        <a:xfrm>
          <a:off x="8185" y="1423993"/>
          <a:ext cx="2452687" cy="1898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Построение математической  модели</a:t>
          </a:r>
        </a:p>
      </dsp:txBody>
      <dsp:txXfrm>
        <a:off x="100870" y="1516678"/>
        <a:ext cx="2267317" cy="1713287"/>
      </dsp:txXfrm>
    </dsp:sp>
    <dsp:sp modelId="{8F4DD08E-B247-48D4-9373-79A7185C8514}">
      <dsp:nvSpPr>
        <dsp:cNvPr id="0" name=""/>
        <dsp:cNvSpPr/>
      </dsp:nvSpPr>
      <dsp:spPr>
        <a:xfrm>
          <a:off x="2583656" y="1423993"/>
          <a:ext cx="2452687" cy="1898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Реализация модели</a:t>
          </a:r>
        </a:p>
      </dsp:txBody>
      <dsp:txXfrm>
        <a:off x="2676341" y="1516678"/>
        <a:ext cx="2267317" cy="1713287"/>
      </dsp:txXfrm>
    </dsp:sp>
    <dsp:sp modelId="{2AD3D55C-1209-45FC-8A6C-294D76B38434}">
      <dsp:nvSpPr>
        <dsp:cNvPr id="0" name=""/>
        <dsp:cNvSpPr/>
      </dsp:nvSpPr>
      <dsp:spPr>
        <a:xfrm>
          <a:off x="5159126" y="1423993"/>
          <a:ext cx="2452687" cy="1898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Реализация </a:t>
          </a:r>
          <a:r>
            <a:rPr lang="en-US" sz="2100" kern="1200" dirty="0"/>
            <a:t>API</a:t>
          </a:r>
          <a:endParaRPr lang="ru-RU" sz="2100" kern="1200" dirty="0"/>
        </a:p>
      </dsp:txBody>
      <dsp:txXfrm>
        <a:off x="5251811" y="1516678"/>
        <a:ext cx="2267317" cy="1713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A7D17-7DB0-4F43-A2BF-7085556F5C45}">
      <dsp:nvSpPr>
        <dsp:cNvPr id="0" name=""/>
        <dsp:cNvSpPr/>
      </dsp:nvSpPr>
      <dsp:spPr>
        <a:xfrm>
          <a:off x="571499" y="0"/>
          <a:ext cx="6477000" cy="47466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13668-02B0-4665-925E-CCB09CC7D723}">
      <dsp:nvSpPr>
        <dsp:cNvPr id="0" name=""/>
        <dsp:cNvSpPr/>
      </dsp:nvSpPr>
      <dsp:spPr>
        <a:xfrm>
          <a:off x="8185" y="1423993"/>
          <a:ext cx="2452687" cy="1898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Построение математической  модели</a:t>
          </a:r>
        </a:p>
      </dsp:txBody>
      <dsp:txXfrm>
        <a:off x="100870" y="1516678"/>
        <a:ext cx="2267317" cy="1713287"/>
      </dsp:txXfrm>
    </dsp:sp>
    <dsp:sp modelId="{8F4DD08E-B247-48D4-9373-79A7185C8514}">
      <dsp:nvSpPr>
        <dsp:cNvPr id="0" name=""/>
        <dsp:cNvSpPr/>
      </dsp:nvSpPr>
      <dsp:spPr>
        <a:xfrm>
          <a:off x="2583656" y="1423993"/>
          <a:ext cx="2452687" cy="1898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Реализация модели</a:t>
          </a:r>
        </a:p>
      </dsp:txBody>
      <dsp:txXfrm>
        <a:off x="2676341" y="1516678"/>
        <a:ext cx="2267317" cy="1713287"/>
      </dsp:txXfrm>
    </dsp:sp>
    <dsp:sp modelId="{2AD3D55C-1209-45FC-8A6C-294D76B38434}">
      <dsp:nvSpPr>
        <dsp:cNvPr id="0" name=""/>
        <dsp:cNvSpPr/>
      </dsp:nvSpPr>
      <dsp:spPr>
        <a:xfrm>
          <a:off x="5159126" y="1423993"/>
          <a:ext cx="2452687" cy="1898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Реализация </a:t>
          </a:r>
          <a:r>
            <a:rPr lang="en-US" sz="2100" kern="1200" dirty="0"/>
            <a:t>API</a:t>
          </a:r>
          <a:endParaRPr lang="ru-RU" sz="2100" kern="1200" dirty="0"/>
        </a:p>
      </dsp:txBody>
      <dsp:txXfrm>
        <a:off x="5251811" y="1516678"/>
        <a:ext cx="2267317" cy="1713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F8EC6-2527-4221-84F7-4B6029DB79FF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A16B7-2EC1-4860-B4F7-64481DB4025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738438" y="1381125"/>
            <a:ext cx="6253162" cy="2333625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1613" y="4124325"/>
            <a:ext cx="6249987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2743200" y="5410200"/>
            <a:ext cx="6248400" cy="457200"/>
          </a:xfrm>
        </p:spPr>
        <p:txBody>
          <a:bodyPr wrap="none"/>
          <a:lstStyle>
            <a:lvl1pPr>
              <a:defRPr sz="3200" b="1">
                <a:latin typeface="+mn-lt"/>
              </a:defRPr>
            </a:lvl1pPr>
          </a:lstStyle>
          <a:p>
            <a:fld id="{0491F096-90F2-4AC9-A237-7092813EB15E}" type="datetimeFigureOut">
              <a:rPr lang="ru-RU" smtClean="0"/>
              <a:pPr/>
              <a:t>08.04.2016</a:t>
            </a:fld>
            <a:endParaRPr lang="ru-RU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0"/>
            <a:ext cx="1557338" cy="6878638"/>
            <a:chOff x="0" y="-6"/>
            <a:chExt cx="981" cy="4333"/>
          </a:xfrm>
        </p:grpSpPr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453" y="2151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0" y="2151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kumimoji="1" lang="ru-RU" sz="2400"/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22" y="2151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567" y="2160"/>
              <a:ext cx="204" cy="216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kumimoji="1" lang="ru-RU" sz="2400"/>
            </a:p>
          </p:txBody>
        </p:sp>
        <p:sp>
          <p:nvSpPr>
            <p:cNvPr id="17418" name="Freeform 10"/>
            <p:cNvSpPr>
              <a:spLocks/>
            </p:cNvSpPr>
            <p:nvPr/>
          </p:nvSpPr>
          <p:spPr bwMode="auto">
            <a:xfrm>
              <a:off x="222" y="2636"/>
              <a:ext cx="344" cy="647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1"/>
                </a:cxn>
                <a:cxn ang="0">
                  <a:pos x="146" y="366"/>
                </a:cxn>
                <a:cxn ang="0">
                  <a:pos x="50" y="475"/>
                </a:cxn>
                <a:cxn ang="0">
                  <a:pos x="30" y="505"/>
                </a:cxn>
                <a:cxn ang="0">
                  <a:pos x="17" y="535"/>
                </a:cxn>
                <a:cxn ang="0">
                  <a:pos x="10" y="582"/>
                </a:cxn>
                <a:cxn ang="0">
                  <a:pos x="0" y="646"/>
                </a:cxn>
                <a:cxn ang="0">
                  <a:pos x="0" y="365"/>
                </a:cxn>
                <a:cxn ang="0">
                  <a:pos x="5" y="392"/>
                </a:cxn>
                <a:cxn ang="0">
                  <a:pos x="10" y="404"/>
                </a:cxn>
                <a:cxn ang="0">
                  <a:pos x="20" y="410"/>
                </a:cxn>
                <a:cxn ang="0">
                  <a:pos x="30" y="413"/>
                </a:cxn>
                <a:cxn ang="0">
                  <a:pos x="45" y="413"/>
                </a:cxn>
                <a:cxn ang="0">
                  <a:pos x="60" y="407"/>
                </a:cxn>
                <a:cxn ang="0">
                  <a:pos x="257" y="190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19" name="Freeform 11"/>
            <p:cNvSpPr>
              <a:spLocks/>
            </p:cNvSpPr>
            <p:nvPr/>
          </p:nvSpPr>
          <p:spPr bwMode="auto">
            <a:xfrm>
              <a:off x="222" y="2908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0" name="Freeform 12"/>
            <p:cNvSpPr>
              <a:spLocks/>
            </p:cNvSpPr>
            <p:nvPr/>
          </p:nvSpPr>
          <p:spPr bwMode="auto">
            <a:xfrm>
              <a:off x="222" y="3165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1" name="Freeform 13"/>
            <p:cNvSpPr>
              <a:spLocks/>
            </p:cNvSpPr>
            <p:nvPr/>
          </p:nvSpPr>
          <p:spPr bwMode="auto">
            <a:xfrm>
              <a:off x="222" y="3420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2" name="Freeform 14"/>
            <p:cNvSpPr>
              <a:spLocks/>
            </p:cNvSpPr>
            <p:nvPr/>
          </p:nvSpPr>
          <p:spPr bwMode="auto">
            <a:xfrm>
              <a:off x="222" y="3677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3" name="Freeform 15"/>
            <p:cNvSpPr>
              <a:spLocks/>
            </p:cNvSpPr>
            <p:nvPr/>
          </p:nvSpPr>
          <p:spPr bwMode="auto">
            <a:xfrm>
              <a:off x="301" y="3932"/>
              <a:ext cx="265" cy="392"/>
            </a:xfrm>
            <a:custGeom>
              <a:avLst/>
              <a:gdLst/>
              <a:ahLst/>
              <a:cxnLst>
                <a:cxn ang="0">
                  <a:pos x="264" y="52"/>
                </a:cxn>
                <a:cxn ang="0">
                  <a:pos x="264" y="194"/>
                </a:cxn>
                <a:cxn ang="0">
                  <a:pos x="256" y="188"/>
                </a:cxn>
                <a:cxn ang="0">
                  <a:pos x="236" y="188"/>
                </a:cxn>
                <a:cxn ang="0">
                  <a:pos x="221" y="194"/>
                </a:cxn>
                <a:cxn ang="0">
                  <a:pos x="205" y="209"/>
                </a:cxn>
                <a:cxn ang="0">
                  <a:pos x="162" y="261"/>
                </a:cxn>
                <a:cxn ang="0">
                  <a:pos x="66" y="366"/>
                </a:cxn>
                <a:cxn ang="0">
                  <a:pos x="45" y="391"/>
                </a:cxn>
                <a:cxn ang="0">
                  <a:pos x="0" y="391"/>
                </a:cxn>
                <a:cxn ang="0">
                  <a:pos x="178" y="190"/>
                </a:cxn>
                <a:cxn ang="0">
                  <a:pos x="218" y="138"/>
                </a:cxn>
                <a:cxn ang="0">
                  <a:pos x="233" y="111"/>
                </a:cxn>
                <a:cxn ang="0">
                  <a:pos x="246" y="84"/>
                </a:cxn>
                <a:cxn ang="0">
                  <a:pos x="256" y="39"/>
                </a:cxn>
                <a:cxn ang="0">
                  <a:pos x="264" y="0"/>
                </a:cxn>
                <a:cxn ang="0">
                  <a:pos x="264" y="117"/>
                </a:cxn>
              </a:cxnLst>
              <a:rect l="0" t="0" r="r" b="b"/>
              <a:pathLst>
                <a:path w="265" h="392">
                  <a:moveTo>
                    <a:pt x="264" y="52"/>
                  </a:moveTo>
                  <a:lnTo>
                    <a:pt x="264" y="194"/>
                  </a:lnTo>
                  <a:lnTo>
                    <a:pt x="256" y="188"/>
                  </a:lnTo>
                  <a:lnTo>
                    <a:pt x="236" y="188"/>
                  </a:lnTo>
                  <a:lnTo>
                    <a:pt x="221" y="194"/>
                  </a:lnTo>
                  <a:lnTo>
                    <a:pt x="205" y="209"/>
                  </a:lnTo>
                  <a:lnTo>
                    <a:pt x="162" y="261"/>
                  </a:lnTo>
                  <a:lnTo>
                    <a:pt x="66" y="366"/>
                  </a:lnTo>
                  <a:lnTo>
                    <a:pt x="45" y="391"/>
                  </a:lnTo>
                  <a:lnTo>
                    <a:pt x="0" y="391"/>
                  </a:lnTo>
                  <a:lnTo>
                    <a:pt x="178" y="190"/>
                  </a:lnTo>
                  <a:lnTo>
                    <a:pt x="218" y="138"/>
                  </a:lnTo>
                  <a:lnTo>
                    <a:pt x="233" y="111"/>
                  </a:lnTo>
                  <a:lnTo>
                    <a:pt x="246" y="84"/>
                  </a:lnTo>
                  <a:lnTo>
                    <a:pt x="256" y="39"/>
                  </a:lnTo>
                  <a:lnTo>
                    <a:pt x="264" y="0"/>
                  </a:lnTo>
                  <a:lnTo>
                    <a:pt x="264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4" name="Freeform 16"/>
            <p:cNvSpPr>
              <a:spLocks/>
            </p:cNvSpPr>
            <p:nvPr/>
          </p:nvSpPr>
          <p:spPr bwMode="auto">
            <a:xfrm>
              <a:off x="222" y="2366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5" name="Freeform 17"/>
            <p:cNvSpPr>
              <a:spLocks/>
            </p:cNvSpPr>
            <p:nvPr/>
          </p:nvSpPr>
          <p:spPr bwMode="auto">
            <a:xfrm>
              <a:off x="222" y="2151"/>
              <a:ext cx="346" cy="575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3" y="122"/>
                </a:cxn>
                <a:cxn ang="0">
                  <a:pos x="336" y="116"/>
                </a:cxn>
                <a:cxn ang="0">
                  <a:pos x="315" y="116"/>
                </a:cxn>
                <a:cxn ang="0">
                  <a:pos x="300" y="122"/>
                </a:cxn>
                <a:cxn ang="0">
                  <a:pos x="285" y="137"/>
                </a:cxn>
                <a:cxn ang="0">
                  <a:pos x="242" y="188"/>
                </a:cxn>
                <a:cxn ang="0">
                  <a:pos x="146" y="294"/>
                </a:cxn>
                <a:cxn ang="0">
                  <a:pos x="50" y="403"/>
                </a:cxn>
                <a:cxn ang="0">
                  <a:pos x="30" y="433"/>
                </a:cxn>
                <a:cxn ang="0">
                  <a:pos x="17" y="463"/>
                </a:cxn>
                <a:cxn ang="0">
                  <a:pos x="10" y="510"/>
                </a:cxn>
                <a:cxn ang="0">
                  <a:pos x="0" y="574"/>
                </a:cxn>
                <a:cxn ang="0">
                  <a:pos x="0" y="293"/>
                </a:cxn>
                <a:cxn ang="0">
                  <a:pos x="5" y="320"/>
                </a:cxn>
                <a:cxn ang="0">
                  <a:pos x="10" y="332"/>
                </a:cxn>
                <a:cxn ang="0">
                  <a:pos x="20" y="338"/>
                </a:cxn>
                <a:cxn ang="0">
                  <a:pos x="30" y="341"/>
                </a:cxn>
                <a:cxn ang="0">
                  <a:pos x="45" y="341"/>
                </a:cxn>
                <a:cxn ang="0">
                  <a:pos x="60" y="335"/>
                </a:cxn>
                <a:cxn ang="0">
                  <a:pos x="257" y="117"/>
                </a:cxn>
                <a:cxn ang="0">
                  <a:pos x="298" y="66"/>
                </a:cxn>
                <a:cxn ang="0">
                  <a:pos x="313" y="39"/>
                </a:cxn>
                <a:cxn ang="0">
                  <a:pos x="326" y="12"/>
                </a:cxn>
                <a:cxn ang="0">
                  <a:pos x="329" y="0"/>
                </a:cxn>
                <a:cxn ang="0">
                  <a:pos x="345" y="3"/>
                </a:cxn>
                <a:cxn ang="0">
                  <a:pos x="343" y="45"/>
                </a:cxn>
              </a:cxnLst>
              <a:rect l="0" t="0" r="r" b="b"/>
              <a:pathLst>
                <a:path w="346" h="575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3"/>
                  </a:lnTo>
                  <a:lnTo>
                    <a:pt x="30" y="433"/>
                  </a:lnTo>
                  <a:lnTo>
                    <a:pt x="17" y="463"/>
                  </a:lnTo>
                  <a:lnTo>
                    <a:pt x="10" y="510"/>
                  </a:lnTo>
                  <a:lnTo>
                    <a:pt x="0" y="574"/>
                  </a:lnTo>
                  <a:lnTo>
                    <a:pt x="0" y="293"/>
                  </a:lnTo>
                  <a:lnTo>
                    <a:pt x="5" y="320"/>
                  </a:lnTo>
                  <a:lnTo>
                    <a:pt x="10" y="332"/>
                  </a:lnTo>
                  <a:lnTo>
                    <a:pt x="20" y="338"/>
                  </a:lnTo>
                  <a:lnTo>
                    <a:pt x="30" y="341"/>
                  </a:lnTo>
                  <a:lnTo>
                    <a:pt x="45" y="341"/>
                  </a:lnTo>
                  <a:lnTo>
                    <a:pt x="60" y="335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453" y="-3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0" y="-3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kumimoji="1" lang="ru-RU" sz="2400"/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222" y="-3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567" y="-3"/>
              <a:ext cx="204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kumimoji="1" lang="ru-RU" sz="2400"/>
            </a:p>
          </p:txBody>
        </p:sp>
        <p:sp>
          <p:nvSpPr>
            <p:cNvPr id="17430" name="Freeform 22"/>
            <p:cNvSpPr>
              <a:spLocks/>
            </p:cNvSpPr>
            <p:nvPr/>
          </p:nvSpPr>
          <p:spPr bwMode="auto">
            <a:xfrm>
              <a:off x="222" y="497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1" name="Freeform 23"/>
            <p:cNvSpPr>
              <a:spLocks/>
            </p:cNvSpPr>
            <p:nvPr/>
          </p:nvSpPr>
          <p:spPr bwMode="auto">
            <a:xfrm>
              <a:off x="222" y="754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2" name="Freeform 24"/>
            <p:cNvSpPr>
              <a:spLocks/>
            </p:cNvSpPr>
            <p:nvPr/>
          </p:nvSpPr>
          <p:spPr bwMode="auto">
            <a:xfrm>
              <a:off x="222" y="1010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3" name="Freeform 25"/>
            <p:cNvSpPr>
              <a:spLocks/>
            </p:cNvSpPr>
            <p:nvPr/>
          </p:nvSpPr>
          <p:spPr bwMode="auto">
            <a:xfrm>
              <a:off x="222" y="1266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4" name="Freeform 26"/>
            <p:cNvSpPr>
              <a:spLocks/>
            </p:cNvSpPr>
            <p:nvPr/>
          </p:nvSpPr>
          <p:spPr bwMode="auto">
            <a:xfrm>
              <a:off x="222" y="1522"/>
              <a:ext cx="344" cy="647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1"/>
                </a:cxn>
                <a:cxn ang="0">
                  <a:pos x="146" y="366"/>
                </a:cxn>
                <a:cxn ang="0">
                  <a:pos x="50" y="475"/>
                </a:cxn>
                <a:cxn ang="0">
                  <a:pos x="30" y="505"/>
                </a:cxn>
                <a:cxn ang="0">
                  <a:pos x="17" y="535"/>
                </a:cxn>
                <a:cxn ang="0">
                  <a:pos x="10" y="582"/>
                </a:cxn>
                <a:cxn ang="0">
                  <a:pos x="0" y="646"/>
                </a:cxn>
                <a:cxn ang="0">
                  <a:pos x="0" y="365"/>
                </a:cxn>
                <a:cxn ang="0">
                  <a:pos x="5" y="392"/>
                </a:cxn>
                <a:cxn ang="0">
                  <a:pos x="10" y="404"/>
                </a:cxn>
                <a:cxn ang="0">
                  <a:pos x="20" y="410"/>
                </a:cxn>
                <a:cxn ang="0">
                  <a:pos x="30" y="413"/>
                </a:cxn>
                <a:cxn ang="0">
                  <a:pos x="45" y="413"/>
                </a:cxn>
                <a:cxn ang="0">
                  <a:pos x="60" y="407"/>
                </a:cxn>
                <a:cxn ang="0">
                  <a:pos x="257" y="190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5" name="Freeform 27"/>
            <p:cNvSpPr>
              <a:spLocks/>
            </p:cNvSpPr>
            <p:nvPr/>
          </p:nvSpPr>
          <p:spPr bwMode="auto">
            <a:xfrm>
              <a:off x="219" y="4178"/>
              <a:ext cx="349" cy="149"/>
            </a:xfrm>
            <a:custGeom>
              <a:avLst/>
              <a:gdLst/>
              <a:ahLst/>
              <a:cxnLst>
                <a:cxn ang="0">
                  <a:pos x="345" y="52"/>
                </a:cxn>
                <a:cxn ang="0">
                  <a:pos x="348" y="144"/>
                </a:cxn>
                <a:cxn ang="0">
                  <a:pos x="0" y="148"/>
                </a:cxn>
                <a:cxn ang="0">
                  <a:pos x="299" y="143"/>
                </a:cxn>
                <a:cxn ang="0">
                  <a:pos x="315" y="111"/>
                </a:cxn>
                <a:cxn ang="0">
                  <a:pos x="328" y="84"/>
                </a:cxn>
                <a:cxn ang="0">
                  <a:pos x="338" y="39"/>
                </a:cxn>
                <a:cxn ang="0">
                  <a:pos x="345" y="0"/>
                </a:cxn>
                <a:cxn ang="0">
                  <a:pos x="345" y="117"/>
                </a:cxn>
              </a:cxnLst>
              <a:rect l="0" t="0" r="r" b="b"/>
              <a:pathLst>
                <a:path w="349" h="149">
                  <a:moveTo>
                    <a:pt x="345" y="52"/>
                  </a:moveTo>
                  <a:lnTo>
                    <a:pt x="348" y="144"/>
                  </a:lnTo>
                  <a:lnTo>
                    <a:pt x="0" y="148"/>
                  </a:lnTo>
                  <a:lnTo>
                    <a:pt x="299" y="143"/>
                  </a:lnTo>
                  <a:lnTo>
                    <a:pt x="315" y="111"/>
                  </a:lnTo>
                  <a:lnTo>
                    <a:pt x="328" y="84"/>
                  </a:lnTo>
                  <a:lnTo>
                    <a:pt x="338" y="39"/>
                  </a:lnTo>
                  <a:lnTo>
                    <a:pt x="345" y="0"/>
                  </a:lnTo>
                  <a:lnTo>
                    <a:pt x="345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6" name="Freeform 28"/>
            <p:cNvSpPr>
              <a:spLocks/>
            </p:cNvSpPr>
            <p:nvPr/>
          </p:nvSpPr>
          <p:spPr bwMode="auto">
            <a:xfrm>
              <a:off x="222" y="211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7" name="Freeform 29"/>
            <p:cNvSpPr>
              <a:spLocks/>
            </p:cNvSpPr>
            <p:nvPr/>
          </p:nvSpPr>
          <p:spPr bwMode="auto">
            <a:xfrm>
              <a:off x="222" y="-3"/>
              <a:ext cx="346" cy="574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3" y="122"/>
                </a:cxn>
                <a:cxn ang="0">
                  <a:pos x="336" y="116"/>
                </a:cxn>
                <a:cxn ang="0">
                  <a:pos x="315" y="116"/>
                </a:cxn>
                <a:cxn ang="0">
                  <a:pos x="300" y="122"/>
                </a:cxn>
                <a:cxn ang="0">
                  <a:pos x="285" y="137"/>
                </a:cxn>
                <a:cxn ang="0">
                  <a:pos x="242" y="188"/>
                </a:cxn>
                <a:cxn ang="0">
                  <a:pos x="146" y="294"/>
                </a:cxn>
                <a:cxn ang="0">
                  <a:pos x="50" y="402"/>
                </a:cxn>
                <a:cxn ang="0">
                  <a:pos x="30" y="432"/>
                </a:cxn>
                <a:cxn ang="0">
                  <a:pos x="17" y="462"/>
                </a:cxn>
                <a:cxn ang="0">
                  <a:pos x="10" y="509"/>
                </a:cxn>
                <a:cxn ang="0">
                  <a:pos x="0" y="573"/>
                </a:cxn>
                <a:cxn ang="0">
                  <a:pos x="0" y="292"/>
                </a:cxn>
                <a:cxn ang="0">
                  <a:pos x="5" y="319"/>
                </a:cxn>
                <a:cxn ang="0">
                  <a:pos x="10" y="331"/>
                </a:cxn>
                <a:cxn ang="0">
                  <a:pos x="20" y="337"/>
                </a:cxn>
                <a:cxn ang="0">
                  <a:pos x="30" y="340"/>
                </a:cxn>
                <a:cxn ang="0">
                  <a:pos x="45" y="340"/>
                </a:cxn>
                <a:cxn ang="0">
                  <a:pos x="60" y="334"/>
                </a:cxn>
                <a:cxn ang="0">
                  <a:pos x="257" y="117"/>
                </a:cxn>
                <a:cxn ang="0">
                  <a:pos x="298" y="66"/>
                </a:cxn>
                <a:cxn ang="0">
                  <a:pos x="313" y="39"/>
                </a:cxn>
                <a:cxn ang="0">
                  <a:pos x="326" y="12"/>
                </a:cxn>
                <a:cxn ang="0">
                  <a:pos x="329" y="0"/>
                </a:cxn>
                <a:cxn ang="0">
                  <a:pos x="345" y="3"/>
                </a:cxn>
                <a:cxn ang="0">
                  <a:pos x="343" y="45"/>
                </a:cxn>
              </a:cxnLst>
              <a:rect l="0" t="0" r="r" b="b"/>
              <a:pathLst>
                <a:path w="346" h="574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2"/>
                  </a:lnTo>
                  <a:lnTo>
                    <a:pt x="30" y="432"/>
                  </a:lnTo>
                  <a:lnTo>
                    <a:pt x="17" y="462"/>
                  </a:lnTo>
                  <a:lnTo>
                    <a:pt x="10" y="509"/>
                  </a:lnTo>
                  <a:lnTo>
                    <a:pt x="0" y="573"/>
                  </a:lnTo>
                  <a:lnTo>
                    <a:pt x="0" y="292"/>
                  </a:lnTo>
                  <a:lnTo>
                    <a:pt x="5" y="319"/>
                  </a:lnTo>
                  <a:lnTo>
                    <a:pt x="10" y="331"/>
                  </a:lnTo>
                  <a:lnTo>
                    <a:pt x="20" y="337"/>
                  </a:lnTo>
                  <a:lnTo>
                    <a:pt x="30" y="340"/>
                  </a:lnTo>
                  <a:lnTo>
                    <a:pt x="45" y="340"/>
                  </a:lnTo>
                  <a:lnTo>
                    <a:pt x="60" y="334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8" name="Freeform 30"/>
            <p:cNvSpPr>
              <a:spLocks/>
            </p:cNvSpPr>
            <p:nvPr/>
          </p:nvSpPr>
          <p:spPr bwMode="auto">
            <a:xfrm>
              <a:off x="224" y="-6"/>
              <a:ext cx="154" cy="294"/>
            </a:xfrm>
            <a:custGeom>
              <a:avLst/>
              <a:gdLst/>
              <a:ahLst/>
              <a:cxnLst>
                <a:cxn ang="0">
                  <a:pos x="153" y="3"/>
                </a:cxn>
                <a:cxn ang="0">
                  <a:pos x="50" y="122"/>
                </a:cxn>
                <a:cxn ang="0">
                  <a:pos x="30" y="152"/>
                </a:cxn>
                <a:cxn ang="0">
                  <a:pos x="17" y="182"/>
                </a:cxn>
                <a:cxn ang="0">
                  <a:pos x="10" y="229"/>
                </a:cxn>
                <a:cxn ang="0">
                  <a:pos x="0" y="293"/>
                </a:cxn>
                <a:cxn ang="0">
                  <a:pos x="0" y="12"/>
                </a:cxn>
                <a:cxn ang="0">
                  <a:pos x="5" y="39"/>
                </a:cxn>
                <a:cxn ang="0">
                  <a:pos x="10" y="51"/>
                </a:cxn>
                <a:cxn ang="0">
                  <a:pos x="20" y="57"/>
                </a:cxn>
                <a:cxn ang="0">
                  <a:pos x="30" y="60"/>
                </a:cxn>
                <a:cxn ang="0">
                  <a:pos x="45" y="60"/>
                </a:cxn>
                <a:cxn ang="0">
                  <a:pos x="60" y="54"/>
                </a:cxn>
                <a:cxn ang="0">
                  <a:pos x="110" y="0"/>
                </a:cxn>
              </a:cxnLst>
              <a:rect l="0" t="0" r="r" b="b"/>
              <a:pathLst>
                <a:path w="154" h="294">
                  <a:moveTo>
                    <a:pt x="153" y="3"/>
                  </a:moveTo>
                  <a:lnTo>
                    <a:pt x="50" y="122"/>
                  </a:lnTo>
                  <a:lnTo>
                    <a:pt x="30" y="152"/>
                  </a:lnTo>
                  <a:lnTo>
                    <a:pt x="17" y="182"/>
                  </a:lnTo>
                  <a:lnTo>
                    <a:pt x="10" y="229"/>
                  </a:lnTo>
                  <a:lnTo>
                    <a:pt x="0" y="293"/>
                  </a:lnTo>
                  <a:lnTo>
                    <a:pt x="0" y="12"/>
                  </a:lnTo>
                  <a:lnTo>
                    <a:pt x="5" y="39"/>
                  </a:lnTo>
                  <a:lnTo>
                    <a:pt x="10" y="51"/>
                  </a:lnTo>
                  <a:lnTo>
                    <a:pt x="20" y="57"/>
                  </a:lnTo>
                  <a:lnTo>
                    <a:pt x="30" y="60"/>
                  </a:lnTo>
                  <a:lnTo>
                    <a:pt x="45" y="60"/>
                  </a:lnTo>
                  <a:lnTo>
                    <a:pt x="60" y="54"/>
                  </a:lnTo>
                  <a:lnTo>
                    <a:pt x="110" y="0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39" name="Freeform 31"/>
            <p:cNvSpPr>
              <a:spLocks/>
            </p:cNvSpPr>
            <p:nvPr/>
          </p:nvSpPr>
          <p:spPr bwMode="auto">
            <a:xfrm>
              <a:off x="222" y="1796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40" name="Rectangle 32"/>
            <p:cNvSpPr>
              <a:spLocks noChangeArrowheads="1"/>
            </p:cNvSpPr>
            <p:nvPr/>
          </p:nvSpPr>
          <p:spPr bwMode="auto">
            <a:xfrm>
              <a:off x="771" y="0"/>
              <a:ext cx="210" cy="431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>
              <a:off x="13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442" name="Line 34"/>
            <p:cNvSpPr>
              <a:spLocks noChangeShapeType="1"/>
            </p:cNvSpPr>
            <p:nvPr/>
          </p:nvSpPr>
          <p:spPr bwMode="auto">
            <a:xfrm>
              <a:off x="64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23875" y="1428750"/>
            <a:ext cx="2095500" cy="2095500"/>
            <a:chOff x="330" y="900"/>
            <a:chExt cx="1320" cy="1320"/>
          </a:xfrm>
        </p:grpSpPr>
        <p:sp>
          <p:nvSpPr>
            <p:cNvPr id="17444" name="Rectangle 36"/>
            <p:cNvSpPr>
              <a:spLocks noChangeArrowheads="1"/>
            </p:cNvSpPr>
            <p:nvPr/>
          </p:nvSpPr>
          <p:spPr bwMode="auto">
            <a:xfrm>
              <a:off x="975" y="900"/>
              <a:ext cx="675" cy="1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330" y="1015"/>
              <a:ext cx="1079" cy="1060"/>
              <a:chOff x="330" y="1015"/>
              <a:chExt cx="1079" cy="1060"/>
            </a:xfrm>
          </p:grpSpPr>
          <p:grpSp>
            <p:nvGrpSpPr>
              <p:cNvPr id="5" name="Group 38"/>
              <p:cNvGrpSpPr>
                <a:grpSpLocks/>
              </p:cNvGrpSpPr>
              <p:nvPr/>
            </p:nvGrpSpPr>
            <p:grpSpPr bwMode="auto">
              <a:xfrm>
                <a:off x="330" y="1015"/>
                <a:ext cx="1079" cy="1060"/>
                <a:chOff x="330" y="1015"/>
                <a:chExt cx="1079" cy="1060"/>
              </a:xfrm>
            </p:grpSpPr>
            <p:grpSp>
              <p:nvGrpSpPr>
                <p:cNvPr id="6" name="Group 39"/>
                <p:cNvGrpSpPr>
                  <a:grpSpLocks/>
                </p:cNvGrpSpPr>
                <p:nvPr/>
              </p:nvGrpSpPr>
              <p:grpSpPr bwMode="auto">
                <a:xfrm>
                  <a:off x="330" y="1015"/>
                  <a:ext cx="1079" cy="1060"/>
                  <a:chOff x="330" y="1015"/>
                  <a:chExt cx="1079" cy="1060"/>
                </a:xfrm>
              </p:grpSpPr>
              <p:sp>
                <p:nvSpPr>
                  <p:cNvPr id="17448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1910"/>
                    <a:ext cx="1074" cy="16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4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1015"/>
                    <a:ext cx="1074" cy="16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50" name="AutoShape 42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-91" y="1446"/>
                    <a:ext cx="1028" cy="186"/>
                  </a:xfrm>
                  <a:custGeom>
                    <a:avLst/>
                    <a:gdLst>
                      <a:gd name="G0" fmla="+- 2645 0 0"/>
                      <a:gd name="G1" fmla="+- 21600 0 2645"/>
                      <a:gd name="G2" fmla="*/ 2645 1 2"/>
                      <a:gd name="G3" fmla="+- 21600 0 G2"/>
                      <a:gd name="G4" fmla="+/ 2645 21600 2"/>
                      <a:gd name="G5" fmla="+/ G1 0 2"/>
                      <a:gd name="G6" fmla="*/ 21600 21600 2645"/>
                      <a:gd name="G7" fmla="*/ G6 1 2"/>
                      <a:gd name="G8" fmla="+- 21600 0 G7"/>
                      <a:gd name="G9" fmla="*/ 21600 1 2"/>
                      <a:gd name="G10" fmla="+- 2645 0 G9"/>
                      <a:gd name="G11" fmla="?: G10 G8 0"/>
                      <a:gd name="G12" fmla="?: G10 G7 21600"/>
                      <a:gd name="T0" fmla="*/ 20277 w 21600"/>
                      <a:gd name="T1" fmla="*/ 10800 h 21600"/>
                      <a:gd name="T2" fmla="*/ 10800 w 21600"/>
                      <a:gd name="T3" fmla="*/ 21600 h 21600"/>
                      <a:gd name="T4" fmla="*/ 1323 w 21600"/>
                      <a:gd name="T5" fmla="*/ 10800 h 21600"/>
                      <a:gd name="T6" fmla="*/ 10800 w 21600"/>
                      <a:gd name="T7" fmla="*/ 0 h 21600"/>
                      <a:gd name="T8" fmla="*/ 3123 w 21600"/>
                      <a:gd name="T9" fmla="*/ 3123 h 21600"/>
                      <a:gd name="T10" fmla="*/ 18477 w 21600"/>
                      <a:gd name="T11" fmla="*/ 1847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2645" y="21600"/>
                        </a:lnTo>
                        <a:lnTo>
                          <a:pt x="1895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51" name="AutoShape 43"/>
                  <p:cNvSpPr>
                    <a:spLocks noChangeArrowheads="1"/>
                  </p:cNvSpPr>
                  <p:nvPr/>
                </p:nvSpPr>
                <p:spPr bwMode="auto">
                  <a:xfrm rot="-5400000" flipH="1" flipV="1">
                    <a:off x="802" y="1436"/>
                    <a:ext cx="1028" cy="186"/>
                  </a:xfrm>
                  <a:custGeom>
                    <a:avLst/>
                    <a:gdLst>
                      <a:gd name="G0" fmla="+- 2645 0 0"/>
                      <a:gd name="G1" fmla="+- 21600 0 2645"/>
                      <a:gd name="G2" fmla="*/ 2645 1 2"/>
                      <a:gd name="G3" fmla="+- 21600 0 G2"/>
                      <a:gd name="G4" fmla="+/ 2645 21600 2"/>
                      <a:gd name="G5" fmla="+/ G1 0 2"/>
                      <a:gd name="G6" fmla="*/ 21600 21600 2645"/>
                      <a:gd name="G7" fmla="*/ G6 1 2"/>
                      <a:gd name="G8" fmla="+- 21600 0 G7"/>
                      <a:gd name="G9" fmla="*/ 21600 1 2"/>
                      <a:gd name="G10" fmla="+- 2645 0 G9"/>
                      <a:gd name="G11" fmla="?: G10 G8 0"/>
                      <a:gd name="G12" fmla="?: G10 G7 21600"/>
                      <a:gd name="T0" fmla="*/ 20277 w 21600"/>
                      <a:gd name="T1" fmla="*/ 10800 h 21600"/>
                      <a:gd name="T2" fmla="*/ 10800 w 21600"/>
                      <a:gd name="T3" fmla="*/ 21600 h 21600"/>
                      <a:gd name="T4" fmla="*/ 1323 w 21600"/>
                      <a:gd name="T5" fmla="*/ 10800 h 21600"/>
                      <a:gd name="T6" fmla="*/ 10800 w 21600"/>
                      <a:gd name="T7" fmla="*/ 0 h 21600"/>
                      <a:gd name="T8" fmla="*/ 3123 w 21600"/>
                      <a:gd name="T9" fmla="*/ 3123 h 21600"/>
                      <a:gd name="T10" fmla="*/ 18477 w 21600"/>
                      <a:gd name="T11" fmla="*/ 1847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2645" y="21600"/>
                        </a:lnTo>
                        <a:lnTo>
                          <a:pt x="1895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7452" name="Rectangle 44"/>
                <p:cNvSpPr>
                  <a:spLocks noChangeArrowheads="1"/>
                </p:cNvSpPr>
                <p:nvPr/>
              </p:nvSpPr>
              <p:spPr bwMode="auto">
                <a:xfrm>
                  <a:off x="433" y="1111"/>
                  <a:ext cx="874" cy="86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453" name="Oval 45"/>
                <p:cNvSpPr>
                  <a:spLocks noChangeArrowheads="1"/>
                </p:cNvSpPr>
                <p:nvPr/>
              </p:nvSpPr>
              <p:spPr bwMode="auto">
                <a:xfrm>
                  <a:off x="484" y="1170"/>
                  <a:ext cx="772" cy="75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</a:pPr>
                  <a:endParaRPr kumimoji="1" lang="ru-RU" sz="2400"/>
                </a:p>
              </p:txBody>
            </p:sp>
            <p:sp>
              <p:nvSpPr>
                <p:cNvPr id="17454" name="Oval 46"/>
                <p:cNvSpPr>
                  <a:spLocks noChangeArrowheads="1"/>
                </p:cNvSpPr>
                <p:nvPr/>
              </p:nvSpPr>
              <p:spPr bwMode="auto">
                <a:xfrm>
                  <a:off x="559" y="1241"/>
                  <a:ext cx="622" cy="60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</a:pPr>
                  <a:endParaRPr kumimoji="1" lang="ru-RU" sz="2400"/>
                </a:p>
              </p:txBody>
            </p:sp>
            <p:sp>
              <p:nvSpPr>
                <p:cNvPr id="17455" name="Oval 47"/>
                <p:cNvSpPr>
                  <a:spLocks noChangeArrowheads="1"/>
                </p:cNvSpPr>
                <p:nvPr/>
              </p:nvSpPr>
              <p:spPr bwMode="auto">
                <a:xfrm>
                  <a:off x="624" y="1303"/>
                  <a:ext cx="492" cy="4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</a:pPr>
                  <a:endParaRPr kumimoji="1" lang="ru-RU" sz="2400"/>
                </a:p>
              </p:txBody>
            </p:sp>
          </p:grpSp>
          <p:grpSp>
            <p:nvGrpSpPr>
              <p:cNvPr id="7" name="Group 48"/>
              <p:cNvGrpSpPr>
                <a:grpSpLocks/>
              </p:cNvGrpSpPr>
              <p:nvPr/>
            </p:nvGrpSpPr>
            <p:grpSpPr bwMode="auto">
              <a:xfrm>
                <a:off x="634" y="1345"/>
                <a:ext cx="447" cy="402"/>
                <a:chOff x="634" y="1345"/>
                <a:chExt cx="447" cy="402"/>
              </a:xfrm>
            </p:grpSpPr>
            <p:sp>
              <p:nvSpPr>
                <p:cNvPr id="17457" name="Arc 49"/>
                <p:cNvSpPr>
                  <a:spLocks/>
                </p:cNvSpPr>
                <p:nvPr/>
              </p:nvSpPr>
              <p:spPr bwMode="auto">
                <a:xfrm>
                  <a:off x="856" y="1409"/>
                  <a:ext cx="34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458" name="Arc 50"/>
                <p:cNvSpPr>
                  <a:spLocks/>
                </p:cNvSpPr>
                <p:nvPr/>
              </p:nvSpPr>
              <p:spPr bwMode="auto">
                <a:xfrm>
                  <a:off x="827" y="1409"/>
                  <a:ext cx="34" cy="28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600 w 21600"/>
                    <a:gd name="T1" fmla="*/ 43200 h 43200"/>
                    <a:gd name="T2" fmla="*/ 21600 w 21600"/>
                    <a:gd name="T3" fmla="*/ 0 h 43200"/>
                    <a:gd name="T4" fmla="*/ 2160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21600" y="43200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-1" y="9670"/>
                        <a:pt x="9670" y="0"/>
                        <a:pt x="21599" y="0"/>
                      </a:cubicBezTo>
                    </a:path>
                    <a:path w="21600" h="43200" stroke="0" extrusionOk="0">
                      <a:moveTo>
                        <a:pt x="21600" y="43200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-1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459" name="AutoShape 51"/>
                <p:cNvSpPr>
                  <a:spLocks noChangeArrowheads="1"/>
                </p:cNvSpPr>
                <p:nvPr/>
              </p:nvSpPr>
              <p:spPr bwMode="auto">
                <a:xfrm>
                  <a:off x="798" y="1694"/>
                  <a:ext cx="122" cy="53"/>
                </a:xfrm>
                <a:prstGeom prst="roundRect">
                  <a:avLst>
                    <a:gd name="adj" fmla="val 49995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460" name="Freeform 52"/>
                <p:cNvSpPr>
                  <a:spLocks/>
                </p:cNvSpPr>
                <p:nvPr/>
              </p:nvSpPr>
              <p:spPr bwMode="auto">
                <a:xfrm>
                  <a:off x="634" y="1467"/>
                  <a:ext cx="221" cy="230"/>
                </a:xfrm>
                <a:custGeom>
                  <a:avLst/>
                  <a:gdLst/>
                  <a:ahLst/>
                  <a:cxnLst>
                    <a:cxn ang="0">
                      <a:pos x="212" y="204"/>
                    </a:cxn>
                    <a:cxn ang="0">
                      <a:pos x="194" y="158"/>
                    </a:cxn>
                    <a:cxn ang="0">
                      <a:pos x="188" y="111"/>
                    </a:cxn>
                    <a:cxn ang="0">
                      <a:pos x="183" y="72"/>
                    </a:cxn>
                    <a:cxn ang="0">
                      <a:pos x="178" y="52"/>
                    </a:cxn>
                    <a:cxn ang="0">
                      <a:pos x="169" y="37"/>
                    </a:cxn>
                    <a:cxn ang="0">
                      <a:pos x="157" y="24"/>
                    </a:cxn>
                    <a:cxn ang="0">
                      <a:pos x="143" y="13"/>
                    </a:cxn>
                    <a:cxn ang="0">
                      <a:pos x="124" y="5"/>
                    </a:cxn>
                    <a:cxn ang="0">
                      <a:pos x="100" y="0"/>
                    </a:cxn>
                    <a:cxn ang="0">
                      <a:pos x="76" y="0"/>
                    </a:cxn>
                    <a:cxn ang="0">
                      <a:pos x="54" y="7"/>
                    </a:cxn>
                    <a:cxn ang="0">
                      <a:pos x="35" y="16"/>
                    </a:cxn>
                    <a:cxn ang="0">
                      <a:pos x="18" y="31"/>
                    </a:cxn>
                    <a:cxn ang="0">
                      <a:pos x="5" y="51"/>
                    </a:cxn>
                    <a:cxn ang="0">
                      <a:pos x="0" y="73"/>
                    </a:cxn>
                    <a:cxn ang="0">
                      <a:pos x="3" y="72"/>
                    </a:cxn>
                    <a:cxn ang="0">
                      <a:pos x="15" y="64"/>
                    </a:cxn>
                    <a:cxn ang="0">
                      <a:pos x="35" y="58"/>
                    </a:cxn>
                    <a:cxn ang="0">
                      <a:pos x="56" y="57"/>
                    </a:cxn>
                    <a:cxn ang="0">
                      <a:pos x="74" y="63"/>
                    </a:cxn>
                    <a:cxn ang="0">
                      <a:pos x="87" y="73"/>
                    </a:cxn>
                    <a:cxn ang="0">
                      <a:pos x="93" y="85"/>
                    </a:cxn>
                    <a:cxn ang="0">
                      <a:pos x="96" y="102"/>
                    </a:cxn>
                    <a:cxn ang="0">
                      <a:pos x="100" y="124"/>
                    </a:cxn>
                    <a:cxn ang="0">
                      <a:pos x="106" y="147"/>
                    </a:cxn>
                    <a:cxn ang="0">
                      <a:pos x="116" y="168"/>
                    </a:cxn>
                    <a:cxn ang="0">
                      <a:pos x="131" y="190"/>
                    </a:cxn>
                    <a:cxn ang="0">
                      <a:pos x="150" y="207"/>
                    </a:cxn>
                    <a:cxn ang="0">
                      <a:pos x="172" y="219"/>
                    </a:cxn>
                    <a:cxn ang="0">
                      <a:pos x="194" y="226"/>
                    </a:cxn>
                    <a:cxn ang="0">
                      <a:pos x="220" y="229"/>
                    </a:cxn>
                  </a:cxnLst>
                  <a:rect l="0" t="0" r="r" b="b"/>
                  <a:pathLst>
                    <a:path w="221" h="230">
                      <a:moveTo>
                        <a:pt x="220" y="229"/>
                      </a:moveTo>
                      <a:lnTo>
                        <a:pt x="212" y="204"/>
                      </a:lnTo>
                      <a:lnTo>
                        <a:pt x="202" y="180"/>
                      </a:lnTo>
                      <a:lnTo>
                        <a:pt x="194" y="158"/>
                      </a:lnTo>
                      <a:lnTo>
                        <a:pt x="190" y="136"/>
                      </a:lnTo>
                      <a:lnTo>
                        <a:pt x="188" y="111"/>
                      </a:lnTo>
                      <a:lnTo>
                        <a:pt x="185" y="85"/>
                      </a:lnTo>
                      <a:lnTo>
                        <a:pt x="183" y="72"/>
                      </a:lnTo>
                      <a:lnTo>
                        <a:pt x="181" y="61"/>
                      </a:lnTo>
                      <a:lnTo>
                        <a:pt x="178" y="52"/>
                      </a:lnTo>
                      <a:lnTo>
                        <a:pt x="173" y="43"/>
                      </a:lnTo>
                      <a:lnTo>
                        <a:pt x="169" y="37"/>
                      </a:lnTo>
                      <a:lnTo>
                        <a:pt x="164" y="30"/>
                      </a:lnTo>
                      <a:lnTo>
                        <a:pt x="157" y="24"/>
                      </a:lnTo>
                      <a:lnTo>
                        <a:pt x="150" y="18"/>
                      </a:lnTo>
                      <a:lnTo>
                        <a:pt x="143" y="13"/>
                      </a:lnTo>
                      <a:lnTo>
                        <a:pt x="134" y="9"/>
                      </a:lnTo>
                      <a:lnTo>
                        <a:pt x="124" y="5"/>
                      </a:lnTo>
                      <a:lnTo>
                        <a:pt x="112" y="2"/>
                      </a:lnTo>
                      <a:lnTo>
                        <a:pt x="100" y="0"/>
                      </a:lnTo>
                      <a:lnTo>
                        <a:pt x="88" y="0"/>
                      </a:lnTo>
                      <a:lnTo>
                        <a:pt x="76" y="0"/>
                      </a:lnTo>
                      <a:lnTo>
                        <a:pt x="65" y="2"/>
                      </a:lnTo>
                      <a:lnTo>
                        <a:pt x="54" y="7"/>
                      </a:lnTo>
                      <a:lnTo>
                        <a:pt x="45" y="10"/>
                      </a:lnTo>
                      <a:lnTo>
                        <a:pt x="35" y="16"/>
                      </a:lnTo>
                      <a:lnTo>
                        <a:pt x="25" y="24"/>
                      </a:lnTo>
                      <a:lnTo>
                        <a:pt x="18" y="31"/>
                      </a:lnTo>
                      <a:lnTo>
                        <a:pt x="11" y="41"/>
                      </a:lnTo>
                      <a:lnTo>
                        <a:pt x="5" y="51"/>
                      </a:lnTo>
                      <a:lnTo>
                        <a:pt x="1" y="63"/>
                      </a:lnTo>
                      <a:lnTo>
                        <a:pt x="0" y="73"/>
                      </a:lnTo>
                      <a:lnTo>
                        <a:pt x="0" y="79"/>
                      </a:lnTo>
                      <a:lnTo>
                        <a:pt x="3" y="72"/>
                      </a:lnTo>
                      <a:lnTo>
                        <a:pt x="8" y="67"/>
                      </a:lnTo>
                      <a:lnTo>
                        <a:pt x="15" y="64"/>
                      </a:lnTo>
                      <a:lnTo>
                        <a:pt x="25" y="60"/>
                      </a:lnTo>
                      <a:lnTo>
                        <a:pt x="35" y="58"/>
                      </a:lnTo>
                      <a:lnTo>
                        <a:pt x="46" y="57"/>
                      </a:lnTo>
                      <a:lnTo>
                        <a:pt x="56" y="57"/>
                      </a:lnTo>
                      <a:lnTo>
                        <a:pt x="67" y="60"/>
                      </a:lnTo>
                      <a:lnTo>
                        <a:pt x="74" y="63"/>
                      </a:lnTo>
                      <a:lnTo>
                        <a:pt x="81" y="67"/>
                      </a:lnTo>
                      <a:lnTo>
                        <a:pt x="87" y="73"/>
                      </a:lnTo>
                      <a:lnTo>
                        <a:pt x="91" y="78"/>
                      </a:lnTo>
                      <a:lnTo>
                        <a:pt x="93" y="85"/>
                      </a:lnTo>
                      <a:lnTo>
                        <a:pt x="95" y="92"/>
                      </a:lnTo>
                      <a:lnTo>
                        <a:pt x="96" y="102"/>
                      </a:lnTo>
                      <a:lnTo>
                        <a:pt x="98" y="112"/>
                      </a:lnTo>
                      <a:lnTo>
                        <a:pt x="100" y="124"/>
                      </a:lnTo>
                      <a:lnTo>
                        <a:pt x="103" y="135"/>
                      </a:lnTo>
                      <a:lnTo>
                        <a:pt x="106" y="147"/>
                      </a:lnTo>
                      <a:lnTo>
                        <a:pt x="111" y="158"/>
                      </a:lnTo>
                      <a:lnTo>
                        <a:pt x="116" y="168"/>
                      </a:lnTo>
                      <a:lnTo>
                        <a:pt x="123" y="180"/>
                      </a:lnTo>
                      <a:lnTo>
                        <a:pt x="131" y="190"/>
                      </a:lnTo>
                      <a:lnTo>
                        <a:pt x="140" y="199"/>
                      </a:lnTo>
                      <a:lnTo>
                        <a:pt x="150" y="207"/>
                      </a:lnTo>
                      <a:lnTo>
                        <a:pt x="163" y="215"/>
                      </a:lnTo>
                      <a:lnTo>
                        <a:pt x="172" y="219"/>
                      </a:lnTo>
                      <a:lnTo>
                        <a:pt x="183" y="223"/>
                      </a:lnTo>
                      <a:lnTo>
                        <a:pt x="194" y="226"/>
                      </a:lnTo>
                      <a:lnTo>
                        <a:pt x="207" y="228"/>
                      </a:lnTo>
                      <a:lnTo>
                        <a:pt x="220" y="229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461" name="Freeform 53"/>
                <p:cNvSpPr>
                  <a:spLocks/>
                </p:cNvSpPr>
                <p:nvPr/>
              </p:nvSpPr>
              <p:spPr bwMode="auto">
                <a:xfrm>
                  <a:off x="859" y="1467"/>
                  <a:ext cx="222" cy="230"/>
                </a:xfrm>
                <a:custGeom>
                  <a:avLst/>
                  <a:gdLst/>
                  <a:ahLst/>
                  <a:cxnLst>
                    <a:cxn ang="0">
                      <a:pos x="7" y="204"/>
                    </a:cxn>
                    <a:cxn ang="0">
                      <a:pos x="25" y="158"/>
                    </a:cxn>
                    <a:cxn ang="0">
                      <a:pos x="31" y="111"/>
                    </a:cxn>
                    <a:cxn ang="0">
                      <a:pos x="36" y="72"/>
                    </a:cxn>
                    <a:cxn ang="0">
                      <a:pos x="41" y="52"/>
                    </a:cxn>
                    <a:cxn ang="0">
                      <a:pos x="50" y="37"/>
                    </a:cxn>
                    <a:cxn ang="0">
                      <a:pos x="62" y="24"/>
                    </a:cxn>
                    <a:cxn ang="0">
                      <a:pos x="77" y="13"/>
                    </a:cxn>
                    <a:cxn ang="0">
                      <a:pos x="96" y="5"/>
                    </a:cxn>
                    <a:cxn ang="0">
                      <a:pos x="120" y="0"/>
                    </a:cxn>
                    <a:cxn ang="0">
                      <a:pos x="143" y="0"/>
                    </a:cxn>
                    <a:cxn ang="0">
                      <a:pos x="165" y="7"/>
                    </a:cxn>
                    <a:cxn ang="0">
                      <a:pos x="184" y="16"/>
                    </a:cxn>
                    <a:cxn ang="0">
                      <a:pos x="201" y="31"/>
                    </a:cxn>
                    <a:cxn ang="0">
                      <a:pos x="215" y="51"/>
                    </a:cxn>
                    <a:cxn ang="0">
                      <a:pos x="221" y="73"/>
                    </a:cxn>
                    <a:cxn ang="0">
                      <a:pos x="217" y="72"/>
                    </a:cxn>
                    <a:cxn ang="0">
                      <a:pos x="205" y="64"/>
                    </a:cxn>
                    <a:cxn ang="0">
                      <a:pos x="184" y="58"/>
                    </a:cxn>
                    <a:cxn ang="0">
                      <a:pos x="164" y="57"/>
                    </a:cxn>
                    <a:cxn ang="0">
                      <a:pos x="145" y="63"/>
                    </a:cxn>
                    <a:cxn ang="0">
                      <a:pos x="132" y="73"/>
                    </a:cxn>
                    <a:cxn ang="0">
                      <a:pos x="127" y="85"/>
                    </a:cxn>
                    <a:cxn ang="0">
                      <a:pos x="123" y="102"/>
                    </a:cxn>
                    <a:cxn ang="0">
                      <a:pos x="120" y="124"/>
                    </a:cxn>
                    <a:cxn ang="0">
                      <a:pos x="113" y="147"/>
                    </a:cxn>
                    <a:cxn ang="0">
                      <a:pos x="104" y="168"/>
                    </a:cxn>
                    <a:cxn ang="0">
                      <a:pos x="89" y="190"/>
                    </a:cxn>
                    <a:cxn ang="0">
                      <a:pos x="69" y="207"/>
                    </a:cxn>
                    <a:cxn ang="0">
                      <a:pos x="47" y="219"/>
                    </a:cxn>
                    <a:cxn ang="0">
                      <a:pos x="25" y="226"/>
                    </a:cxn>
                    <a:cxn ang="0">
                      <a:pos x="0" y="229"/>
                    </a:cxn>
                  </a:cxnLst>
                  <a:rect l="0" t="0" r="r" b="b"/>
                  <a:pathLst>
                    <a:path w="222" h="230">
                      <a:moveTo>
                        <a:pt x="0" y="229"/>
                      </a:moveTo>
                      <a:lnTo>
                        <a:pt x="7" y="204"/>
                      </a:lnTo>
                      <a:lnTo>
                        <a:pt x="17" y="180"/>
                      </a:lnTo>
                      <a:lnTo>
                        <a:pt x="25" y="158"/>
                      </a:lnTo>
                      <a:lnTo>
                        <a:pt x="29" y="136"/>
                      </a:lnTo>
                      <a:lnTo>
                        <a:pt x="31" y="111"/>
                      </a:lnTo>
                      <a:lnTo>
                        <a:pt x="34" y="85"/>
                      </a:lnTo>
                      <a:lnTo>
                        <a:pt x="36" y="72"/>
                      </a:lnTo>
                      <a:lnTo>
                        <a:pt x="38" y="61"/>
                      </a:lnTo>
                      <a:lnTo>
                        <a:pt x="41" y="52"/>
                      </a:lnTo>
                      <a:lnTo>
                        <a:pt x="46" y="43"/>
                      </a:lnTo>
                      <a:lnTo>
                        <a:pt x="50" y="37"/>
                      </a:lnTo>
                      <a:lnTo>
                        <a:pt x="56" y="30"/>
                      </a:lnTo>
                      <a:lnTo>
                        <a:pt x="62" y="24"/>
                      </a:lnTo>
                      <a:lnTo>
                        <a:pt x="69" y="18"/>
                      </a:lnTo>
                      <a:lnTo>
                        <a:pt x="77" y="13"/>
                      </a:lnTo>
                      <a:lnTo>
                        <a:pt x="86" y="9"/>
                      </a:lnTo>
                      <a:lnTo>
                        <a:pt x="96" y="5"/>
                      </a:lnTo>
                      <a:lnTo>
                        <a:pt x="108" y="2"/>
                      </a:lnTo>
                      <a:lnTo>
                        <a:pt x="120" y="0"/>
                      </a:lnTo>
                      <a:lnTo>
                        <a:pt x="132" y="0"/>
                      </a:lnTo>
                      <a:lnTo>
                        <a:pt x="143" y="0"/>
                      </a:lnTo>
                      <a:lnTo>
                        <a:pt x="155" y="2"/>
                      </a:lnTo>
                      <a:lnTo>
                        <a:pt x="165" y="7"/>
                      </a:lnTo>
                      <a:lnTo>
                        <a:pt x="175" y="10"/>
                      </a:lnTo>
                      <a:lnTo>
                        <a:pt x="184" y="16"/>
                      </a:lnTo>
                      <a:lnTo>
                        <a:pt x="195" y="24"/>
                      </a:lnTo>
                      <a:lnTo>
                        <a:pt x="201" y="31"/>
                      </a:lnTo>
                      <a:lnTo>
                        <a:pt x="209" y="41"/>
                      </a:lnTo>
                      <a:lnTo>
                        <a:pt x="215" y="51"/>
                      </a:lnTo>
                      <a:lnTo>
                        <a:pt x="219" y="63"/>
                      </a:lnTo>
                      <a:lnTo>
                        <a:pt x="221" y="73"/>
                      </a:lnTo>
                      <a:lnTo>
                        <a:pt x="220" y="79"/>
                      </a:lnTo>
                      <a:lnTo>
                        <a:pt x="217" y="72"/>
                      </a:lnTo>
                      <a:lnTo>
                        <a:pt x="212" y="67"/>
                      </a:lnTo>
                      <a:lnTo>
                        <a:pt x="205" y="64"/>
                      </a:lnTo>
                      <a:lnTo>
                        <a:pt x="195" y="60"/>
                      </a:lnTo>
                      <a:lnTo>
                        <a:pt x="184" y="58"/>
                      </a:lnTo>
                      <a:lnTo>
                        <a:pt x="174" y="57"/>
                      </a:lnTo>
                      <a:lnTo>
                        <a:pt x="164" y="57"/>
                      </a:lnTo>
                      <a:lnTo>
                        <a:pt x="153" y="60"/>
                      </a:lnTo>
                      <a:lnTo>
                        <a:pt x="145" y="63"/>
                      </a:lnTo>
                      <a:lnTo>
                        <a:pt x="139" y="67"/>
                      </a:lnTo>
                      <a:lnTo>
                        <a:pt x="132" y="73"/>
                      </a:lnTo>
                      <a:lnTo>
                        <a:pt x="129" y="78"/>
                      </a:lnTo>
                      <a:lnTo>
                        <a:pt x="127" y="85"/>
                      </a:lnTo>
                      <a:lnTo>
                        <a:pt x="125" y="92"/>
                      </a:lnTo>
                      <a:lnTo>
                        <a:pt x="123" y="102"/>
                      </a:lnTo>
                      <a:lnTo>
                        <a:pt x="122" y="112"/>
                      </a:lnTo>
                      <a:lnTo>
                        <a:pt x="120" y="124"/>
                      </a:lnTo>
                      <a:lnTo>
                        <a:pt x="117" y="135"/>
                      </a:lnTo>
                      <a:lnTo>
                        <a:pt x="113" y="147"/>
                      </a:lnTo>
                      <a:lnTo>
                        <a:pt x="109" y="158"/>
                      </a:lnTo>
                      <a:lnTo>
                        <a:pt x="104" y="168"/>
                      </a:lnTo>
                      <a:lnTo>
                        <a:pt x="97" y="180"/>
                      </a:lnTo>
                      <a:lnTo>
                        <a:pt x="89" y="190"/>
                      </a:lnTo>
                      <a:lnTo>
                        <a:pt x="79" y="199"/>
                      </a:lnTo>
                      <a:lnTo>
                        <a:pt x="69" y="207"/>
                      </a:lnTo>
                      <a:lnTo>
                        <a:pt x="57" y="215"/>
                      </a:lnTo>
                      <a:lnTo>
                        <a:pt x="47" y="219"/>
                      </a:lnTo>
                      <a:lnTo>
                        <a:pt x="37" y="223"/>
                      </a:lnTo>
                      <a:lnTo>
                        <a:pt x="25" y="226"/>
                      </a:lnTo>
                      <a:lnTo>
                        <a:pt x="12" y="228"/>
                      </a:lnTo>
                      <a:lnTo>
                        <a:pt x="0" y="229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462" name="Oval 54"/>
                <p:cNvSpPr>
                  <a:spLocks noChangeArrowheads="1"/>
                </p:cNvSpPr>
                <p:nvPr/>
              </p:nvSpPr>
              <p:spPr bwMode="auto">
                <a:xfrm>
                  <a:off x="829" y="1345"/>
                  <a:ext cx="56" cy="5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</a:pPr>
                  <a:endParaRPr kumimoji="1" lang="ru-RU" sz="2400"/>
                </a:p>
              </p:txBody>
            </p:sp>
          </p:grpSp>
        </p:grpSp>
      </p:grpSp>
      <p:sp>
        <p:nvSpPr>
          <p:cNvPr id="17463" name="Rectangle 5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7464" name="Rectangle 5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19938" y="228600"/>
            <a:ext cx="1871662" cy="60102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00188" y="228600"/>
            <a:ext cx="5467350" cy="60102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00188" y="1524000"/>
            <a:ext cx="3668712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21300" y="1524000"/>
            <a:ext cx="3670300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1F096-90F2-4AC9-A237-7092813EB15E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-9525"/>
            <a:ext cx="1557338" cy="6878638"/>
            <a:chOff x="0" y="-6"/>
            <a:chExt cx="981" cy="4333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453" y="2151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0" y="2151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kumimoji="1" lang="ru-RU" sz="2400"/>
            </a:p>
          </p:txBody>
        </p:sp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222" y="2151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567" y="2160"/>
              <a:ext cx="204" cy="216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kumimoji="1" lang="ru-RU" sz="2400"/>
            </a:p>
          </p:txBody>
        </p:sp>
        <p:sp>
          <p:nvSpPr>
            <p:cNvPr id="16391" name="Freeform 7"/>
            <p:cNvSpPr>
              <a:spLocks/>
            </p:cNvSpPr>
            <p:nvPr/>
          </p:nvSpPr>
          <p:spPr bwMode="auto">
            <a:xfrm>
              <a:off x="222" y="2636"/>
              <a:ext cx="344" cy="647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1"/>
                </a:cxn>
                <a:cxn ang="0">
                  <a:pos x="146" y="366"/>
                </a:cxn>
                <a:cxn ang="0">
                  <a:pos x="50" y="475"/>
                </a:cxn>
                <a:cxn ang="0">
                  <a:pos x="30" y="505"/>
                </a:cxn>
                <a:cxn ang="0">
                  <a:pos x="17" y="535"/>
                </a:cxn>
                <a:cxn ang="0">
                  <a:pos x="10" y="582"/>
                </a:cxn>
                <a:cxn ang="0">
                  <a:pos x="0" y="646"/>
                </a:cxn>
                <a:cxn ang="0">
                  <a:pos x="0" y="365"/>
                </a:cxn>
                <a:cxn ang="0">
                  <a:pos x="5" y="392"/>
                </a:cxn>
                <a:cxn ang="0">
                  <a:pos x="10" y="404"/>
                </a:cxn>
                <a:cxn ang="0">
                  <a:pos x="20" y="410"/>
                </a:cxn>
                <a:cxn ang="0">
                  <a:pos x="30" y="413"/>
                </a:cxn>
                <a:cxn ang="0">
                  <a:pos x="45" y="413"/>
                </a:cxn>
                <a:cxn ang="0">
                  <a:pos x="60" y="407"/>
                </a:cxn>
                <a:cxn ang="0">
                  <a:pos x="257" y="190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2" name="Freeform 8"/>
            <p:cNvSpPr>
              <a:spLocks/>
            </p:cNvSpPr>
            <p:nvPr/>
          </p:nvSpPr>
          <p:spPr bwMode="auto">
            <a:xfrm>
              <a:off x="222" y="2908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3" name="Freeform 9"/>
            <p:cNvSpPr>
              <a:spLocks/>
            </p:cNvSpPr>
            <p:nvPr/>
          </p:nvSpPr>
          <p:spPr bwMode="auto">
            <a:xfrm>
              <a:off x="222" y="3165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4" name="Freeform 10"/>
            <p:cNvSpPr>
              <a:spLocks/>
            </p:cNvSpPr>
            <p:nvPr/>
          </p:nvSpPr>
          <p:spPr bwMode="auto">
            <a:xfrm>
              <a:off x="222" y="3420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5" name="Freeform 11"/>
            <p:cNvSpPr>
              <a:spLocks/>
            </p:cNvSpPr>
            <p:nvPr/>
          </p:nvSpPr>
          <p:spPr bwMode="auto">
            <a:xfrm>
              <a:off x="222" y="3677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6" name="Freeform 12"/>
            <p:cNvSpPr>
              <a:spLocks/>
            </p:cNvSpPr>
            <p:nvPr/>
          </p:nvSpPr>
          <p:spPr bwMode="auto">
            <a:xfrm>
              <a:off x="301" y="3932"/>
              <a:ext cx="265" cy="392"/>
            </a:xfrm>
            <a:custGeom>
              <a:avLst/>
              <a:gdLst/>
              <a:ahLst/>
              <a:cxnLst>
                <a:cxn ang="0">
                  <a:pos x="264" y="52"/>
                </a:cxn>
                <a:cxn ang="0">
                  <a:pos x="264" y="194"/>
                </a:cxn>
                <a:cxn ang="0">
                  <a:pos x="256" y="188"/>
                </a:cxn>
                <a:cxn ang="0">
                  <a:pos x="236" y="188"/>
                </a:cxn>
                <a:cxn ang="0">
                  <a:pos x="221" y="194"/>
                </a:cxn>
                <a:cxn ang="0">
                  <a:pos x="205" y="209"/>
                </a:cxn>
                <a:cxn ang="0">
                  <a:pos x="162" y="261"/>
                </a:cxn>
                <a:cxn ang="0">
                  <a:pos x="66" y="366"/>
                </a:cxn>
                <a:cxn ang="0">
                  <a:pos x="45" y="391"/>
                </a:cxn>
                <a:cxn ang="0">
                  <a:pos x="0" y="391"/>
                </a:cxn>
                <a:cxn ang="0">
                  <a:pos x="178" y="190"/>
                </a:cxn>
                <a:cxn ang="0">
                  <a:pos x="218" y="138"/>
                </a:cxn>
                <a:cxn ang="0">
                  <a:pos x="233" y="111"/>
                </a:cxn>
                <a:cxn ang="0">
                  <a:pos x="246" y="84"/>
                </a:cxn>
                <a:cxn ang="0">
                  <a:pos x="256" y="39"/>
                </a:cxn>
                <a:cxn ang="0">
                  <a:pos x="264" y="0"/>
                </a:cxn>
                <a:cxn ang="0">
                  <a:pos x="264" y="117"/>
                </a:cxn>
              </a:cxnLst>
              <a:rect l="0" t="0" r="r" b="b"/>
              <a:pathLst>
                <a:path w="265" h="392">
                  <a:moveTo>
                    <a:pt x="264" y="52"/>
                  </a:moveTo>
                  <a:lnTo>
                    <a:pt x="264" y="194"/>
                  </a:lnTo>
                  <a:lnTo>
                    <a:pt x="256" y="188"/>
                  </a:lnTo>
                  <a:lnTo>
                    <a:pt x="236" y="188"/>
                  </a:lnTo>
                  <a:lnTo>
                    <a:pt x="221" y="194"/>
                  </a:lnTo>
                  <a:lnTo>
                    <a:pt x="205" y="209"/>
                  </a:lnTo>
                  <a:lnTo>
                    <a:pt x="162" y="261"/>
                  </a:lnTo>
                  <a:lnTo>
                    <a:pt x="66" y="366"/>
                  </a:lnTo>
                  <a:lnTo>
                    <a:pt x="45" y="391"/>
                  </a:lnTo>
                  <a:lnTo>
                    <a:pt x="0" y="391"/>
                  </a:lnTo>
                  <a:lnTo>
                    <a:pt x="178" y="190"/>
                  </a:lnTo>
                  <a:lnTo>
                    <a:pt x="218" y="138"/>
                  </a:lnTo>
                  <a:lnTo>
                    <a:pt x="233" y="111"/>
                  </a:lnTo>
                  <a:lnTo>
                    <a:pt x="246" y="84"/>
                  </a:lnTo>
                  <a:lnTo>
                    <a:pt x="256" y="39"/>
                  </a:lnTo>
                  <a:lnTo>
                    <a:pt x="264" y="0"/>
                  </a:lnTo>
                  <a:lnTo>
                    <a:pt x="264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7" name="Freeform 13"/>
            <p:cNvSpPr>
              <a:spLocks/>
            </p:cNvSpPr>
            <p:nvPr/>
          </p:nvSpPr>
          <p:spPr bwMode="auto">
            <a:xfrm>
              <a:off x="222" y="2366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8" name="Freeform 14"/>
            <p:cNvSpPr>
              <a:spLocks/>
            </p:cNvSpPr>
            <p:nvPr/>
          </p:nvSpPr>
          <p:spPr bwMode="auto">
            <a:xfrm>
              <a:off x="222" y="2151"/>
              <a:ext cx="346" cy="575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3" y="122"/>
                </a:cxn>
                <a:cxn ang="0">
                  <a:pos x="336" y="116"/>
                </a:cxn>
                <a:cxn ang="0">
                  <a:pos x="315" y="116"/>
                </a:cxn>
                <a:cxn ang="0">
                  <a:pos x="300" y="122"/>
                </a:cxn>
                <a:cxn ang="0">
                  <a:pos x="285" y="137"/>
                </a:cxn>
                <a:cxn ang="0">
                  <a:pos x="242" y="188"/>
                </a:cxn>
                <a:cxn ang="0">
                  <a:pos x="146" y="294"/>
                </a:cxn>
                <a:cxn ang="0">
                  <a:pos x="50" y="403"/>
                </a:cxn>
                <a:cxn ang="0">
                  <a:pos x="30" y="433"/>
                </a:cxn>
                <a:cxn ang="0">
                  <a:pos x="17" y="463"/>
                </a:cxn>
                <a:cxn ang="0">
                  <a:pos x="10" y="510"/>
                </a:cxn>
                <a:cxn ang="0">
                  <a:pos x="0" y="574"/>
                </a:cxn>
                <a:cxn ang="0">
                  <a:pos x="0" y="293"/>
                </a:cxn>
                <a:cxn ang="0">
                  <a:pos x="5" y="320"/>
                </a:cxn>
                <a:cxn ang="0">
                  <a:pos x="10" y="332"/>
                </a:cxn>
                <a:cxn ang="0">
                  <a:pos x="20" y="338"/>
                </a:cxn>
                <a:cxn ang="0">
                  <a:pos x="30" y="341"/>
                </a:cxn>
                <a:cxn ang="0">
                  <a:pos x="45" y="341"/>
                </a:cxn>
                <a:cxn ang="0">
                  <a:pos x="60" y="335"/>
                </a:cxn>
                <a:cxn ang="0">
                  <a:pos x="257" y="117"/>
                </a:cxn>
                <a:cxn ang="0">
                  <a:pos x="298" y="66"/>
                </a:cxn>
                <a:cxn ang="0">
                  <a:pos x="313" y="39"/>
                </a:cxn>
                <a:cxn ang="0">
                  <a:pos x="326" y="12"/>
                </a:cxn>
                <a:cxn ang="0">
                  <a:pos x="329" y="0"/>
                </a:cxn>
                <a:cxn ang="0">
                  <a:pos x="345" y="3"/>
                </a:cxn>
                <a:cxn ang="0">
                  <a:pos x="343" y="45"/>
                </a:cxn>
              </a:cxnLst>
              <a:rect l="0" t="0" r="r" b="b"/>
              <a:pathLst>
                <a:path w="346" h="575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3"/>
                  </a:lnTo>
                  <a:lnTo>
                    <a:pt x="30" y="433"/>
                  </a:lnTo>
                  <a:lnTo>
                    <a:pt x="17" y="463"/>
                  </a:lnTo>
                  <a:lnTo>
                    <a:pt x="10" y="510"/>
                  </a:lnTo>
                  <a:lnTo>
                    <a:pt x="0" y="574"/>
                  </a:lnTo>
                  <a:lnTo>
                    <a:pt x="0" y="293"/>
                  </a:lnTo>
                  <a:lnTo>
                    <a:pt x="5" y="320"/>
                  </a:lnTo>
                  <a:lnTo>
                    <a:pt x="10" y="332"/>
                  </a:lnTo>
                  <a:lnTo>
                    <a:pt x="20" y="338"/>
                  </a:lnTo>
                  <a:lnTo>
                    <a:pt x="30" y="341"/>
                  </a:lnTo>
                  <a:lnTo>
                    <a:pt x="45" y="341"/>
                  </a:lnTo>
                  <a:lnTo>
                    <a:pt x="60" y="335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399" name="Rectangle 15"/>
            <p:cNvSpPr>
              <a:spLocks noChangeArrowheads="1"/>
            </p:cNvSpPr>
            <p:nvPr/>
          </p:nvSpPr>
          <p:spPr bwMode="auto">
            <a:xfrm>
              <a:off x="453" y="-3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0" y="-3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kumimoji="1" lang="ru-RU" sz="2400"/>
            </a:p>
          </p:txBody>
        </p:sp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222" y="-3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567" y="-3"/>
              <a:ext cx="204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kumimoji="1" lang="ru-RU" sz="2400"/>
            </a:p>
          </p:txBody>
        </p:sp>
        <p:sp>
          <p:nvSpPr>
            <p:cNvPr id="16403" name="Freeform 19"/>
            <p:cNvSpPr>
              <a:spLocks/>
            </p:cNvSpPr>
            <p:nvPr/>
          </p:nvSpPr>
          <p:spPr bwMode="auto">
            <a:xfrm>
              <a:off x="222" y="497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04" name="Freeform 20"/>
            <p:cNvSpPr>
              <a:spLocks/>
            </p:cNvSpPr>
            <p:nvPr/>
          </p:nvSpPr>
          <p:spPr bwMode="auto">
            <a:xfrm>
              <a:off x="222" y="754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05" name="Freeform 21"/>
            <p:cNvSpPr>
              <a:spLocks/>
            </p:cNvSpPr>
            <p:nvPr/>
          </p:nvSpPr>
          <p:spPr bwMode="auto">
            <a:xfrm>
              <a:off x="222" y="1010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06" name="Freeform 22"/>
            <p:cNvSpPr>
              <a:spLocks/>
            </p:cNvSpPr>
            <p:nvPr/>
          </p:nvSpPr>
          <p:spPr bwMode="auto">
            <a:xfrm>
              <a:off x="222" y="1266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07" name="Freeform 23"/>
            <p:cNvSpPr>
              <a:spLocks/>
            </p:cNvSpPr>
            <p:nvPr/>
          </p:nvSpPr>
          <p:spPr bwMode="auto">
            <a:xfrm>
              <a:off x="222" y="1522"/>
              <a:ext cx="344" cy="647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1"/>
                </a:cxn>
                <a:cxn ang="0">
                  <a:pos x="146" y="366"/>
                </a:cxn>
                <a:cxn ang="0">
                  <a:pos x="50" y="475"/>
                </a:cxn>
                <a:cxn ang="0">
                  <a:pos x="30" y="505"/>
                </a:cxn>
                <a:cxn ang="0">
                  <a:pos x="17" y="535"/>
                </a:cxn>
                <a:cxn ang="0">
                  <a:pos x="10" y="582"/>
                </a:cxn>
                <a:cxn ang="0">
                  <a:pos x="0" y="646"/>
                </a:cxn>
                <a:cxn ang="0">
                  <a:pos x="0" y="365"/>
                </a:cxn>
                <a:cxn ang="0">
                  <a:pos x="5" y="392"/>
                </a:cxn>
                <a:cxn ang="0">
                  <a:pos x="10" y="404"/>
                </a:cxn>
                <a:cxn ang="0">
                  <a:pos x="20" y="410"/>
                </a:cxn>
                <a:cxn ang="0">
                  <a:pos x="30" y="413"/>
                </a:cxn>
                <a:cxn ang="0">
                  <a:pos x="45" y="413"/>
                </a:cxn>
                <a:cxn ang="0">
                  <a:pos x="60" y="407"/>
                </a:cxn>
                <a:cxn ang="0">
                  <a:pos x="257" y="190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08" name="Freeform 24"/>
            <p:cNvSpPr>
              <a:spLocks/>
            </p:cNvSpPr>
            <p:nvPr/>
          </p:nvSpPr>
          <p:spPr bwMode="auto">
            <a:xfrm>
              <a:off x="219" y="4178"/>
              <a:ext cx="349" cy="149"/>
            </a:xfrm>
            <a:custGeom>
              <a:avLst/>
              <a:gdLst/>
              <a:ahLst/>
              <a:cxnLst>
                <a:cxn ang="0">
                  <a:pos x="345" y="52"/>
                </a:cxn>
                <a:cxn ang="0">
                  <a:pos x="348" y="144"/>
                </a:cxn>
                <a:cxn ang="0">
                  <a:pos x="0" y="148"/>
                </a:cxn>
                <a:cxn ang="0">
                  <a:pos x="299" y="143"/>
                </a:cxn>
                <a:cxn ang="0">
                  <a:pos x="315" y="111"/>
                </a:cxn>
                <a:cxn ang="0">
                  <a:pos x="328" y="84"/>
                </a:cxn>
                <a:cxn ang="0">
                  <a:pos x="338" y="39"/>
                </a:cxn>
                <a:cxn ang="0">
                  <a:pos x="345" y="0"/>
                </a:cxn>
                <a:cxn ang="0">
                  <a:pos x="345" y="117"/>
                </a:cxn>
              </a:cxnLst>
              <a:rect l="0" t="0" r="r" b="b"/>
              <a:pathLst>
                <a:path w="349" h="149">
                  <a:moveTo>
                    <a:pt x="345" y="52"/>
                  </a:moveTo>
                  <a:lnTo>
                    <a:pt x="348" y="144"/>
                  </a:lnTo>
                  <a:lnTo>
                    <a:pt x="0" y="148"/>
                  </a:lnTo>
                  <a:lnTo>
                    <a:pt x="299" y="143"/>
                  </a:lnTo>
                  <a:lnTo>
                    <a:pt x="315" y="111"/>
                  </a:lnTo>
                  <a:lnTo>
                    <a:pt x="328" y="84"/>
                  </a:lnTo>
                  <a:lnTo>
                    <a:pt x="338" y="39"/>
                  </a:lnTo>
                  <a:lnTo>
                    <a:pt x="345" y="0"/>
                  </a:lnTo>
                  <a:lnTo>
                    <a:pt x="345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09" name="Freeform 25"/>
            <p:cNvSpPr>
              <a:spLocks/>
            </p:cNvSpPr>
            <p:nvPr/>
          </p:nvSpPr>
          <p:spPr bwMode="auto">
            <a:xfrm>
              <a:off x="222" y="211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10" name="Freeform 26"/>
            <p:cNvSpPr>
              <a:spLocks/>
            </p:cNvSpPr>
            <p:nvPr/>
          </p:nvSpPr>
          <p:spPr bwMode="auto">
            <a:xfrm>
              <a:off x="222" y="-3"/>
              <a:ext cx="346" cy="574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3" y="122"/>
                </a:cxn>
                <a:cxn ang="0">
                  <a:pos x="336" y="116"/>
                </a:cxn>
                <a:cxn ang="0">
                  <a:pos x="315" y="116"/>
                </a:cxn>
                <a:cxn ang="0">
                  <a:pos x="300" y="122"/>
                </a:cxn>
                <a:cxn ang="0">
                  <a:pos x="285" y="137"/>
                </a:cxn>
                <a:cxn ang="0">
                  <a:pos x="242" y="188"/>
                </a:cxn>
                <a:cxn ang="0">
                  <a:pos x="146" y="294"/>
                </a:cxn>
                <a:cxn ang="0">
                  <a:pos x="50" y="402"/>
                </a:cxn>
                <a:cxn ang="0">
                  <a:pos x="30" y="432"/>
                </a:cxn>
                <a:cxn ang="0">
                  <a:pos x="17" y="462"/>
                </a:cxn>
                <a:cxn ang="0">
                  <a:pos x="10" y="509"/>
                </a:cxn>
                <a:cxn ang="0">
                  <a:pos x="0" y="573"/>
                </a:cxn>
                <a:cxn ang="0">
                  <a:pos x="0" y="292"/>
                </a:cxn>
                <a:cxn ang="0">
                  <a:pos x="5" y="319"/>
                </a:cxn>
                <a:cxn ang="0">
                  <a:pos x="10" y="331"/>
                </a:cxn>
                <a:cxn ang="0">
                  <a:pos x="20" y="337"/>
                </a:cxn>
                <a:cxn ang="0">
                  <a:pos x="30" y="340"/>
                </a:cxn>
                <a:cxn ang="0">
                  <a:pos x="45" y="340"/>
                </a:cxn>
                <a:cxn ang="0">
                  <a:pos x="60" y="334"/>
                </a:cxn>
                <a:cxn ang="0">
                  <a:pos x="257" y="117"/>
                </a:cxn>
                <a:cxn ang="0">
                  <a:pos x="298" y="66"/>
                </a:cxn>
                <a:cxn ang="0">
                  <a:pos x="313" y="39"/>
                </a:cxn>
                <a:cxn ang="0">
                  <a:pos x="326" y="12"/>
                </a:cxn>
                <a:cxn ang="0">
                  <a:pos x="329" y="0"/>
                </a:cxn>
                <a:cxn ang="0">
                  <a:pos x="345" y="3"/>
                </a:cxn>
                <a:cxn ang="0">
                  <a:pos x="343" y="45"/>
                </a:cxn>
              </a:cxnLst>
              <a:rect l="0" t="0" r="r" b="b"/>
              <a:pathLst>
                <a:path w="346" h="574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2"/>
                  </a:lnTo>
                  <a:lnTo>
                    <a:pt x="30" y="432"/>
                  </a:lnTo>
                  <a:lnTo>
                    <a:pt x="17" y="462"/>
                  </a:lnTo>
                  <a:lnTo>
                    <a:pt x="10" y="509"/>
                  </a:lnTo>
                  <a:lnTo>
                    <a:pt x="0" y="573"/>
                  </a:lnTo>
                  <a:lnTo>
                    <a:pt x="0" y="292"/>
                  </a:lnTo>
                  <a:lnTo>
                    <a:pt x="5" y="319"/>
                  </a:lnTo>
                  <a:lnTo>
                    <a:pt x="10" y="331"/>
                  </a:lnTo>
                  <a:lnTo>
                    <a:pt x="20" y="337"/>
                  </a:lnTo>
                  <a:lnTo>
                    <a:pt x="30" y="340"/>
                  </a:lnTo>
                  <a:lnTo>
                    <a:pt x="45" y="340"/>
                  </a:lnTo>
                  <a:lnTo>
                    <a:pt x="60" y="334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11" name="Freeform 27"/>
            <p:cNvSpPr>
              <a:spLocks/>
            </p:cNvSpPr>
            <p:nvPr/>
          </p:nvSpPr>
          <p:spPr bwMode="auto">
            <a:xfrm>
              <a:off x="224" y="-6"/>
              <a:ext cx="154" cy="294"/>
            </a:xfrm>
            <a:custGeom>
              <a:avLst/>
              <a:gdLst/>
              <a:ahLst/>
              <a:cxnLst>
                <a:cxn ang="0">
                  <a:pos x="153" y="3"/>
                </a:cxn>
                <a:cxn ang="0">
                  <a:pos x="50" y="122"/>
                </a:cxn>
                <a:cxn ang="0">
                  <a:pos x="30" y="152"/>
                </a:cxn>
                <a:cxn ang="0">
                  <a:pos x="17" y="182"/>
                </a:cxn>
                <a:cxn ang="0">
                  <a:pos x="10" y="229"/>
                </a:cxn>
                <a:cxn ang="0">
                  <a:pos x="0" y="293"/>
                </a:cxn>
                <a:cxn ang="0">
                  <a:pos x="0" y="12"/>
                </a:cxn>
                <a:cxn ang="0">
                  <a:pos x="5" y="39"/>
                </a:cxn>
                <a:cxn ang="0">
                  <a:pos x="10" y="51"/>
                </a:cxn>
                <a:cxn ang="0">
                  <a:pos x="20" y="57"/>
                </a:cxn>
                <a:cxn ang="0">
                  <a:pos x="30" y="60"/>
                </a:cxn>
                <a:cxn ang="0">
                  <a:pos x="45" y="60"/>
                </a:cxn>
                <a:cxn ang="0">
                  <a:pos x="60" y="54"/>
                </a:cxn>
                <a:cxn ang="0">
                  <a:pos x="110" y="0"/>
                </a:cxn>
              </a:cxnLst>
              <a:rect l="0" t="0" r="r" b="b"/>
              <a:pathLst>
                <a:path w="154" h="294">
                  <a:moveTo>
                    <a:pt x="153" y="3"/>
                  </a:moveTo>
                  <a:lnTo>
                    <a:pt x="50" y="122"/>
                  </a:lnTo>
                  <a:lnTo>
                    <a:pt x="30" y="152"/>
                  </a:lnTo>
                  <a:lnTo>
                    <a:pt x="17" y="182"/>
                  </a:lnTo>
                  <a:lnTo>
                    <a:pt x="10" y="229"/>
                  </a:lnTo>
                  <a:lnTo>
                    <a:pt x="0" y="293"/>
                  </a:lnTo>
                  <a:lnTo>
                    <a:pt x="0" y="12"/>
                  </a:lnTo>
                  <a:lnTo>
                    <a:pt x="5" y="39"/>
                  </a:lnTo>
                  <a:lnTo>
                    <a:pt x="10" y="51"/>
                  </a:lnTo>
                  <a:lnTo>
                    <a:pt x="20" y="57"/>
                  </a:lnTo>
                  <a:lnTo>
                    <a:pt x="30" y="60"/>
                  </a:lnTo>
                  <a:lnTo>
                    <a:pt x="45" y="60"/>
                  </a:lnTo>
                  <a:lnTo>
                    <a:pt x="60" y="54"/>
                  </a:lnTo>
                  <a:lnTo>
                    <a:pt x="110" y="0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12" name="Freeform 28"/>
            <p:cNvSpPr>
              <a:spLocks/>
            </p:cNvSpPr>
            <p:nvPr/>
          </p:nvSpPr>
          <p:spPr bwMode="auto">
            <a:xfrm>
              <a:off x="222" y="1796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13" name="Rectangle 29"/>
            <p:cNvSpPr>
              <a:spLocks noChangeArrowheads="1"/>
            </p:cNvSpPr>
            <p:nvPr/>
          </p:nvSpPr>
          <p:spPr bwMode="auto">
            <a:xfrm>
              <a:off x="771" y="0"/>
              <a:ext cx="210" cy="431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13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>
              <a:off x="64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641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500188" y="228600"/>
            <a:ext cx="7491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641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188" y="1524000"/>
            <a:ext cx="749141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418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7800" y="6324600"/>
            <a:ext cx="14097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0491F096-90F2-4AC9-A237-7092813EB15E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16419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ru-RU"/>
          </a:p>
        </p:txBody>
      </p:sp>
      <p:sp>
        <p:nvSpPr>
          <p:cNvPr id="16420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B4610DD-EB26-4961-9AE9-201AF6AF93B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loshinbogdan/LightSemanti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mcgill.ca/~martin/papers/phdthesi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sz="quarter"/>
          </p:nvPr>
        </p:nvSpPr>
        <p:spPr>
          <a:xfrm>
            <a:off x="2214546" y="1357298"/>
            <a:ext cx="6634178" cy="2333625"/>
          </a:xfrm>
        </p:spPr>
        <p:txBody>
          <a:bodyPr/>
          <a:lstStyle/>
          <a:p>
            <a:r>
              <a:rPr lang="ru-R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НАКОПЛЕНИЕ ЛЕГКОВЕСНОЙ СЕМАНТИЧЕСКОЙ ИНФОРМАЦИИ ПО СИНТАКСИЧЕСКОМУ ДЕРЕВУ</a:t>
            </a:r>
            <a:br>
              <a:rPr lang="ru-R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sz="quarter" idx="1"/>
          </p:nvPr>
        </p:nvSpPr>
        <p:spPr>
          <a:xfrm>
            <a:off x="2643174" y="4572008"/>
            <a:ext cx="6249987" cy="1285875"/>
          </a:xfrm>
        </p:spPr>
        <p:txBody>
          <a:bodyPr/>
          <a:lstStyle/>
          <a:p>
            <a:pPr algn="r"/>
            <a:r>
              <a:rPr lang="ru-RU" sz="2400" dirty="0"/>
              <a:t>Волошин Б.И. </a:t>
            </a:r>
            <a:endParaRPr lang="en-US" sz="2400" dirty="0" smtClean="0"/>
          </a:p>
          <a:p>
            <a:pPr algn="r"/>
            <a:r>
              <a:rPr lang="ru-RU" sz="2400" dirty="0" smtClean="0"/>
              <a:t>студент  4 курса </a:t>
            </a:r>
            <a:r>
              <a:rPr lang="ru-RU" sz="2400" dirty="0"/>
              <a:t>9 </a:t>
            </a:r>
            <a:r>
              <a:rPr lang="ru-RU" sz="2400" dirty="0" smtClean="0"/>
              <a:t>группы </a:t>
            </a:r>
            <a:endParaRPr lang="ru-RU" sz="2400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6" y="142852"/>
            <a:ext cx="7491412" cy="1143000"/>
          </a:xfrm>
        </p:spPr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85852" y="1571612"/>
            <a:ext cx="7634288" cy="4714875"/>
          </a:xfrm>
        </p:spPr>
        <p:txBody>
          <a:bodyPr/>
          <a:lstStyle/>
          <a:p>
            <a:r>
              <a:rPr lang="ru-RU" sz="2800" dirty="0"/>
              <a:t>Однообразное хранение и доступ ко всей семантической информации, избавляемся от сложных таблиц символов и иерархий классов</a:t>
            </a:r>
          </a:p>
          <a:p>
            <a:r>
              <a:rPr lang="ru-RU" sz="2800" dirty="0"/>
              <a:t>Можно построить составной </a:t>
            </a:r>
            <a:r>
              <a:rPr lang="ru-RU" sz="2800" dirty="0" smtClean="0"/>
              <a:t>запрос (</a:t>
            </a:r>
            <a:r>
              <a:rPr lang="ru-RU" sz="2800" dirty="0"/>
              <a:t>например, </a:t>
            </a:r>
            <a:r>
              <a:rPr lang="ru-RU" sz="2800" dirty="0" smtClean="0"/>
              <a:t>вызываемые методами</a:t>
            </a:r>
            <a:r>
              <a:rPr lang="en-US" sz="2800" dirty="0" smtClean="0"/>
              <a:t> A</a:t>
            </a:r>
            <a:r>
              <a:rPr lang="ru-RU" sz="2800" dirty="0" smtClean="0"/>
              <a:t> процедуры)</a:t>
            </a:r>
          </a:p>
          <a:p>
            <a:r>
              <a:rPr lang="ru-RU" sz="2800" dirty="0" smtClean="0"/>
              <a:t>Модель конкретизирует и классифицирует задачи анализа синтаксического дерева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решения</a:t>
            </a:r>
          </a:p>
        </p:txBody>
      </p:sp>
      <p:graphicFrame>
        <p:nvGraphicFramePr>
          <p:cNvPr id="4" name="Схема 3"/>
          <p:cNvGraphicFramePr/>
          <p:nvPr/>
        </p:nvGraphicFramePr>
        <p:xfrm>
          <a:off x="1500166" y="1428736"/>
          <a:ext cx="6286512" cy="4746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73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6" y="0"/>
            <a:ext cx="7491412" cy="1143000"/>
          </a:xfrm>
        </p:spPr>
        <p:txBody>
          <a:bodyPr/>
          <a:lstStyle/>
          <a:p>
            <a:r>
              <a:rPr lang="ru-RU" dirty="0"/>
              <a:t>Программная реализация модели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1714480" y="2285992"/>
            <a:ext cx="171451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charset="0"/>
              </a:rPr>
              <a:t>Program </a:t>
            </a:r>
            <a:r>
              <a:rPr lang="en-US" dirty="0">
                <a:latin typeface="Times New Roman" charset="0"/>
              </a:rPr>
              <a:t>model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714480" y="2928934"/>
            <a:ext cx="171451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Elements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714480" y="3571876"/>
            <a:ext cx="171451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charset="0"/>
              </a:rPr>
              <a:t>Relations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857884" y="2285992"/>
            <a:ext cx="314327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charset="0"/>
              </a:rPr>
              <a:t>Class </a:t>
            </a:r>
            <a:r>
              <a:rPr lang="en-US" dirty="0" err="1">
                <a:latin typeface="Times New Roman" charset="0"/>
              </a:rPr>
              <a:t>ProgramModel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5857884" y="2928934"/>
            <a:ext cx="3143240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Map&lt;string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, set&lt;string&gt;&gt;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5857884" y="3571876"/>
            <a:ext cx="314327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charset="0"/>
              </a:rPr>
              <a:t>Map&lt;string</a:t>
            </a:r>
            <a:r>
              <a:rPr lang="en-US" dirty="0">
                <a:latin typeface="Times New Roman" charset="0"/>
              </a:rPr>
              <a:t>, Relation&gt;</a:t>
            </a: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1714480" y="4214818"/>
            <a:ext cx="171451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charset="0"/>
              </a:rPr>
              <a:t>Dom(Relation</a:t>
            </a:r>
            <a:r>
              <a:rPr lang="en-US" dirty="0">
                <a:latin typeface="Times New Roman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714480" y="4857760"/>
            <a:ext cx="171451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charset="0"/>
              </a:rPr>
              <a:t>Ran(Relation</a:t>
            </a:r>
            <a:r>
              <a:rPr lang="en-US" dirty="0">
                <a:latin typeface="Times New Roman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5857884" y="4214818"/>
            <a:ext cx="3143272" cy="5715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imes New Roman" charset="0"/>
              </a:rPr>
              <a:t>Метод класса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Relation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</a:rPr>
              <a:t>Dom</a:t>
            </a: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5857884" y="4857760"/>
            <a:ext cx="3143272" cy="5715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imes New Roman" charset="0"/>
              </a:rPr>
              <a:t>Метод класса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Relation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charset="0"/>
              </a:rPr>
              <a:t>Ran</a:t>
            </a:r>
          </a:p>
        </p:txBody>
      </p:sp>
      <p:sp>
        <p:nvSpPr>
          <p:cNvPr id="24" name="Стрелка вправо 23"/>
          <p:cNvSpPr/>
          <p:nvPr/>
        </p:nvSpPr>
        <p:spPr bwMode="auto">
          <a:xfrm>
            <a:off x="3428992" y="5572140"/>
            <a:ext cx="2428892" cy="5000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5" name="Прямоугольник 24"/>
          <p:cNvSpPr/>
          <p:nvPr/>
        </p:nvSpPr>
        <p:spPr bwMode="auto">
          <a:xfrm>
            <a:off x="1714480" y="5357826"/>
            <a:ext cx="1714512" cy="8572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Times New Roman" charset="0"/>
              </a:rPr>
              <a:t>Proj</a:t>
            </a:r>
            <a:r>
              <a:rPr lang="en-US" dirty="0">
                <a:latin typeface="Times New Roman" charset="0"/>
              </a:rPr>
              <a:t>(Domain, Relation, Range, </a:t>
            </a:r>
            <a:r>
              <a:rPr lang="en-US" dirty="0" err="1">
                <a:latin typeface="Times New Roman" charset="0"/>
              </a:rPr>
              <a:t>ProgramModel</a:t>
            </a:r>
            <a:r>
              <a:rPr lang="en-US" dirty="0">
                <a:latin typeface="Times New Roman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5857884" y="5500702"/>
            <a:ext cx="3143272" cy="642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imes New Roman" charset="0"/>
              </a:rPr>
              <a:t>Метод класса </a:t>
            </a:r>
            <a:r>
              <a:rPr lang="en-US" dirty="0" smtClean="0">
                <a:latin typeface="Times New Roman" charset="0"/>
              </a:rPr>
              <a:t>Relation </a:t>
            </a:r>
            <a:r>
              <a:rPr lang="en-US" dirty="0" err="1" smtClean="0">
                <a:latin typeface="Times New Roman" charset="0"/>
              </a:rPr>
              <a:t>Proj</a:t>
            </a:r>
            <a:r>
              <a:rPr lang="en-US" dirty="0" smtClean="0">
                <a:latin typeface="Times New Roman" charset="0"/>
              </a:rPr>
              <a:t>(Domain, </a:t>
            </a:r>
            <a:r>
              <a:rPr lang="en-US" dirty="0">
                <a:latin typeface="Times New Roman" charset="0"/>
              </a:rPr>
              <a:t>Range)</a:t>
            </a:r>
          </a:p>
        </p:txBody>
      </p:sp>
      <p:sp>
        <p:nvSpPr>
          <p:cNvPr id="28" name="Стрелка вправо 27"/>
          <p:cNvSpPr/>
          <p:nvPr/>
        </p:nvSpPr>
        <p:spPr bwMode="auto">
          <a:xfrm>
            <a:off x="3428992" y="4857760"/>
            <a:ext cx="2428892" cy="5000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9" name="Стрелка вправо 28"/>
          <p:cNvSpPr/>
          <p:nvPr/>
        </p:nvSpPr>
        <p:spPr bwMode="auto">
          <a:xfrm>
            <a:off x="3428992" y="4214818"/>
            <a:ext cx="2428892" cy="5000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0" name="Стрелка вправо 29"/>
          <p:cNvSpPr/>
          <p:nvPr/>
        </p:nvSpPr>
        <p:spPr bwMode="auto">
          <a:xfrm>
            <a:off x="3428992" y="3571876"/>
            <a:ext cx="2428892" cy="5000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1" name="Стрелка вправо 30"/>
          <p:cNvSpPr/>
          <p:nvPr/>
        </p:nvSpPr>
        <p:spPr bwMode="auto">
          <a:xfrm>
            <a:off x="3428992" y="2928934"/>
            <a:ext cx="2428892" cy="5000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2" name="Стрелка вправо 31"/>
          <p:cNvSpPr/>
          <p:nvPr/>
        </p:nvSpPr>
        <p:spPr bwMode="auto">
          <a:xfrm>
            <a:off x="3428992" y="2285992"/>
            <a:ext cx="2428892" cy="5000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00232" y="1714488"/>
            <a:ext cx="10951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Понятие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929322" y="1714488"/>
            <a:ext cx="29787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запросы к программной модели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28" y="1714488"/>
            <a:ext cx="7429552" cy="90486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ru-RU" sz="2000" dirty="0" smtClean="0"/>
              <a:t>Какие поля содержит класс</a:t>
            </a:r>
          </a:p>
          <a:p>
            <a:pPr algn="ctr">
              <a:buNone/>
            </a:pPr>
            <a:r>
              <a:rPr lang="en-US" sz="2000" dirty="0" err="1" smtClean="0"/>
              <a:t>Program.Declares.Proj</a:t>
            </a:r>
            <a:r>
              <a:rPr lang="en-US" sz="2000" dirty="0" smtClean="0"/>
              <a:t>(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, </a:t>
            </a:r>
            <a:r>
              <a:rPr lang="en-US" sz="2000" dirty="0" err="1" smtClean="0"/>
              <a:t>Program.Fields</a:t>
            </a:r>
            <a:r>
              <a:rPr lang="en-US" sz="2000" dirty="0" smtClean="0"/>
              <a:t>)</a:t>
            </a:r>
            <a:endParaRPr lang="ru-RU" sz="2000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 bwMode="auto">
          <a:xfrm>
            <a:off x="1428728" y="3000372"/>
            <a:ext cx="7491412" cy="9048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ru-RU" sz="2000" b="1" kern="0" dirty="0" smtClean="0"/>
              <a:t>Какие процедуры вызываются в программе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Program.</a:t>
            </a:r>
            <a:r>
              <a:rPr lang="en-US" sz="2000" b="1" kern="0" dirty="0" smtClean="0"/>
              <a:t>Calls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(Global,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Program.Procedures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1428728" y="4286256"/>
            <a:ext cx="7491412" cy="19288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ru-RU" sz="2000" b="1" kern="0" dirty="0" smtClean="0"/>
              <a:t>Содержит ли пространство имён переменную с указанным именем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Program.</a:t>
            </a:r>
            <a:r>
              <a:rPr lang="en-US" b="1" kern="0" dirty="0" smtClean="0"/>
              <a:t>Declares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b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Program.PartialName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variableName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Program.Variables</a:t>
            </a:r>
            <a:r>
              <a:rPr lang="en-US" b="1" kern="0" dirty="0" smtClean="0"/>
              <a:t>).Ran()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nameSpace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  <a:endParaRPr kumimoji="0" lang="ru-RU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решения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xmlns="" val="1404605311"/>
              </p:ext>
            </p:extLst>
          </p:nvPr>
        </p:nvGraphicFramePr>
        <p:xfrm>
          <a:off x="1500166" y="1357298"/>
          <a:ext cx="6429388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28" y="1571612"/>
            <a:ext cx="7491412" cy="4929222"/>
          </a:xfrm>
        </p:spPr>
        <p:txBody>
          <a:bodyPr/>
          <a:lstStyle/>
          <a:p>
            <a:r>
              <a:rPr lang="ru-RU" sz="2800" dirty="0" err="1" smtClean="0"/>
              <a:t>Визитор</a:t>
            </a:r>
            <a:r>
              <a:rPr lang="ru-RU" sz="2800" dirty="0" smtClean="0"/>
              <a:t> по синтаксическому дереву отвечает за сбор семантической информации (в используемой теории соответствует понятию </a:t>
            </a:r>
            <a:r>
              <a:rPr lang="en-US" sz="2800" dirty="0" smtClean="0"/>
              <a:t>Mapping Function</a:t>
            </a:r>
            <a:r>
              <a:rPr lang="ru-RU" sz="2800" dirty="0" smtClean="0"/>
              <a:t>)</a:t>
            </a:r>
          </a:p>
          <a:p>
            <a:r>
              <a:rPr lang="en-US" sz="2800" dirty="0" err="1" smtClean="0"/>
              <a:t>InformationContainer</a:t>
            </a:r>
            <a:r>
              <a:rPr lang="en-US" sz="2800" dirty="0" smtClean="0"/>
              <a:t> </a:t>
            </a:r>
            <a:r>
              <a:rPr lang="ru-RU" sz="2800" dirty="0" smtClean="0"/>
              <a:t>хранит минимальный контекст и по запросам </a:t>
            </a:r>
            <a:r>
              <a:rPr lang="ru-RU" sz="2800" dirty="0" err="1" smtClean="0"/>
              <a:t>визитора</a:t>
            </a:r>
            <a:r>
              <a:rPr lang="ru-RU" sz="2800" dirty="0" smtClean="0"/>
              <a:t> изменяет конкретную программную модель</a:t>
            </a:r>
          </a:p>
          <a:p>
            <a:r>
              <a:rPr lang="ru-RU" sz="2800" dirty="0" smtClean="0"/>
              <a:t>Программная модель хранит легковесную семантику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err="1" smtClean="0"/>
              <a:t>Intellisence</a:t>
            </a:r>
            <a:r>
              <a:rPr lang="en-US" dirty="0" smtClean="0"/>
              <a:t> </a:t>
            </a:r>
            <a:r>
              <a:rPr lang="ru-RU" dirty="0" smtClean="0"/>
              <a:t>по первым символам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00166" y="1643050"/>
            <a:ext cx="7491412" cy="104774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ru-RU" sz="2800" dirty="0" smtClean="0"/>
              <a:t>Задача: Получить все </a:t>
            </a:r>
            <a:r>
              <a:rPr lang="ru-RU" sz="2800" dirty="0" smtClean="0"/>
              <a:t>имена, </a:t>
            </a:r>
            <a:r>
              <a:rPr lang="ru-RU" sz="2800" dirty="0" smtClean="0"/>
              <a:t>доступные в пространстве имён </a:t>
            </a:r>
            <a:r>
              <a:rPr lang="en-US" sz="2800" dirty="0" err="1" smtClean="0"/>
              <a:t>nameSpace</a:t>
            </a:r>
            <a:endParaRPr lang="ru-RU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214382" y="3000372"/>
          <a:ext cx="7929618" cy="3505200"/>
        </p:xfrm>
        <a:graphic>
          <a:graphicData uri="http://schemas.openxmlformats.org/drawingml/2006/table">
            <a:tbl>
              <a:tblPr/>
              <a:tblGrid>
                <a:gridCol w="7929618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8000"/>
                          </a:solidFill>
                        </a:rPr>
                        <a:t>// Сбор информации</a:t>
                      </a:r>
                      <a:r>
                        <a:rPr lang="ru-RU" sz="1400" dirty="0"/>
                        <a:t> </a:t>
                      </a:r>
                      <a:endParaRPr lang="ru-RU" sz="1400" dirty="0" smtClean="0"/>
                    </a:p>
                    <a:p>
                      <a:r>
                        <a:rPr lang="en-US" sz="1400" dirty="0" err="1" smtClean="0"/>
                        <a:t>SpecificProgramModel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program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400" dirty="0" err="1" smtClean="0"/>
                        <a:t>VisitorCollector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visitor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=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new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VisitorCollector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();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visitor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/>
                        <a:t>visit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/>
                        <a:t>tree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400" dirty="0" smtClean="0"/>
                        <a:t>program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=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visitor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/>
                        <a:t>program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// </a:t>
                      </a:r>
                      <a:r>
                        <a:rPr lang="ru-RU" sz="1400" dirty="0">
                          <a:solidFill>
                            <a:srgbClr val="008000"/>
                          </a:solidFill>
                        </a:rPr>
                        <a:t>Сбор пространств </a:t>
                      </a:r>
                      <a:r>
                        <a:rPr lang="ru-RU" sz="1400" dirty="0" smtClean="0">
                          <a:solidFill>
                            <a:srgbClr val="008000"/>
                          </a:solidFill>
                        </a:rPr>
                        <a:t>имён</a:t>
                      </a:r>
                    </a:p>
                    <a:p>
                      <a:r>
                        <a:rPr lang="en-US" sz="1400" dirty="0" err="1" smtClean="0"/>
                        <a:t>SortedSet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&lt;</a:t>
                      </a:r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string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&gt;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nameSpaces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=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new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SortedSet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string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&gt;();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400" dirty="0" err="1" smtClean="0"/>
                        <a:t>nameSpaces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Add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 err="1" smtClean="0"/>
                        <a:t>nameSpace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400" dirty="0" err="1" smtClean="0"/>
                        <a:t>SortedSet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&lt;</a:t>
                      </a:r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string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&gt;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nstmp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=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new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SortedSet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string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&gt;();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nstmp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/>
                        <a:t>Add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 err="1"/>
                        <a:t>nameSpace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do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{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400" dirty="0" smtClean="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en-US" sz="1400" dirty="0" err="1" smtClean="0"/>
                        <a:t>nstmp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=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program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/>
                        <a:t>Contains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/>
                        <a:t>ProjRan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 err="1"/>
                        <a:t>nstmp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400" baseline="0" dirty="0" smtClean="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en-US" sz="1400" dirty="0" err="1" smtClean="0"/>
                        <a:t>nameSpaces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AddRange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 err="1" smtClean="0"/>
                        <a:t>nstmp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}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while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 err="1"/>
                        <a:t>nstmp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/>
                        <a:t>Count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!=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800000"/>
                          </a:solidFill>
                        </a:rPr>
                        <a:t>0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// </a:t>
                      </a:r>
                      <a:r>
                        <a:rPr lang="ru-RU" sz="1400" dirty="0">
                          <a:solidFill>
                            <a:srgbClr val="008000"/>
                          </a:solidFill>
                        </a:rPr>
                        <a:t>Получение </a:t>
                      </a:r>
                      <a:r>
                        <a:rPr lang="ru-RU" sz="1400" dirty="0" smtClean="0">
                          <a:solidFill>
                            <a:srgbClr val="008000"/>
                          </a:solidFill>
                        </a:rPr>
                        <a:t>всех имён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return</a:t>
                      </a:r>
                      <a:r>
                        <a:rPr lang="ru-RU" sz="1400" b="1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400" dirty="0" err="1" smtClean="0"/>
                        <a:t>program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PartialNames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ProjRan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 err="1" smtClean="0"/>
                        <a:t>program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Declares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ProjDom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 err="1" smtClean="0"/>
                        <a:t>nameSpaces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).</a:t>
                      </a:r>
                      <a:r>
                        <a:rPr lang="en-US" sz="1400" dirty="0" smtClean="0"/>
                        <a:t>Ran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()).</a:t>
                      </a:r>
                      <a:r>
                        <a:rPr lang="en-US" sz="1400" dirty="0" smtClean="0"/>
                        <a:t>Dom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();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err="1" smtClean="0"/>
              <a:t>Intellisence</a:t>
            </a:r>
            <a:r>
              <a:rPr lang="en-US" dirty="0" smtClean="0"/>
              <a:t> </a:t>
            </a:r>
            <a:r>
              <a:rPr lang="ru-RU" dirty="0" smtClean="0"/>
              <a:t>по первым символам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00188" y="1524001"/>
            <a:ext cx="7491412" cy="1047744"/>
          </a:xfrm>
        </p:spPr>
        <p:txBody>
          <a:bodyPr/>
          <a:lstStyle/>
          <a:p>
            <a:r>
              <a:rPr lang="ru-RU" dirty="0" smtClean="0"/>
              <a:t>Накапливание </a:t>
            </a:r>
            <a:r>
              <a:rPr lang="ru-RU" dirty="0" smtClean="0"/>
              <a:t>информации </a:t>
            </a:r>
            <a:r>
              <a:rPr lang="ru-RU" dirty="0" smtClean="0"/>
              <a:t>в </a:t>
            </a:r>
            <a:r>
              <a:rPr lang="ru-RU" dirty="0" err="1" smtClean="0"/>
              <a:t>визиторе</a:t>
            </a:r>
            <a:endParaRPr lang="ru-RU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285852" y="2643182"/>
          <a:ext cx="6715172" cy="4084016"/>
        </p:xfrm>
        <a:graphic>
          <a:graphicData uri="http://schemas.openxmlformats.org/drawingml/2006/table">
            <a:tbl>
              <a:tblPr/>
              <a:tblGrid>
                <a:gridCol w="6715172"/>
              </a:tblGrid>
              <a:tr h="40640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public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override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void</a:t>
                      </a:r>
                      <a:r>
                        <a:rPr lang="en-US" sz="1200" dirty="0"/>
                        <a:t> visit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200" dirty="0" err="1"/>
                        <a:t>var_def_statement</a:t>
                      </a:r>
                      <a:r>
                        <a:rPr lang="en-US" sz="1200" dirty="0"/>
                        <a:t> _</a:t>
                      </a:r>
                      <a:r>
                        <a:rPr lang="en-US" sz="1200" dirty="0" err="1"/>
                        <a:t>var_def_statement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)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{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200" b="1" baseline="0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200" b="1" dirty="0" err="1" smtClean="0">
                          <a:solidFill>
                            <a:srgbClr val="0000FF"/>
                          </a:solidFill>
                        </a:rPr>
                        <a:t>base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visit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var_def_statement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200" b="1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200" b="1" dirty="0" err="1" smtClean="0">
                          <a:solidFill>
                            <a:srgbClr val="0000FF"/>
                          </a:solidFill>
                        </a:rPr>
                        <a:t>foreach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0000FF"/>
                          </a:solidFill>
                        </a:rPr>
                        <a:t>var</a:t>
                      </a:r>
                      <a:r>
                        <a:rPr lang="en-US" sz="1200" dirty="0"/>
                        <a:t> variable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in</a:t>
                      </a:r>
                      <a:r>
                        <a:rPr lang="en-US" sz="1200" dirty="0"/>
                        <a:t> _</a:t>
                      </a:r>
                      <a:r>
                        <a:rPr lang="en-US" sz="1200" dirty="0" err="1"/>
                        <a:t>var_def_statement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/>
                        <a:t>vars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/>
                        <a:t>idents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FF"/>
                          </a:solidFill>
                        </a:rPr>
                        <a:t>        </a:t>
                      </a:r>
                      <a:r>
                        <a:rPr lang="en-US" sz="1200" dirty="0" err="1" smtClean="0"/>
                        <a:t>information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nameController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AddVariable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200" dirty="0" smtClean="0"/>
                        <a:t>variable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smtClean="0"/>
                        <a:t>name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}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public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override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void</a:t>
                      </a:r>
                      <a:r>
                        <a:rPr lang="en-US" sz="1200" dirty="0"/>
                        <a:t> visit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200" dirty="0" err="1"/>
                        <a:t>procedure_definition</a:t>
                      </a:r>
                      <a:r>
                        <a:rPr lang="en-US" sz="1200" dirty="0"/>
                        <a:t> _</a:t>
                      </a:r>
                      <a:r>
                        <a:rPr lang="en-US" sz="1200" dirty="0" err="1"/>
                        <a:t>procedure_definition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)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{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200" dirty="0" err="1" smtClean="0"/>
                        <a:t>procedure_header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procedure_header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=</a:t>
                      </a:r>
                      <a:r>
                        <a:rPr lang="en-US" sz="1200" dirty="0"/>
                        <a:t> _</a:t>
                      </a:r>
                      <a:r>
                        <a:rPr lang="en-US" sz="1200" dirty="0" err="1" smtClean="0"/>
                        <a:t>procedure_definition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proc_header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;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200" dirty="0" err="1" smtClean="0"/>
                        <a:t>function_header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function_header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=</a:t>
                      </a:r>
                      <a:r>
                        <a:rPr lang="en-US" sz="1200" dirty="0"/>
                        <a:t> _</a:t>
                      </a:r>
                      <a:r>
                        <a:rPr lang="en-US" sz="1200" dirty="0" err="1"/>
                        <a:t>procedure_header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as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 smtClean="0"/>
                        <a:t>function_header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;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200" b="1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if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function_header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!=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null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FF"/>
                          </a:solidFill>
                        </a:rPr>
                        <a:t>        </a:t>
                      </a:r>
                      <a:r>
                        <a:rPr lang="en-US" sz="1200" dirty="0" err="1" smtClean="0"/>
                        <a:t>information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nameController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AddFunction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procedure_header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/>
                        <a:t>name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/>
                        <a:t>meth_name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/>
                        <a:t>name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200" b="1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else</a:t>
                      </a:r>
                      <a:endParaRPr lang="ru-RU" sz="1200" b="1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200" b="1" dirty="0" smtClean="0">
                          <a:solidFill>
                            <a:srgbClr val="0000FF"/>
                          </a:solidFill>
                        </a:rPr>
                        <a:t>       </a:t>
                      </a:r>
                      <a:r>
                        <a:rPr lang="en-US" sz="1200" dirty="0" err="1" smtClean="0"/>
                        <a:t>information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nameController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AddProcedure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procedure_header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/>
                        <a:t>name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/>
                        <a:t>meth_name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/>
                        <a:t>name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endParaRPr lang="ru-RU" sz="1200" dirty="0" smtClean="0"/>
                    </a:p>
                    <a:p>
                      <a:r>
                        <a:rPr lang="ru-RU" sz="1200" dirty="0" smtClean="0"/>
                        <a:t>    </a:t>
                      </a:r>
                      <a:r>
                        <a:rPr lang="en-US" sz="1200" dirty="0" err="1" smtClean="0"/>
                        <a:t>information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nameController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PushNameSpace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procedure_header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/>
                        <a:t>name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/>
                        <a:t>meth_name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/>
                        <a:t>name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200" b="1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if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function_header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!=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null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FF"/>
                          </a:solidFill>
                        </a:rPr>
                        <a:t>        </a:t>
                      </a:r>
                      <a:r>
                        <a:rPr lang="en-US" sz="1200" dirty="0" err="1" smtClean="0"/>
                        <a:t>information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nameController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AddVariable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E6"/>
                          </a:solidFill>
                        </a:rPr>
                        <a:t>"Result</a:t>
                      </a:r>
                      <a:r>
                        <a:rPr lang="en-US" sz="1200" dirty="0" smtClean="0">
                          <a:solidFill>
                            <a:srgbClr val="0000E6"/>
                          </a:solidFill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200" b="1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200" b="1" dirty="0" err="1" smtClean="0">
                          <a:solidFill>
                            <a:srgbClr val="0000FF"/>
                          </a:solidFill>
                        </a:rPr>
                        <a:t>foreach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0000FF"/>
                          </a:solidFill>
                        </a:rPr>
                        <a:t>var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param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in</a:t>
                      </a:r>
                      <a:r>
                        <a:rPr lang="en-US" sz="1200" dirty="0"/>
                        <a:t> _</a:t>
                      </a:r>
                      <a:r>
                        <a:rPr lang="en-US" sz="1200" dirty="0" err="1" smtClean="0"/>
                        <a:t>procedure_header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parameters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params_list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200" b="1" dirty="0" smtClean="0">
                          <a:solidFill>
                            <a:srgbClr val="0000FF"/>
                          </a:solidFill>
                        </a:rPr>
                        <a:t>        </a:t>
                      </a:r>
                      <a:r>
                        <a:rPr lang="en-US" sz="1200" b="1" dirty="0" err="1" smtClean="0">
                          <a:solidFill>
                            <a:srgbClr val="0000FF"/>
                          </a:solidFill>
                        </a:rPr>
                        <a:t>foreach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0000FF"/>
                          </a:solidFill>
                        </a:rPr>
                        <a:t>var</a:t>
                      </a:r>
                      <a:r>
                        <a:rPr lang="en-US" sz="1200" dirty="0"/>
                        <a:t> variable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in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 smtClean="0"/>
                        <a:t>param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idents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idents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FF"/>
                          </a:solidFill>
                        </a:rPr>
                        <a:t>            </a:t>
                      </a:r>
                      <a:r>
                        <a:rPr lang="en-US" sz="1200" dirty="0" err="1" smtClean="0"/>
                        <a:t>information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nameController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AddVariable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200" dirty="0" smtClean="0"/>
                        <a:t>variable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smtClean="0"/>
                        <a:t>name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200" b="1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200" b="1" dirty="0" err="1" smtClean="0">
                          <a:solidFill>
                            <a:srgbClr val="0000FF"/>
                          </a:solidFill>
                        </a:rPr>
                        <a:t>base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visit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procedure_definition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200" dirty="0" err="1" smtClean="0"/>
                        <a:t>information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nameController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dirty="0" err="1" smtClean="0"/>
                        <a:t>PopNameSpace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();</a:t>
                      </a:r>
                      <a:endParaRPr lang="ru-RU" sz="12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}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marL="60657" marR="60657" marT="30328" marB="303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err="1" smtClean="0"/>
              <a:t>Intellisence</a:t>
            </a:r>
            <a:r>
              <a:rPr lang="en-US" dirty="0" smtClean="0"/>
              <a:t> </a:t>
            </a:r>
            <a:r>
              <a:rPr lang="ru-RU" dirty="0" smtClean="0"/>
              <a:t>по первым символам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00188" y="1524000"/>
            <a:ext cx="7491412" cy="1190619"/>
          </a:xfrm>
        </p:spPr>
        <p:txBody>
          <a:bodyPr/>
          <a:lstStyle/>
          <a:p>
            <a:r>
              <a:rPr lang="ru-RU" dirty="0" smtClean="0"/>
              <a:t>Непосредственная работа с моделью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214414" y="2571744"/>
          <a:ext cx="7072362" cy="3929090"/>
        </p:xfrm>
        <a:graphic>
          <a:graphicData uri="http://schemas.openxmlformats.org/drawingml/2006/table">
            <a:tbl>
              <a:tblPr/>
              <a:tblGrid>
                <a:gridCol w="7072362"/>
              </a:tblGrid>
              <a:tr h="39290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public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void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PushNameSpace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string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nameSpace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)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{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400" b="1" baseline="0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string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/>
                        <a:t>fullName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=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curNS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+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0000E6"/>
                          </a:solidFill>
                        </a:rPr>
                        <a:t>"."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+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 smtClean="0"/>
                        <a:t>nameSpace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400" baseline="0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400" dirty="0" err="1" smtClean="0"/>
                        <a:t>program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NameSpacesElems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Add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 err="1" smtClean="0"/>
                        <a:t>fullName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);</a:t>
                      </a:r>
                      <a:r>
                        <a:rPr lang="en-US" sz="1400" dirty="0"/>
                        <a:t> </a:t>
                      </a:r>
                      <a:endParaRPr lang="ru-RU" sz="1400" dirty="0" smtClean="0"/>
                    </a:p>
                    <a:p>
                      <a:r>
                        <a:rPr lang="ru-RU" sz="1400" dirty="0" smtClean="0"/>
                        <a:t>    </a:t>
                      </a:r>
                      <a:r>
                        <a:rPr lang="en-US" sz="1400" dirty="0" err="1" smtClean="0"/>
                        <a:t>program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NameSpacesElems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Add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 err="1" smtClean="0"/>
                        <a:t>nameSpace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400" dirty="0" smtClean="0"/>
                        <a:t>    </a:t>
                      </a:r>
                      <a:r>
                        <a:rPr lang="en-US" sz="1400" dirty="0" err="1" smtClean="0"/>
                        <a:t>program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PartialNamesRel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AddRelation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 err="1" smtClean="0"/>
                        <a:t>nameSpace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fullName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400" baseline="0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400" dirty="0" err="1" smtClean="0"/>
                        <a:t>program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ContainsRel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AddRelation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 err="1" smtClean="0"/>
                        <a:t>curNS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fullName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400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400" dirty="0" err="1" smtClean="0"/>
                        <a:t>curNS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=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fullName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}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public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void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PopNameSpace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()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{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400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400" dirty="0" err="1" smtClean="0"/>
                        <a:t>curNS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=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program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/>
                        <a:t>ContainsRel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/>
                        <a:t>ProjRange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 err="1"/>
                        <a:t>curNS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).</a:t>
                      </a:r>
                      <a:r>
                        <a:rPr lang="en-US" sz="1400" dirty="0"/>
                        <a:t>Dom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().</a:t>
                      </a:r>
                      <a:r>
                        <a:rPr lang="en-US" sz="1400" dirty="0"/>
                        <a:t>First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();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}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public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void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AddVariable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string</a:t>
                      </a:r>
                      <a:r>
                        <a:rPr lang="en-US" sz="1400" dirty="0"/>
                        <a:t> name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r>
                        <a:rPr lang="ru-RU" sz="14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{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400" b="1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string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/>
                        <a:t>fullName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=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curNS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+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0000E6"/>
                          </a:solidFill>
                        </a:rPr>
                        <a:t>"."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+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smtClean="0"/>
                        <a:t>name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400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400" dirty="0" err="1" smtClean="0"/>
                        <a:t>program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VariablesElems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Add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 err="1" smtClean="0"/>
                        <a:t>fullName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400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400" dirty="0" err="1" smtClean="0"/>
                        <a:t>program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VariablesElems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Add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 smtClean="0"/>
                        <a:t>name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ru-RU" sz="1400" baseline="0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sz="1400" dirty="0" err="1" smtClean="0"/>
                        <a:t>program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PartialNamesRel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AddRelation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 smtClean="0"/>
                        <a:t>name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fullName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400" dirty="0" smtClean="0"/>
                    </a:p>
                    <a:p>
                      <a:r>
                        <a:rPr lang="ru-RU" sz="1400" dirty="0" smtClean="0"/>
                        <a:t>    </a:t>
                      </a:r>
                      <a:r>
                        <a:rPr lang="en-US" sz="1400" dirty="0" err="1" smtClean="0"/>
                        <a:t>program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DeclaresRel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dirty="0" err="1" smtClean="0"/>
                        <a:t>AddRelation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400" dirty="0" err="1" smtClean="0"/>
                        <a:t>curNS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fullName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);</a:t>
                      </a:r>
                      <a:endParaRPr lang="ru-RU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}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 marL="88348" marR="88348" marT="44174" marB="441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Выделены основные семантические элементы и отношения</a:t>
            </a:r>
          </a:p>
          <a:p>
            <a:r>
              <a:rPr lang="ru-RU" sz="2400" dirty="0" smtClean="0"/>
              <a:t>Найдена оптимальная модель хранения и взаимодействия с легковесной семантической информации</a:t>
            </a:r>
          </a:p>
          <a:p>
            <a:r>
              <a:rPr lang="ru-RU" sz="2400" dirty="0" smtClean="0"/>
              <a:t>Реализовано </a:t>
            </a:r>
            <a:r>
              <a:rPr lang="en-US" sz="2400" dirty="0" smtClean="0"/>
              <a:t>API </a:t>
            </a:r>
            <a:r>
              <a:rPr lang="ru-RU" sz="2400" dirty="0" smtClean="0"/>
              <a:t>для манипулирования легковесной семантикой и решения наиболее распространённых задач на этапе преобразования синтаксического дерева в семантическое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70614" y="1196752"/>
            <a:ext cx="7491412" cy="4714875"/>
          </a:xfrm>
        </p:spPr>
        <p:txBody>
          <a:bodyPr/>
          <a:lstStyle/>
          <a:p>
            <a:r>
              <a:rPr lang="ru-RU" sz="2400" dirty="0"/>
              <a:t>Выяснить, какую семантическую информацию на первом этапе компиляции считать </a:t>
            </a:r>
            <a:r>
              <a:rPr lang="ru-RU" sz="2400" dirty="0">
                <a:solidFill>
                  <a:srgbClr val="9E9A00"/>
                </a:solidFill>
              </a:rPr>
              <a:t>легковесной</a:t>
            </a:r>
          </a:p>
          <a:p>
            <a:r>
              <a:rPr lang="ru-RU" sz="2400" dirty="0"/>
              <a:t>Выяснить, какие задачи анализа и преобразования синтаксических деревьев может решить компилятор, не проводя полного семантического анализа</a:t>
            </a:r>
          </a:p>
          <a:p>
            <a:r>
              <a:rPr lang="ru-RU" sz="2400" dirty="0"/>
              <a:t>Предоставить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ru-RU" sz="2400" dirty="0"/>
              <a:t>для манипулирования легковесной семантикой и решения наиболее распространённых задач на этапе преобразования синтаксического дерева в семантическое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материалы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00188" y="2714621"/>
            <a:ext cx="7491412" cy="171451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https://github.com/voloshinbogdan/LightSemantic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Alfred V. </a:t>
            </a:r>
            <a:r>
              <a:rPr lang="en-US" dirty="0" err="1" smtClean="0"/>
              <a:t>Aho</a:t>
            </a:r>
            <a:r>
              <a:rPr lang="en-US" dirty="0" smtClean="0"/>
              <a:t>, Monica S. Lam, Ravi </a:t>
            </a:r>
            <a:r>
              <a:rPr lang="en-US" dirty="0" err="1" smtClean="0"/>
              <a:t>Sethi</a:t>
            </a:r>
            <a:r>
              <a:rPr lang="en-US" dirty="0" smtClean="0"/>
              <a:t>, and Jeffrey D. </a:t>
            </a:r>
            <a:r>
              <a:rPr lang="en-US" dirty="0" err="1" smtClean="0"/>
              <a:t>Ullman</a:t>
            </a:r>
            <a:r>
              <a:rPr lang="en-US" dirty="0" smtClean="0"/>
              <a:t>. </a:t>
            </a:r>
            <a:r>
              <a:rPr lang="ru-RU" dirty="0" err="1" smtClean="0"/>
              <a:t>Compilers</a:t>
            </a:r>
            <a:r>
              <a:rPr lang="ru-RU" dirty="0" smtClean="0"/>
              <a:t>: </a:t>
            </a:r>
            <a:r>
              <a:rPr lang="ru-RU" dirty="0" err="1" smtClean="0"/>
              <a:t>Principles</a:t>
            </a:r>
            <a:r>
              <a:rPr lang="ru-RU" dirty="0" smtClean="0"/>
              <a:t>, </a:t>
            </a:r>
            <a:r>
              <a:rPr lang="ru-RU" dirty="0" err="1" smtClean="0"/>
              <a:t>Techniques</a:t>
            </a:r>
            <a:r>
              <a:rPr lang="ru-RU" dirty="0" smtClean="0"/>
              <a:t>, </a:t>
            </a:r>
            <a:r>
              <a:rPr lang="ru-RU" dirty="0" err="1" smtClean="0"/>
              <a:t>and</a:t>
            </a:r>
            <a:r>
              <a:rPr lang="ru-RU" dirty="0" smtClean="0"/>
              <a:t> </a:t>
            </a:r>
            <a:r>
              <a:rPr lang="ru-RU" dirty="0" err="1" smtClean="0"/>
              <a:t>Tools</a:t>
            </a:r>
            <a:r>
              <a:rPr lang="ru-RU" dirty="0" smtClean="0"/>
              <a:t>, </a:t>
            </a:r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Edition</a:t>
            </a:r>
            <a:r>
              <a:rPr lang="ru-RU" dirty="0" smtClean="0"/>
              <a:t>. </a:t>
            </a:r>
            <a:r>
              <a:rPr lang="en-US" dirty="0" smtClean="0"/>
              <a:t>2006.</a:t>
            </a:r>
            <a:endParaRPr lang="ru-RU" dirty="0" smtClean="0"/>
          </a:p>
          <a:p>
            <a:pPr lvl="0"/>
            <a:r>
              <a:rPr lang="en-US" dirty="0" smtClean="0">
                <a:hlinkClick r:id="rId2"/>
              </a:rPr>
              <a:t>Martin P. </a:t>
            </a:r>
            <a:r>
              <a:rPr lang="en-US" dirty="0" err="1" smtClean="0">
                <a:hlinkClick r:id="rId2"/>
              </a:rPr>
              <a:t>Robillard</a:t>
            </a:r>
            <a:r>
              <a:rPr lang="en-US" dirty="0" smtClean="0">
                <a:hlinkClick r:id="rId2"/>
              </a:rPr>
              <a:t>. Representing Concerns in Source Code. 2003.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Легковесная семантика</a:t>
            </a:r>
          </a:p>
        </p:txBody>
      </p:sp>
      <p:sp>
        <p:nvSpPr>
          <p:cNvPr id="5" name="Стрелка вправо 4"/>
          <p:cNvSpPr/>
          <p:nvPr/>
        </p:nvSpPr>
        <p:spPr bwMode="auto">
          <a:xfrm>
            <a:off x="2571736" y="3286124"/>
            <a:ext cx="2500330" cy="2143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4286248" y="1928802"/>
            <a:ext cx="1714512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Лексический анализ</a:t>
            </a: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4286248" y="2714620"/>
            <a:ext cx="1714512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Синтаксический анализ</a:t>
            </a: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4286248" y="3571876"/>
            <a:ext cx="1714512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Семантический анализ</a:t>
            </a: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4286248" y="4357694"/>
            <a:ext cx="1714512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Промежуточная генерация кода</a:t>
            </a: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4286248" y="5143512"/>
            <a:ext cx="171451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Оптимизация кода</a:t>
            </a: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4286248" y="5857892"/>
            <a:ext cx="171451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Генерация кода</a:t>
            </a:r>
          </a:p>
        </p:txBody>
      </p:sp>
      <p:cxnSp>
        <p:nvCxnSpPr>
          <p:cNvPr id="16" name="Прямая со стрелкой 15"/>
          <p:cNvCxnSpPr>
            <a:stCxn id="6" idx="2"/>
            <a:endCxn id="7" idx="0"/>
          </p:cNvCxnSpPr>
          <p:nvPr/>
        </p:nvCxnSpPr>
        <p:spPr bwMode="auto">
          <a:xfrm rot="5400000">
            <a:off x="5000628" y="2571744"/>
            <a:ext cx="28575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Прямая со стрелкой 19"/>
          <p:cNvCxnSpPr>
            <a:stCxn id="7" idx="2"/>
            <a:endCxn id="8" idx="0"/>
          </p:cNvCxnSpPr>
          <p:nvPr/>
        </p:nvCxnSpPr>
        <p:spPr bwMode="auto">
          <a:xfrm rot="5400000">
            <a:off x="4964909" y="3393281"/>
            <a:ext cx="35719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Прямая со стрелкой 21"/>
          <p:cNvCxnSpPr>
            <a:stCxn id="8" idx="2"/>
            <a:endCxn id="10" idx="0"/>
          </p:cNvCxnSpPr>
          <p:nvPr/>
        </p:nvCxnSpPr>
        <p:spPr bwMode="auto">
          <a:xfrm rot="5400000">
            <a:off x="5000628" y="4214818"/>
            <a:ext cx="28575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" name="Прямая со стрелкой 25"/>
          <p:cNvCxnSpPr>
            <a:stCxn id="10" idx="2"/>
            <a:endCxn id="11" idx="0"/>
          </p:cNvCxnSpPr>
          <p:nvPr/>
        </p:nvCxnSpPr>
        <p:spPr bwMode="auto">
          <a:xfrm rot="5400000">
            <a:off x="5000628" y="5000636"/>
            <a:ext cx="28575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8" name="Прямая со стрелкой 27"/>
          <p:cNvCxnSpPr>
            <a:stCxn id="11" idx="2"/>
            <a:endCxn id="12" idx="0"/>
          </p:cNvCxnSpPr>
          <p:nvPr/>
        </p:nvCxnSpPr>
        <p:spPr bwMode="auto">
          <a:xfrm rot="5400000">
            <a:off x="5000628" y="5715016"/>
            <a:ext cx="28575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нужна легковесная семантика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00188" y="2285992"/>
            <a:ext cx="7491412" cy="3952883"/>
          </a:xfrm>
        </p:spPr>
        <p:txBody>
          <a:bodyPr/>
          <a:lstStyle/>
          <a:p>
            <a:r>
              <a:rPr lang="ru-RU" dirty="0"/>
              <a:t>Поиск некоторых ошибок компиляции</a:t>
            </a:r>
          </a:p>
          <a:p>
            <a:r>
              <a:rPr lang="ru-RU" dirty="0"/>
              <a:t>Реализация синтаксически сахарных конструкций</a:t>
            </a:r>
          </a:p>
          <a:p>
            <a:r>
              <a:rPr lang="en-US" dirty="0" err="1"/>
              <a:t>Intellisense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6" y="228600"/>
            <a:ext cx="7491434" cy="1143000"/>
          </a:xfrm>
        </p:spPr>
        <p:txBody>
          <a:bodyPr/>
          <a:lstStyle/>
          <a:p>
            <a:r>
              <a:rPr lang="ru-RU" dirty="0" smtClean="0"/>
              <a:t>Вопросы, на которые отвечает легковесная семантика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0166" y="1785926"/>
            <a:ext cx="7491412" cy="4714875"/>
          </a:xfrm>
        </p:spPr>
        <p:txBody>
          <a:bodyPr/>
          <a:lstStyle/>
          <a:p>
            <a:r>
              <a:rPr lang="ru-RU" dirty="0" smtClean="0"/>
              <a:t>Какие поля содержит класс</a:t>
            </a:r>
          </a:p>
          <a:p>
            <a:r>
              <a:rPr lang="ru-RU" dirty="0" smtClean="0"/>
              <a:t>Какие процедуры и функции вызываются в программе</a:t>
            </a:r>
          </a:p>
          <a:p>
            <a:r>
              <a:rPr lang="ru-RU" dirty="0" smtClean="0"/>
              <a:t>Содержит ли пространство имён переменную с указанным именем</a:t>
            </a:r>
          </a:p>
          <a:p>
            <a:r>
              <a:rPr lang="ru-RU" dirty="0" smtClean="0"/>
              <a:t>Какой тип имеет переменная (частично)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665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решения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xmlns="" val="1404605311"/>
              </p:ext>
            </p:extLst>
          </p:nvPr>
        </p:nvGraphicFramePr>
        <p:xfrm>
          <a:off x="1500166" y="1357298"/>
          <a:ext cx="6429388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6" y="228600"/>
            <a:ext cx="7491434" cy="1143000"/>
          </a:xfrm>
        </p:spPr>
        <p:txBody>
          <a:bodyPr/>
          <a:lstStyle/>
          <a:p>
            <a:r>
              <a:rPr lang="ru-RU" dirty="0"/>
              <a:t>Используемая математическая модель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8252" y="1857364"/>
            <a:ext cx="7705748" cy="4222252"/>
          </a:xfrm>
        </p:spPr>
        <p:txBody>
          <a:bodyPr/>
          <a:lstStyle/>
          <a:p>
            <a:r>
              <a:rPr lang="ru-RU" sz="2400" dirty="0" smtClean="0"/>
              <a:t>Для работы с легковесной семантикой нами использована математическая модель, описанная в статье </a:t>
            </a:r>
            <a:r>
              <a:rPr lang="ru-RU" sz="2400" dirty="0" err="1" smtClean="0"/>
              <a:t>Representing</a:t>
            </a:r>
            <a:r>
              <a:rPr lang="ru-RU" sz="2400" dirty="0" smtClean="0"/>
              <a:t> </a:t>
            </a:r>
            <a:r>
              <a:rPr lang="ru-RU" sz="2400" dirty="0" err="1" smtClean="0"/>
              <a:t>Concerns</a:t>
            </a:r>
            <a:r>
              <a:rPr lang="ru-RU" sz="2400" dirty="0" smtClean="0"/>
              <a:t> </a:t>
            </a:r>
            <a:r>
              <a:rPr lang="ru-RU" sz="2400" dirty="0" err="1" smtClean="0"/>
              <a:t>in</a:t>
            </a:r>
            <a:r>
              <a:rPr lang="ru-RU" sz="2400" dirty="0" smtClean="0"/>
              <a:t> </a:t>
            </a:r>
            <a:r>
              <a:rPr lang="ru-RU" sz="2400" dirty="0" err="1" smtClean="0"/>
              <a:t>Source</a:t>
            </a:r>
            <a:r>
              <a:rPr lang="ru-RU" sz="2400" dirty="0" smtClean="0"/>
              <a:t> </a:t>
            </a:r>
            <a:r>
              <a:rPr lang="ru-RU" sz="2400" dirty="0" err="1" smtClean="0"/>
              <a:t>Code</a:t>
            </a:r>
            <a:r>
              <a:rPr lang="ru-RU" sz="2400" dirty="0" smtClean="0"/>
              <a:t> Мартином </a:t>
            </a:r>
            <a:r>
              <a:rPr lang="ru-RU" sz="2400" dirty="0" err="1" smtClean="0"/>
              <a:t>Робиллардом</a:t>
            </a:r>
            <a:r>
              <a:rPr lang="ru-RU" sz="2400" dirty="0" smtClean="0"/>
              <a:t> и опубликованная в журнале </a:t>
            </a:r>
            <a:r>
              <a:rPr lang="en-US" sz="2400" dirty="0" smtClean="0"/>
              <a:t>ACM Transactions on Software Engineering and Methodology (TOSEM)</a:t>
            </a:r>
            <a:endParaRPr lang="ru-RU" sz="2400" dirty="0" smtClean="0"/>
          </a:p>
          <a:p>
            <a:r>
              <a:rPr lang="ru-RU" sz="2400" dirty="0" smtClean="0"/>
              <a:t>В статье модель использовалась для другой цели</a:t>
            </a:r>
          </a:p>
          <a:p>
            <a:r>
              <a:rPr lang="ru-RU" sz="2400" dirty="0" smtClean="0"/>
              <a:t>Модель основана на реляционной алгебре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программа и её модель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22" y="4071942"/>
            <a:ext cx="4284678" cy="16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929018"/>
            <a:ext cx="2942146" cy="292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Стрелка вправо 10"/>
          <p:cNvSpPr/>
          <p:nvPr/>
        </p:nvSpPr>
        <p:spPr bwMode="auto">
          <a:xfrm>
            <a:off x="3143240" y="4071942"/>
            <a:ext cx="1857388" cy="1714512"/>
          </a:xfrm>
          <a:prstGeom prst="rightArrow">
            <a:avLst>
              <a:gd name="adj1" fmla="val 50000"/>
              <a:gd name="adj2" fmla="val 4873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Модель конкретной программы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1500174"/>
            <a:ext cx="652009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Стрелка вправо 9"/>
          <p:cNvSpPr/>
          <p:nvPr/>
        </p:nvSpPr>
        <p:spPr bwMode="auto">
          <a:xfrm>
            <a:off x="0" y="1500174"/>
            <a:ext cx="2627784" cy="1285884"/>
          </a:xfrm>
          <a:prstGeom prst="rightArrow">
            <a:avLst>
              <a:gd name="adj1" fmla="val 50000"/>
              <a:gd name="adj2" fmla="val 694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Математическая модель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2593966" y="1857364"/>
            <a:ext cx="6286544" cy="571504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403648" y="1339200"/>
            <a:ext cx="700089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E 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Procedure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Function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Varibale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CustomType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Structure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IsAClass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IsAnInterface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IsAField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IsAMethod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∧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IsA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Namespace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names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N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Accesses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AccessedBy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Calls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CalledBy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Contains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en-US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ContainedBy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Creates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Declares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HasParameterType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HasReturnType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I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Implements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ImplementedBy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OfType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Overrides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OverridenBy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, </a:t>
            </a:r>
            <a:r>
              <a:rPr kumimoji="0" lang="en-US" altLang="zh-CN" sz="1400" b="0" i="1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PartialName</a:t>
            </a:r>
            <a:r>
              <a:rPr kumimoji="0" lang="en-US" altLang="zh-CN" sz="1400" b="0" i="1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, </a:t>
            </a:r>
            <a:r>
              <a:rPr kumimoji="0" lang="en-US" altLang="zh-CN" sz="1400" b="0" i="1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FullName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Accesses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Accesses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AccessedBy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Accesses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en-US" altLang="zh-CN" sz="1400" b="0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  <a:t>T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Calls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Calls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CalledBy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Calls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en-US" altLang="zh-CN" sz="1400" b="0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  <a:t>T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Contain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Contain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Contained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Contain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en-US" altLang="zh-CN" sz="1400" b="0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  <a:t>T</a:t>
            </a:r>
            <a:endParaRPr kumimoji="0" lang="ru-RU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Creates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Creates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Declares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Declares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endParaRPr kumimoji="0" lang="ru-RU" altLang="zh-CN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CMMI10" charset="-5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HasParameterType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HasParamterType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HasReturnType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HasReturnType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I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 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=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Implements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Implements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ImplementedBy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Implements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en-US" altLang="zh-CN" sz="1400" b="0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  <a:t>T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OfType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OfType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Overrides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Overrides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OverridenBy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Overrides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en-US" altLang="zh-CN" sz="14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T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en-US" altLang="zh-CN" sz="1400" b="0" i="1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PartialName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{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|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PartialName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x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y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>}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  <a:t/>
            </a:r>
            <a:b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10" charset="-52"/>
              </a:rPr>
            </a:b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en-US" altLang="zh-CN" sz="1400" b="0" i="1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FullName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 = </a:t>
            </a:r>
            <a:r>
              <a:rPr kumimoji="0" lang="ru-RU" altLang="zh-CN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a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(</a:t>
            </a:r>
            <a:r>
              <a:rPr kumimoji="0" lang="en-US" altLang="zh-CN" sz="1400" b="0" i="1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TI10" charset="-52"/>
              </a:rPr>
              <a:t>PartialName</a:t>
            </a:r>
            <a:r>
              <a:rPr kumimoji="0" lang="ru-RU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MI10" charset="-52"/>
              </a:rPr>
              <a:t>, P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R10" charset="-52"/>
              </a:rPr>
              <a:t>)</a:t>
            </a:r>
            <a:r>
              <a:rPr kumimoji="0" lang="en-US" altLang="zh-CN" sz="1400" b="0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CMSY8" charset="-52"/>
              </a:rPr>
              <a:t>T</a:t>
            </a:r>
            <a:endParaRPr kumimoji="0" lang="ru-RU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7752" y="2857496"/>
            <a:ext cx="4286248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Типов элементов программы - 10</a:t>
            </a:r>
          </a:p>
          <a:p>
            <a:r>
              <a:rPr lang="ru-RU" sz="2000" dirty="0" smtClean="0"/>
              <a:t>Отношений - 18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Reporting Progress or Status">
  <a:themeElements>
    <a:clrScheme name="Тема Office 1">
      <a:dk1>
        <a:srgbClr val="333300"/>
      </a:dk1>
      <a:lt1>
        <a:srgbClr val="FFFFFF"/>
      </a:lt1>
      <a:dk2>
        <a:srgbClr val="000000"/>
      </a:dk2>
      <a:lt2>
        <a:srgbClr val="969696"/>
      </a:lt2>
      <a:accent1>
        <a:srgbClr val="E5D58A"/>
      </a:accent1>
      <a:accent2>
        <a:srgbClr val="CCCC00"/>
      </a:accent2>
      <a:accent3>
        <a:srgbClr val="FFFFFF"/>
      </a:accent3>
      <a:accent4>
        <a:srgbClr val="2A2A00"/>
      </a:accent4>
      <a:accent5>
        <a:srgbClr val="F0E7C4"/>
      </a:accent5>
      <a:accent6>
        <a:srgbClr val="B9B900"/>
      </a:accent6>
      <a:hlink>
        <a:srgbClr val="999933"/>
      </a:hlink>
      <a:folHlink>
        <a:srgbClr val="666633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Тема Office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Reporting Progress or Status</Template>
  <TotalTime>491</TotalTime>
  <Words>823</Words>
  <Application>Microsoft Office PowerPoint</Application>
  <PresentationFormat>Экран (4:3)</PresentationFormat>
  <Paragraphs>156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Reporting Progress or Status</vt:lpstr>
      <vt:lpstr>НАКОПЛЕНИЕ ЛЕГКОВЕСНОЙ СЕМАНТИЧЕСКОЙ ИНФОРМАЦИИ ПО СИНТАКСИЧЕСКОМУ ДЕРЕВУ </vt:lpstr>
      <vt:lpstr>Постановка задачи</vt:lpstr>
      <vt:lpstr>Легковесная семантика</vt:lpstr>
      <vt:lpstr>Для чего нужна легковесная семантика</vt:lpstr>
      <vt:lpstr>Вопросы, на которые отвечает легковесная семантика</vt:lpstr>
      <vt:lpstr>Этапы решения</vt:lpstr>
      <vt:lpstr>Используемая математическая модель</vt:lpstr>
      <vt:lpstr>Пример: программа и её модель</vt:lpstr>
      <vt:lpstr>Математическая модель</vt:lpstr>
      <vt:lpstr>Преимущества</vt:lpstr>
      <vt:lpstr>Этапы решения</vt:lpstr>
      <vt:lpstr>Программная реализация модели</vt:lpstr>
      <vt:lpstr>Пример: запросы к программной модели </vt:lpstr>
      <vt:lpstr>Этапы решения</vt:lpstr>
      <vt:lpstr>Структура библиотеки</vt:lpstr>
      <vt:lpstr>Пример: Intellisence по первым символам</vt:lpstr>
      <vt:lpstr>Пример: Intellisence по первым символам</vt:lpstr>
      <vt:lpstr>Пример: Intellisence по первым символам</vt:lpstr>
      <vt:lpstr>Результаты работы</vt:lpstr>
      <vt:lpstr>Ссылка на материалы работы</vt:lpstr>
      <vt:lpstr>Список литературы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НАКОПЛЕНИЕ ЛЕГКОВЕСНОЙ СЕМАНТИЧЕСКОЙ ИНФОРМАЦИИ ПО СИНТАКСИЧЕСКОМУ ДЕРЕВУ</dc:title>
  <dc:creator>Богдан</dc:creator>
  <cp:lastModifiedBy>Богдан</cp:lastModifiedBy>
  <cp:revision>281</cp:revision>
  <dcterms:created xsi:type="dcterms:W3CDTF">2016-04-07T04:10:04Z</dcterms:created>
  <dcterms:modified xsi:type="dcterms:W3CDTF">2016-04-08T03:31:33Z</dcterms:modified>
</cp:coreProperties>
</file>