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7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8" r:id="rId14"/>
    <p:sldId id="269" r:id="rId15"/>
    <p:sldId id="273" r:id="rId16"/>
    <p:sldId id="272" r:id="rId17"/>
    <p:sldId id="271" r:id="rId18"/>
    <p:sldId id="27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анислав Михалкович" initials="СМ" lastIdx="1" clrIdx="0">
    <p:extLst>
      <p:ext uri="{19B8F6BF-5375-455C-9EA6-DF929625EA0E}">
        <p15:presenceInfo xmlns:p15="http://schemas.microsoft.com/office/powerpoint/2012/main" xmlns="" userId="35a267910037e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09" autoAdjust="0"/>
    <p:restoredTop sz="94660"/>
  </p:normalViewPr>
  <p:slideViewPr>
    <p:cSldViewPr>
      <p:cViewPr varScale="1">
        <p:scale>
          <a:sx n="83" d="100"/>
          <a:sy n="83" d="100"/>
        </p:scale>
        <p:origin x="-7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5E49D-DC31-47C9-9AAB-88578BC9DE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85FD8F-8310-4403-8CC1-5DBF1D6CCFCD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Построение математической  модели</a:t>
          </a:r>
        </a:p>
      </dgm:t>
    </dgm:pt>
    <dgm:pt modelId="{06B1C7D3-9BA2-417C-8A5C-06250044C8BE}" type="parTrans" cxnId="{91FB5210-5A9F-4357-BA54-E887CC8D4EDE}">
      <dgm:prSet/>
      <dgm:spPr/>
      <dgm:t>
        <a:bodyPr/>
        <a:lstStyle/>
        <a:p>
          <a:endParaRPr lang="ru-RU"/>
        </a:p>
      </dgm:t>
    </dgm:pt>
    <dgm:pt modelId="{BA8D6A38-34E3-4B32-9C2E-81420D3B8CF7}" type="sibTrans" cxnId="{91FB5210-5A9F-4357-BA54-E887CC8D4EDE}">
      <dgm:prSet/>
      <dgm:spPr/>
      <dgm:t>
        <a:bodyPr/>
        <a:lstStyle/>
        <a:p>
          <a:endParaRPr lang="ru-RU"/>
        </a:p>
      </dgm:t>
    </dgm:pt>
    <dgm:pt modelId="{D99E79C5-B514-46AF-AF4D-AC0C761DB870}">
      <dgm:prSet phldrT="[Текст]"/>
      <dgm:spPr/>
      <dgm:t>
        <a:bodyPr/>
        <a:lstStyle/>
        <a:p>
          <a:r>
            <a:rPr lang="ru-RU" dirty="0"/>
            <a:t>Реализация модели</a:t>
          </a:r>
        </a:p>
      </dgm:t>
    </dgm:pt>
    <dgm:pt modelId="{4E5490DE-98FF-44CE-85DD-DDAF550D6DA7}" type="parTrans" cxnId="{41943C1E-8483-4878-84E3-62DEC9659353}">
      <dgm:prSet/>
      <dgm:spPr/>
      <dgm:t>
        <a:bodyPr/>
        <a:lstStyle/>
        <a:p>
          <a:endParaRPr lang="ru-RU"/>
        </a:p>
      </dgm:t>
    </dgm:pt>
    <dgm:pt modelId="{CC5A46AC-E7A5-4CF8-885A-6E379093794B}" type="sibTrans" cxnId="{41943C1E-8483-4878-84E3-62DEC9659353}">
      <dgm:prSet/>
      <dgm:spPr/>
      <dgm:t>
        <a:bodyPr/>
        <a:lstStyle/>
        <a:p>
          <a:endParaRPr lang="ru-RU"/>
        </a:p>
      </dgm:t>
    </dgm:pt>
    <dgm:pt modelId="{D3AFE9D3-EE7B-4D5C-B99B-9D135973682A}">
      <dgm:prSet phldrT="[Текст]"/>
      <dgm:spPr/>
      <dgm:t>
        <a:bodyPr/>
        <a:lstStyle/>
        <a:p>
          <a:r>
            <a:rPr lang="ru-RU" dirty="0"/>
            <a:t>Реализация </a:t>
          </a:r>
          <a:r>
            <a:rPr lang="en-US" dirty="0"/>
            <a:t>API</a:t>
          </a:r>
          <a:endParaRPr lang="ru-RU" dirty="0"/>
        </a:p>
      </dgm:t>
    </dgm:pt>
    <dgm:pt modelId="{757E935D-49E3-4D26-83F2-B91F5BE345A1}" type="parTrans" cxnId="{1A0CDF1D-40E9-4045-AEC7-5A08B1CF1792}">
      <dgm:prSet/>
      <dgm:spPr/>
      <dgm:t>
        <a:bodyPr/>
        <a:lstStyle/>
        <a:p>
          <a:endParaRPr lang="ru-RU"/>
        </a:p>
      </dgm:t>
    </dgm:pt>
    <dgm:pt modelId="{26193B5E-8CF7-4B41-8C2D-22F980BC8206}" type="sibTrans" cxnId="{1A0CDF1D-40E9-4045-AEC7-5A08B1CF1792}">
      <dgm:prSet/>
      <dgm:spPr/>
      <dgm:t>
        <a:bodyPr/>
        <a:lstStyle/>
        <a:p>
          <a:endParaRPr lang="ru-RU"/>
        </a:p>
      </dgm:t>
    </dgm:pt>
    <dgm:pt modelId="{B0858921-EFE2-4680-9478-F70B07D52FEF}" type="pres">
      <dgm:prSet presAssocID="{0685E49D-DC31-47C9-9AAB-88578BC9DE27}" presName="CompostProcess" presStyleCnt="0">
        <dgm:presLayoutVars>
          <dgm:dir/>
          <dgm:resizeHandles val="exact"/>
        </dgm:presLayoutVars>
      </dgm:prSet>
      <dgm:spPr/>
    </dgm:pt>
    <dgm:pt modelId="{7DEA7D17-7DB0-4F43-A2BF-7085556F5C45}" type="pres">
      <dgm:prSet presAssocID="{0685E49D-DC31-47C9-9AAB-88578BC9DE27}" presName="arrow" presStyleLbl="bgShp" presStyleIdx="0" presStyleCnt="1"/>
      <dgm:spPr/>
    </dgm:pt>
    <dgm:pt modelId="{A02D62A5-9E39-4847-BBB8-89E1C6527DBD}" type="pres">
      <dgm:prSet presAssocID="{0685E49D-DC31-47C9-9AAB-88578BC9DE27}" presName="linearProcess" presStyleCnt="0"/>
      <dgm:spPr/>
    </dgm:pt>
    <dgm:pt modelId="{07813668-02B0-4665-925E-CCB09CC7D723}" type="pres">
      <dgm:prSet presAssocID="{6985FD8F-8310-4403-8CC1-5DBF1D6CCFCD}" presName="textNode" presStyleLbl="node1" presStyleIdx="0" presStyleCnt="3">
        <dgm:presLayoutVars>
          <dgm:bulletEnabled val="1"/>
        </dgm:presLayoutVars>
      </dgm:prSet>
      <dgm:spPr/>
    </dgm:pt>
    <dgm:pt modelId="{CA9D32BA-116D-4948-80E4-5ED9C5F2F762}" type="pres">
      <dgm:prSet presAssocID="{BA8D6A38-34E3-4B32-9C2E-81420D3B8CF7}" presName="sibTrans" presStyleCnt="0"/>
      <dgm:spPr/>
    </dgm:pt>
    <dgm:pt modelId="{8F4DD08E-B247-48D4-9373-79A7185C8514}" type="pres">
      <dgm:prSet presAssocID="{D99E79C5-B514-46AF-AF4D-AC0C761DB870}" presName="textNode" presStyleLbl="node1" presStyleIdx="1" presStyleCnt="3">
        <dgm:presLayoutVars>
          <dgm:bulletEnabled val="1"/>
        </dgm:presLayoutVars>
      </dgm:prSet>
      <dgm:spPr/>
    </dgm:pt>
    <dgm:pt modelId="{11C95662-DC4C-484B-957F-2484C1683257}" type="pres">
      <dgm:prSet presAssocID="{CC5A46AC-E7A5-4CF8-885A-6E379093794B}" presName="sibTrans" presStyleCnt="0"/>
      <dgm:spPr/>
    </dgm:pt>
    <dgm:pt modelId="{2AD3D55C-1209-45FC-8A6C-294D76B38434}" type="pres">
      <dgm:prSet presAssocID="{D3AFE9D3-EE7B-4D5C-B99B-9D135973682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5BA9358-D326-4482-AA00-A546F27CE4CF}" type="presOf" srcId="{0685E49D-DC31-47C9-9AAB-88578BC9DE27}" destId="{B0858921-EFE2-4680-9478-F70B07D52FEF}" srcOrd="0" destOrd="0" presId="urn:microsoft.com/office/officeart/2005/8/layout/hProcess9"/>
    <dgm:cxn modelId="{082DC32B-80E2-427C-BE0C-50170029D044}" type="presOf" srcId="{6985FD8F-8310-4403-8CC1-5DBF1D6CCFCD}" destId="{07813668-02B0-4665-925E-CCB09CC7D723}" srcOrd="0" destOrd="0" presId="urn:microsoft.com/office/officeart/2005/8/layout/hProcess9"/>
    <dgm:cxn modelId="{41943C1E-8483-4878-84E3-62DEC9659353}" srcId="{0685E49D-DC31-47C9-9AAB-88578BC9DE27}" destId="{D99E79C5-B514-46AF-AF4D-AC0C761DB870}" srcOrd="1" destOrd="0" parTransId="{4E5490DE-98FF-44CE-85DD-DDAF550D6DA7}" sibTransId="{CC5A46AC-E7A5-4CF8-885A-6E379093794B}"/>
    <dgm:cxn modelId="{BDC0073B-B05E-4B84-A7CE-5F2E82D41955}" type="presOf" srcId="{D3AFE9D3-EE7B-4D5C-B99B-9D135973682A}" destId="{2AD3D55C-1209-45FC-8A6C-294D76B38434}" srcOrd="0" destOrd="0" presId="urn:microsoft.com/office/officeart/2005/8/layout/hProcess9"/>
    <dgm:cxn modelId="{7A2A861F-1A5E-4BB7-8534-10A155D71268}" type="presOf" srcId="{D99E79C5-B514-46AF-AF4D-AC0C761DB870}" destId="{8F4DD08E-B247-48D4-9373-79A7185C8514}" srcOrd="0" destOrd="0" presId="urn:microsoft.com/office/officeart/2005/8/layout/hProcess9"/>
    <dgm:cxn modelId="{1A0CDF1D-40E9-4045-AEC7-5A08B1CF1792}" srcId="{0685E49D-DC31-47C9-9AAB-88578BC9DE27}" destId="{D3AFE9D3-EE7B-4D5C-B99B-9D135973682A}" srcOrd="2" destOrd="0" parTransId="{757E935D-49E3-4D26-83F2-B91F5BE345A1}" sibTransId="{26193B5E-8CF7-4B41-8C2D-22F980BC8206}"/>
    <dgm:cxn modelId="{91FB5210-5A9F-4357-BA54-E887CC8D4EDE}" srcId="{0685E49D-DC31-47C9-9AAB-88578BC9DE27}" destId="{6985FD8F-8310-4403-8CC1-5DBF1D6CCFCD}" srcOrd="0" destOrd="0" parTransId="{06B1C7D3-9BA2-417C-8A5C-06250044C8BE}" sibTransId="{BA8D6A38-34E3-4B32-9C2E-81420D3B8CF7}"/>
    <dgm:cxn modelId="{A5D36735-B75F-4F14-A5BB-00764726D2A8}" type="presParOf" srcId="{B0858921-EFE2-4680-9478-F70B07D52FEF}" destId="{7DEA7D17-7DB0-4F43-A2BF-7085556F5C45}" srcOrd="0" destOrd="0" presId="urn:microsoft.com/office/officeart/2005/8/layout/hProcess9"/>
    <dgm:cxn modelId="{071C0201-DEE4-40B8-9C33-C6809C8CC651}" type="presParOf" srcId="{B0858921-EFE2-4680-9478-F70B07D52FEF}" destId="{A02D62A5-9E39-4847-BBB8-89E1C6527DBD}" srcOrd="1" destOrd="0" presId="urn:microsoft.com/office/officeart/2005/8/layout/hProcess9"/>
    <dgm:cxn modelId="{302093E2-F3CD-4346-8147-40F2030A6CC1}" type="presParOf" srcId="{A02D62A5-9E39-4847-BBB8-89E1C6527DBD}" destId="{07813668-02B0-4665-925E-CCB09CC7D723}" srcOrd="0" destOrd="0" presId="urn:microsoft.com/office/officeart/2005/8/layout/hProcess9"/>
    <dgm:cxn modelId="{7E1D94D3-B967-47E0-897F-1E0BC9226584}" type="presParOf" srcId="{A02D62A5-9E39-4847-BBB8-89E1C6527DBD}" destId="{CA9D32BA-116D-4948-80E4-5ED9C5F2F762}" srcOrd="1" destOrd="0" presId="urn:microsoft.com/office/officeart/2005/8/layout/hProcess9"/>
    <dgm:cxn modelId="{D52BBE0D-89B0-406B-BA75-495DB23945CA}" type="presParOf" srcId="{A02D62A5-9E39-4847-BBB8-89E1C6527DBD}" destId="{8F4DD08E-B247-48D4-9373-79A7185C8514}" srcOrd="2" destOrd="0" presId="urn:microsoft.com/office/officeart/2005/8/layout/hProcess9"/>
    <dgm:cxn modelId="{341F5690-7F2E-46A9-A604-BC1805A9AA17}" type="presParOf" srcId="{A02D62A5-9E39-4847-BBB8-89E1C6527DBD}" destId="{11C95662-DC4C-484B-957F-2484C1683257}" srcOrd="3" destOrd="0" presId="urn:microsoft.com/office/officeart/2005/8/layout/hProcess9"/>
    <dgm:cxn modelId="{83C1D652-E4B0-4720-A261-C3B7C966E271}" type="presParOf" srcId="{A02D62A5-9E39-4847-BBB8-89E1C6527DBD}" destId="{2AD3D55C-1209-45FC-8A6C-294D76B384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5E49D-DC31-47C9-9AAB-88578BC9DE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85FD8F-8310-4403-8CC1-5DBF1D6CCFCD}">
      <dgm:prSet phldrT="[Текст]"/>
      <dgm:spPr/>
      <dgm:t>
        <a:bodyPr/>
        <a:lstStyle/>
        <a:p>
          <a:r>
            <a:rPr lang="ru-RU" dirty="0"/>
            <a:t>Построение математической  модели</a:t>
          </a:r>
        </a:p>
      </dgm:t>
    </dgm:pt>
    <dgm:pt modelId="{06B1C7D3-9BA2-417C-8A5C-06250044C8BE}" type="parTrans" cxnId="{91FB5210-5A9F-4357-BA54-E887CC8D4EDE}">
      <dgm:prSet/>
      <dgm:spPr/>
      <dgm:t>
        <a:bodyPr/>
        <a:lstStyle/>
        <a:p>
          <a:endParaRPr lang="ru-RU"/>
        </a:p>
      </dgm:t>
    </dgm:pt>
    <dgm:pt modelId="{BA8D6A38-34E3-4B32-9C2E-81420D3B8CF7}" type="sibTrans" cxnId="{91FB5210-5A9F-4357-BA54-E887CC8D4EDE}">
      <dgm:prSet/>
      <dgm:spPr/>
      <dgm:t>
        <a:bodyPr/>
        <a:lstStyle/>
        <a:p>
          <a:endParaRPr lang="ru-RU"/>
        </a:p>
      </dgm:t>
    </dgm:pt>
    <dgm:pt modelId="{D99E79C5-B514-46AF-AF4D-AC0C761DB870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Реализация модели</a:t>
          </a:r>
        </a:p>
      </dgm:t>
    </dgm:pt>
    <dgm:pt modelId="{4E5490DE-98FF-44CE-85DD-DDAF550D6DA7}" type="parTrans" cxnId="{41943C1E-8483-4878-84E3-62DEC9659353}">
      <dgm:prSet/>
      <dgm:spPr/>
      <dgm:t>
        <a:bodyPr/>
        <a:lstStyle/>
        <a:p>
          <a:endParaRPr lang="ru-RU"/>
        </a:p>
      </dgm:t>
    </dgm:pt>
    <dgm:pt modelId="{CC5A46AC-E7A5-4CF8-885A-6E379093794B}" type="sibTrans" cxnId="{41943C1E-8483-4878-84E3-62DEC9659353}">
      <dgm:prSet/>
      <dgm:spPr/>
      <dgm:t>
        <a:bodyPr/>
        <a:lstStyle/>
        <a:p>
          <a:endParaRPr lang="ru-RU"/>
        </a:p>
      </dgm:t>
    </dgm:pt>
    <dgm:pt modelId="{D3AFE9D3-EE7B-4D5C-B99B-9D135973682A}">
      <dgm:prSet phldrT="[Текст]"/>
      <dgm:spPr/>
      <dgm:t>
        <a:bodyPr/>
        <a:lstStyle/>
        <a:p>
          <a:r>
            <a:rPr lang="ru-RU" dirty="0"/>
            <a:t>Реализация </a:t>
          </a:r>
          <a:r>
            <a:rPr lang="en-US" dirty="0"/>
            <a:t>API</a:t>
          </a:r>
          <a:endParaRPr lang="ru-RU" dirty="0"/>
        </a:p>
      </dgm:t>
    </dgm:pt>
    <dgm:pt modelId="{757E935D-49E3-4D26-83F2-B91F5BE345A1}" type="parTrans" cxnId="{1A0CDF1D-40E9-4045-AEC7-5A08B1CF1792}">
      <dgm:prSet/>
      <dgm:spPr/>
      <dgm:t>
        <a:bodyPr/>
        <a:lstStyle/>
        <a:p>
          <a:endParaRPr lang="ru-RU"/>
        </a:p>
      </dgm:t>
    </dgm:pt>
    <dgm:pt modelId="{26193B5E-8CF7-4B41-8C2D-22F980BC8206}" type="sibTrans" cxnId="{1A0CDF1D-40E9-4045-AEC7-5A08B1CF1792}">
      <dgm:prSet/>
      <dgm:spPr/>
      <dgm:t>
        <a:bodyPr/>
        <a:lstStyle/>
        <a:p>
          <a:endParaRPr lang="ru-RU"/>
        </a:p>
      </dgm:t>
    </dgm:pt>
    <dgm:pt modelId="{B0858921-EFE2-4680-9478-F70B07D52FEF}" type="pres">
      <dgm:prSet presAssocID="{0685E49D-DC31-47C9-9AAB-88578BC9DE27}" presName="CompostProcess" presStyleCnt="0">
        <dgm:presLayoutVars>
          <dgm:dir/>
          <dgm:resizeHandles val="exact"/>
        </dgm:presLayoutVars>
      </dgm:prSet>
      <dgm:spPr/>
    </dgm:pt>
    <dgm:pt modelId="{7DEA7D17-7DB0-4F43-A2BF-7085556F5C45}" type="pres">
      <dgm:prSet presAssocID="{0685E49D-DC31-47C9-9AAB-88578BC9DE27}" presName="arrow" presStyleLbl="bgShp" presStyleIdx="0" presStyleCnt="1"/>
      <dgm:spPr/>
    </dgm:pt>
    <dgm:pt modelId="{A02D62A5-9E39-4847-BBB8-89E1C6527DBD}" type="pres">
      <dgm:prSet presAssocID="{0685E49D-DC31-47C9-9AAB-88578BC9DE27}" presName="linearProcess" presStyleCnt="0"/>
      <dgm:spPr/>
    </dgm:pt>
    <dgm:pt modelId="{07813668-02B0-4665-925E-CCB09CC7D723}" type="pres">
      <dgm:prSet presAssocID="{6985FD8F-8310-4403-8CC1-5DBF1D6CCF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9D32BA-116D-4948-80E4-5ED9C5F2F762}" type="pres">
      <dgm:prSet presAssocID="{BA8D6A38-34E3-4B32-9C2E-81420D3B8CF7}" presName="sibTrans" presStyleCnt="0"/>
      <dgm:spPr/>
    </dgm:pt>
    <dgm:pt modelId="{8F4DD08E-B247-48D4-9373-79A7185C8514}" type="pres">
      <dgm:prSet presAssocID="{D99E79C5-B514-46AF-AF4D-AC0C761DB87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C95662-DC4C-484B-957F-2484C1683257}" type="pres">
      <dgm:prSet presAssocID="{CC5A46AC-E7A5-4CF8-885A-6E379093794B}" presName="sibTrans" presStyleCnt="0"/>
      <dgm:spPr/>
    </dgm:pt>
    <dgm:pt modelId="{2AD3D55C-1209-45FC-8A6C-294D76B38434}" type="pres">
      <dgm:prSet presAssocID="{D3AFE9D3-EE7B-4D5C-B99B-9D135973682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BA9358-D326-4482-AA00-A546F27CE4CF}" type="presOf" srcId="{0685E49D-DC31-47C9-9AAB-88578BC9DE27}" destId="{B0858921-EFE2-4680-9478-F70B07D52FEF}" srcOrd="0" destOrd="0" presId="urn:microsoft.com/office/officeart/2005/8/layout/hProcess9"/>
    <dgm:cxn modelId="{082DC32B-80E2-427C-BE0C-50170029D044}" type="presOf" srcId="{6985FD8F-8310-4403-8CC1-5DBF1D6CCFCD}" destId="{07813668-02B0-4665-925E-CCB09CC7D723}" srcOrd="0" destOrd="0" presId="urn:microsoft.com/office/officeart/2005/8/layout/hProcess9"/>
    <dgm:cxn modelId="{41943C1E-8483-4878-84E3-62DEC9659353}" srcId="{0685E49D-DC31-47C9-9AAB-88578BC9DE27}" destId="{D99E79C5-B514-46AF-AF4D-AC0C761DB870}" srcOrd="1" destOrd="0" parTransId="{4E5490DE-98FF-44CE-85DD-DDAF550D6DA7}" sibTransId="{CC5A46AC-E7A5-4CF8-885A-6E379093794B}"/>
    <dgm:cxn modelId="{BDC0073B-B05E-4B84-A7CE-5F2E82D41955}" type="presOf" srcId="{D3AFE9D3-EE7B-4D5C-B99B-9D135973682A}" destId="{2AD3D55C-1209-45FC-8A6C-294D76B38434}" srcOrd="0" destOrd="0" presId="urn:microsoft.com/office/officeart/2005/8/layout/hProcess9"/>
    <dgm:cxn modelId="{7A2A861F-1A5E-4BB7-8534-10A155D71268}" type="presOf" srcId="{D99E79C5-B514-46AF-AF4D-AC0C761DB870}" destId="{8F4DD08E-B247-48D4-9373-79A7185C8514}" srcOrd="0" destOrd="0" presId="urn:microsoft.com/office/officeart/2005/8/layout/hProcess9"/>
    <dgm:cxn modelId="{1A0CDF1D-40E9-4045-AEC7-5A08B1CF1792}" srcId="{0685E49D-DC31-47C9-9AAB-88578BC9DE27}" destId="{D3AFE9D3-EE7B-4D5C-B99B-9D135973682A}" srcOrd="2" destOrd="0" parTransId="{757E935D-49E3-4D26-83F2-B91F5BE345A1}" sibTransId="{26193B5E-8CF7-4B41-8C2D-22F980BC8206}"/>
    <dgm:cxn modelId="{91FB5210-5A9F-4357-BA54-E887CC8D4EDE}" srcId="{0685E49D-DC31-47C9-9AAB-88578BC9DE27}" destId="{6985FD8F-8310-4403-8CC1-5DBF1D6CCFCD}" srcOrd="0" destOrd="0" parTransId="{06B1C7D3-9BA2-417C-8A5C-06250044C8BE}" sibTransId="{BA8D6A38-34E3-4B32-9C2E-81420D3B8CF7}"/>
    <dgm:cxn modelId="{A5D36735-B75F-4F14-A5BB-00764726D2A8}" type="presParOf" srcId="{B0858921-EFE2-4680-9478-F70B07D52FEF}" destId="{7DEA7D17-7DB0-4F43-A2BF-7085556F5C45}" srcOrd="0" destOrd="0" presId="urn:microsoft.com/office/officeart/2005/8/layout/hProcess9"/>
    <dgm:cxn modelId="{071C0201-DEE4-40B8-9C33-C6809C8CC651}" type="presParOf" srcId="{B0858921-EFE2-4680-9478-F70B07D52FEF}" destId="{A02D62A5-9E39-4847-BBB8-89E1C6527DBD}" srcOrd="1" destOrd="0" presId="urn:microsoft.com/office/officeart/2005/8/layout/hProcess9"/>
    <dgm:cxn modelId="{302093E2-F3CD-4346-8147-40F2030A6CC1}" type="presParOf" srcId="{A02D62A5-9E39-4847-BBB8-89E1C6527DBD}" destId="{07813668-02B0-4665-925E-CCB09CC7D723}" srcOrd="0" destOrd="0" presId="urn:microsoft.com/office/officeart/2005/8/layout/hProcess9"/>
    <dgm:cxn modelId="{7E1D94D3-B967-47E0-897F-1E0BC9226584}" type="presParOf" srcId="{A02D62A5-9E39-4847-BBB8-89E1C6527DBD}" destId="{CA9D32BA-116D-4948-80E4-5ED9C5F2F762}" srcOrd="1" destOrd="0" presId="urn:microsoft.com/office/officeart/2005/8/layout/hProcess9"/>
    <dgm:cxn modelId="{D52BBE0D-89B0-406B-BA75-495DB23945CA}" type="presParOf" srcId="{A02D62A5-9E39-4847-BBB8-89E1C6527DBD}" destId="{8F4DD08E-B247-48D4-9373-79A7185C8514}" srcOrd="2" destOrd="0" presId="urn:microsoft.com/office/officeart/2005/8/layout/hProcess9"/>
    <dgm:cxn modelId="{341F5690-7F2E-46A9-A604-BC1805A9AA17}" type="presParOf" srcId="{A02D62A5-9E39-4847-BBB8-89E1C6527DBD}" destId="{11C95662-DC4C-484B-957F-2484C1683257}" srcOrd="3" destOrd="0" presId="urn:microsoft.com/office/officeart/2005/8/layout/hProcess9"/>
    <dgm:cxn modelId="{83C1D652-E4B0-4720-A261-C3B7C966E271}" type="presParOf" srcId="{A02D62A5-9E39-4847-BBB8-89E1C6527DBD}" destId="{2AD3D55C-1209-45FC-8A6C-294D76B384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85E49D-DC31-47C9-9AAB-88578BC9DE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85FD8F-8310-4403-8CC1-5DBF1D6CCFCD}">
      <dgm:prSet phldrT="[Текст]"/>
      <dgm:spPr/>
      <dgm:t>
        <a:bodyPr/>
        <a:lstStyle/>
        <a:p>
          <a:r>
            <a:rPr lang="ru-RU" dirty="0"/>
            <a:t>Построение математической  модели</a:t>
          </a:r>
        </a:p>
      </dgm:t>
    </dgm:pt>
    <dgm:pt modelId="{06B1C7D3-9BA2-417C-8A5C-06250044C8BE}" type="parTrans" cxnId="{91FB5210-5A9F-4357-BA54-E887CC8D4EDE}">
      <dgm:prSet/>
      <dgm:spPr/>
      <dgm:t>
        <a:bodyPr/>
        <a:lstStyle/>
        <a:p>
          <a:endParaRPr lang="ru-RU"/>
        </a:p>
      </dgm:t>
    </dgm:pt>
    <dgm:pt modelId="{BA8D6A38-34E3-4B32-9C2E-81420D3B8CF7}" type="sibTrans" cxnId="{91FB5210-5A9F-4357-BA54-E887CC8D4EDE}">
      <dgm:prSet/>
      <dgm:spPr/>
      <dgm:t>
        <a:bodyPr/>
        <a:lstStyle/>
        <a:p>
          <a:endParaRPr lang="ru-RU"/>
        </a:p>
      </dgm:t>
    </dgm:pt>
    <dgm:pt modelId="{D99E79C5-B514-46AF-AF4D-AC0C761DB870}">
      <dgm:prSet phldrT="[Текст]"/>
      <dgm:spPr/>
      <dgm:t>
        <a:bodyPr/>
        <a:lstStyle/>
        <a:p>
          <a:r>
            <a:rPr lang="ru-RU" dirty="0"/>
            <a:t>Реализация модели</a:t>
          </a:r>
        </a:p>
      </dgm:t>
    </dgm:pt>
    <dgm:pt modelId="{4E5490DE-98FF-44CE-85DD-DDAF550D6DA7}" type="parTrans" cxnId="{41943C1E-8483-4878-84E3-62DEC9659353}">
      <dgm:prSet/>
      <dgm:spPr/>
      <dgm:t>
        <a:bodyPr/>
        <a:lstStyle/>
        <a:p>
          <a:endParaRPr lang="ru-RU"/>
        </a:p>
      </dgm:t>
    </dgm:pt>
    <dgm:pt modelId="{CC5A46AC-E7A5-4CF8-885A-6E379093794B}" type="sibTrans" cxnId="{41943C1E-8483-4878-84E3-62DEC9659353}">
      <dgm:prSet/>
      <dgm:spPr/>
      <dgm:t>
        <a:bodyPr/>
        <a:lstStyle/>
        <a:p>
          <a:endParaRPr lang="ru-RU"/>
        </a:p>
      </dgm:t>
    </dgm:pt>
    <dgm:pt modelId="{D3AFE9D3-EE7B-4D5C-B99B-9D135973682A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Реализация </a:t>
          </a:r>
          <a:r>
            <a:rPr lang="en-US" dirty="0"/>
            <a:t>API</a:t>
          </a:r>
          <a:endParaRPr lang="ru-RU" dirty="0"/>
        </a:p>
      </dgm:t>
    </dgm:pt>
    <dgm:pt modelId="{757E935D-49E3-4D26-83F2-B91F5BE345A1}" type="parTrans" cxnId="{1A0CDF1D-40E9-4045-AEC7-5A08B1CF1792}">
      <dgm:prSet/>
      <dgm:spPr/>
      <dgm:t>
        <a:bodyPr/>
        <a:lstStyle/>
        <a:p>
          <a:endParaRPr lang="ru-RU"/>
        </a:p>
      </dgm:t>
    </dgm:pt>
    <dgm:pt modelId="{26193B5E-8CF7-4B41-8C2D-22F980BC8206}" type="sibTrans" cxnId="{1A0CDF1D-40E9-4045-AEC7-5A08B1CF1792}">
      <dgm:prSet/>
      <dgm:spPr/>
      <dgm:t>
        <a:bodyPr/>
        <a:lstStyle/>
        <a:p>
          <a:endParaRPr lang="ru-RU"/>
        </a:p>
      </dgm:t>
    </dgm:pt>
    <dgm:pt modelId="{B0858921-EFE2-4680-9478-F70B07D52FEF}" type="pres">
      <dgm:prSet presAssocID="{0685E49D-DC31-47C9-9AAB-88578BC9DE27}" presName="CompostProcess" presStyleCnt="0">
        <dgm:presLayoutVars>
          <dgm:dir/>
          <dgm:resizeHandles val="exact"/>
        </dgm:presLayoutVars>
      </dgm:prSet>
      <dgm:spPr/>
    </dgm:pt>
    <dgm:pt modelId="{7DEA7D17-7DB0-4F43-A2BF-7085556F5C45}" type="pres">
      <dgm:prSet presAssocID="{0685E49D-DC31-47C9-9AAB-88578BC9DE27}" presName="arrow" presStyleLbl="bgShp" presStyleIdx="0" presStyleCnt="1"/>
      <dgm:spPr/>
    </dgm:pt>
    <dgm:pt modelId="{A02D62A5-9E39-4847-BBB8-89E1C6527DBD}" type="pres">
      <dgm:prSet presAssocID="{0685E49D-DC31-47C9-9AAB-88578BC9DE27}" presName="linearProcess" presStyleCnt="0"/>
      <dgm:spPr/>
    </dgm:pt>
    <dgm:pt modelId="{07813668-02B0-4665-925E-CCB09CC7D723}" type="pres">
      <dgm:prSet presAssocID="{6985FD8F-8310-4403-8CC1-5DBF1D6CCFCD}" presName="textNode" presStyleLbl="node1" presStyleIdx="0" presStyleCnt="3" custLinFactNeighborX="-6666" custLinFactNeighborY="-1923">
        <dgm:presLayoutVars>
          <dgm:bulletEnabled val="1"/>
        </dgm:presLayoutVars>
      </dgm:prSet>
      <dgm:spPr/>
    </dgm:pt>
    <dgm:pt modelId="{CA9D32BA-116D-4948-80E4-5ED9C5F2F762}" type="pres">
      <dgm:prSet presAssocID="{BA8D6A38-34E3-4B32-9C2E-81420D3B8CF7}" presName="sibTrans" presStyleCnt="0"/>
      <dgm:spPr/>
    </dgm:pt>
    <dgm:pt modelId="{8F4DD08E-B247-48D4-9373-79A7185C8514}" type="pres">
      <dgm:prSet presAssocID="{D99E79C5-B514-46AF-AF4D-AC0C761DB870}" presName="textNode" presStyleLbl="node1" presStyleIdx="1" presStyleCnt="3">
        <dgm:presLayoutVars>
          <dgm:bulletEnabled val="1"/>
        </dgm:presLayoutVars>
      </dgm:prSet>
      <dgm:spPr/>
    </dgm:pt>
    <dgm:pt modelId="{11C95662-DC4C-484B-957F-2484C1683257}" type="pres">
      <dgm:prSet presAssocID="{CC5A46AC-E7A5-4CF8-885A-6E379093794B}" presName="sibTrans" presStyleCnt="0"/>
      <dgm:spPr/>
    </dgm:pt>
    <dgm:pt modelId="{2AD3D55C-1209-45FC-8A6C-294D76B38434}" type="pres">
      <dgm:prSet presAssocID="{D3AFE9D3-EE7B-4D5C-B99B-9D135973682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1943C1E-8483-4878-84E3-62DEC9659353}" srcId="{0685E49D-DC31-47C9-9AAB-88578BC9DE27}" destId="{D99E79C5-B514-46AF-AF4D-AC0C761DB870}" srcOrd="1" destOrd="0" parTransId="{4E5490DE-98FF-44CE-85DD-DDAF550D6DA7}" sibTransId="{CC5A46AC-E7A5-4CF8-885A-6E379093794B}"/>
    <dgm:cxn modelId="{F8835C47-939E-44F0-9EDF-E2E916F7401E}" type="presOf" srcId="{D99E79C5-B514-46AF-AF4D-AC0C761DB870}" destId="{8F4DD08E-B247-48D4-9373-79A7185C8514}" srcOrd="0" destOrd="0" presId="urn:microsoft.com/office/officeart/2005/8/layout/hProcess9"/>
    <dgm:cxn modelId="{BDECCF34-2073-4255-BC0F-746AE1CDFD5B}" type="presOf" srcId="{D3AFE9D3-EE7B-4D5C-B99B-9D135973682A}" destId="{2AD3D55C-1209-45FC-8A6C-294D76B38434}" srcOrd="0" destOrd="0" presId="urn:microsoft.com/office/officeart/2005/8/layout/hProcess9"/>
    <dgm:cxn modelId="{1A0CDF1D-40E9-4045-AEC7-5A08B1CF1792}" srcId="{0685E49D-DC31-47C9-9AAB-88578BC9DE27}" destId="{D3AFE9D3-EE7B-4D5C-B99B-9D135973682A}" srcOrd="2" destOrd="0" parTransId="{757E935D-49E3-4D26-83F2-B91F5BE345A1}" sibTransId="{26193B5E-8CF7-4B41-8C2D-22F980BC8206}"/>
    <dgm:cxn modelId="{3895C1AD-15DB-4EE9-AC4F-0EF8FC029333}" type="presOf" srcId="{0685E49D-DC31-47C9-9AAB-88578BC9DE27}" destId="{B0858921-EFE2-4680-9478-F70B07D52FEF}" srcOrd="0" destOrd="0" presId="urn:microsoft.com/office/officeart/2005/8/layout/hProcess9"/>
    <dgm:cxn modelId="{91FB5210-5A9F-4357-BA54-E887CC8D4EDE}" srcId="{0685E49D-DC31-47C9-9AAB-88578BC9DE27}" destId="{6985FD8F-8310-4403-8CC1-5DBF1D6CCFCD}" srcOrd="0" destOrd="0" parTransId="{06B1C7D3-9BA2-417C-8A5C-06250044C8BE}" sibTransId="{BA8D6A38-34E3-4B32-9C2E-81420D3B8CF7}"/>
    <dgm:cxn modelId="{E73C56FD-BC57-4106-B493-79CE14FEF3C6}" type="presOf" srcId="{6985FD8F-8310-4403-8CC1-5DBF1D6CCFCD}" destId="{07813668-02B0-4665-925E-CCB09CC7D723}" srcOrd="0" destOrd="0" presId="urn:microsoft.com/office/officeart/2005/8/layout/hProcess9"/>
    <dgm:cxn modelId="{CA2EA926-1A03-4EDF-BDB5-214CBD767155}" type="presParOf" srcId="{B0858921-EFE2-4680-9478-F70B07D52FEF}" destId="{7DEA7D17-7DB0-4F43-A2BF-7085556F5C45}" srcOrd="0" destOrd="0" presId="urn:microsoft.com/office/officeart/2005/8/layout/hProcess9"/>
    <dgm:cxn modelId="{7792941D-3003-4CE6-BE2A-C67CF9F40926}" type="presParOf" srcId="{B0858921-EFE2-4680-9478-F70B07D52FEF}" destId="{A02D62A5-9E39-4847-BBB8-89E1C6527DBD}" srcOrd="1" destOrd="0" presId="urn:microsoft.com/office/officeart/2005/8/layout/hProcess9"/>
    <dgm:cxn modelId="{60FD81D0-2FD9-4F16-9A56-D0FF5FFCB91D}" type="presParOf" srcId="{A02D62A5-9E39-4847-BBB8-89E1C6527DBD}" destId="{07813668-02B0-4665-925E-CCB09CC7D723}" srcOrd="0" destOrd="0" presId="urn:microsoft.com/office/officeart/2005/8/layout/hProcess9"/>
    <dgm:cxn modelId="{CA9E2A97-F57B-480A-9BA2-D76EEA80A682}" type="presParOf" srcId="{A02D62A5-9E39-4847-BBB8-89E1C6527DBD}" destId="{CA9D32BA-116D-4948-80E4-5ED9C5F2F762}" srcOrd="1" destOrd="0" presId="urn:microsoft.com/office/officeart/2005/8/layout/hProcess9"/>
    <dgm:cxn modelId="{2E391EBC-5F54-44EA-A27D-981D580C430B}" type="presParOf" srcId="{A02D62A5-9E39-4847-BBB8-89E1C6527DBD}" destId="{8F4DD08E-B247-48D4-9373-79A7185C8514}" srcOrd="2" destOrd="0" presId="urn:microsoft.com/office/officeart/2005/8/layout/hProcess9"/>
    <dgm:cxn modelId="{9B7908D6-EE89-4E5A-A941-EDCE5C1BF46C}" type="presParOf" srcId="{A02D62A5-9E39-4847-BBB8-89E1C6527DBD}" destId="{11C95662-DC4C-484B-957F-2484C1683257}" srcOrd="3" destOrd="0" presId="urn:microsoft.com/office/officeart/2005/8/layout/hProcess9"/>
    <dgm:cxn modelId="{86BC8ED1-94B9-4DF6-BB34-6C5EE050A679}" type="presParOf" srcId="{A02D62A5-9E39-4847-BBB8-89E1C6527DBD}" destId="{2AD3D55C-1209-45FC-8A6C-294D76B38434}" srcOrd="4" destOrd="0" presId="urn:microsoft.com/office/officeart/2005/8/layout/hProcess9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7D17-7DB0-4F43-A2BF-7085556F5C45}">
      <dsp:nvSpPr>
        <dsp:cNvPr id="0" name=""/>
        <dsp:cNvSpPr/>
      </dsp:nvSpPr>
      <dsp:spPr>
        <a:xfrm>
          <a:off x="571499" y="0"/>
          <a:ext cx="6477000" cy="47466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3668-02B0-4665-925E-CCB09CC7D723}">
      <dsp:nvSpPr>
        <dsp:cNvPr id="0" name=""/>
        <dsp:cNvSpPr/>
      </dsp:nvSpPr>
      <dsp:spPr>
        <a:xfrm>
          <a:off x="8185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Построение математической  модели</a:t>
          </a:r>
        </a:p>
      </dsp:txBody>
      <dsp:txXfrm>
        <a:off x="100870" y="1516678"/>
        <a:ext cx="2267317" cy="1713287"/>
      </dsp:txXfrm>
    </dsp:sp>
    <dsp:sp modelId="{8F4DD08E-B247-48D4-9373-79A7185C8514}">
      <dsp:nvSpPr>
        <dsp:cNvPr id="0" name=""/>
        <dsp:cNvSpPr/>
      </dsp:nvSpPr>
      <dsp:spPr>
        <a:xfrm>
          <a:off x="258365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модели</a:t>
          </a:r>
        </a:p>
      </dsp:txBody>
      <dsp:txXfrm>
        <a:off x="2676341" y="1516678"/>
        <a:ext cx="2267317" cy="1713287"/>
      </dsp:txXfrm>
    </dsp:sp>
    <dsp:sp modelId="{2AD3D55C-1209-45FC-8A6C-294D76B38434}">
      <dsp:nvSpPr>
        <dsp:cNvPr id="0" name=""/>
        <dsp:cNvSpPr/>
      </dsp:nvSpPr>
      <dsp:spPr>
        <a:xfrm>
          <a:off x="515912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</a:t>
          </a:r>
          <a:r>
            <a:rPr lang="en-US" sz="2100" kern="1200" dirty="0"/>
            <a:t>API</a:t>
          </a:r>
          <a:endParaRPr lang="ru-RU" sz="2100" kern="1200" dirty="0"/>
        </a:p>
      </dsp:txBody>
      <dsp:txXfrm>
        <a:off x="5251811" y="1516678"/>
        <a:ext cx="2267317" cy="1713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7D17-7DB0-4F43-A2BF-7085556F5C45}">
      <dsp:nvSpPr>
        <dsp:cNvPr id="0" name=""/>
        <dsp:cNvSpPr/>
      </dsp:nvSpPr>
      <dsp:spPr>
        <a:xfrm>
          <a:off x="571499" y="0"/>
          <a:ext cx="6477000" cy="47466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3668-02B0-4665-925E-CCB09CC7D723}">
      <dsp:nvSpPr>
        <dsp:cNvPr id="0" name=""/>
        <dsp:cNvSpPr/>
      </dsp:nvSpPr>
      <dsp:spPr>
        <a:xfrm>
          <a:off x="8185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Построение математической  модели</a:t>
          </a:r>
        </a:p>
      </dsp:txBody>
      <dsp:txXfrm>
        <a:off x="100870" y="1516678"/>
        <a:ext cx="2267317" cy="1713287"/>
      </dsp:txXfrm>
    </dsp:sp>
    <dsp:sp modelId="{8F4DD08E-B247-48D4-9373-79A7185C8514}">
      <dsp:nvSpPr>
        <dsp:cNvPr id="0" name=""/>
        <dsp:cNvSpPr/>
      </dsp:nvSpPr>
      <dsp:spPr>
        <a:xfrm>
          <a:off x="258365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модели</a:t>
          </a:r>
        </a:p>
      </dsp:txBody>
      <dsp:txXfrm>
        <a:off x="2676341" y="1516678"/>
        <a:ext cx="2267317" cy="1713287"/>
      </dsp:txXfrm>
    </dsp:sp>
    <dsp:sp modelId="{2AD3D55C-1209-45FC-8A6C-294D76B38434}">
      <dsp:nvSpPr>
        <dsp:cNvPr id="0" name=""/>
        <dsp:cNvSpPr/>
      </dsp:nvSpPr>
      <dsp:spPr>
        <a:xfrm>
          <a:off x="515912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</a:t>
          </a:r>
          <a:r>
            <a:rPr lang="en-US" sz="2100" kern="1200" dirty="0"/>
            <a:t>API</a:t>
          </a:r>
          <a:endParaRPr lang="ru-RU" sz="2100" kern="1200" dirty="0"/>
        </a:p>
      </dsp:txBody>
      <dsp:txXfrm>
        <a:off x="5251811" y="1516678"/>
        <a:ext cx="2267317" cy="171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8EC6-2527-4221-84F7-4B6029DB79FF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A16B7-2EC1-4860-B4F7-64481DB4025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253162" cy="233362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249987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2743200" y="5410200"/>
            <a:ext cx="6248400" cy="457200"/>
          </a:xfrm>
        </p:spPr>
        <p:txBody>
          <a:bodyPr wrap="none"/>
          <a:lstStyle>
            <a:lvl1pPr>
              <a:defRPr sz="3200" b="1">
                <a:latin typeface="+mn-lt"/>
              </a:defRPr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18" name="Freeform 10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19" name="Freeform 11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1" name="Freeform 13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3" name="Freeform 15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4" name="Freeform 16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5" name="Freeform 17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30" name="Freeform 22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1" name="Freeform 23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2" name="Freeform 24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3" name="Freeform 25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4" name="Freeform 26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6" name="Freeform 28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7" name="Freeform 29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8" name="Freeform 30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9" name="Freeform 31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6" name="Group 39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1744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4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0" name="AutoShape 4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1" name="AutoShape 43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7452" name="Rectangle 44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53" name="Oval 45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  <p:sp>
              <p:nvSpPr>
                <p:cNvPr id="17454" name="Oval 46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  <p:sp>
              <p:nvSpPr>
                <p:cNvPr id="17455" name="Oval 47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</p:grpSp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17457" name="Arc 49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58" name="Arc 50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59" name="AutoShape 51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60" name="Freeform 52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/>
                  <a:ahLst/>
                  <a:cxnLst>
                    <a:cxn ang="0">
                      <a:pos x="212" y="204"/>
                    </a:cxn>
                    <a:cxn ang="0">
                      <a:pos x="194" y="158"/>
                    </a:cxn>
                    <a:cxn ang="0">
                      <a:pos x="188" y="111"/>
                    </a:cxn>
                    <a:cxn ang="0">
                      <a:pos x="183" y="72"/>
                    </a:cxn>
                    <a:cxn ang="0">
                      <a:pos x="178" y="52"/>
                    </a:cxn>
                    <a:cxn ang="0">
                      <a:pos x="169" y="37"/>
                    </a:cxn>
                    <a:cxn ang="0">
                      <a:pos x="157" y="24"/>
                    </a:cxn>
                    <a:cxn ang="0">
                      <a:pos x="143" y="13"/>
                    </a:cxn>
                    <a:cxn ang="0">
                      <a:pos x="124" y="5"/>
                    </a:cxn>
                    <a:cxn ang="0">
                      <a:pos x="100" y="0"/>
                    </a:cxn>
                    <a:cxn ang="0">
                      <a:pos x="76" y="0"/>
                    </a:cxn>
                    <a:cxn ang="0">
                      <a:pos x="54" y="7"/>
                    </a:cxn>
                    <a:cxn ang="0">
                      <a:pos x="35" y="16"/>
                    </a:cxn>
                    <a:cxn ang="0">
                      <a:pos x="18" y="31"/>
                    </a:cxn>
                    <a:cxn ang="0">
                      <a:pos x="5" y="51"/>
                    </a:cxn>
                    <a:cxn ang="0">
                      <a:pos x="0" y="73"/>
                    </a:cxn>
                    <a:cxn ang="0">
                      <a:pos x="3" y="72"/>
                    </a:cxn>
                    <a:cxn ang="0">
                      <a:pos x="15" y="64"/>
                    </a:cxn>
                    <a:cxn ang="0">
                      <a:pos x="35" y="58"/>
                    </a:cxn>
                    <a:cxn ang="0">
                      <a:pos x="56" y="57"/>
                    </a:cxn>
                    <a:cxn ang="0">
                      <a:pos x="74" y="63"/>
                    </a:cxn>
                    <a:cxn ang="0">
                      <a:pos x="87" y="73"/>
                    </a:cxn>
                    <a:cxn ang="0">
                      <a:pos x="93" y="85"/>
                    </a:cxn>
                    <a:cxn ang="0">
                      <a:pos x="96" y="102"/>
                    </a:cxn>
                    <a:cxn ang="0">
                      <a:pos x="100" y="124"/>
                    </a:cxn>
                    <a:cxn ang="0">
                      <a:pos x="106" y="147"/>
                    </a:cxn>
                    <a:cxn ang="0">
                      <a:pos x="116" y="168"/>
                    </a:cxn>
                    <a:cxn ang="0">
                      <a:pos x="131" y="190"/>
                    </a:cxn>
                    <a:cxn ang="0">
                      <a:pos x="150" y="207"/>
                    </a:cxn>
                    <a:cxn ang="0">
                      <a:pos x="172" y="219"/>
                    </a:cxn>
                    <a:cxn ang="0">
                      <a:pos x="194" y="226"/>
                    </a:cxn>
                    <a:cxn ang="0">
                      <a:pos x="220" y="229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61" name="Freeform 53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/>
                  <a:ahLst/>
                  <a:cxnLst>
                    <a:cxn ang="0">
                      <a:pos x="7" y="204"/>
                    </a:cxn>
                    <a:cxn ang="0">
                      <a:pos x="25" y="158"/>
                    </a:cxn>
                    <a:cxn ang="0">
                      <a:pos x="31" y="111"/>
                    </a:cxn>
                    <a:cxn ang="0">
                      <a:pos x="36" y="72"/>
                    </a:cxn>
                    <a:cxn ang="0">
                      <a:pos x="41" y="52"/>
                    </a:cxn>
                    <a:cxn ang="0">
                      <a:pos x="50" y="37"/>
                    </a:cxn>
                    <a:cxn ang="0">
                      <a:pos x="62" y="24"/>
                    </a:cxn>
                    <a:cxn ang="0">
                      <a:pos x="77" y="13"/>
                    </a:cxn>
                    <a:cxn ang="0">
                      <a:pos x="96" y="5"/>
                    </a:cxn>
                    <a:cxn ang="0">
                      <a:pos x="120" y="0"/>
                    </a:cxn>
                    <a:cxn ang="0">
                      <a:pos x="143" y="0"/>
                    </a:cxn>
                    <a:cxn ang="0">
                      <a:pos x="165" y="7"/>
                    </a:cxn>
                    <a:cxn ang="0">
                      <a:pos x="184" y="16"/>
                    </a:cxn>
                    <a:cxn ang="0">
                      <a:pos x="201" y="31"/>
                    </a:cxn>
                    <a:cxn ang="0">
                      <a:pos x="215" y="51"/>
                    </a:cxn>
                    <a:cxn ang="0">
                      <a:pos x="221" y="73"/>
                    </a:cxn>
                    <a:cxn ang="0">
                      <a:pos x="217" y="72"/>
                    </a:cxn>
                    <a:cxn ang="0">
                      <a:pos x="205" y="64"/>
                    </a:cxn>
                    <a:cxn ang="0">
                      <a:pos x="184" y="58"/>
                    </a:cxn>
                    <a:cxn ang="0">
                      <a:pos x="164" y="57"/>
                    </a:cxn>
                    <a:cxn ang="0">
                      <a:pos x="145" y="63"/>
                    </a:cxn>
                    <a:cxn ang="0">
                      <a:pos x="132" y="73"/>
                    </a:cxn>
                    <a:cxn ang="0">
                      <a:pos x="127" y="85"/>
                    </a:cxn>
                    <a:cxn ang="0">
                      <a:pos x="123" y="102"/>
                    </a:cxn>
                    <a:cxn ang="0">
                      <a:pos x="120" y="124"/>
                    </a:cxn>
                    <a:cxn ang="0">
                      <a:pos x="113" y="147"/>
                    </a:cxn>
                    <a:cxn ang="0">
                      <a:pos x="104" y="168"/>
                    </a:cxn>
                    <a:cxn ang="0">
                      <a:pos x="89" y="190"/>
                    </a:cxn>
                    <a:cxn ang="0">
                      <a:pos x="69" y="207"/>
                    </a:cxn>
                    <a:cxn ang="0">
                      <a:pos x="47" y="219"/>
                    </a:cxn>
                    <a:cxn ang="0">
                      <a:pos x="25" y="226"/>
                    </a:cxn>
                    <a:cxn ang="0">
                      <a:pos x="0" y="229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62" name="Oval 54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</p:grpSp>
        </p:grpSp>
      </p:grpSp>
      <p:sp>
        <p:nvSpPr>
          <p:cNvPr id="17463" name="Rectangle 5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19938" y="228600"/>
            <a:ext cx="1871662" cy="6010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467350" cy="6010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21300" y="1524000"/>
            <a:ext cx="36703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5" name="Freeform 21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9" name="Freeform 25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2" name="Freeform 28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641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491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641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524000"/>
            <a:ext cx="749141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41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4097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0491F096-90F2-4AC9-A237-7092813EB15E}" type="datetimeFigureOut">
              <a:rPr lang="ru-RU" smtClean="0"/>
              <a:pPr/>
              <a:t>07.04.2016</a:t>
            </a:fld>
            <a:endParaRPr lang="ru-RU"/>
          </a:p>
        </p:txBody>
      </p:sp>
      <p:sp>
        <p:nvSpPr>
          <p:cNvPr id="16419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ru-RU"/>
          </a:p>
        </p:txBody>
      </p:sp>
      <p:sp>
        <p:nvSpPr>
          <p:cNvPr id="16420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oshinbogdan/LightSemanti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mcgill.ca/~martin/papers/phdthesi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2214546" y="1357298"/>
            <a:ext cx="6634178" cy="2333625"/>
          </a:xfrm>
        </p:spPr>
        <p:txBody>
          <a:bodyPr/>
          <a:lstStyle/>
          <a:p>
            <a:r>
              <a:rPr lang="ru-R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НАКОПЛЕНИЕ ЛЕГКОВЕСНОЙ СЕМАНТИЧЕСКОЙ ИНФОРМАЦИИ ПО СИНТАКСИЧЕСКОМУ ДЕРЕВУ</a:t>
            </a:r>
            <a:br>
              <a:rPr lang="ru-R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2643174" y="4572008"/>
            <a:ext cx="6249987" cy="1285875"/>
          </a:xfrm>
        </p:spPr>
        <p:txBody>
          <a:bodyPr/>
          <a:lstStyle/>
          <a:p>
            <a:pPr algn="r"/>
            <a:r>
              <a:rPr lang="ru-RU" sz="2400" dirty="0"/>
              <a:t>Волошин Б.И. </a:t>
            </a:r>
            <a:endParaRPr lang="en-US" sz="2400" dirty="0" smtClean="0"/>
          </a:p>
          <a:p>
            <a:pPr algn="r"/>
            <a:r>
              <a:rPr lang="ru-RU" sz="2400" dirty="0" smtClean="0"/>
              <a:t>студент  4 курса </a:t>
            </a:r>
            <a:r>
              <a:rPr lang="ru-RU" sz="2400" dirty="0"/>
              <a:t>9 </a:t>
            </a:r>
            <a:r>
              <a:rPr lang="ru-RU" sz="2400" dirty="0" smtClean="0"/>
              <a:t>группы 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142852"/>
            <a:ext cx="7491412" cy="1143000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1571612"/>
            <a:ext cx="7634288" cy="4714875"/>
          </a:xfrm>
        </p:spPr>
        <p:txBody>
          <a:bodyPr/>
          <a:lstStyle/>
          <a:p>
            <a:r>
              <a:rPr lang="ru-RU" sz="2800" dirty="0"/>
              <a:t>Однообразное хранение и доступ ко всей семантической информации, избавляемся от сложных таблиц символов и иерархий классов</a:t>
            </a:r>
          </a:p>
          <a:p>
            <a:r>
              <a:rPr lang="ru-RU" sz="2800" dirty="0"/>
              <a:t>Можно построить составной запрос(например, </a:t>
            </a:r>
            <a:r>
              <a:rPr lang="ru-RU" sz="2800" dirty="0" smtClean="0"/>
              <a:t>в</a:t>
            </a:r>
            <a:r>
              <a:rPr lang="ru-RU" sz="2800" dirty="0" smtClean="0"/>
              <a:t>ызываемые методами</a:t>
            </a:r>
            <a:r>
              <a:rPr lang="en-US" sz="2800" dirty="0" smtClean="0"/>
              <a:t> A</a:t>
            </a:r>
            <a:r>
              <a:rPr lang="ru-RU" sz="2800" dirty="0" smtClean="0"/>
              <a:t> процедуры)</a:t>
            </a:r>
          </a:p>
          <a:p>
            <a:r>
              <a:rPr lang="ru-RU" sz="2800" dirty="0" smtClean="0"/>
              <a:t>Модель конкретизирует и классифицирует задачи анализа синтаксического дерева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graphicFrame>
        <p:nvGraphicFramePr>
          <p:cNvPr id="4" name="Схема 3"/>
          <p:cNvGraphicFramePr/>
          <p:nvPr/>
        </p:nvGraphicFramePr>
        <p:xfrm>
          <a:off x="1500166" y="1428736"/>
          <a:ext cx="6286512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73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0"/>
            <a:ext cx="7491412" cy="1143000"/>
          </a:xfrm>
        </p:spPr>
        <p:txBody>
          <a:bodyPr/>
          <a:lstStyle/>
          <a:p>
            <a:r>
              <a:rPr lang="ru-RU" dirty="0"/>
              <a:t>Программная реализация модели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714480" y="2285992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Program </a:t>
            </a:r>
            <a:r>
              <a:rPr lang="en-US" dirty="0">
                <a:latin typeface="Times New Roman" charset="0"/>
              </a:rPr>
              <a:t>model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714480" y="2928934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Elements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714480" y="3571876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Relations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857884" y="2285992"/>
            <a:ext cx="314327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Class </a:t>
            </a:r>
            <a:r>
              <a:rPr lang="en-US" dirty="0" err="1">
                <a:latin typeface="Times New Roman" charset="0"/>
              </a:rPr>
              <a:t>ProgramModel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857884" y="2928934"/>
            <a:ext cx="3143240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Map&lt;string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, set&lt;string&gt;&gt;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5857884" y="3571876"/>
            <a:ext cx="314327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Map&lt;string</a:t>
            </a:r>
            <a:r>
              <a:rPr lang="en-US" dirty="0">
                <a:latin typeface="Times New Roman" charset="0"/>
              </a:rPr>
              <a:t>, Relation&gt;</a:t>
            </a: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1714480" y="4214818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Dom(Relation</a:t>
            </a:r>
            <a:r>
              <a:rPr lang="en-US" dirty="0">
                <a:latin typeface="Times New Roman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714480" y="4857760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Ran(Relation</a:t>
            </a:r>
            <a:r>
              <a:rPr lang="en-US" dirty="0">
                <a:latin typeface="Times New Roman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5857884" y="4214818"/>
            <a:ext cx="3143272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charset="0"/>
              </a:rPr>
              <a:t>Метод класса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Relation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</a:rPr>
              <a:t>Dom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5857884" y="4857760"/>
            <a:ext cx="3143272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charset="0"/>
              </a:rPr>
              <a:t>Метод класса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Relation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charset="0"/>
              </a:rPr>
              <a:t>Ran</a:t>
            </a:r>
          </a:p>
        </p:txBody>
      </p:sp>
      <p:sp>
        <p:nvSpPr>
          <p:cNvPr id="24" name="Стрелка вправо 23"/>
          <p:cNvSpPr/>
          <p:nvPr/>
        </p:nvSpPr>
        <p:spPr bwMode="auto">
          <a:xfrm>
            <a:off x="3428992" y="5572140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1714480" y="5357826"/>
            <a:ext cx="1714512" cy="857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</a:rPr>
              <a:t>Proj</a:t>
            </a:r>
            <a:r>
              <a:rPr lang="en-US" dirty="0">
                <a:latin typeface="Times New Roman" charset="0"/>
              </a:rPr>
              <a:t>(Domain, Relation, Range, </a:t>
            </a:r>
            <a:r>
              <a:rPr lang="en-US" dirty="0" err="1">
                <a:latin typeface="Times New Roman" charset="0"/>
              </a:rPr>
              <a:t>ProgramModel</a:t>
            </a:r>
            <a:r>
              <a:rPr lang="en-US" dirty="0">
                <a:latin typeface="Times New Roman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5857884" y="5500702"/>
            <a:ext cx="314327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charset="0"/>
              </a:rPr>
              <a:t>Метод класса </a:t>
            </a:r>
            <a:r>
              <a:rPr lang="en-US" dirty="0" smtClean="0">
                <a:latin typeface="Times New Roman" charset="0"/>
              </a:rPr>
              <a:t>Relation </a:t>
            </a:r>
            <a:r>
              <a:rPr lang="en-US" dirty="0" err="1" smtClean="0">
                <a:latin typeface="Times New Roman" charset="0"/>
              </a:rPr>
              <a:t>Proj</a:t>
            </a:r>
            <a:r>
              <a:rPr lang="en-US" dirty="0" smtClean="0">
                <a:latin typeface="Times New Roman" charset="0"/>
              </a:rPr>
              <a:t>(Domain, </a:t>
            </a:r>
            <a:r>
              <a:rPr lang="en-US" dirty="0">
                <a:latin typeface="Times New Roman" charset="0"/>
              </a:rPr>
              <a:t>Range)</a:t>
            </a:r>
          </a:p>
        </p:txBody>
      </p:sp>
      <p:sp>
        <p:nvSpPr>
          <p:cNvPr id="28" name="Стрелка вправо 27"/>
          <p:cNvSpPr/>
          <p:nvPr/>
        </p:nvSpPr>
        <p:spPr bwMode="auto">
          <a:xfrm>
            <a:off x="3428992" y="4857760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Стрелка вправо 28"/>
          <p:cNvSpPr/>
          <p:nvPr/>
        </p:nvSpPr>
        <p:spPr bwMode="auto">
          <a:xfrm>
            <a:off x="3428992" y="4214818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Стрелка вправо 29"/>
          <p:cNvSpPr/>
          <p:nvPr/>
        </p:nvSpPr>
        <p:spPr bwMode="auto">
          <a:xfrm>
            <a:off x="3428992" y="3571876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Стрелка вправо 30"/>
          <p:cNvSpPr/>
          <p:nvPr/>
        </p:nvSpPr>
        <p:spPr bwMode="auto">
          <a:xfrm>
            <a:off x="3428992" y="2928934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2" name="Стрелка вправо 31"/>
          <p:cNvSpPr/>
          <p:nvPr/>
        </p:nvSpPr>
        <p:spPr bwMode="auto">
          <a:xfrm>
            <a:off x="3428992" y="2285992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232" y="1714488"/>
            <a:ext cx="10951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929322" y="1714488"/>
            <a:ext cx="29787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1404605311"/>
              </p:ext>
            </p:extLst>
          </p:nvPr>
        </p:nvGraphicFramePr>
        <p:xfrm>
          <a:off x="1500166" y="1357298"/>
          <a:ext cx="642938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571612"/>
            <a:ext cx="7491412" cy="4929222"/>
          </a:xfrm>
        </p:spPr>
        <p:txBody>
          <a:bodyPr/>
          <a:lstStyle/>
          <a:p>
            <a:r>
              <a:rPr lang="ru-RU" sz="2800" dirty="0" err="1" smtClean="0"/>
              <a:t>Визитор</a:t>
            </a:r>
            <a:r>
              <a:rPr lang="ru-RU" sz="2800" dirty="0" smtClean="0"/>
              <a:t> по синтаксическому дереву отвечает за сбор </a:t>
            </a:r>
            <a:r>
              <a:rPr lang="ru-RU" sz="2800" dirty="0" smtClean="0"/>
              <a:t>семантической информации </a:t>
            </a:r>
            <a:r>
              <a:rPr lang="ru-RU" sz="2800" dirty="0" smtClean="0"/>
              <a:t>(в используемой теории соответствует понятию </a:t>
            </a:r>
            <a:r>
              <a:rPr lang="en-US" sz="2800" dirty="0" smtClean="0"/>
              <a:t>Mapping Function</a:t>
            </a:r>
            <a:r>
              <a:rPr lang="ru-RU" sz="2800" dirty="0" smtClean="0"/>
              <a:t>)</a:t>
            </a:r>
          </a:p>
          <a:p>
            <a:r>
              <a:rPr lang="en-US" sz="2800" dirty="0" err="1" smtClean="0"/>
              <a:t>InformationContainer</a:t>
            </a:r>
            <a:r>
              <a:rPr lang="en-US" sz="2800" dirty="0" smtClean="0"/>
              <a:t> </a:t>
            </a:r>
            <a:r>
              <a:rPr lang="ru-RU" sz="2800" dirty="0" smtClean="0"/>
              <a:t>хранит минимальный контекст и по запросам </a:t>
            </a:r>
            <a:r>
              <a:rPr lang="ru-RU" sz="2800" dirty="0" err="1" smtClean="0"/>
              <a:t>визитора</a:t>
            </a:r>
            <a:r>
              <a:rPr lang="ru-RU" sz="2800" dirty="0" smtClean="0"/>
              <a:t> изменяет конкретную программную модель</a:t>
            </a:r>
          </a:p>
          <a:p>
            <a:r>
              <a:rPr lang="ru-RU" sz="2800" dirty="0" smtClean="0"/>
              <a:t>Программная модель хранит легковесную семантику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запросы к программной модели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714488"/>
            <a:ext cx="7429552" cy="90486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ru-RU" sz="2000" dirty="0" smtClean="0"/>
              <a:t>Какие поля содержит </a:t>
            </a:r>
            <a:r>
              <a:rPr lang="ru-RU" sz="2000" dirty="0" smtClean="0"/>
              <a:t>класс</a:t>
            </a:r>
          </a:p>
          <a:p>
            <a:pPr algn="ctr">
              <a:buNone/>
            </a:pPr>
            <a:r>
              <a:rPr lang="en-US" sz="2000" dirty="0" err="1" smtClean="0"/>
              <a:t>Program.Declares.Proj</a:t>
            </a:r>
            <a:r>
              <a:rPr lang="en-US" sz="2000" dirty="0" smtClean="0"/>
              <a:t>(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</a:t>
            </a:r>
            <a:r>
              <a:rPr lang="en-US" sz="2000" dirty="0" err="1" smtClean="0"/>
              <a:t>Program.Fields</a:t>
            </a:r>
            <a:r>
              <a:rPr lang="en-US" sz="2000" dirty="0" smtClean="0"/>
              <a:t>)</a:t>
            </a:r>
            <a:endParaRPr lang="ru-RU" sz="20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auto">
          <a:xfrm>
            <a:off x="1428728" y="3000372"/>
            <a:ext cx="7491412" cy="9048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ru-RU" sz="2000" b="1" kern="0" dirty="0" smtClean="0"/>
              <a:t>Какие </a:t>
            </a:r>
            <a:r>
              <a:rPr lang="ru-RU" sz="2000" b="1" kern="0" dirty="0" smtClean="0"/>
              <a:t>процедуры вызываются </a:t>
            </a:r>
            <a:r>
              <a:rPr lang="ru-RU" sz="2000" b="1" kern="0" dirty="0" smtClean="0"/>
              <a:t>в программе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</a:t>
            </a:r>
            <a:r>
              <a:rPr lang="en-US" sz="2000" b="1" kern="0" dirty="0" smtClean="0"/>
              <a:t>Calls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(Global,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Program.Procedures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1428728" y="4286256"/>
            <a:ext cx="7491412" cy="19288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ru-RU" sz="2000" b="1" kern="0" dirty="0" smtClean="0"/>
              <a:t>Содержит ли пространство имён переменную с указанным именем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</a:t>
            </a:r>
            <a:r>
              <a:rPr lang="en-US" b="1" kern="0" dirty="0" smtClean="0"/>
              <a:t>Declares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b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Program.PartialName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Program.Variables</a:t>
            </a:r>
            <a:r>
              <a:rPr lang="en-US" b="1" kern="0" dirty="0" smtClean="0"/>
              <a:t>).Ran()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nameSpace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ru-RU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Выделены основные семантические элементы и отношения</a:t>
            </a:r>
          </a:p>
          <a:p>
            <a:r>
              <a:rPr lang="ru-RU" sz="2400" dirty="0" smtClean="0"/>
              <a:t>Найдена оптимальная модель хранения и взаимодействия с легковесной семантической информации</a:t>
            </a:r>
          </a:p>
          <a:p>
            <a:r>
              <a:rPr lang="ru-RU" sz="2400" dirty="0" smtClean="0"/>
              <a:t>Реализовано </a:t>
            </a:r>
            <a:r>
              <a:rPr lang="en-US" sz="2400" dirty="0" smtClean="0"/>
              <a:t>API </a:t>
            </a:r>
            <a:r>
              <a:rPr lang="ru-RU" sz="2400" dirty="0" smtClean="0"/>
              <a:t>для манипулирования легковесной семантикой и решения наиболее распространённых задач на этапе преобразования синтаксического дерева в семантическое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материалы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88" y="2714621"/>
            <a:ext cx="7491412" cy="171451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https://github.com/voloshinbogdan/LightSemantic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Alfred V. </a:t>
            </a:r>
            <a:r>
              <a:rPr lang="en-US" dirty="0" err="1" smtClean="0"/>
              <a:t>Aho</a:t>
            </a:r>
            <a:r>
              <a:rPr lang="en-US" dirty="0" smtClean="0"/>
              <a:t>, Monica S. Lam, Ravi </a:t>
            </a:r>
            <a:r>
              <a:rPr lang="en-US" dirty="0" err="1" smtClean="0"/>
              <a:t>Sethi</a:t>
            </a:r>
            <a:r>
              <a:rPr lang="en-US" dirty="0" smtClean="0"/>
              <a:t>, and Jeffrey D. </a:t>
            </a:r>
            <a:r>
              <a:rPr lang="en-US" dirty="0" err="1" smtClean="0"/>
              <a:t>Ullman</a:t>
            </a:r>
            <a:r>
              <a:rPr lang="en-US" dirty="0" smtClean="0"/>
              <a:t>. </a:t>
            </a:r>
            <a:r>
              <a:rPr lang="ru-RU" dirty="0" err="1" smtClean="0"/>
              <a:t>Compilers</a:t>
            </a:r>
            <a:r>
              <a:rPr lang="ru-RU" dirty="0" smtClean="0"/>
              <a:t>: </a:t>
            </a:r>
            <a:r>
              <a:rPr lang="ru-RU" dirty="0" err="1" smtClean="0"/>
              <a:t>Principles</a:t>
            </a:r>
            <a:r>
              <a:rPr lang="ru-RU" dirty="0" smtClean="0"/>
              <a:t>, </a:t>
            </a:r>
            <a:r>
              <a:rPr lang="ru-RU" dirty="0" err="1" smtClean="0"/>
              <a:t>Techniques</a:t>
            </a:r>
            <a:r>
              <a:rPr lang="ru-RU" dirty="0" smtClean="0"/>
              <a:t>,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Tools</a:t>
            </a:r>
            <a:r>
              <a:rPr lang="ru-RU" dirty="0" smtClean="0"/>
              <a:t>, </a:t>
            </a:r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. </a:t>
            </a:r>
            <a:r>
              <a:rPr lang="en-US" dirty="0" smtClean="0"/>
              <a:t>2006.</a:t>
            </a:r>
            <a:endParaRPr lang="ru-RU" dirty="0" smtClean="0"/>
          </a:p>
          <a:p>
            <a:pPr lvl="0"/>
            <a:r>
              <a:rPr lang="en-US" dirty="0" smtClean="0">
                <a:hlinkClick r:id="rId2"/>
              </a:rPr>
              <a:t>Martin P. </a:t>
            </a:r>
            <a:r>
              <a:rPr lang="en-US" dirty="0" err="1" smtClean="0">
                <a:hlinkClick r:id="rId2"/>
              </a:rPr>
              <a:t>Robillard</a:t>
            </a:r>
            <a:r>
              <a:rPr lang="en-US" dirty="0" smtClean="0">
                <a:hlinkClick r:id="rId2"/>
              </a:rPr>
              <a:t>. </a:t>
            </a:r>
            <a:r>
              <a:rPr lang="en-US" dirty="0" smtClean="0">
                <a:hlinkClick r:id="rId2"/>
              </a:rPr>
              <a:t>Representing Concerns in Source Code</a:t>
            </a:r>
            <a:r>
              <a:rPr lang="en-US" dirty="0" smtClean="0">
                <a:hlinkClick r:id="rId2"/>
              </a:rPr>
              <a:t>. </a:t>
            </a:r>
            <a:r>
              <a:rPr lang="en-US" dirty="0" smtClean="0">
                <a:hlinkClick r:id="rId2"/>
              </a:rPr>
              <a:t>2003.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0614" y="1196752"/>
            <a:ext cx="7491412" cy="4714875"/>
          </a:xfrm>
        </p:spPr>
        <p:txBody>
          <a:bodyPr/>
          <a:lstStyle/>
          <a:p>
            <a:r>
              <a:rPr lang="ru-RU" sz="2400" dirty="0"/>
              <a:t>Выяснить, какую семантическую информацию на первом этапе компиляции считать </a:t>
            </a:r>
            <a:r>
              <a:rPr lang="ru-RU" sz="2400" dirty="0">
                <a:solidFill>
                  <a:srgbClr val="9E9A00"/>
                </a:solidFill>
              </a:rPr>
              <a:t>легковесной</a:t>
            </a:r>
          </a:p>
          <a:p>
            <a:r>
              <a:rPr lang="ru-RU" sz="2400" dirty="0"/>
              <a:t>Выяснить, какие задачи анализа и преобразования синтаксических деревьев может решить компилятор, не проводя полного семантического анализа</a:t>
            </a:r>
          </a:p>
          <a:p>
            <a:r>
              <a:rPr lang="ru-RU" sz="2400" dirty="0"/>
              <a:t>Предоставить</a:t>
            </a:r>
            <a:r>
              <a:rPr lang="en-US" sz="2400" dirty="0"/>
              <a:t> API </a:t>
            </a:r>
            <a:r>
              <a:rPr lang="ru-RU" sz="2400" dirty="0"/>
              <a:t>для манипулирования легковесной семантикой и решения наиболее распространённых задач на этапе преобразования синтаксического дерева в семантическое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Легковесная семантика</a:t>
            </a:r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2571736" y="3286124"/>
            <a:ext cx="2500330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286248" y="1928802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Лексический анализ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286248" y="2714620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Синтаксический анализ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286248" y="3571876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Семантический анализ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4286248" y="4357694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Промежуточная генерация кода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286248" y="5143512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Оптимизация кода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286248" y="5857892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Генерация кода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6" name="Прямая со стрелкой 15"/>
          <p:cNvCxnSpPr>
            <a:stCxn id="6" idx="2"/>
            <a:endCxn id="7" idx="0"/>
          </p:cNvCxnSpPr>
          <p:nvPr/>
        </p:nvCxnSpPr>
        <p:spPr bwMode="auto">
          <a:xfrm rot="5400000">
            <a:off x="5000628" y="2571744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Прямая со стрелкой 19"/>
          <p:cNvCxnSpPr>
            <a:stCxn id="7" idx="2"/>
            <a:endCxn id="8" idx="0"/>
          </p:cNvCxnSpPr>
          <p:nvPr/>
        </p:nvCxnSpPr>
        <p:spPr bwMode="auto">
          <a:xfrm rot="5400000">
            <a:off x="4964909" y="3393281"/>
            <a:ext cx="35719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Прямая со стрелкой 21"/>
          <p:cNvCxnSpPr>
            <a:stCxn id="8" idx="2"/>
            <a:endCxn id="10" idx="0"/>
          </p:cNvCxnSpPr>
          <p:nvPr/>
        </p:nvCxnSpPr>
        <p:spPr bwMode="auto">
          <a:xfrm rot="5400000">
            <a:off x="5000628" y="4214818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Прямая со стрелкой 25"/>
          <p:cNvCxnSpPr>
            <a:stCxn id="10" idx="2"/>
            <a:endCxn id="11" idx="0"/>
          </p:cNvCxnSpPr>
          <p:nvPr/>
        </p:nvCxnSpPr>
        <p:spPr bwMode="auto">
          <a:xfrm rot="5400000">
            <a:off x="5000628" y="5000636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Прямая со стрелкой 27"/>
          <p:cNvCxnSpPr>
            <a:stCxn id="11" idx="2"/>
            <a:endCxn id="12" idx="0"/>
          </p:cNvCxnSpPr>
          <p:nvPr/>
        </p:nvCxnSpPr>
        <p:spPr bwMode="auto">
          <a:xfrm rot="5400000">
            <a:off x="5000628" y="5715016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легковесная семантика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88" y="2285992"/>
            <a:ext cx="7491412" cy="3952883"/>
          </a:xfrm>
        </p:spPr>
        <p:txBody>
          <a:bodyPr/>
          <a:lstStyle/>
          <a:p>
            <a:r>
              <a:rPr lang="ru-RU" dirty="0"/>
              <a:t>Поиск некоторых ошибок компиляции</a:t>
            </a:r>
          </a:p>
          <a:p>
            <a:r>
              <a:rPr lang="ru-RU" dirty="0"/>
              <a:t>Реализация синтаксически сахарных конструкций</a:t>
            </a:r>
          </a:p>
          <a:p>
            <a:r>
              <a:rPr lang="en-US" dirty="0" err="1"/>
              <a:t>Intellisense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28600"/>
            <a:ext cx="7491434" cy="1143000"/>
          </a:xfrm>
        </p:spPr>
        <p:txBody>
          <a:bodyPr/>
          <a:lstStyle/>
          <a:p>
            <a:r>
              <a:rPr lang="ru-RU" dirty="0" smtClean="0"/>
              <a:t>Вопросы на которые отвечает легковесная семантика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0166" y="1785926"/>
            <a:ext cx="7491412" cy="4714875"/>
          </a:xfrm>
        </p:spPr>
        <p:txBody>
          <a:bodyPr/>
          <a:lstStyle/>
          <a:p>
            <a:r>
              <a:rPr lang="ru-RU" dirty="0" smtClean="0"/>
              <a:t>Какие поля содержит класс</a:t>
            </a:r>
          </a:p>
          <a:p>
            <a:r>
              <a:rPr lang="ru-RU" dirty="0" smtClean="0"/>
              <a:t>Какие процедуры и функции вызываются в программе</a:t>
            </a:r>
          </a:p>
          <a:p>
            <a:r>
              <a:rPr lang="ru-RU" dirty="0" smtClean="0"/>
              <a:t>Содержит ли пространство имён переменную с указанным именем</a:t>
            </a:r>
          </a:p>
          <a:p>
            <a:r>
              <a:rPr lang="ru-RU" dirty="0" smtClean="0"/>
              <a:t>Какой тип имеет переменная (частично)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6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1404605311"/>
              </p:ext>
            </p:extLst>
          </p:nvPr>
        </p:nvGraphicFramePr>
        <p:xfrm>
          <a:off x="1500166" y="1357298"/>
          <a:ext cx="642938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28600"/>
            <a:ext cx="7491434" cy="1143000"/>
          </a:xfrm>
        </p:spPr>
        <p:txBody>
          <a:bodyPr/>
          <a:lstStyle/>
          <a:p>
            <a:r>
              <a:rPr lang="ru-RU" dirty="0"/>
              <a:t>Используемая математическая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8252" y="1714488"/>
            <a:ext cx="7705748" cy="4222252"/>
          </a:xfrm>
        </p:spPr>
        <p:txBody>
          <a:bodyPr/>
          <a:lstStyle/>
          <a:p>
            <a:r>
              <a:rPr lang="ru-RU" sz="2400" dirty="0" smtClean="0"/>
              <a:t>Для работы с легковесной семантикой нами использована математическая модель описанная </a:t>
            </a:r>
            <a:r>
              <a:rPr lang="ru-RU" sz="2400" dirty="0" smtClean="0"/>
              <a:t>в статье 2003 года </a:t>
            </a:r>
            <a:r>
              <a:rPr lang="ru-RU" sz="2400" dirty="0" smtClean="0"/>
              <a:t>Мартином </a:t>
            </a:r>
            <a:r>
              <a:rPr lang="ru-RU" sz="2400" dirty="0" err="1" smtClean="0"/>
              <a:t>Робиллардом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r>
              <a:rPr lang="ru-RU" sz="2400" dirty="0" smtClean="0"/>
              <a:t>В статье модель использовалась для другой цели</a:t>
            </a:r>
          </a:p>
          <a:p>
            <a:r>
              <a:rPr lang="ru-RU" sz="2400" dirty="0" smtClean="0"/>
              <a:t>Мы ознакомились с ней и решили использовать её в своей задаче</a:t>
            </a:r>
          </a:p>
          <a:p>
            <a:r>
              <a:rPr lang="ru-RU" sz="2400" dirty="0" smtClean="0"/>
              <a:t>Модель основана </a:t>
            </a:r>
            <a:r>
              <a:rPr lang="ru-RU" sz="2400" dirty="0" smtClean="0"/>
              <a:t>на </a:t>
            </a:r>
            <a:r>
              <a:rPr lang="ru-RU" sz="2400" dirty="0" smtClean="0"/>
              <a:t>реляционной алгебре и описана в статье </a:t>
            </a:r>
            <a:r>
              <a:rPr lang="ru-RU" sz="2400" dirty="0" err="1" smtClean="0"/>
              <a:t>Representing</a:t>
            </a:r>
            <a:r>
              <a:rPr lang="ru-RU" sz="2400" dirty="0" smtClean="0"/>
              <a:t> </a:t>
            </a:r>
            <a:r>
              <a:rPr lang="ru-RU" sz="2400" dirty="0" err="1" smtClean="0"/>
              <a:t>Concerns</a:t>
            </a:r>
            <a:r>
              <a:rPr lang="ru-RU" sz="2400" dirty="0" smtClean="0"/>
              <a:t> </a:t>
            </a:r>
            <a:r>
              <a:rPr lang="ru-RU" sz="2400" dirty="0" err="1" smtClean="0"/>
              <a:t>in</a:t>
            </a:r>
            <a:r>
              <a:rPr lang="ru-RU" sz="2400" dirty="0" smtClean="0"/>
              <a:t> </a:t>
            </a:r>
            <a:r>
              <a:rPr lang="ru-RU" sz="2400" dirty="0" err="1" smtClean="0"/>
              <a:t>Source</a:t>
            </a:r>
            <a:r>
              <a:rPr lang="ru-RU" sz="2400" dirty="0" smtClean="0"/>
              <a:t> </a:t>
            </a:r>
            <a:r>
              <a:rPr lang="ru-RU" sz="2400" dirty="0" err="1" smtClean="0"/>
              <a:t>Code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программа и её модель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22" y="4071942"/>
            <a:ext cx="4284678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929018"/>
            <a:ext cx="2942146" cy="29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 bwMode="auto">
          <a:xfrm>
            <a:off x="3143240" y="4071942"/>
            <a:ext cx="1857388" cy="1714512"/>
          </a:xfrm>
          <a:prstGeom prst="rightArrow">
            <a:avLst>
              <a:gd name="adj1" fmla="val 50000"/>
              <a:gd name="adj2" fmla="val 487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Модель конкретной программы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500174"/>
            <a:ext cx="65200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трелка вправо 9"/>
          <p:cNvSpPr/>
          <p:nvPr/>
        </p:nvSpPr>
        <p:spPr bwMode="auto">
          <a:xfrm>
            <a:off x="0" y="1500174"/>
            <a:ext cx="2627784" cy="1285884"/>
          </a:xfrm>
          <a:prstGeom prst="rightArrow">
            <a:avLst>
              <a:gd name="adj1" fmla="val 50000"/>
              <a:gd name="adj2" fmla="val 694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Математическая модель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2593966" y="1857364"/>
            <a:ext cx="6286544" cy="571504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403648" y="1339200"/>
            <a:ext cx="700089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E 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Procedure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Function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Varibale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CustomType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Structure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IsAClass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IsAnInterface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IsAField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IsAMethod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Namespace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names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N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Contains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en-US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ContainedBy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Creates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Declares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HasParameterType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HasReturnType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I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OfType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OverridenBy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, 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PartialName</a:t>
            </a:r>
            <a:r>
              <a:rPr kumimoji="0" lang="en-US" altLang="zh-CN" sz="14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, 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FullName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Accesses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Calls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Contain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Contain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Contained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Contain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endParaRPr kumimoji="0" lang="ru-RU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Creates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Creates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Declares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Declares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endParaRPr kumimoji="0" lang="ru-RU" altLang="zh-CN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CMMI10" charset="-5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HasParameterType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HasParamterType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HasReturnType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HasReturnType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I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 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Implements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OfType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OfType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Overrides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OverridenBy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PartialName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PartialName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FullName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PartialName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endParaRPr kumimoji="0" lang="ru-RU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7752" y="2857496"/>
            <a:ext cx="42862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Типов элементов программы - 10</a:t>
            </a:r>
          </a:p>
          <a:p>
            <a:r>
              <a:rPr lang="ru-RU" sz="2000" dirty="0" smtClean="0"/>
              <a:t>Отношений - 18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Reporting Progress or Status">
  <a:themeElements>
    <a:clrScheme name="Тема Office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Тема Office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Reporting Progress or Status</Template>
  <TotalTime>357</TotalTime>
  <Words>515</Words>
  <Application>Microsoft Office PowerPoint</Application>
  <PresentationFormat>Экран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Reporting Progress or Status</vt:lpstr>
      <vt:lpstr>НАКОПЛЕНИЕ ЛЕГКОВЕСНОЙ СЕМАНТИЧЕСКОЙ ИНФОРМАЦИИ ПО СИНТАКСИЧЕСКОМУ ДЕРЕВУ </vt:lpstr>
      <vt:lpstr>Постановка задачи</vt:lpstr>
      <vt:lpstr>Легковесная семантика</vt:lpstr>
      <vt:lpstr>Для чего нужна легковесная семантика</vt:lpstr>
      <vt:lpstr>Вопросы на которые отвечает легковесная семантика</vt:lpstr>
      <vt:lpstr>Этапы решения</vt:lpstr>
      <vt:lpstr>Используемая математическая модель</vt:lpstr>
      <vt:lpstr>Пример: программа и её модель</vt:lpstr>
      <vt:lpstr>Математическая модель</vt:lpstr>
      <vt:lpstr>Преимущества</vt:lpstr>
      <vt:lpstr>Этапы решения</vt:lpstr>
      <vt:lpstr>Программная реализация модели</vt:lpstr>
      <vt:lpstr>Этапы решения</vt:lpstr>
      <vt:lpstr>Структура API</vt:lpstr>
      <vt:lpstr>Пример: запросы к программной модели </vt:lpstr>
      <vt:lpstr>Результаты работы</vt:lpstr>
      <vt:lpstr>Ссылка на материалы работы</vt:lpstr>
      <vt:lpstr>Список литературы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НАКОПЛЕНИЕ ЛЕГКОВЕСНОЙ СЕМАНТИЧЕСКОЙ ИНФОРМАЦИИ ПО СИНТАКСИЧЕСКОМУ ДЕРЕВУ</dc:title>
  <dc:creator>Богдан</dc:creator>
  <cp:lastModifiedBy>Богдан</cp:lastModifiedBy>
  <cp:revision>248</cp:revision>
  <dcterms:created xsi:type="dcterms:W3CDTF">2016-04-07T04:10:04Z</dcterms:created>
  <dcterms:modified xsi:type="dcterms:W3CDTF">2016-04-07T22:08:18Z</dcterms:modified>
</cp:coreProperties>
</file>