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70" r:id="rId3"/>
    <p:sldId id="259" r:id="rId4"/>
    <p:sldId id="258" r:id="rId5"/>
    <p:sldId id="257" r:id="rId6"/>
    <p:sldId id="297" r:id="rId7"/>
    <p:sldId id="275" r:id="rId8"/>
    <p:sldId id="261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Share Tech" panose="020B0604020202020204" charset="0"/>
      <p:regular r:id="rId14"/>
    </p:embeddedFont>
    <p:embeddedFont>
      <p:font typeface="Fira Sans Condensed Medium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italic r:id="rId20"/>
    </p:embeddedFont>
    <p:embeddedFont>
      <p:font typeface="Advent Pro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C77DC2-22F0-433A-980C-EF3B04F99F64}">
  <a:tblStyle styleId="{F7C77DC2-22F0-433A-980C-EF3B04F99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0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6700" y="30289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Restaurants en USA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599" y="1352550"/>
            <a:ext cx="5105401" cy="1857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Nuestro Equipo:</a:t>
            </a:r>
            <a:endParaRPr sz="300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298606" y="3540412"/>
            <a:ext cx="1609702" cy="40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/>
              <a:t>ALEJANDRO VOLPONI</a:t>
            </a:r>
            <a:endParaRPr sz="1300"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297725" y="3731828"/>
            <a:ext cx="1378756" cy="279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Data analyst</a:t>
            </a:r>
            <a:endParaRPr sz="1000"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5410200" y="2810510"/>
            <a:ext cx="129029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300" b="1" dirty="0" smtClean="0"/>
              <a:t>ALBA CASTILLO</a:t>
            </a:r>
            <a:endParaRPr sz="1300"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5514410" y="3296393"/>
            <a:ext cx="1011923" cy="49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Data scientist</a:t>
            </a:r>
            <a:endParaRPr sz="1000" dirty="0"/>
          </a:p>
        </p:txBody>
      </p:sp>
      <p:sp>
        <p:nvSpPr>
          <p:cNvPr id="1127" name="Google Shape;1127;p39"/>
          <p:cNvSpPr/>
          <p:nvPr/>
        </p:nvSpPr>
        <p:spPr>
          <a:xfrm>
            <a:off x="735103" y="1360486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5663588" y="4276833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2" y="2129746"/>
            <a:ext cx="1370948" cy="14231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88" y="1676152"/>
            <a:ext cx="1423174" cy="14231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83" y="1733433"/>
            <a:ext cx="1423174" cy="1423174"/>
          </a:xfrm>
          <a:prstGeom prst="rect">
            <a:avLst/>
          </a:prstGeom>
        </p:spPr>
      </p:pic>
      <p:sp>
        <p:nvSpPr>
          <p:cNvPr id="17" name="Google Shape;1123;p39"/>
          <p:cNvSpPr txBox="1">
            <a:spLocks/>
          </p:cNvSpPr>
          <p:nvPr/>
        </p:nvSpPr>
        <p:spPr>
          <a:xfrm>
            <a:off x="2075964" y="3065306"/>
            <a:ext cx="1510420" cy="42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dirty="0" smtClean="0"/>
              <a:t>MARCO CARNAGHI</a:t>
            </a:r>
            <a:endParaRPr lang="en-US" sz="1300" dirty="0"/>
          </a:p>
        </p:txBody>
      </p:sp>
      <p:sp>
        <p:nvSpPr>
          <p:cNvPr id="18" name="Google Shape;1126;p39"/>
          <p:cNvSpPr txBox="1">
            <a:spLocks/>
          </p:cNvSpPr>
          <p:nvPr/>
        </p:nvSpPr>
        <p:spPr>
          <a:xfrm>
            <a:off x="1845018" y="3315424"/>
            <a:ext cx="1194808" cy="45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scientist</a:t>
            </a:r>
            <a:endParaRPr lang="en-US" sz="1000" dirty="0"/>
          </a:p>
        </p:txBody>
      </p:sp>
      <p:sp>
        <p:nvSpPr>
          <p:cNvPr id="20" name="Google Shape;1125;p39"/>
          <p:cNvSpPr txBox="1">
            <a:spLocks/>
          </p:cNvSpPr>
          <p:nvPr/>
        </p:nvSpPr>
        <p:spPr>
          <a:xfrm>
            <a:off x="3799708" y="2487497"/>
            <a:ext cx="1399267" cy="47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b="1" dirty="0" smtClean="0"/>
              <a:t>SEBASTIAN SAENZ</a:t>
            </a:r>
            <a:endParaRPr lang="en-US" sz="1300" dirty="0"/>
          </a:p>
        </p:txBody>
      </p:sp>
      <p:sp>
        <p:nvSpPr>
          <p:cNvPr id="21" name="Google Shape;1126;p39"/>
          <p:cNvSpPr txBox="1">
            <a:spLocks/>
          </p:cNvSpPr>
          <p:nvPr/>
        </p:nvSpPr>
        <p:spPr>
          <a:xfrm>
            <a:off x="3563171" y="2755629"/>
            <a:ext cx="1264030" cy="4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engineer</a:t>
            </a:r>
            <a:endParaRPr lang="en-US" sz="1000" dirty="0"/>
          </a:p>
        </p:txBody>
      </p:sp>
      <p:sp>
        <p:nvSpPr>
          <p:cNvPr id="23" name="Google Shape;1125;p39"/>
          <p:cNvSpPr txBox="1">
            <a:spLocks/>
          </p:cNvSpPr>
          <p:nvPr/>
        </p:nvSpPr>
        <p:spPr>
          <a:xfrm>
            <a:off x="7010400" y="3409478"/>
            <a:ext cx="129029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AR" sz="1300" b="1" dirty="0" smtClean="0"/>
              <a:t>LUIS TORRES</a:t>
            </a:r>
            <a:endParaRPr lang="en-US" sz="1300" dirty="0"/>
          </a:p>
        </p:txBody>
      </p:sp>
      <p:sp>
        <p:nvSpPr>
          <p:cNvPr id="25" name="Google Shape;1126;p39"/>
          <p:cNvSpPr txBox="1">
            <a:spLocks/>
          </p:cNvSpPr>
          <p:nvPr/>
        </p:nvSpPr>
        <p:spPr>
          <a:xfrm>
            <a:off x="7217677" y="3869773"/>
            <a:ext cx="1011923" cy="49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analyst</a:t>
            </a:r>
            <a:endParaRPr lang="en-US" sz="1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" t="11868" r="-145" b="9015"/>
          <a:stretch/>
        </p:blipFill>
        <p:spPr>
          <a:xfrm>
            <a:off x="3799708" y="1110552"/>
            <a:ext cx="1496689" cy="152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7" y="2286447"/>
            <a:ext cx="1428250" cy="142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419600" cy="43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Como parte de una consultora de data, nos han contratado para poder realizar un análisis del mercado estadounidense. Nuestro cliente es parte de un conglomerado de empresas de restaurantes, y desean tener un análisis detallado de la opinión de los usuarios en </a:t>
            </a:r>
            <a:r>
              <a:rPr lang="es-ES" dirty="0" err="1" smtClean="0"/>
              <a:t>Yelp</a:t>
            </a:r>
            <a:r>
              <a:rPr lang="es-ES" dirty="0" smtClean="0"/>
              <a:t> y cruzarlos con los de Google </a:t>
            </a:r>
            <a:r>
              <a:rPr lang="es-ES" dirty="0" err="1" smtClean="0"/>
              <a:t>Maps</a:t>
            </a:r>
            <a:r>
              <a:rPr lang="es-ES" dirty="0" smtClean="0"/>
              <a:t>  restaurantes, utilizando análisis de sentimientos, predecir cuáles serán los rubros del sector gastronómico que más crecerán (o decaerán).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33350"/>
            <a:ext cx="2722157" cy="99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705600" y="31051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705600" y="3562350"/>
            <a:ext cx="20967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Determinar zona geográfica y tipo  comercio gastronómico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1051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</a:t>
            </a: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538030"/>
            <a:ext cx="1755600" cy="951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Donde invertir en gastronomia en Estados Unidos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de la base de datos de Google Maps y Yelp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TABLA DE CONTENIDOS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Encontrar las tendencias o rubros en crecimiento. </a:t>
            </a:r>
          </a:p>
          <a:p>
            <a:pPr marL="0" lvl="0" indent="0">
              <a:buNone/>
            </a:pPr>
            <a:endParaRPr lang="es-ES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Tasa de variación mensual en el número de </a:t>
            </a:r>
            <a:r>
              <a:rPr lang="es-ES" b="1" dirty="0" err="1" smtClean="0"/>
              <a:t>reviews</a:t>
            </a:r>
            <a:endParaRPr lang="es-ES" b="1" dirty="0" smtClean="0"/>
          </a:p>
          <a:p>
            <a:pPr marL="0" indent="0">
              <a:buNone/>
            </a:pPr>
            <a:r>
              <a:rPr lang="es-ES" i="1" dirty="0" smtClean="0"/>
              <a:t>"Aumentar en 10% la cantidad de </a:t>
            </a:r>
            <a:r>
              <a:rPr lang="es-ES" i="1" dirty="0" err="1" smtClean="0"/>
              <a:t>reviews</a:t>
            </a:r>
            <a:r>
              <a:rPr lang="es-ES" i="1" dirty="0" smtClean="0"/>
              <a:t> que reciben los diferentes restaurantes del consorcio en los próximos 6 meses"</a:t>
            </a:r>
          </a:p>
          <a:p>
            <a:pPr marL="0" indent="0">
              <a:buNone/>
            </a:pPr>
            <a:endParaRPr lang="es-E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Calificación promedio por categoría de restaurante</a:t>
            </a:r>
          </a:p>
          <a:p>
            <a:pPr marL="0" indent="0">
              <a:buNone/>
            </a:pPr>
            <a:r>
              <a:rPr lang="es-ES" i="1" dirty="0" smtClean="0"/>
              <a:t>"Ofertar un servicio de calidad que satisfaga a los clientes, permitiendo mantener una calificación mayor a 4.5 sobre 5 puntos en cada una de las diferentes categorías de restaurantes que formen parte del consorcio en los próximos 6 meses"</a:t>
            </a:r>
          </a:p>
          <a:p>
            <a:pPr marL="0" indent="0">
              <a:buNone/>
            </a:pPr>
            <a:endParaRPr lang="es-ES" i="1" dirty="0" smtClean="0"/>
          </a:p>
          <a:p>
            <a:pPr marL="0" indent="0"/>
            <a:r>
              <a:rPr lang="en-US" i="1" dirty="0" smtClean="0"/>
              <a:t> </a:t>
            </a:r>
            <a:r>
              <a:rPr lang="en-US" b="1" dirty="0" smtClean="0"/>
              <a:t>Engagement</a:t>
            </a:r>
          </a:p>
          <a:p>
            <a:pPr marL="0" indent="0">
              <a:buNone/>
            </a:pPr>
            <a:r>
              <a:rPr lang="es-ES" i="1" dirty="0" smtClean="0"/>
              <a:t>"Mostrar el compromiso del consorcio con la satisfacción del cliente al incrementar el </a:t>
            </a:r>
            <a:r>
              <a:rPr lang="es-ES" i="1" dirty="0" err="1" smtClean="0"/>
              <a:t>engagement</a:t>
            </a:r>
            <a:r>
              <a:rPr lang="es-ES" i="1" dirty="0" smtClean="0"/>
              <a:t> un 10% en los próximos 6 meses“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Tasa de retención de clientes</a:t>
            </a:r>
          </a:p>
          <a:p>
            <a:pPr marL="0" indent="0">
              <a:buNone/>
            </a:pPr>
            <a:r>
              <a:rPr lang="es-ES" i="1" dirty="0" smtClean="0"/>
              <a:t>"Aumentar la tasa de retención de clientes en 5% en los próximos 6 meses y asegurar que no baje de 30%"</a:t>
            </a:r>
          </a:p>
          <a:p>
            <a:pPr marL="0" indent="0"/>
            <a:endParaRPr lang="es-ES" i="1" dirty="0" smtClean="0"/>
          </a:p>
          <a:p>
            <a:pPr marL="0" indent="0"/>
            <a:r>
              <a:rPr lang="es-ES" b="1" dirty="0" smtClean="0"/>
              <a:t> Índice de recomendación de clientes</a:t>
            </a:r>
          </a:p>
          <a:p>
            <a:pPr marL="0" indent="0">
              <a:buNone/>
            </a:pPr>
            <a:r>
              <a:rPr lang="es-ES" i="1" dirty="0" smtClean="0"/>
              <a:t>“Aumentar el índice de recomendación de clientes en 5% en los próximos 6 meses”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dirty="0" smtClean="0"/>
              <a:t>Identificar las mejores zonas para desplegar los restaurantes del consorcio.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/>
            <a:r>
              <a:rPr lang="en-US" i="1" dirty="0" smtClean="0"/>
              <a:t> </a:t>
            </a:r>
            <a:r>
              <a:rPr lang="es-ES" b="1" dirty="0" smtClean="0"/>
              <a:t>Densidad de restaurantes por zona</a:t>
            </a:r>
          </a:p>
          <a:p>
            <a:pPr marL="0" indent="0">
              <a:buNone/>
            </a:pPr>
            <a:r>
              <a:rPr lang="es-ES" b="1" dirty="0" smtClean="0"/>
              <a:t>Identificar las 5 zonas con menor densidad de restaurantes en el país de forma anual, lo que representa la oportunidad de apertura de nuevos locales del consorcio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Calificación promedio de restaurantes por zona</a:t>
            </a:r>
          </a:p>
          <a:p>
            <a:pPr marL="0" indent="0">
              <a:buNone/>
            </a:pPr>
            <a:r>
              <a:rPr lang="es-ES" i="1" dirty="0" smtClean="0"/>
              <a:t>"Mantener la calificación de los restaurantes que forman parte del consorcio por encima de 4.5 dentro de los próximos 6 meses, ofreciendo un servicio de calidad y atacando las fallas reportadas por los clientes"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2" y="2952750"/>
            <a:ext cx="7562697" cy="11760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3028950"/>
            <a:ext cx="7276643" cy="10266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 de datos</a:t>
            </a:r>
            <a:endParaRPr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1447800" y="1504951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Google Maps</a:t>
            </a:r>
            <a:endParaRPr lang="en-US"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143000" y="1882974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Base de datos de ubicacion geografica de comercios en Estados Unidos, y reviews de dichos comercios a partir de 1990 hasta 2021</a:t>
            </a:r>
            <a:endParaRPr lang="en-US" dirty="0"/>
          </a:p>
        </p:txBody>
      </p:sp>
      <p:sp>
        <p:nvSpPr>
          <p:cNvPr id="16" name="Google Shape;1240;p44"/>
          <p:cNvSpPr/>
          <p:nvPr/>
        </p:nvSpPr>
        <p:spPr>
          <a:xfrm>
            <a:off x="780745" y="1352550"/>
            <a:ext cx="7562697" cy="121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41;p44"/>
          <p:cNvSpPr/>
          <p:nvPr/>
        </p:nvSpPr>
        <p:spPr>
          <a:xfrm>
            <a:off x="914400" y="1428751"/>
            <a:ext cx="7276643" cy="10667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E:\Data Science\LABs\PF\google-map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04951"/>
            <a:ext cx="381000" cy="381000"/>
          </a:xfrm>
          <a:prstGeom prst="rect">
            <a:avLst/>
          </a:prstGeom>
          <a:noFill/>
        </p:spPr>
      </p:pic>
      <p:pic>
        <p:nvPicPr>
          <p:cNvPr id="2051" name="Picture 3" descr="E:\Data Science\LABs\PF\yel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105150"/>
            <a:ext cx="381000" cy="38100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524000" y="3105150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Yelp</a:t>
            </a:r>
            <a:endParaRPr lang="en-US"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143000" y="348615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Base de datos con informacion de comercios en Estados Unidos, con reviews y datos de los usuarios a partir de 1990 hasta 2021</a:t>
            </a:r>
            <a:endParaRPr lang="en-US" dirty="0"/>
          </a:p>
        </p:txBody>
      </p:sp>
      <p:sp>
        <p:nvSpPr>
          <p:cNvPr id="24" name="Google Shape;1246;p44"/>
          <p:cNvSpPr/>
          <p:nvPr/>
        </p:nvSpPr>
        <p:spPr>
          <a:xfrm>
            <a:off x="6440200" y="2571751"/>
            <a:ext cx="113000" cy="381000"/>
          </a:xfrm>
          <a:custGeom>
            <a:avLst/>
            <a:gdLst/>
            <a:ahLst/>
            <a:cxnLst/>
            <a:rect l="l" t="t" r="r" b="b"/>
            <a:pathLst>
              <a:path w="43319" h="94995" extrusionOk="0">
                <a:moveTo>
                  <a:pt x="0" y="1"/>
                </a:moveTo>
                <a:lnTo>
                  <a:pt x="0" y="30716"/>
                </a:lnTo>
                <a:lnTo>
                  <a:pt x="43127" y="30716"/>
                </a:lnTo>
                <a:lnTo>
                  <a:pt x="43127" y="94994"/>
                </a:lnTo>
                <a:lnTo>
                  <a:pt x="43319" y="94994"/>
                </a:lnTo>
                <a:lnTo>
                  <a:pt x="43319" y="30523"/>
                </a:lnTo>
                <a:lnTo>
                  <a:pt x="210" y="30523"/>
                </a:lnTo>
                <a:lnTo>
                  <a:pt x="210" y="1"/>
                </a:lnTo>
                <a:close/>
              </a:path>
            </a:pathLst>
          </a:custGeom>
          <a:solidFill>
            <a:srgbClr val="FF997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STACK TECNOLOGICO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assandra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90600" y="2778806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Framework Mage</a:t>
            </a:r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 smtClean="0"/>
              <a:t>Visualización</a:t>
            </a:r>
            <a:endParaRPr lang="en-US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990600" y="1865495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Y librerías asociadas como Pandas, </a:t>
            </a:r>
            <a:r>
              <a:rPr lang="es-ES" dirty="0" err="1" smtClean="0"/>
              <a:t>MatplotLib</a:t>
            </a:r>
            <a:r>
              <a:rPr lang="es-ES" dirty="0" smtClean="0"/>
              <a:t>, </a:t>
            </a:r>
            <a:r>
              <a:rPr lang="es-ES" dirty="0" err="1" smtClean="0"/>
              <a:t>Seaborn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Servidor de la Base de Datos</a:t>
            </a:r>
            <a:endParaRPr lang="es-E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Diseño y orquestación del pipeline</a:t>
            </a:r>
            <a:endParaRPr lang="es-ES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BI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550" cy="1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50" y="2040900"/>
            <a:ext cx="684500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550" cy="158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Data Science\LABs\PF\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075" y="1769225"/>
            <a:ext cx="533400" cy="533400"/>
          </a:xfrm>
          <a:prstGeom prst="rect">
            <a:avLst/>
          </a:prstGeom>
          <a:noFill/>
        </p:spPr>
      </p:pic>
      <p:pic>
        <p:nvPicPr>
          <p:cNvPr id="3075" name="Picture 3" descr="E:\Data Science\LABs\PF\apache_cassandra-ar21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700" y="1809750"/>
            <a:ext cx="876300" cy="438150"/>
          </a:xfrm>
          <a:prstGeom prst="rect">
            <a:avLst/>
          </a:prstGeom>
          <a:noFill/>
        </p:spPr>
      </p:pic>
      <p:pic>
        <p:nvPicPr>
          <p:cNvPr id="3076" name="Picture 4" descr="E:\Data Science\LABs\PF\light-01.png"/>
          <p:cNvPicPr>
            <a:picLocks noChangeAspect="1" noChangeArrowheads="1"/>
          </p:cNvPicPr>
          <p:nvPr/>
        </p:nvPicPr>
        <p:blipFill>
          <a:blip r:embed="rId5"/>
          <a:srcRect r="60062"/>
          <a:stretch>
            <a:fillRect/>
          </a:stretch>
        </p:blipFill>
        <p:spPr bwMode="auto">
          <a:xfrm>
            <a:off x="3567975" y="3241800"/>
            <a:ext cx="609600" cy="4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61650" y="514350"/>
            <a:ext cx="6020700" cy="1451938"/>
          </a:xfrm>
        </p:spPr>
        <p:txBody>
          <a:bodyPr/>
          <a:lstStyle/>
          <a:p>
            <a:r>
              <a:rPr lang="es-AR" dirty="0" smtClean="0"/>
              <a:t>DATA ARCHITECTURE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" y="2190750"/>
            <a:ext cx="8057655" cy="2289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486</Words>
  <Application>Microsoft Office PowerPoint</Application>
  <PresentationFormat>Presentación en pantalla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Nunito Light</vt:lpstr>
      <vt:lpstr>Maven Pro</vt:lpstr>
      <vt:lpstr>Share Tech</vt:lpstr>
      <vt:lpstr>Fira Sans Condensed Medium</vt:lpstr>
      <vt:lpstr>Livvic Light</vt:lpstr>
      <vt:lpstr>Arial</vt:lpstr>
      <vt:lpstr>Fira Sans Extra Condensed Medium</vt:lpstr>
      <vt:lpstr>Advent Pro SemiBold</vt:lpstr>
      <vt:lpstr>Data Science Consulting by Slidesgo</vt:lpstr>
      <vt:lpstr>Presentación de PowerPoint</vt:lpstr>
      <vt:lpstr>Nuestro Equipo:</vt:lpstr>
      <vt:lpstr>Presentación de PowerPoint</vt:lpstr>
      <vt:lpstr>OBJETIVO</vt:lpstr>
      <vt:lpstr>METRICAS y KPIs</vt:lpstr>
      <vt:lpstr>METRICAS y KPIs</vt:lpstr>
      <vt:lpstr>Fuente de datos</vt:lpstr>
      <vt:lpstr>STACK TECNOLOGICO</vt:lpstr>
      <vt:lpstr>DATA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Home</dc:creator>
  <cp:lastModifiedBy>User</cp:lastModifiedBy>
  <cp:revision>29</cp:revision>
  <dcterms:modified xsi:type="dcterms:W3CDTF">2023-08-11T02:35:00Z</dcterms:modified>
</cp:coreProperties>
</file>