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350" r:id="rId3"/>
    <p:sldId id="269" r:id="rId4"/>
    <p:sldId id="295" r:id="rId5"/>
    <p:sldId id="351" r:id="rId6"/>
    <p:sldId id="352" r:id="rId7"/>
    <p:sldId id="353" r:id="rId8"/>
    <p:sldId id="356" r:id="rId9"/>
    <p:sldId id="355" r:id="rId10"/>
    <p:sldId id="354" r:id="rId11"/>
    <p:sldId id="357" r:id="rId12"/>
    <p:sldId id="358" r:id="rId13"/>
    <p:sldId id="360" r:id="rId14"/>
    <p:sldId id="361" r:id="rId15"/>
    <p:sldId id="362" r:id="rId16"/>
    <p:sldId id="363" r:id="rId17"/>
    <p:sldId id="364" r:id="rId18"/>
    <p:sldId id="366" r:id="rId19"/>
    <p:sldId id="3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351-00FA-4EAD-A6BC-CE716B4F281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BF75-11D2-45A8-82CF-C8977186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40740-C194-4580-87D5-0FDFF74A2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40740-C194-4580-87D5-0FDFF74A26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EF9F-0BB3-4F55-B7B9-5A20FA58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BFAD-E493-4A6D-A745-C7564CBBE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D00E-CD3B-4549-8414-BA4DC801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AE05-76CE-422B-8AE9-55BF81F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658-F608-4A23-AB3D-868A25F9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D743-581D-4755-9C72-492E8BF9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38022-7641-408B-A3B6-D9E5DBAA3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F842-CB82-4CE5-ACB0-84D0F231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2166-9D99-4A01-A02F-2A74E58E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3411-E2FE-4F46-B6AF-8A3829FE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252E7-F99E-4962-8E61-C96A864A1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EE5F-035E-47D1-9E49-B9D835F9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24A8-29EE-4153-B855-1FDFFE63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4F71-C3BB-4179-89CE-146C00D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C476-CD23-4263-A850-F37BB417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0105-B74C-410D-88C2-03DFFF4C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31A5-66D1-45A3-8ABD-1E85424F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C625-EC0A-4696-8244-81104F4F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3B13-F18B-4D3D-B458-CF97F9EF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F7FA-B27E-430C-95CE-F5CE9BA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680E-3CD1-45B1-AC1D-F667DE9E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0C3F-E7DB-487A-A358-8EF76B4E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66CAF-47D6-4588-95D0-240806C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065F-83A5-4A39-82CD-E81A5AFD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A380-4E3B-4595-9E7E-36B8A774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745A-9898-47D8-815F-4112B90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4FB7-E72E-4949-AC6E-C91E178D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9285-7354-4144-9F7F-7DF00248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F69F-E17C-4C7B-9A5E-756570D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64E30-5B5E-4F29-862A-67C28A9B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DFB4-F66A-4177-8854-ABACEBB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459E-77CC-4186-9285-EE9C025D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40DD2-0290-4C2A-ACBC-2F3669A58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7532-87DF-450D-94B8-BA16F80D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D693-FEB0-4758-9680-5185048B6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08A86-9DD5-427F-99D4-401CB83D5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5E18-ADB9-42B0-BBA6-8DF2A6F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D4903-CF83-4E19-B7D2-C6CA1CC4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47CBD-F269-4996-B5D4-978F6370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56B5-46EF-4655-B88B-34EFD4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CFA4F-3147-4848-8F97-5D993C45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A585-768A-4DDC-8100-CF5DD408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1AECA-D5E8-4972-8513-26EF8004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ECE9E-F218-4787-8B47-3ACF61FB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D0415-2417-44AF-A214-C3B5FC8F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50C1-97F2-4597-99BB-42985D88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D36C-F003-4B37-ADD4-96264D13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9B1F-DC98-4FAC-9134-2AE5F275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3360-455D-45B6-935C-2853C162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A98B5-23B6-45EA-8756-224CE047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85ED-3D9A-429D-83A2-13FA6C08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4A84-1811-4089-AD29-5F45BC94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85FE-ED64-46AF-9C2B-D522D269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9D839-BD9A-4AF7-B142-E80AAD6F8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51E10-2601-4800-8A7D-63384C7C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001E-49FF-46AE-AAA7-F96346E8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A0CF-9FFF-4A26-8D9C-6C34129D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C0053-F325-47D0-ABD3-005DFE29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9326C-5014-41D7-8B9F-0EA0C050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C7112-7B92-459A-B5A9-3FF13F6C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0BBE-780C-49B3-8338-709F9BEEA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E1C7-1DA0-4BF5-8269-E0508E4062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C7242-ACD2-42E4-A6CF-84D6E80C3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09AB-B169-46C6-93C3-1BB4853DC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E2FC-F97E-43FB-8AD1-4715BE25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A2CA-6A33-48E5-BD14-CD6249B0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413384"/>
            <a:ext cx="11176000" cy="6200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>
                <a:solidFill>
                  <a:srgbClr val="FF0000"/>
                </a:solidFill>
              </a:rPr>
              <a:t>รถยนต์แบบมีคนขับ มี</a:t>
            </a:r>
            <a:r>
              <a:rPr lang="en-US" sz="3200" dirty="0">
                <a:solidFill>
                  <a:srgbClr val="FF0000"/>
                </a:solidFill>
              </a:rPr>
              <a:t> feedback </a:t>
            </a:r>
            <a:r>
              <a:rPr lang="th-TH" sz="3200" dirty="0">
                <a:solidFill>
                  <a:srgbClr val="FF0000"/>
                </a:solidFill>
              </a:rPr>
              <a:t>อยู่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th-TH" sz="32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th-TH" sz="3200" dirty="0">
                <a:solidFill>
                  <a:srgbClr val="FF0000"/>
                </a:solidFill>
              </a:rPr>
              <a:t>ชุด</a:t>
            </a:r>
          </a:p>
          <a:p>
            <a:pPr marL="0" indent="0">
              <a:buNone/>
            </a:pPr>
            <a:r>
              <a:rPr lang="th-TH" sz="3200" dirty="0">
                <a:solidFill>
                  <a:srgbClr val="FF0000"/>
                </a:solidFill>
              </a:rPr>
              <a:t>ชุดแรก</a:t>
            </a:r>
            <a:r>
              <a:rPr lang="th-TH" sz="3200" dirty="0">
                <a:solidFill>
                  <a:schemeClr val="bg1"/>
                </a:solidFill>
              </a:rPr>
              <a:t>คือ ตัว</a:t>
            </a:r>
            <a:r>
              <a:rPr lang="th-TH" sz="3200" dirty="0">
                <a:solidFill>
                  <a:srgbClr val="FF0000"/>
                </a:solidFill>
              </a:rPr>
              <a:t>เครื่องยนต์</a:t>
            </a:r>
            <a:r>
              <a:rPr lang="th-TH" sz="3200" dirty="0">
                <a:solidFill>
                  <a:schemeClr val="bg1"/>
                </a:solidFill>
              </a:rPr>
              <a:t>เอง </a:t>
            </a:r>
          </a:p>
          <a:p>
            <a:pPr marL="0" indent="0">
              <a:buNone/>
            </a:pPr>
            <a:r>
              <a:rPr lang="th-TH" sz="3200" dirty="0">
                <a:solidFill>
                  <a:schemeClr val="bg1"/>
                </a:solidFill>
              </a:rPr>
              <a:t>	การระเบิดของเคลื่อนยนต์ผลักให้ล้อหมุน เมื่อล้อหมุนเครื่องยนต์ก็จะเดินต่อไป</a:t>
            </a:r>
          </a:p>
          <a:p>
            <a:pPr marL="0" indent="0">
              <a:buNone/>
            </a:pPr>
            <a:r>
              <a:rPr lang="th-TH" sz="3200" dirty="0">
                <a:solidFill>
                  <a:srgbClr val="FF0000"/>
                </a:solidFill>
              </a:rPr>
              <a:t>ชุดสอง</a:t>
            </a:r>
            <a:r>
              <a:rPr lang="th-TH" sz="3200" dirty="0">
                <a:solidFill>
                  <a:schemeClr val="bg1"/>
                </a:solidFill>
              </a:rPr>
              <a:t>คือ ตัว</a:t>
            </a:r>
            <a:r>
              <a:rPr lang="th-TH" sz="3200" dirty="0">
                <a:solidFill>
                  <a:srgbClr val="FF0000"/>
                </a:solidFill>
              </a:rPr>
              <a:t>คนขับ</a:t>
            </a:r>
            <a:r>
              <a:rPr lang="th-TH" sz="3200" dirty="0">
                <a:solidFill>
                  <a:schemeClr val="bg1"/>
                </a:solidFill>
              </a:rPr>
              <a:t> คนขับจะ</a:t>
            </a:r>
          </a:p>
          <a:p>
            <a:pPr marL="0" indent="0">
              <a:buNone/>
            </a:pPr>
            <a:r>
              <a:rPr lang="th-TH" sz="3200" dirty="0">
                <a:solidFill>
                  <a:schemeClr val="bg1"/>
                </a:solidFill>
              </a:rPr>
              <a:t>	กำหนดเป้าแล้ว </a:t>
            </a:r>
            <a:r>
              <a:rPr lang="th-TH" sz="3200" dirty="0">
                <a:solidFill>
                  <a:srgbClr val="FF0000"/>
                </a:solidFill>
              </a:rPr>
              <a:t>มองทาง </a:t>
            </a:r>
            <a:r>
              <a:rPr lang="th-TH" sz="3200" dirty="0">
                <a:solidFill>
                  <a:schemeClr val="bg1"/>
                </a:solidFill>
              </a:rPr>
              <a:t>หากต้องเลี้ยวก็จะ </a:t>
            </a:r>
            <a:r>
              <a:rPr lang="th-TH" sz="3200" dirty="0">
                <a:solidFill>
                  <a:srgbClr val="FF0000"/>
                </a:solidFill>
              </a:rPr>
              <a:t>บังคับพวงมาลัย </a:t>
            </a:r>
            <a:r>
              <a:rPr lang="th-TH" sz="3200" dirty="0">
                <a:solidFill>
                  <a:schemeClr val="bg1"/>
                </a:solidFill>
              </a:rPr>
              <a:t>หากรถไม่ไปก็จะ </a:t>
            </a:r>
            <a:r>
              <a:rPr lang="th-TH" sz="3200" dirty="0">
                <a:solidFill>
                  <a:srgbClr val="FF0000"/>
                </a:solidFill>
              </a:rPr>
              <a:t>เหยียบคันเร่ง</a:t>
            </a:r>
          </a:p>
          <a:p>
            <a:pPr marL="0" indent="0">
              <a:buNone/>
            </a:pPr>
            <a:endParaRPr lang="th-TH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th-TH" sz="3200" dirty="0">
                <a:solidFill>
                  <a:schemeClr val="bg1"/>
                </a:solidFill>
              </a:rPr>
              <a:t>ท่วงท่าของ</a:t>
            </a:r>
            <a:r>
              <a:rPr lang="th-TH" sz="3200" dirty="0">
                <a:solidFill>
                  <a:srgbClr val="FF0000"/>
                </a:solidFill>
              </a:rPr>
              <a:t>การขับรถ</a:t>
            </a:r>
            <a:r>
              <a:rPr lang="th-TH" sz="3200" dirty="0">
                <a:solidFill>
                  <a:schemeClr val="bg1"/>
                </a:solidFill>
              </a:rPr>
              <a:t>มันซับซ้อน คุณต้องขึ้นไปนั่ง แล้วประคองให้มันไปถึงจุดหมาย</a:t>
            </a:r>
          </a:p>
          <a:p>
            <a:pPr marL="0" indent="0" algn="ctr">
              <a:buNone/>
            </a:pPr>
            <a:r>
              <a:rPr lang="th-TH" sz="3200" dirty="0">
                <a:solidFill>
                  <a:srgbClr val="FF0000"/>
                </a:solidFill>
              </a:rPr>
              <a:t>ต่างจากการบังคับยานอวกาศ</a:t>
            </a:r>
            <a:r>
              <a:rPr lang="th-TH" sz="3200" dirty="0">
                <a:solidFill>
                  <a:schemeClr val="bg1"/>
                </a:solidFill>
              </a:rPr>
              <a:t> คุณจะต่อระบุทุกข้อมูล และทุกขั้นตอนอย่างแม่นยำ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th-TH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h-TH" sz="3200" dirty="0">
                <a:solidFill>
                  <a:schemeClr val="bg1"/>
                </a:solidFill>
              </a:rPr>
              <a:t>							</a:t>
            </a:r>
            <a:r>
              <a:rPr lang="en-US" sz="3200" dirty="0">
                <a:solidFill>
                  <a:schemeClr val="bg1"/>
                </a:solidFill>
              </a:rPr>
              <a:t>			Henry Ford </a:t>
            </a:r>
          </a:p>
        </p:txBody>
      </p:sp>
    </p:spTree>
    <p:extLst>
      <p:ext uri="{BB962C8B-B14F-4D97-AF65-F5344CB8AC3E}">
        <p14:creationId xmlns:p14="http://schemas.microsoft.com/office/powerpoint/2010/main" val="22785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AF90F5-3C67-4C37-9397-9AA6D683E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2" t="11218" r="43682"/>
          <a:stretch/>
        </p:blipFill>
        <p:spPr>
          <a:xfrm>
            <a:off x="4405743" y="176914"/>
            <a:ext cx="2959333" cy="6504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6B7476-D1AA-4162-8A3A-A230B75115A4}"/>
              </a:ext>
            </a:extLst>
          </p:cNvPr>
          <p:cNvSpPr/>
          <p:nvPr/>
        </p:nvSpPr>
        <p:spPr>
          <a:xfrm>
            <a:off x="3452552" y="176914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111FF6-4188-4FEB-B15C-4BAA84DDAE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4247" y="714567"/>
            <a:ext cx="361566" cy="281940"/>
          </a:xfrm>
          <a:prstGeom prst="bentConnector3">
            <a:avLst>
              <a:gd name="adj1" fmla="val 363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8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AF90F5-3C67-4C37-9397-9AA6D683E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3" t="11218" r="24275" b="63548"/>
          <a:stretch/>
        </p:blipFill>
        <p:spPr>
          <a:xfrm>
            <a:off x="2695417" y="1193914"/>
            <a:ext cx="6801166" cy="4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9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AF90F5-3C67-4C37-9397-9AA6D683E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2" t="11218" r="43682"/>
          <a:stretch/>
        </p:blipFill>
        <p:spPr>
          <a:xfrm>
            <a:off x="4405743" y="176914"/>
            <a:ext cx="2959333" cy="6504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6B7476-D1AA-4162-8A3A-A230B75115A4}"/>
              </a:ext>
            </a:extLst>
          </p:cNvPr>
          <p:cNvSpPr/>
          <p:nvPr/>
        </p:nvSpPr>
        <p:spPr>
          <a:xfrm>
            <a:off x="3452552" y="176914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111FF6-4188-4FEB-B15C-4BAA84DDAE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4247" y="714567"/>
            <a:ext cx="361566" cy="281940"/>
          </a:xfrm>
          <a:prstGeom prst="bentConnector3">
            <a:avLst>
              <a:gd name="adj1" fmla="val 363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4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F86E-32E3-4E93-911F-6BE6DFCC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000" dirty="0">
                <a:solidFill>
                  <a:srgbClr val="FF0000"/>
                </a:solidFill>
              </a:rPr>
              <a:t>เทคนิคการตั้ง </a:t>
            </a:r>
            <a:r>
              <a:rPr lang="en-US" sz="6000" dirty="0">
                <a:solidFill>
                  <a:srgbClr val="FF0000"/>
                </a:solidFill>
              </a:rPr>
              <a:t>assumptions</a:t>
            </a:r>
            <a:r>
              <a:rPr lang="th-TH" sz="6000" dirty="0">
                <a:solidFill>
                  <a:srgbClr val="FF0000"/>
                </a:solidFill>
              </a:rPr>
              <a:t> ให้ถูกต้องแม่นยำ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FB5-F860-4480-BA5C-6886CC4A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h-TH" sz="5400" dirty="0">
                <a:solidFill>
                  <a:srgbClr val="0070C0"/>
                </a:solidFill>
              </a:rPr>
              <a:t>1.นำ </a:t>
            </a:r>
            <a:r>
              <a:rPr lang="en-US" sz="5400" dirty="0">
                <a:solidFill>
                  <a:srgbClr val="0070C0"/>
                </a:solidFill>
              </a:rPr>
              <a:t>validated learning</a:t>
            </a:r>
            <a:endParaRPr lang="th-TH" sz="5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5400" dirty="0">
                <a:solidFill>
                  <a:srgbClr val="0070C0"/>
                </a:solidFill>
              </a:rPr>
              <a:t>	(ความยาก 8/10, ความแม่นยำ 9/10)</a:t>
            </a:r>
          </a:p>
          <a:p>
            <a:pPr marL="0" indent="0">
              <a:buNone/>
            </a:pPr>
            <a:r>
              <a:rPr lang="th-TH" sz="5400" dirty="0"/>
              <a:t>2.</a:t>
            </a:r>
            <a:r>
              <a:rPr lang="en-US" sz="5400" dirty="0"/>
              <a:t>Deliberate practice </a:t>
            </a:r>
            <a:r>
              <a:rPr lang="th-TH" sz="5400" dirty="0"/>
              <a:t>	</a:t>
            </a:r>
            <a:endParaRPr lang="en-US" sz="5400" dirty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th-TH" sz="5400" dirty="0"/>
              <a:t>(ความยาก 6/10, ความแม่นยำ 7/10)</a:t>
            </a:r>
            <a:endParaRPr lang="en-US" sz="5400" dirty="0"/>
          </a:p>
          <a:p>
            <a:pPr marL="0" indent="0">
              <a:buNone/>
            </a:pPr>
            <a:r>
              <a:rPr lang="th-TH" sz="5400" dirty="0">
                <a:solidFill>
                  <a:srgbClr val="C00000"/>
                </a:solidFill>
              </a:rPr>
              <a:t>3.ใช้เทคนิค ตัวอย่างสนับสนุน และ ตัวอย่างหักล้าง</a:t>
            </a:r>
          </a:p>
          <a:p>
            <a:pPr marL="0" indent="0">
              <a:buNone/>
            </a:pPr>
            <a:r>
              <a:rPr lang="th-TH" sz="5400" dirty="0">
                <a:solidFill>
                  <a:srgbClr val="C00000"/>
                </a:solidFill>
              </a:rPr>
              <a:t>	(ความยาก 4/10, ความแม่นยำ 5/10)</a:t>
            </a:r>
            <a:r>
              <a:rPr lang="en-US" sz="54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C00000"/>
                </a:solidFill>
              </a:rPr>
              <a:t>			</a:t>
            </a:r>
            <a:r>
              <a:rPr lang="th-TH" sz="4000" dirty="0"/>
              <a:t>*ข้อ 2และ3 อย่าทำบ่อยจนกลายเป็น </a:t>
            </a:r>
            <a:r>
              <a:rPr lang="en-US" sz="4000" dirty="0"/>
              <a:t>endless analysis</a:t>
            </a:r>
            <a:endParaRPr lang="th-TH" sz="4000" dirty="0"/>
          </a:p>
          <a:p>
            <a:pPr marL="0" indent="0">
              <a:buNone/>
            </a:pP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2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7CE58F-A4D5-4A41-82AD-2A6957EF9768}"/>
              </a:ext>
            </a:extLst>
          </p:cNvPr>
          <p:cNvSpPr txBox="1">
            <a:spLocks/>
          </p:cNvSpPr>
          <p:nvPr/>
        </p:nvSpPr>
        <p:spPr>
          <a:xfrm>
            <a:off x="515815" y="318052"/>
            <a:ext cx="11160369" cy="6301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900" b="1" dirty="0">
              <a:ln w="12700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</a:endParaRPr>
          </a:p>
          <a:p>
            <a:pPr algn="ctr"/>
            <a:r>
              <a:rPr lang="en-US" sz="4900" b="1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</a:rPr>
              <a:t>STEER: EPISODE II</a:t>
            </a:r>
            <a:br>
              <a:rPr lang="en-US" sz="7400" b="1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</a:rPr>
            </a:br>
            <a:r>
              <a:rPr lang="en-US" sz="7400" b="1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</a:rPr>
              <a:t>EXPERIMENT</a:t>
            </a:r>
            <a:br>
              <a:rPr lang="en-US" sz="9800" b="1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</a:rPr>
            </a:br>
            <a:endParaRPr lang="en-US" sz="9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311BC6-CDB5-4152-BC6B-34E680868B3C}"/>
              </a:ext>
            </a:extLst>
          </p:cNvPr>
          <p:cNvCxnSpPr>
            <a:cxnSpLocks/>
          </p:cNvCxnSpPr>
          <p:nvPr/>
        </p:nvCxnSpPr>
        <p:spPr>
          <a:xfrm>
            <a:off x="0" y="2892290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7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D652-188A-462D-B64F-FD6DB2A4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C00000"/>
                </a:solidFill>
              </a:rPr>
              <a:t>Grow Engine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9074-A9D5-4113-AF9D-A879465E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6000" dirty="0"/>
              <a:t>The </a:t>
            </a:r>
            <a:r>
              <a:rPr lang="en-US" sz="6000" dirty="0">
                <a:solidFill>
                  <a:srgbClr val="C00000"/>
                </a:solidFill>
              </a:rPr>
              <a:t>Sticky</a:t>
            </a:r>
            <a:r>
              <a:rPr lang="en-US" sz="6000" dirty="0"/>
              <a:t> Engine of Growth </a:t>
            </a:r>
          </a:p>
          <a:p>
            <a:endParaRPr lang="en-US" sz="6000" dirty="0"/>
          </a:p>
          <a:p>
            <a:r>
              <a:rPr lang="en-US" sz="6000" dirty="0"/>
              <a:t>The </a:t>
            </a:r>
            <a:r>
              <a:rPr lang="en-US" sz="6000" dirty="0">
                <a:solidFill>
                  <a:srgbClr val="C00000"/>
                </a:solidFill>
              </a:rPr>
              <a:t>Viral</a:t>
            </a:r>
            <a:r>
              <a:rPr lang="en-US" sz="6000" dirty="0"/>
              <a:t> Engine of Growth </a:t>
            </a:r>
          </a:p>
          <a:p>
            <a:pPr marL="0" indent="0">
              <a:buNone/>
            </a:pPr>
            <a:endParaRPr lang="en-US" sz="6000" dirty="0"/>
          </a:p>
          <a:p>
            <a:r>
              <a:rPr lang="en-US" sz="6000" dirty="0"/>
              <a:t>The </a:t>
            </a:r>
            <a:r>
              <a:rPr lang="en-US" sz="6000" dirty="0">
                <a:solidFill>
                  <a:srgbClr val="C00000"/>
                </a:solidFill>
              </a:rPr>
              <a:t>Paid </a:t>
            </a:r>
            <a:r>
              <a:rPr lang="en-US" sz="6000" dirty="0"/>
              <a:t>Engine of Growth</a:t>
            </a:r>
          </a:p>
        </p:txBody>
      </p:sp>
    </p:spTree>
    <p:extLst>
      <p:ext uri="{BB962C8B-B14F-4D97-AF65-F5344CB8AC3E}">
        <p14:creationId xmlns:p14="http://schemas.microsoft.com/office/powerpoint/2010/main" val="423584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D652-188A-462D-B64F-FD6DB2A4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970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The Sticky Engine of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9074-A9D5-4113-AF9D-A879465E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4345"/>
            <a:ext cx="10515600" cy="3037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Products are designed to attract and retain customers for the long term.</a:t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Focus on rate of compounding. </a:t>
            </a:r>
          </a:p>
          <a:p>
            <a:pPr marL="0" indent="0" algn="ctr">
              <a:buNone/>
            </a:pPr>
            <a:r>
              <a:rPr lang="en-US" sz="4000" dirty="0"/>
              <a:t>(rate of new customer acquisition – churn rate)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D652-188A-462D-B64F-FD6DB2A4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1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The Viral Engine of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9074-A9D5-4113-AF9D-A879465E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1101"/>
            <a:ext cx="10515600" cy="355271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Products spreads rapidly from person to person similarly to  the way a virus becomes an epidemic.</a:t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Customer are not intentionally acting as evangelists.</a:t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Focus on viral coefficient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756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35252-7BB0-4F46-B31D-AE9917232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13" t="31785" r="51648" b="35706"/>
          <a:stretch/>
        </p:blipFill>
        <p:spPr>
          <a:xfrm>
            <a:off x="1465810" y="398531"/>
            <a:ext cx="9260379" cy="6060937"/>
          </a:xfrm>
        </p:spPr>
      </p:pic>
    </p:spTree>
    <p:extLst>
      <p:ext uri="{BB962C8B-B14F-4D97-AF65-F5344CB8AC3E}">
        <p14:creationId xmlns:p14="http://schemas.microsoft.com/office/powerpoint/2010/main" val="89898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D652-188A-462D-B64F-FD6DB2A4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1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The Paid Engine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9074-A9D5-4113-AF9D-A879465E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1101"/>
            <a:ext cx="10515600" cy="35527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If either company wants to increase the revenue from each customer or drive down the cost of acquiring a new customer. </a:t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Growth rate depend on </a:t>
            </a:r>
            <a:br>
              <a:rPr lang="th-TH" sz="4000" dirty="0"/>
            </a:br>
            <a:r>
              <a:rPr lang="en-US" sz="4000" dirty="0"/>
              <a:t>lifetime value(LTV) – cost per acquisition(CPA)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42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BC650-BDB3-4DBE-90F4-3C43AD89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736" r="1433" b="3001"/>
          <a:stretch/>
        </p:blipFill>
        <p:spPr>
          <a:xfrm>
            <a:off x="2509520" y="5079998"/>
            <a:ext cx="7265392" cy="1778001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D1286BD-6109-420B-A8A6-7A22D450D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17" r="1433" b="35263"/>
          <a:stretch/>
        </p:blipFill>
        <p:spPr>
          <a:xfrm>
            <a:off x="2509520" y="2286003"/>
            <a:ext cx="7265392" cy="1778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26676-928A-477D-A3F6-1E57B64922ED}"/>
              </a:ext>
            </a:extLst>
          </p:cNvPr>
          <p:cNvCxnSpPr>
            <a:cxnSpLocks/>
          </p:cNvCxnSpPr>
          <p:nvPr/>
        </p:nvCxnSpPr>
        <p:spPr>
          <a:xfrm flipV="1">
            <a:off x="6142216" y="5618480"/>
            <a:ext cx="0" cy="629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45300B-EFAD-4067-8394-0E5365B16B7C}"/>
              </a:ext>
            </a:extLst>
          </p:cNvPr>
          <p:cNvSpPr/>
          <p:nvPr/>
        </p:nvSpPr>
        <p:spPr>
          <a:xfrm>
            <a:off x="4018776" y="5151120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ECDB5-CF3A-4B5C-A92D-583DDEFC3AED}"/>
              </a:ext>
            </a:extLst>
          </p:cNvPr>
          <p:cNvSpPr/>
          <p:nvPr/>
        </p:nvSpPr>
        <p:spPr>
          <a:xfrm>
            <a:off x="4018776" y="4333241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Build-Measure-Learn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585BF-5B38-4DD8-A647-60651265BB4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142216" y="4846320"/>
            <a:ext cx="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4A84A4-317E-4EFB-9C2A-50525530C310}"/>
              </a:ext>
            </a:extLst>
          </p:cNvPr>
          <p:cNvCxnSpPr>
            <a:cxnSpLocks/>
          </p:cNvCxnSpPr>
          <p:nvPr/>
        </p:nvCxnSpPr>
        <p:spPr>
          <a:xfrm flipV="1">
            <a:off x="6142216" y="4038601"/>
            <a:ext cx="0" cy="294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784DBE85-3B6F-47D5-B712-629DAD64A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" r="1433" b="66044"/>
          <a:stretch/>
        </p:blipFill>
        <p:spPr>
          <a:xfrm>
            <a:off x="2509520" y="0"/>
            <a:ext cx="7265392" cy="18765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07E4F4-58A8-46FE-BFE4-108D2217104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142216" y="2819399"/>
            <a:ext cx="0" cy="7374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AA104C0-ABE1-46CB-96A3-8F544392D6E9}"/>
              </a:ext>
            </a:extLst>
          </p:cNvPr>
          <p:cNvSpPr/>
          <p:nvPr/>
        </p:nvSpPr>
        <p:spPr>
          <a:xfrm>
            <a:off x="5222736" y="2296162"/>
            <a:ext cx="1838960" cy="52323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01B0D8-7B63-4FC7-A635-8632CFB73D53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6142216" y="1876590"/>
            <a:ext cx="0" cy="419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D6A580-F60E-488F-A35F-83594703DB3E}"/>
              </a:ext>
            </a:extLst>
          </p:cNvPr>
          <p:cNvSpPr txBox="1"/>
          <p:nvPr/>
        </p:nvSpPr>
        <p:spPr>
          <a:xfrm>
            <a:off x="4940797" y="1852420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Persevere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BE9B5-F559-4190-81B0-383089D7BD49}"/>
              </a:ext>
            </a:extLst>
          </p:cNvPr>
          <p:cNvSpPr txBox="1"/>
          <p:nvPr/>
        </p:nvSpPr>
        <p:spPr>
          <a:xfrm>
            <a:off x="8761453" y="2125507"/>
            <a:ext cx="6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3E1824F-F799-46B7-B742-FBC409DF2587}"/>
              </a:ext>
            </a:extLst>
          </p:cNvPr>
          <p:cNvCxnSpPr>
            <a:stCxn id="17" idx="3"/>
            <a:endCxn id="2" idx="3"/>
          </p:cNvCxnSpPr>
          <p:nvPr/>
        </p:nvCxnSpPr>
        <p:spPr>
          <a:xfrm>
            <a:off x="7061696" y="2557781"/>
            <a:ext cx="1203960" cy="2842259"/>
          </a:xfrm>
          <a:prstGeom prst="bentConnector3">
            <a:avLst>
              <a:gd name="adj1" fmla="val 191561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00D4FE-D275-494F-A119-79D98872F9BB}"/>
              </a:ext>
            </a:extLst>
          </p:cNvPr>
          <p:cNvSpPr/>
          <p:nvPr/>
        </p:nvSpPr>
        <p:spPr>
          <a:xfrm>
            <a:off x="2957057" y="5958832"/>
            <a:ext cx="2123438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ขายวิสัยทัศน์ให้คนอื่นฟังยังไง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8FF19F-EB2B-495D-866E-90515A07F422}"/>
              </a:ext>
            </a:extLst>
          </p:cNvPr>
          <p:cNvSpPr/>
          <p:nvPr/>
        </p:nvSpPr>
        <p:spPr>
          <a:xfrm>
            <a:off x="1435597" y="4927606"/>
            <a:ext cx="2123438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ตั้งสมมติฐานยังไง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89E94A-2B8F-479A-9E19-CEDF3136BF01}"/>
              </a:ext>
            </a:extLst>
          </p:cNvPr>
          <p:cNvSpPr/>
          <p:nvPr/>
        </p:nvSpPr>
        <p:spPr>
          <a:xfrm>
            <a:off x="1435597" y="4038601"/>
            <a:ext cx="2123438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รันวงจรนี้ยังไงให้เร็วที่สุด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192F4D7-FA5D-4342-8468-CC43966B36CA}"/>
              </a:ext>
            </a:extLst>
          </p:cNvPr>
          <p:cNvSpPr/>
          <p:nvPr/>
        </p:nvSpPr>
        <p:spPr>
          <a:xfrm>
            <a:off x="4018776" y="3322326"/>
            <a:ext cx="1203958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สร้างอะไรดี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914F3A-F3AB-41FF-8022-81E7B1908BBF}"/>
              </a:ext>
            </a:extLst>
          </p:cNvPr>
          <p:cNvSpPr/>
          <p:nvPr/>
        </p:nvSpPr>
        <p:spPr>
          <a:xfrm>
            <a:off x="6969268" y="3357881"/>
            <a:ext cx="1203958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ใช้อะไรวัดผล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8378663-DF70-4A0B-BFF6-E58EF226CAE9}"/>
              </a:ext>
            </a:extLst>
          </p:cNvPr>
          <p:cNvSpPr/>
          <p:nvPr/>
        </p:nvSpPr>
        <p:spPr>
          <a:xfrm>
            <a:off x="7544794" y="4231641"/>
            <a:ext cx="1203958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จะรู้ได้ไงว่าได้เรียนรู้แล้ว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F8B636-A4C2-4C93-88FB-5038C13859F1}"/>
              </a:ext>
            </a:extLst>
          </p:cNvPr>
          <p:cNvSpPr/>
          <p:nvPr/>
        </p:nvSpPr>
        <p:spPr>
          <a:xfrm>
            <a:off x="5908292" y="2282716"/>
            <a:ext cx="1387330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จะรู้ได้ไงว่าได้</a:t>
            </a:r>
          </a:p>
          <a:p>
            <a:pPr algn="ctr"/>
            <a:r>
              <a:rPr lang="th-TH" dirty="0"/>
              <a:t>ควรเปลี่ยนทิศมั้ย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F1BD5F-9947-46DF-AEC2-30F4F220B05D}"/>
              </a:ext>
            </a:extLst>
          </p:cNvPr>
          <p:cNvSpPr/>
          <p:nvPr/>
        </p:nvSpPr>
        <p:spPr>
          <a:xfrm>
            <a:off x="4471891" y="528320"/>
            <a:ext cx="1576345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แปลง </a:t>
            </a:r>
            <a:r>
              <a:rPr lang="en-US" dirty="0"/>
              <a:t>strategy </a:t>
            </a:r>
            <a:r>
              <a:rPr lang="th-TH" dirty="0"/>
              <a:t>เป็น </a:t>
            </a:r>
            <a:r>
              <a:rPr lang="en-US" dirty="0"/>
              <a:t>product</a:t>
            </a:r>
            <a:r>
              <a:rPr lang="th-TH" dirty="0"/>
              <a:t>ยังไง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9ED142-AE4C-44D8-A950-36318637E526}"/>
              </a:ext>
            </a:extLst>
          </p:cNvPr>
          <p:cNvSpPr/>
          <p:nvPr/>
        </p:nvSpPr>
        <p:spPr>
          <a:xfrm>
            <a:off x="4098021" y="2461268"/>
            <a:ext cx="1576345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วางแผน </a:t>
            </a:r>
            <a:r>
              <a:rPr lang="en-US" dirty="0"/>
              <a:t>strategy</a:t>
            </a:r>
            <a:r>
              <a:rPr lang="th-TH" dirty="0"/>
              <a:t> ยังไง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49CC11-85EB-471F-82EC-44CE7C26DDC8}"/>
              </a:ext>
            </a:extLst>
          </p:cNvPr>
          <p:cNvSpPr/>
          <p:nvPr/>
        </p:nvSpPr>
        <p:spPr>
          <a:xfrm>
            <a:off x="6958341" y="5928355"/>
            <a:ext cx="2123438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ตั้งวิสัยทัศน์ยังไง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2E0499-37B4-4187-93FC-852FF7F5C7F2}"/>
              </a:ext>
            </a:extLst>
          </p:cNvPr>
          <p:cNvSpPr/>
          <p:nvPr/>
        </p:nvSpPr>
        <p:spPr>
          <a:xfrm>
            <a:off x="9033729" y="1465586"/>
            <a:ext cx="1624111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ทำยังไง ทีมเราถึงจะปรับตัวได้เก่งขนาดนั้น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70DE0-2271-476C-BD86-D8D881EA3911}"/>
              </a:ext>
            </a:extLst>
          </p:cNvPr>
          <p:cNvSpPr/>
          <p:nvPr/>
        </p:nvSpPr>
        <p:spPr>
          <a:xfrm>
            <a:off x="6732738" y="664738"/>
            <a:ext cx="2126782" cy="68072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จะมี </a:t>
            </a:r>
            <a:r>
              <a:rPr lang="en-US" dirty="0"/>
              <a:t>know how </a:t>
            </a:r>
            <a:r>
              <a:rPr lang="th-TH" dirty="0"/>
              <a:t>ในการสร้าง </a:t>
            </a:r>
            <a:r>
              <a:rPr lang="en-US" dirty="0"/>
              <a:t>product</a:t>
            </a:r>
            <a:r>
              <a:rPr lang="th-TH" dirty="0"/>
              <a:t> จากไหน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B7009A-871C-44B7-9BC5-4A3EF406E27C}"/>
              </a:ext>
            </a:extLst>
          </p:cNvPr>
          <p:cNvCxnSpPr>
            <a:stCxn id="3" idx="3"/>
          </p:cNvCxnSpPr>
          <p:nvPr/>
        </p:nvCxnSpPr>
        <p:spPr>
          <a:xfrm>
            <a:off x="5080495" y="6299192"/>
            <a:ext cx="355105" cy="6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BC4171-ABD4-4DD0-8510-EC0E75B75988}"/>
              </a:ext>
            </a:extLst>
          </p:cNvPr>
          <p:cNvCxnSpPr>
            <a:stCxn id="30" idx="1"/>
          </p:cNvCxnSpPr>
          <p:nvPr/>
        </p:nvCxnSpPr>
        <p:spPr>
          <a:xfrm flipH="1">
            <a:off x="6817360" y="6268715"/>
            <a:ext cx="140981" cy="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F8FD6-A85B-4F93-8A03-01951817ABB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35680" y="5313673"/>
            <a:ext cx="483096" cy="8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EC33B-9B5D-412A-A999-591FCC86D68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64363" y="4485626"/>
            <a:ext cx="454413" cy="9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5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69D30F-D813-44C1-92B1-34598FAD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348" y="3679159"/>
            <a:ext cx="9335303" cy="2251820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8000" b="1" dirty="0">
                <a:ln w="12700" cmpd="sng">
                  <a:solidFill>
                    <a:schemeClr val="accent5"/>
                  </a:solidFill>
                  <a:prstDash val="solid"/>
                </a:ln>
              </a:rPr>
              <a:t>STEER</a:t>
            </a:r>
            <a:endParaRPr lang="en-US" sz="18000" b="1" cap="none" spc="0" dirty="0">
              <a:ln w="22225">
                <a:solidFill>
                  <a:schemeClr val="accent5"/>
                </a:solidFill>
                <a:prstDash val="solid"/>
              </a:ln>
              <a:effectLst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D12BF3-A379-4804-9695-358BDF103D0B}"/>
              </a:ext>
            </a:extLst>
          </p:cNvPr>
          <p:cNvGrpSpPr/>
          <p:nvPr/>
        </p:nvGrpSpPr>
        <p:grpSpPr>
          <a:xfrm>
            <a:off x="3396164" y="0"/>
            <a:ext cx="5399672" cy="3046720"/>
            <a:chOff x="2285999" y="545298"/>
            <a:chExt cx="4441388" cy="25060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1F93D2-E9AD-4D0E-8AB1-2676D3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5999" y="545298"/>
              <a:ext cx="4441388" cy="250601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C4F30BA-F503-41F2-B830-0F8E140DF3D5}"/>
                </a:ext>
              </a:extLst>
            </p:cNvPr>
            <p:cNvSpPr/>
            <p:nvPr/>
          </p:nvSpPr>
          <p:spPr>
            <a:xfrm>
              <a:off x="3463578" y="2112177"/>
              <a:ext cx="2640595" cy="759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</a:rPr>
                <a:t>TRILOGY</a:t>
              </a:r>
              <a:endParaRPr lang="en-US" sz="5400" b="1" cap="none" spc="0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026D73-07E4-4753-BB32-A80369A108FE}"/>
              </a:ext>
            </a:extLst>
          </p:cNvPr>
          <p:cNvCxnSpPr>
            <a:cxnSpLocks/>
          </p:cNvCxnSpPr>
          <p:nvPr/>
        </p:nvCxnSpPr>
        <p:spPr>
          <a:xfrm>
            <a:off x="-101600" y="3046720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E626CF-9AA8-4C7A-A337-ED5915EA4856}"/>
              </a:ext>
            </a:extLst>
          </p:cNvPr>
          <p:cNvSpPr/>
          <p:nvPr/>
        </p:nvSpPr>
        <p:spPr>
          <a:xfrm>
            <a:off x="4827820" y="2537392"/>
            <a:ext cx="32103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PART TWO</a:t>
            </a:r>
            <a:endParaRPr lang="en-US" sz="20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194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7CE58F-A4D5-4A41-82AD-2A6957EF9768}"/>
              </a:ext>
            </a:extLst>
          </p:cNvPr>
          <p:cNvSpPr txBox="1">
            <a:spLocks/>
          </p:cNvSpPr>
          <p:nvPr/>
        </p:nvSpPr>
        <p:spPr>
          <a:xfrm>
            <a:off x="515815" y="318052"/>
            <a:ext cx="11160369" cy="6301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900" b="1" dirty="0">
              <a:ln w="12700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</a:endParaRPr>
          </a:p>
          <a:p>
            <a:pPr algn="ctr"/>
            <a:r>
              <a:rPr lang="en-US" sz="4900" b="1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</a:rPr>
              <a:t>STEER: EPISODE I</a:t>
            </a:r>
            <a:br>
              <a:rPr lang="en-US" sz="7400" b="1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</a:rPr>
            </a:br>
            <a:r>
              <a:rPr lang="en-US" sz="7400" b="1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</a:rPr>
              <a:t>LEAP</a:t>
            </a:r>
            <a:br>
              <a:rPr lang="en-US" sz="9800" b="1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</a:rPr>
            </a:br>
            <a:endParaRPr lang="en-US" sz="9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311BC6-CDB5-4152-BC6B-34E680868B3C}"/>
              </a:ext>
            </a:extLst>
          </p:cNvPr>
          <p:cNvCxnSpPr>
            <a:cxnSpLocks/>
          </p:cNvCxnSpPr>
          <p:nvPr/>
        </p:nvCxnSpPr>
        <p:spPr>
          <a:xfrm>
            <a:off x="0" y="2892290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0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AEE0-062A-4709-ACF9-88DEA798B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80" t="22939" r="22581" b="12975"/>
          <a:stretch/>
        </p:blipFill>
        <p:spPr>
          <a:xfrm>
            <a:off x="2654710" y="106630"/>
            <a:ext cx="6882580" cy="6644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691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0A8BC-29BD-4AF6-8607-1E5F7D368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40080" t="22939" r="22581" b="12975"/>
          <a:stretch/>
        </p:blipFill>
        <p:spPr>
          <a:xfrm>
            <a:off x="2654710" y="106630"/>
            <a:ext cx="6882580" cy="6644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7BE0B-0258-4317-A0A1-34199B64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STRATEGY IS BASED ON ASSUMPTIONS </a:t>
            </a:r>
          </a:p>
        </p:txBody>
      </p:sp>
    </p:spTree>
    <p:extLst>
      <p:ext uri="{BB962C8B-B14F-4D97-AF65-F5344CB8AC3E}">
        <p14:creationId xmlns:p14="http://schemas.microsoft.com/office/powerpoint/2010/main" val="11546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AEE0-062A-4709-ACF9-88DEA798B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80" t="22939" r="22581" b="12975"/>
          <a:stretch/>
        </p:blipFill>
        <p:spPr>
          <a:xfrm>
            <a:off x="2654710" y="106630"/>
            <a:ext cx="6882580" cy="6644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B22FC9-358B-4052-A81B-5BA4717E36D3}"/>
              </a:ext>
            </a:extLst>
          </p:cNvPr>
          <p:cNvSpPr/>
          <p:nvPr/>
        </p:nvSpPr>
        <p:spPr>
          <a:xfrm>
            <a:off x="3578512" y="4807547"/>
            <a:ext cx="5034976" cy="993057"/>
          </a:xfrm>
          <a:prstGeom prst="roundRect">
            <a:avLst/>
          </a:prstGeom>
          <a:noFill/>
          <a:ln w="35242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AF90F5-3C67-4C37-9397-9AA6D683E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2" t="11218" r="43682"/>
          <a:stretch/>
        </p:blipFill>
        <p:spPr>
          <a:xfrm>
            <a:off x="4405743" y="176914"/>
            <a:ext cx="2959333" cy="6504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6B7476-D1AA-4162-8A3A-A230B75115A4}"/>
              </a:ext>
            </a:extLst>
          </p:cNvPr>
          <p:cNvSpPr/>
          <p:nvPr/>
        </p:nvSpPr>
        <p:spPr>
          <a:xfrm>
            <a:off x="3452552" y="176914"/>
            <a:ext cx="4246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Leap-of-faith assumptions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111FF6-4188-4FEB-B15C-4BAA84DDAE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4247" y="714567"/>
            <a:ext cx="361566" cy="281940"/>
          </a:xfrm>
          <a:prstGeom prst="bentConnector3">
            <a:avLst>
              <a:gd name="adj1" fmla="val 363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E4CE6-DD3B-4325-AA0E-702A4D14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0" t="11685" r="63167" b="31058"/>
          <a:stretch/>
        </p:blipFill>
        <p:spPr>
          <a:xfrm>
            <a:off x="3611880" y="149568"/>
            <a:ext cx="4968240" cy="65588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E9E22-4AA2-48FA-8865-3C5EE36DF8DB}"/>
              </a:ext>
            </a:extLst>
          </p:cNvPr>
          <p:cNvSpPr/>
          <p:nvPr/>
        </p:nvSpPr>
        <p:spPr>
          <a:xfrm>
            <a:off x="1945106" y="253740"/>
            <a:ext cx="8301787" cy="97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Leap-of-faith assumptions</a:t>
            </a:r>
            <a:endParaRPr lang="th-TH" sz="3200" dirty="0"/>
          </a:p>
          <a:p>
            <a:pPr algn="ctr"/>
            <a:r>
              <a:rPr lang="th-TH" sz="3200" dirty="0"/>
              <a:t>มันคือ การตั้งสมมติฐานเกี่ยวกับ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850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425</Words>
  <Application>Microsoft Office PowerPoint</Application>
  <PresentationFormat>Widescreen</PresentationFormat>
  <Paragraphs>67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STRATEGY IS BASED ON ASSUMPTIONS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เทคนิคการตั้ง assumptions ให้ถูกต้องแม่นยำ</vt:lpstr>
      <vt:lpstr>PowerPoint Presentation</vt:lpstr>
      <vt:lpstr>Grow Engine </vt:lpstr>
      <vt:lpstr>The Sticky Engine of Growth </vt:lpstr>
      <vt:lpstr>The Viral Engine of Growth </vt:lpstr>
      <vt:lpstr>PowerPoint Presentation</vt:lpstr>
      <vt:lpstr>The Paid Engine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Piyawat THONGPRASERTSAENG</dc:creator>
  <cp:lastModifiedBy>Piyawat THONGPRASERTSAENG</cp:lastModifiedBy>
  <cp:revision>29</cp:revision>
  <dcterms:created xsi:type="dcterms:W3CDTF">2021-05-28T02:22:35Z</dcterms:created>
  <dcterms:modified xsi:type="dcterms:W3CDTF">2021-06-02T09:06:52Z</dcterms:modified>
</cp:coreProperties>
</file>