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260" r:id="rId3"/>
    <p:sldId id="256" r:id="rId4"/>
    <p:sldId id="261" r:id="rId5"/>
    <p:sldId id="365" r:id="rId6"/>
    <p:sldId id="262" r:id="rId7"/>
    <p:sldId id="367" r:id="rId8"/>
    <p:sldId id="368" r:id="rId9"/>
    <p:sldId id="333" r:id="rId10"/>
    <p:sldId id="337" r:id="rId11"/>
    <p:sldId id="339" r:id="rId12"/>
    <p:sldId id="344" r:id="rId13"/>
    <p:sldId id="347" r:id="rId14"/>
    <p:sldId id="346" r:id="rId15"/>
    <p:sldId id="348" r:id="rId16"/>
    <p:sldId id="369" r:id="rId17"/>
    <p:sldId id="370" r:id="rId18"/>
    <p:sldId id="371" r:id="rId19"/>
    <p:sldId id="257" r:id="rId20"/>
    <p:sldId id="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3ED8-1310-490B-9B58-5D0F843EB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8C6C2-660B-450E-8BE6-DECF2A505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75FB-5DCA-4EEC-9B96-5AD011DE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1538-3CC9-4551-82B9-EB14732C67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B8124-1FED-473F-BD30-18DC5BA1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530D-5899-4282-B429-24341419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ED93-C9CE-4556-A123-BFF65E5D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B170-6CAF-4D1E-9019-14A45F26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E6ECB-D419-4A98-AB31-2B297A8D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32CE-3A1E-4FF9-93DC-8B131707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1538-3CC9-4551-82B9-EB14732C67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3B10-357C-4CDA-AEE2-40AA9333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51C8-E5BD-4862-B92D-7C7F7267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ED93-C9CE-4556-A123-BFF65E5D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C1E13-5476-4964-8CDB-0CF728F2C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64D20-ED9C-40E1-919D-A2190995A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16D2-1BEA-4632-9F2D-18F5261B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1538-3CC9-4551-82B9-EB14732C67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EE212-023F-4CAF-A58A-424EDF73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15F9D-87C1-4D87-B148-1B14660B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ED93-C9CE-4556-A123-BFF65E5D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FD24-772B-402D-8241-784D1169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EDC7-02AA-4760-A1D2-D2430DBB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EFA89-2F91-4557-B0FA-01D3BE5A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1538-3CC9-4551-82B9-EB14732C67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16D7B-9CB7-4F68-971C-3ACD3A5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A63D-6137-4A87-9F6F-7B0EB8C4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ED93-C9CE-4556-A123-BFF65E5D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6B57-A739-48BC-9FD5-BDC0FD36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D699-6A66-4813-934C-9345B0A3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399F-E89D-4B2F-99E6-F7F6383B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1538-3CC9-4551-82B9-EB14732C67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36E2-0BD8-4732-8562-6EBFCD58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389B-DBC8-4A3E-A8CD-B1DD9DE7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ED93-C9CE-4556-A123-BFF65E5D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4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0789-C111-465D-B344-7BC0FC63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7389-B05A-4E08-97A8-2DADA5C0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14780-598F-4D63-BC76-B39904852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6CEDD-1ABD-4ADE-830E-F392DD9F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1538-3CC9-4551-82B9-EB14732C67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ED692-6EEC-4028-97A8-265F83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04999-1AC2-4D21-8FF6-EB60ABC7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ED93-C9CE-4556-A123-BFF65E5D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0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008-2EC1-474B-AA50-F8779C10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1C52-14D4-49D4-8B27-0A925E77D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1A8A-FCDD-4276-89B1-6BA95CAC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C4049-9FBD-4FFF-B9B0-C1952C76F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758AA-4404-421A-8A92-75C2AF726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D7C5B-7481-44B4-BB9C-71C050F9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1538-3CC9-4551-82B9-EB14732C67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AFE62-90CC-46F5-BE7C-2DFD09F9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306C1-78A2-4374-A479-87A3A01C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ED93-C9CE-4556-A123-BFF65E5D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3121-11FB-41EB-8FAB-77D5FC62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04BE2-F994-4223-979F-A78E7932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1538-3CC9-4551-82B9-EB14732C67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A67B-5E44-4F05-B281-49BD97DC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87FE6-2391-4B5D-BA65-E99145DE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ED93-C9CE-4556-A123-BFF65E5D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8BD8E-1F6B-4C69-B940-40E1AF10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1538-3CC9-4551-82B9-EB14732C67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9A83D-22BE-4CEA-81C9-F7C08D94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EEB3E-D6A8-4A9B-BB50-9DA16469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ED93-C9CE-4556-A123-BFF65E5D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2EDE-C8B6-4D51-A136-53EA38C4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90B47-FF9D-432E-83FD-49C1647E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34FF-2B41-4B60-946A-55652240B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3D144-439D-4F8E-9A7E-9782F565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1538-3CC9-4551-82B9-EB14732C67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525E0-22A2-41B5-9F15-CD1B0C52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ACFA0-0D27-4B6C-86B9-21388BA8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ED93-C9CE-4556-A123-BFF65E5D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1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02B3-1C47-424C-8080-736CD75C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5DAE4-ABAA-48B3-9481-227A8C5A0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D46B-9EE2-4400-B9A2-8DC96D78F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C4FA0-3162-414A-A429-ABC7DBE4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1538-3CC9-4551-82B9-EB14732C67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6BD7A-5639-4695-B04F-93F036E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3EC61-2569-4926-B823-6CD3B143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ED93-C9CE-4556-A123-BFF65E5D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7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37C63-4478-4ED0-A1A3-05AA29EE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6890-1EE3-46E1-94EC-A1B2F330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0365-3206-497E-9FCE-B1FF254BF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1538-3CC9-4551-82B9-EB14732C67E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1FE1-1816-4860-BF31-D47CFFE44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05BB-B670-49A6-B3F9-B60963274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ED93-C9CE-4556-A123-BFF65E5D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hould Argentina have an ambassador in Silicon Valley to negotiate with  Amazon, Google and Apple? | Epidata">
            <a:extLst>
              <a:ext uri="{FF2B5EF4-FFF2-40B4-BE49-F238E27FC236}">
                <a16:creationId xmlns:a16="http://schemas.microsoft.com/office/drawing/2014/main" id="{06A1746B-0B79-4C75-8C71-BE50DA49B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0836"/>
            <a:ext cx="12192000" cy="49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3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BC650-BDB3-4DBE-90F4-3C43AD89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3"/>
          <a:stretch/>
        </p:blipFill>
        <p:spPr>
          <a:xfrm>
            <a:off x="2463304" y="516090"/>
            <a:ext cx="7265392" cy="58258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A0963-C754-44F9-85AC-73793943988D}"/>
              </a:ext>
            </a:extLst>
          </p:cNvPr>
          <p:cNvSpPr/>
          <p:nvPr/>
        </p:nvSpPr>
        <p:spPr>
          <a:xfrm>
            <a:off x="482138" y="5004262"/>
            <a:ext cx="3092335" cy="1337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/>
              <a:t>ต้องมีวิสัยทัศน์ที่ดี</a:t>
            </a:r>
            <a:endParaRPr lang="en-US" sz="3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C8CBE5-47B6-46E6-8D36-C42EFBE43BA2}"/>
              </a:ext>
            </a:extLst>
          </p:cNvPr>
          <p:cNvSpPr/>
          <p:nvPr/>
        </p:nvSpPr>
        <p:spPr>
          <a:xfrm>
            <a:off x="917136" y="3110014"/>
            <a:ext cx="3092335" cy="1337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/>
              <a:t>ต้องมีเครื่องมือ และ วิธีการที่ดี</a:t>
            </a:r>
            <a:endParaRPr lang="en-US" sz="3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C16877-AD92-497F-A64D-738B461DB094}"/>
              </a:ext>
            </a:extLst>
          </p:cNvPr>
          <p:cNvCxnSpPr>
            <a:stCxn id="6" idx="3"/>
          </p:cNvCxnSpPr>
          <p:nvPr/>
        </p:nvCxnSpPr>
        <p:spPr>
          <a:xfrm flipV="1">
            <a:off x="4009471" y="3778837"/>
            <a:ext cx="938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DDFC2B-DE5D-465C-BF11-B15997E47E6E}"/>
              </a:ext>
            </a:extLst>
          </p:cNvPr>
          <p:cNvCxnSpPr>
            <a:stCxn id="5" idx="3"/>
          </p:cNvCxnSpPr>
          <p:nvPr/>
        </p:nvCxnSpPr>
        <p:spPr>
          <a:xfrm flipV="1">
            <a:off x="3574473" y="5673085"/>
            <a:ext cx="1302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67B751-42C5-4875-9ACC-7BDCF44D953F}"/>
              </a:ext>
            </a:extLst>
          </p:cNvPr>
          <p:cNvSpPr/>
          <p:nvPr/>
        </p:nvSpPr>
        <p:spPr>
          <a:xfrm>
            <a:off x="8274858" y="516090"/>
            <a:ext cx="3092335" cy="13376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77079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BC650-BDB3-4DBE-90F4-3C43AD89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736" r="1433" b="3001"/>
          <a:stretch/>
        </p:blipFill>
        <p:spPr>
          <a:xfrm>
            <a:off x="2509520" y="4978400"/>
            <a:ext cx="7265392" cy="1879600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D1286BD-6109-420B-A8A6-7A22D450D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17" r="1433" b="35263"/>
          <a:stretch/>
        </p:blipFill>
        <p:spPr>
          <a:xfrm>
            <a:off x="2509520" y="2540000"/>
            <a:ext cx="7265392" cy="1778001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010965DE-2607-402A-B79E-8DB32842A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4" r="1433" b="66044"/>
          <a:stretch/>
        </p:blipFill>
        <p:spPr>
          <a:xfrm>
            <a:off x="2509520" y="3011"/>
            <a:ext cx="7265392" cy="187659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C4848C-C950-4A08-886C-22F536A1E4EF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6142216" y="4318001"/>
            <a:ext cx="0" cy="660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5650D9-F5C3-4DFD-A0D1-D4A8FF990CF0}"/>
              </a:ext>
            </a:extLst>
          </p:cNvPr>
          <p:cNvCxnSpPr/>
          <p:nvPr/>
        </p:nvCxnSpPr>
        <p:spPr>
          <a:xfrm flipV="1">
            <a:off x="6096000" y="1879601"/>
            <a:ext cx="0" cy="660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8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BC650-BDB3-4DBE-90F4-3C43AD89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736" r="1433" b="3001"/>
          <a:stretch/>
        </p:blipFill>
        <p:spPr>
          <a:xfrm>
            <a:off x="2509520" y="4978400"/>
            <a:ext cx="7265392" cy="1879600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D1286BD-6109-420B-A8A6-7A22D450D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17" r="1433" b="35263"/>
          <a:stretch/>
        </p:blipFill>
        <p:spPr>
          <a:xfrm>
            <a:off x="2463304" y="0"/>
            <a:ext cx="7265392" cy="1778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26676-928A-477D-A3F6-1E57B64922ED}"/>
              </a:ext>
            </a:extLst>
          </p:cNvPr>
          <p:cNvCxnSpPr>
            <a:cxnSpLocks/>
          </p:cNvCxnSpPr>
          <p:nvPr/>
        </p:nvCxnSpPr>
        <p:spPr>
          <a:xfrm flipV="1">
            <a:off x="6142216" y="4206240"/>
            <a:ext cx="0" cy="7721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945300B-EFAD-4067-8394-0E5365B16B7C}"/>
              </a:ext>
            </a:extLst>
          </p:cNvPr>
          <p:cNvSpPr/>
          <p:nvPr/>
        </p:nvSpPr>
        <p:spPr>
          <a:xfrm>
            <a:off x="4018776" y="3708400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Leap-of-faith assumptions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ECDB5-CF3A-4B5C-A92D-583DDEFC3AED}"/>
              </a:ext>
            </a:extLst>
          </p:cNvPr>
          <p:cNvSpPr/>
          <p:nvPr/>
        </p:nvSpPr>
        <p:spPr>
          <a:xfrm>
            <a:off x="4018776" y="2468880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Build-Measure-Learn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9585BF-5B38-4DD8-A647-60651265BB4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142216" y="2997200"/>
            <a:ext cx="0" cy="711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4A84A4-317E-4EFB-9C2A-50525530C310}"/>
              </a:ext>
            </a:extLst>
          </p:cNvPr>
          <p:cNvCxnSpPr>
            <a:cxnSpLocks/>
          </p:cNvCxnSpPr>
          <p:nvPr/>
        </p:nvCxnSpPr>
        <p:spPr>
          <a:xfrm flipV="1">
            <a:off x="6142216" y="1757680"/>
            <a:ext cx="0" cy="711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30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BC650-BDB3-4DBE-90F4-3C43AD89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736" r="1433" b="3001"/>
          <a:stretch/>
        </p:blipFill>
        <p:spPr>
          <a:xfrm>
            <a:off x="2509520" y="5079998"/>
            <a:ext cx="7265392" cy="1778001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D1286BD-6109-420B-A8A6-7A22D450D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17" r="1433" b="35263"/>
          <a:stretch/>
        </p:blipFill>
        <p:spPr>
          <a:xfrm>
            <a:off x="2509520" y="2286003"/>
            <a:ext cx="7265392" cy="1778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26676-928A-477D-A3F6-1E57B64922ED}"/>
              </a:ext>
            </a:extLst>
          </p:cNvPr>
          <p:cNvCxnSpPr>
            <a:cxnSpLocks/>
          </p:cNvCxnSpPr>
          <p:nvPr/>
        </p:nvCxnSpPr>
        <p:spPr>
          <a:xfrm flipV="1">
            <a:off x="6142216" y="5618480"/>
            <a:ext cx="0" cy="629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945300B-EFAD-4067-8394-0E5365B16B7C}"/>
              </a:ext>
            </a:extLst>
          </p:cNvPr>
          <p:cNvSpPr/>
          <p:nvPr/>
        </p:nvSpPr>
        <p:spPr>
          <a:xfrm>
            <a:off x="4018776" y="5151120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Leap-of-faith assumptions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ECDB5-CF3A-4B5C-A92D-583DDEFC3AED}"/>
              </a:ext>
            </a:extLst>
          </p:cNvPr>
          <p:cNvSpPr/>
          <p:nvPr/>
        </p:nvSpPr>
        <p:spPr>
          <a:xfrm>
            <a:off x="4018776" y="4333241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Build-Measure-Learn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9585BF-5B38-4DD8-A647-60651265BB4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142216" y="4846320"/>
            <a:ext cx="0" cy="30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4A84A4-317E-4EFB-9C2A-50525530C310}"/>
              </a:ext>
            </a:extLst>
          </p:cNvPr>
          <p:cNvCxnSpPr>
            <a:cxnSpLocks/>
          </p:cNvCxnSpPr>
          <p:nvPr/>
        </p:nvCxnSpPr>
        <p:spPr>
          <a:xfrm flipV="1">
            <a:off x="6142216" y="4038601"/>
            <a:ext cx="0" cy="294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784DBE85-3B6F-47D5-B712-629DAD64A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4" r="1433" b="66044"/>
          <a:stretch/>
        </p:blipFill>
        <p:spPr>
          <a:xfrm>
            <a:off x="2509520" y="0"/>
            <a:ext cx="7265392" cy="18765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B4CDC1-9F83-446D-8F21-BBD1ACB89C7B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6142216" y="1876590"/>
            <a:ext cx="0" cy="4094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1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BC650-BDB3-4DBE-90F4-3C43AD89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736" r="1433" b="3001"/>
          <a:stretch/>
        </p:blipFill>
        <p:spPr>
          <a:xfrm>
            <a:off x="2509520" y="5079998"/>
            <a:ext cx="7265392" cy="1778001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D1286BD-6109-420B-A8A6-7A22D450D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17" r="1433" b="35263"/>
          <a:stretch/>
        </p:blipFill>
        <p:spPr>
          <a:xfrm>
            <a:off x="2509520" y="2286003"/>
            <a:ext cx="7265392" cy="1778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26676-928A-477D-A3F6-1E57B64922ED}"/>
              </a:ext>
            </a:extLst>
          </p:cNvPr>
          <p:cNvCxnSpPr>
            <a:cxnSpLocks/>
          </p:cNvCxnSpPr>
          <p:nvPr/>
        </p:nvCxnSpPr>
        <p:spPr>
          <a:xfrm flipV="1">
            <a:off x="6142216" y="5618480"/>
            <a:ext cx="0" cy="629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945300B-EFAD-4067-8394-0E5365B16B7C}"/>
              </a:ext>
            </a:extLst>
          </p:cNvPr>
          <p:cNvSpPr/>
          <p:nvPr/>
        </p:nvSpPr>
        <p:spPr>
          <a:xfrm>
            <a:off x="4018776" y="5151120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Leap-of-faith assumptions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ECDB5-CF3A-4B5C-A92D-583DDEFC3AED}"/>
              </a:ext>
            </a:extLst>
          </p:cNvPr>
          <p:cNvSpPr/>
          <p:nvPr/>
        </p:nvSpPr>
        <p:spPr>
          <a:xfrm>
            <a:off x="4018776" y="4333241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Build-Measure-Learn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9585BF-5B38-4DD8-A647-60651265BB4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142216" y="4846320"/>
            <a:ext cx="0" cy="30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4A84A4-317E-4EFB-9C2A-50525530C310}"/>
              </a:ext>
            </a:extLst>
          </p:cNvPr>
          <p:cNvCxnSpPr>
            <a:cxnSpLocks/>
          </p:cNvCxnSpPr>
          <p:nvPr/>
        </p:nvCxnSpPr>
        <p:spPr>
          <a:xfrm flipV="1">
            <a:off x="6142216" y="4038601"/>
            <a:ext cx="0" cy="294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784DBE85-3B6F-47D5-B712-629DAD64A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4" r="1433" b="66044"/>
          <a:stretch/>
        </p:blipFill>
        <p:spPr>
          <a:xfrm>
            <a:off x="2509520" y="0"/>
            <a:ext cx="7265392" cy="18765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B4CDC1-9F83-446D-8F21-BBD1ACB89C7B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6142216" y="1876590"/>
            <a:ext cx="0" cy="4094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AF3C5D2-3AEF-4B38-B19A-3AD532613E57}"/>
              </a:ext>
            </a:extLst>
          </p:cNvPr>
          <p:cNvSpPr/>
          <p:nvPr/>
        </p:nvSpPr>
        <p:spPr>
          <a:xfrm>
            <a:off x="5560308" y="1529086"/>
            <a:ext cx="1163816" cy="10159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D1286BD-6109-420B-A8A6-7A22D450D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17" r="1433" b="35263"/>
          <a:stretch/>
        </p:blipFill>
        <p:spPr>
          <a:xfrm>
            <a:off x="2509520" y="5079999"/>
            <a:ext cx="7265392" cy="1778001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784DBE85-3B6F-47D5-B712-629DAD64A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4" r="1433" b="66044"/>
          <a:stretch/>
        </p:blipFill>
        <p:spPr>
          <a:xfrm>
            <a:off x="2509520" y="0"/>
            <a:ext cx="7265392" cy="18765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B4CDC1-9F83-446D-8F21-BBD1ACB89C7B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142216" y="3735869"/>
            <a:ext cx="0" cy="13441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9FE9CE5D-E2E6-4E6F-B5E5-93A1680AFD2A}"/>
              </a:ext>
            </a:extLst>
          </p:cNvPr>
          <p:cNvSpPr/>
          <p:nvPr/>
        </p:nvSpPr>
        <p:spPr>
          <a:xfrm>
            <a:off x="5222736" y="2851949"/>
            <a:ext cx="1838960" cy="88392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AB6D0-DCB7-4658-B00C-C5115C4FF2A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142216" y="1876590"/>
            <a:ext cx="0" cy="975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524BDD-63ED-45E4-B76F-DB79F4A9F80F}"/>
              </a:ext>
            </a:extLst>
          </p:cNvPr>
          <p:cNvSpPr txBox="1"/>
          <p:nvPr/>
        </p:nvSpPr>
        <p:spPr>
          <a:xfrm>
            <a:off x="4988560" y="2288823"/>
            <a:ext cx="110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Persevere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739021-B90F-4F4E-9F57-D0749ED276D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061696" y="3293909"/>
            <a:ext cx="11882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BC84A8-CF6E-4D4A-A712-FDA255F5E795}"/>
              </a:ext>
            </a:extLst>
          </p:cNvPr>
          <p:cNvSpPr txBox="1"/>
          <p:nvPr/>
        </p:nvSpPr>
        <p:spPr>
          <a:xfrm>
            <a:off x="7268706" y="2898236"/>
            <a:ext cx="6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96548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C9CA8A9-A5E7-4DA2-AB17-51844701C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36" r="1433" b="3001"/>
          <a:stretch/>
        </p:blipFill>
        <p:spPr>
          <a:xfrm>
            <a:off x="2509520" y="5079998"/>
            <a:ext cx="7265392" cy="177800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0962AC-B330-43C2-8621-789290CEA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17" r="1433" b="35263"/>
          <a:stretch/>
        </p:blipFill>
        <p:spPr>
          <a:xfrm>
            <a:off x="2509520" y="2286003"/>
            <a:ext cx="7265392" cy="177800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C086FF-618F-4FA3-A23D-7CF6A834B56B}"/>
              </a:ext>
            </a:extLst>
          </p:cNvPr>
          <p:cNvCxnSpPr>
            <a:cxnSpLocks/>
          </p:cNvCxnSpPr>
          <p:nvPr/>
        </p:nvCxnSpPr>
        <p:spPr>
          <a:xfrm flipV="1">
            <a:off x="6142216" y="5618480"/>
            <a:ext cx="0" cy="629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9A9C9F6-2A47-4FA2-AF58-59D28B53A561}"/>
              </a:ext>
            </a:extLst>
          </p:cNvPr>
          <p:cNvSpPr/>
          <p:nvPr/>
        </p:nvSpPr>
        <p:spPr>
          <a:xfrm>
            <a:off x="4018776" y="5160952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Leap-of-faith assumptions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1F00B-9848-4CF7-A1B5-5408AD6F5900}"/>
              </a:ext>
            </a:extLst>
          </p:cNvPr>
          <p:cNvSpPr/>
          <p:nvPr/>
        </p:nvSpPr>
        <p:spPr>
          <a:xfrm>
            <a:off x="4018776" y="4333241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Build-Measure-Learn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154A9E-D7A0-4E81-B618-872B0C3FE8E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142216" y="4856152"/>
            <a:ext cx="0" cy="30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4AD52E-FEBC-4E76-80EB-1A111B5E73A7}"/>
              </a:ext>
            </a:extLst>
          </p:cNvPr>
          <p:cNvCxnSpPr>
            <a:cxnSpLocks/>
          </p:cNvCxnSpPr>
          <p:nvPr/>
        </p:nvCxnSpPr>
        <p:spPr>
          <a:xfrm flipV="1">
            <a:off x="6142216" y="4038601"/>
            <a:ext cx="0" cy="294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6F895E8-7C34-40AD-87E9-69F23CF91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4" r="1433" b="66044"/>
          <a:stretch/>
        </p:blipFill>
        <p:spPr>
          <a:xfrm>
            <a:off x="2509520" y="0"/>
            <a:ext cx="7265392" cy="18765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7C8990-55E2-4EBE-99E3-12FBB06CB5A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127472" y="2828993"/>
            <a:ext cx="14744" cy="879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DDAB6735-EACA-422E-BD11-466D3E121EE2}"/>
              </a:ext>
            </a:extLst>
          </p:cNvPr>
          <p:cNvSpPr/>
          <p:nvPr/>
        </p:nvSpPr>
        <p:spPr>
          <a:xfrm>
            <a:off x="5928856" y="2486227"/>
            <a:ext cx="426720" cy="342766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AACE47-EC28-476C-A0EC-78C0C784445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42216" y="1876590"/>
            <a:ext cx="0" cy="6096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589887-24D1-416B-A13F-776D4BF0CD7A}"/>
              </a:ext>
            </a:extLst>
          </p:cNvPr>
          <p:cNvSpPr txBox="1"/>
          <p:nvPr/>
        </p:nvSpPr>
        <p:spPr>
          <a:xfrm>
            <a:off x="5027404" y="2215771"/>
            <a:ext cx="110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Persevere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01AF14-0296-41A0-BA4F-33FDF665900E}"/>
              </a:ext>
            </a:extLst>
          </p:cNvPr>
          <p:cNvSpPr txBox="1"/>
          <p:nvPr/>
        </p:nvSpPr>
        <p:spPr>
          <a:xfrm>
            <a:off x="8761453" y="2125507"/>
            <a:ext cx="6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419662-A1B0-483E-B40C-0AE498146141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>
            <a:off x="6355576" y="2657610"/>
            <a:ext cx="1910080" cy="2752262"/>
          </a:xfrm>
          <a:prstGeom prst="bentConnector3">
            <a:avLst>
              <a:gd name="adj1" fmla="val 15824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2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lf-Adhesive Non-Magnetic Permanent Whiteboard Wall – Myndflo.com">
            <a:extLst>
              <a:ext uri="{FF2B5EF4-FFF2-40B4-BE49-F238E27FC236}">
                <a16:creationId xmlns:a16="http://schemas.microsoft.com/office/drawing/2014/main" id="{F7A1CBC4-5D22-494D-88CE-0918B2DD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0" t="5734" r="14738" b="4804"/>
          <a:stretch/>
        </p:blipFill>
        <p:spPr bwMode="auto">
          <a:xfrm>
            <a:off x="0" y="0"/>
            <a:ext cx="12192000" cy="68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F6F802-2641-4E7F-B825-C176B6613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8" b="849"/>
          <a:stretch/>
        </p:blipFill>
        <p:spPr>
          <a:xfrm>
            <a:off x="4240757" y="1229360"/>
            <a:ext cx="3710486" cy="31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lf-Adhesive Non-Magnetic Permanent Whiteboard Wall – Myndflo.com">
            <a:extLst>
              <a:ext uri="{FF2B5EF4-FFF2-40B4-BE49-F238E27FC236}">
                <a16:creationId xmlns:a16="http://schemas.microsoft.com/office/drawing/2014/main" id="{F7A1CBC4-5D22-494D-88CE-0918B2DD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0" t="5734" r="14738" b="4804"/>
          <a:stretch/>
        </p:blipFill>
        <p:spPr bwMode="auto">
          <a:xfrm>
            <a:off x="0" y="0"/>
            <a:ext cx="12192000" cy="68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28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1BD2D-23D7-4D85-98A6-E195A593B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2" t="3704" r="32222" b="3406"/>
          <a:stretch/>
        </p:blipFill>
        <p:spPr>
          <a:xfrm>
            <a:off x="4856480" y="35205"/>
            <a:ext cx="2479040" cy="67875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54B50B-E729-4F65-88B9-8B40B3306A1A}"/>
              </a:ext>
            </a:extLst>
          </p:cNvPr>
          <p:cNvSpPr/>
          <p:nvPr/>
        </p:nvSpPr>
        <p:spPr>
          <a:xfrm>
            <a:off x="3972560" y="781992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Leap-of-faith assumptions</a:t>
            </a:r>
          </a:p>
        </p:txBody>
      </p:sp>
    </p:spTree>
    <p:extLst>
      <p:ext uri="{BB962C8B-B14F-4D97-AF65-F5344CB8AC3E}">
        <p14:creationId xmlns:p14="http://schemas.microsoft.com/office/powerpoint/2010/main" val="68893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อาจเป็นรูปภาพของ หนึ่งคนขึ้นไป และเครื่องดื่ม">
            <a:extLst>
              <a:ext uri="{FF2B5EF4-FFF2-40B4-BE49-F238E27FC236}">
                <a16:creationId xmlns:a16="http://schemas.microsoft.com/office/drawing/2014/main" id="{3D40B799-DC1B-456A-9E1D-447B92323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094" r="27" b="7527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41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lf-Adhesive Non-Magnetic Permanent Whiteboard Wall – Myndflo.com">
            <a:extLst>
              <a:ext uri="{FF2B5EF4-FFF2-40B4-BE49-F238E27FC236}">
                <a16:creationId xmlns:a16="http://schemas.microsoft.com/office/drawing/2014/main" id="{F7A1CBC4-5D22-494D-88CE-0918B2DD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0" t="5734" r="14738" b="4804"/>
          <a:stretch/>
        </p:blipFill>
        <p:spPr bwMode="auto">
          <a:xfrm>
            <a:off x="0" y="0"/>
            <a:ext cx="12192000" cy="68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The Build-Measure-Learn Feedback Loop - From MindTools.com">
            <a:extLst>
              <a:ext uri="{FF2B5EF4-FFF2-40B4-BE49-F238E27FC236}">
                <a16:creationId xmlns:a16="http://schemas.microsoft.com/office/drawing/2014/main" id="{51A354DE-CC0B-4169-A76A-7636F29A5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6383" r="8908" b="6991"/>
          <a:stretch/>
        </p:blipFill>
        <p:spPr bwMode="auto">
          <a:xfrm>
            <a:off x="4409440" y="1198879"/>
            <a:ext cx="3373120" cy="314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AC3CCA-5F3C-4417-BBE7-F65DCAF3A6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00" b="94583" l="37167" r="64250">
                        <a14:foregroundMark x1="51667" y1="10333" x2="48000" y2="10167"/>
                        <a14:foregroundMark x1="42333" y1="11417" x2="41667" y2="19917"/>
                        <a14:foregroundMark x1="41667" y1="19917" x2="42500" y2="22250"/>
                        <a14:foregroundMark x1="41917" y1="7667" x2="50917" y2="7083"/>
                        <a14:foregroundMark x1="50917" y1="7083" x2="57500" y2="7083"/>
                        <a14:foregroundMark x1="47333" y1="30750" x2="42500" y2="35250"/>
                        <a14:foregroundMark x1="42500" y1="35250" x2="41250" y2="42167"/>
                        <a14:foregroundMark x1="41333" y1="87167" x2="41500" y2="94583"/>
                        <a14:foregroundMark x1="41500" y1="94583" x2="41500" y2="94583"/>
                        <a14:foregroundMark x1="40500" y1="65083" x2="41500" y2="34000"/>
                        <a14:foregroundMark x1="41500" y1="34000" x2="41333" y2="33667"/>
                        <a14:foregroundMark x1="40667" y1="33500" x2="40917" y2="39500"/>
                        <a14:foregroundMark x1="40667" y1="63167" x2="41250" y2="38833"/>
                        <a14:foregroundMark x1="40417" y1="66167" x2="41083" y2="34083"/>
                        <a14:foregroundMark x1="40917" y1="62583" x2="40917" y2="40583"/>
                      </a14:backgroundRemoval>
                    </a14:imgEffect>
                  </a14:imgLayer>
                </a14:imgProps>
              </a:ext>
            </a:extLst>
          </a:blip>
          <a:srcRect l="33852" t="3704" r="32222" b="3406"/>
          <a:stretch/>
        </p:blipFill>
        <p:spPr>
          <a:xfrm>
            <a:off x="9793845" y="2636165"/>
            <a:ext cx="1482574" cy="4059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AC21BB-E44A-4C87-A8CB-F97CBE581751}"/>
              </a:ext>
            </a:extLst>
          </p:cNvPr>
          <p:cNvSpPr/>
          <p:nvPr/>
        </p:nvSpPr>
        <p:spPr>
          <a:xfrm>
            <a:off x="9174480" y="3053079"/>
            <a:ext cx="2605645" cy="51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Leap-of-faith assumptions</a:t>
            </a:r>
          </a:p>
        </p:txBody>
      </p:sp>
    </p:spTree>
    <p:extLst>
      <p:ext uri="{BB962C8B-B14F-4D97-AF65-F5344CB8AC3E}">
        <p14:creationId xmlns:p14="http://schemas.microsoft.com/office/powerpoint/2010/main" val="262973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lf-Adhesive Non-Magnetic Permanent Whiteboard Wall – Myndflo.com">
            <a:extLst>
              <a:ext uri="{FF2B5EF4-FFF2-40B4-BE49-F238E27FC236}">
                <a16:creationId xmlns:a16="http://schemas.microsoft.com/office/drawing/2014/main" id="{F7A1CBC4-5D22-494D-88CE-0918B2DD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0" t="5734" r="14738" b="4804"/>
          <a:stretch/>
        </p:blipFill>
        <p:spPr bwMode="auto">
          <a:xfrm>
            <a:off x="0" y="0"/>
            <a:ext cx="12192000" cy="68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0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lf-Adhesive Non-Magnetic Permanent Whiteboard Wall – Myndflo.com">
            <a:extLst>
              <a:ext uri="{FF2B5EF4-FFF2-40B4-BE49-F238E27FC236}">
                <a16:creationId xmlns:a16="http://schemas.microsoft.com/office/drawing/2014/main" id="{F7A1CBC4-5D22-494D-88CE-0918B2DD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0" t="5734" r="14738" b="4804"/>
          <a:stretch/>
        </p:blipFill>
        <p:spPr bwMode="auto">
          <a:xfrm>
            <a:off x="0" y="0"/>
            <a:ext cx="12192000" cy="68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02D9B5-BB48-48D1-A241-5DE09A299271}"/>
              </a:ext>
            </a:extLst>
          </p:cNvPr>
          <p:cNvCxnSpPr>
            <a:cxnSpLocks/>
          </p:cNvCxnSpPr>
          <p:nvPr/>
        </p:nvCxnSpPr>
        <p:spPr>
          <a:xfrm>
            <a:off x="6096000" y="1278193"/>
            <a:ext cx="0" cy="30283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7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D652-188A-462D-B64F-FD6DB2A4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1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The Paid Engine of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9074-A9D5-4113-AF9D-A879465E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1101"/>
            <a:ext cx="10515600" cy="35527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If either company wants to increase the revenue from each customer or drive down the cost of acquiring a new customer. </a:t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Growth rate depend on </a:t>
            </a:r>
            <a:br>
              <a:rPr lang="th-TH" sz="4000" dirty="0"/>
            </a:br>
            <a:r>
              <a:rPr lang="en-US" sz="4000" dirty="0"/>
              <a:t>lifetime value(LTV) – cost per acquisition(CPA)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428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lf-Adhesive Non-Magnetic Permanent Whiteboard Wall – Myndflo.com">
            <a:extLst>
              <a:ext uri="{FF2B5EF4-FFF2-40B4-BE49-F238E27FC236}">
                <a16:creationId xmlns:a16="http://schemas.microsoft.com/office/drawing/2014/main" id="{F7A1CBC4-5D22-494D-88CE-0918B2DD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0" t="5734" r="14738" b="4804"/>
          <a:stretch/>
        </p:blipFill>
        <p:spPr bwMode="auto">
          <a:xfrm>
            <a:off x="0" y="0"/>
            <a:ext cx="12192000" cy="68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02D9B5-BB48-48D1-A241-5DE09A299271}"/>
              </a:ext>
            </a:extLst>
          </p:cNvPr>
          <p:cNvCxnSpPr>
            <a:cxnSpLocks/>
          </p:cNvCxnSpPr>
          <p:nvPr/>
        </p:nvCxnSpPr>
        <p:spPr>
          <a:xfrm>
            <a:off x="5948516" y="1258528"/>
            <a:ext cx="0" cy="30283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26A9EB7D-163C-47F4-9EF0-F6BF3F4D54BF}"/>
              </a:ext>
            </a:extLst>
          </p:cNvPr>
          <p:cNvSpPr txBox="1">
            <a:spLocks/>
          </p:cNvSpPr>
          <p:nvPr/>
        </p:nvSpPr>
        <p:spPr>
          <a:xfrm>
            <a:off x="1182330" y="1376517"/>
            <a:ext cx="4500713" cy="511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00000"/>
                </a:solidFill>
              </a:rPr>
              <a:t>LTV (</a:t>
            </a:r>
            <a:r>
              <a:rPr lang="en-US" sz="3200" dirty="0"/>
              <a:t>lifetime value</a:t>
            </a:r>
            <a:r>
              <a:rPr lang="en-US" sz="3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36311E-C83E-400A-A4BE-5D10284C7978}"/>
              </a:ext>
            </a:extLst>
          </p:cNvPr>
          <p:cNvSpPr txBox="1">
            <a:spLocks/>
          </p:cNvSpPr>
          <p:nvPr/>
        </p:nvSpPr>
        <p:spPr>
          <a:xfrm>
            <a:off x="6349182" y="1376517"/>
            <a:ext cx="4500713" cy="511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00000"/>
                </a:solidFill>
              </a:rPr>
              <a:t>CPA (</a:t>
            </a:r>
            <a:r>
              <a:rPr lang="en-US" sz="3200" dirty="0"/>
              <a:t>cost per acquisition</a:t>
            </a:r>
            <a:r>
              <a:rPr lang="en-US" sz="32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633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lf-Adhesive Non-Magnetic Permanent Whiteboard Wall – Myndflo.com">
            <a:extLst>
              <a:ext uri="{FF2B5EF4-FFF2-40B4-BE49-F238E27FC236}">
                <a16:creationId xmlns:a16="http://schemas.microsoft.com/office/drawing/2014/main" id="{F7A1CBC4-5D22-494D-88CE-0918B2DD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0" t="5734" r="14738" b="4804"/>
          <a:stretch/>
        </p:blipFill>
        <p:spPr bwMode="auto">
          <a:xfrm>
            <a:off x="0" y="0"/>
            <a:ext cx="12192000" cy="68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3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lf-Adhesive Non-Magnetic Permanent Whiteboard Wall – Myndflo.com">
            <a:extLst>
              <a:ext uri="{FF2B5EF4-FFF2-40B4-BE49-F238E27FC236}">
                <a16:creationId xmlns:a16="http://schemas.microsoft.com/office/drawing/2014/main" id="{F7A1CBC4-5D22-494D-88CE-0918B2DD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0" t="5734" r="14738" b="4804"/>
          <a:stretch/>
        </p:blipFill>
        <p:spPr bwMode="auto">
          <a:xfrm>
            <a:off x="0" y="0"/>
            <a:ext cx="12192000" cy="68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CBA658C-E2C9-479B-AA97-9BE1CB4DE949}"/>
              </a:ext>
            </a:extLst>
          </p:cNvPr>
          <p:cNvSpPr/>
          <p:nvPr/>
        </p:nvSpPr>
        <p:spPr>
          <a:xfrm>
            <a:off x="4921045" y="1288026"/>
            <a:ext cx="2349910" cy="286118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8AA27D-C51B-47E9-B014-6D5B0453A449}"/>
              </a:ext>
            </a:extLst>
          </p:cNvPr>
          <p:cNvCxnSpPr>
            <a:cxnSpLocks/>
          </p:cNvCxnSpPr>
          <p:nvPr/>
        </p:nvCxnSpPr>
        <p:spPr>
          <a:xfrm flipV="1">
            <a:off x="5211097" y="3413760"/>
            <a:ext cx="1768823" cy="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E4846-14B1-4D23-AE9C-8CDC8DDFDBD5}"/>
              </a:ext>
            </a:extLst>
          </p:cNvPr>
          <p:cNvCxnSpPr>
            <a:cxnSpLocks/>
          </p:cNvCxnSpPr>
          <p:nvPr/>
        </p:nvCxnSpPr>
        <p:spPr>
          <a:xfrm>
            <a:off x="5628640" y="2430072"/>
            <a:ext cx="929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9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E23C3-2D2A-456A-B5D2-AE955005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3"/>
          <a:stretch/>
        </p:blipFill>
        <p:spPr>
          <a:xfrm>
            <a:off x="2742973" y="344125"/>
            <a:ext cx="6706053" cy="53773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A608B46-EF4F-440A-8B51-AF6B46B6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73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ROOT OF LEAN STARTUP</a:t>
            </a:r>
          </a:p>
        </p:txBody>
      </p:sp>
    </p:spTree>
    <p:extLst>
      <p:ext uri="{BB962C8B-B14F-4D97-AF65-F5344CB8AC3E}">
        <p14:creationId xmlns:p14="http://schemas.microsoft.com/office/powerpoint/2010/main" val="246193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94</Words>
  <Application>Microsoft Office PowerPoint</Application>
  <PresentationFormat>Widescreen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The Paid Engine of Growth</vt:lpstr>
      <vt:lpstr>PowerPoint Presentation</vt:lpstr>
      <vt:lpstr>PowerPoint Presentation</vt:lpstr>
      <vt:lpstr>PowerPoint Presentation</vt:lpstr>
      <vt:lpstr>THE ROOT OF LEAN STARTUP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Piyawat THONGPRASERTSAENG</dc:creator>
  <cp:lastModifiedBy>Piyawat THONGPRASERTSAENG</cp:lastModifiedBy>
  <cp:revision>16</cp:revision>
  <dcterms:created xsi:type="dcterms:W3CDTF">2021-06-16T08:46:03Z</dcterms:created>
  <dcterms:modified xsi:type="dcterms:W3CDTF">2021-06-16T10:17:57Z</dcterms:modified>
</cp:coreProperties>
</file>