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30"/>
  </p:notesMasterIdLst>
  <p:sldIdLst>
    <p:sldId id="327" r:id="rId2"/>
    <p:sldId id="350" r:id="rId3"/>
    <p:sldId id="319" r:id="rId4"/>
    <p:sldId id="294" r:id="rId5"/>
    <p:sldId id="312" r:id="rId6"/>
    <p:sldId id="329" r:id="rId7"/>
    <p:sldId id="330" r:id="rId8"/>
    <p:sldId id="351" r:id="rId9"/>
    <p:sldId id="331" r:id="rId10"/>
    <p:sldId id="332" r:id="rId11"/>
    <p:sldId id="334" r:id="rId12"/>
    <p:sldId id="335" r:id="rId13"/>
    <p:sldId id="337" r:id="rId14"/>
    <p:sldId id="336" r:id="rId15"/>
    <p:sldId id="333" r:id="rId16"/>
    <p:sldId id="338" r:id="rId17"/>
    <p:sldId id="339" r:id="rId18"/>
    <p:sldId id="340" r:id="rId19"/>
    <p:sldId id="341" r:id="rId20"/>
    <p:sldId id="343" r:id="rId21"/>
    <p:sldId id="348" r:id="rId22"/>
    <p:sldId id="342" r:id="rId23"/>
    <p:sldId id="344" r:id="rId24"/>
    <p:sldId id="349" r:id="rId25"/>
    <p:sldId id="345" r:id="rId26"/>
    <p:sldId id="346" r:id="rId27"/>
    <p:sldId id="347" r:id="rId28"/>
    <p:sldId id="321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58" d="100"/>
          <a:sy n="58" d="100"/>
        </p:scale>
        <p:origin x="72" y="312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0D9F-1DCF-40CC-B59C-8ECE82A9E8B2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5A3B-B1CF-4357-A36B-BF935287EEF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61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20.06.2022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9036496" cy="2952328"/>
          </a:xfrm>
        </p:spPr>
        <p:txBody>
          <a:bodyPr>
            <a:normAutofit fontScale="90000"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федеральное государственное бюджетное образовательное учреждение 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профессионального образования</a:t>
            </a:r>
            <a:b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«УЛЬЯНОВСКИЙ ГОСУДАРСТВЕННЫЙ ТЕХНИЧЕСКИЙ УНИВЕРСИТЕТ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3429000"/>
            <a:ext cx="90364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Бакалаврская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менеджера задач деятельности IT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472514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группы ИВТВМбд-41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Вольтер 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Святов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86000" y="629480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Ульяновск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2022г.</a:t>
            </a:r>
          </a:p>
        </p:txBody>
      </p:sp>
    </p:spTree>
    <p:extLst>
      <p:ext uri="{BB962C8B-B14F-4D97-AF65-F5344CB8AC3E}">
        <p14:creationId xmlns:p14="http://schemas.microsoft.com/office/powerpoint/2010/main" val="323977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5" y="166255"/>
            <a:ext cx="8712353" cy="81447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Взаимодействие пользователя с системой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" y="1016732"/>
            <a:ext cx="892786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679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5" y="166255"/>
            <a:ext cx="8712353" cy="81447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Взаимодействие пользователя с системой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5" y="1008537"/>
            <a:ext cx="8712353" cy="52847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18897" y="6366775"/>
            <a:ext cx="9540552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последовательности описывающая процесс работы пользователя с задачами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032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5" y="166255"/>
            <a:ext cx="8712353" cy="81447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Взаимодействие пользователя с системой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4" y="974727"/>
            <a:ext cx="8712353" cy="54536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68560" y="6428403"/>
            <a:ext cx="9828584" cy="41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ctr">
              <a:lnSpc>
                <a:spcPct val="150000"/>
              </a:lnSpc>
              <a:spcAft>
                <a:spcPts val="0"/>
              </a:spcAft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Диаграмма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последовательности описывающая процесс создания личного кабинета пользователя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845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5" y="166255"/>
            <a:ext cx="8712353" cy="81447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ER</a:t>
            </a:r>
            <a:r>
              <a:rPr lang="ru-RU" sz="3600" dirty="0" smtClean="0"/>
              <a:t>-диаграмма базы данных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5" y="980729"/>
            <a:ext cx="8745295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21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Разработка программного интерфейса 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7852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Входные данные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Сервер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- Apache – 2.4, MySQL/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MariaDB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- 10.4, PHP 7.4 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Клиент – Любой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-браузер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Для запросов к серверу и ответов от него со стороны клиента будет использоваться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JSON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формат данных, так как формат легок в использовании, широко поддерживается в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PHP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. Запросы будут отсылаться через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POST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запросы, такое решение позволит тестировать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любом доступном браузере.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386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Внешний вид запросов будет иметь следующий вид: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3865" indent="180340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http:// [адрес сервера] / [путь к папке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api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]/? [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название_api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] . [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название_метода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] 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3865" indent="18034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[JSON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вида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{«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Hello»:«Hello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world»}]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3865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Программный интерфейс приложения состоит из 3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PHP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файлов: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Api.php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Functions.php</a:t>
            </a:r>
            <a:endParaRPr lang="ru-RU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Index.php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166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Взаимодействие компонентов </a:t>
            </a:r>
            <a:r>
              <a:rPr lang="en-US" sz="3600" dirty="0" smtClean="0"/>
              <a:t>web-</a:t>
            </a:r>
            <a:r>
              <a:rPr lang="ru-RU" sz="3600" dirty="0" smtClean="0"/>
              <a:t>приложения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214"/>
            <a:ext cx="4599423" cy="1383456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89006"/>
              </p:ext>
            </p:extLst>
          </p:nvPr>
        </p:nvGraphicFramePr>
        <p:xfrm>
          <a:off x="27424" y="2492895"/>
          <a:ext cx="4571999" cy="4392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1999">
                  <a:extLst>
                    <a:ext uri="{9D8B030D-6E8A-4147-A177-3AD203B41FA5}">
                      <a16:colId xmlns:a16="http://schemas.microsoft.com/office/drawing/2014/main" val="3060898983"/>
                    </a:ext>
                  </a:extLst>
                </a:gridCol>
              </a:tblGrid>
              <a:tr h="4392488">
                <a:tc>
                  <a:txBody>
                    <a:bodyPr/>
                    <a:lstStyle/>
                    <a:p>
                      <a:pPr algn="just"/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addRow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formData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…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axios</a:t>
                      </a:r>
                      <a:endParaRPr lang="en-US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.post("http://apiks/api/", {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action: "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createUser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newUserData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formData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companyData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this.$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store.getters.getUserCompanyData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})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.then((response) =&gt;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this.checkResponsForErrorOrData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response.data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));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перезагрузить таблицу</a:t>
                      </a:r>
                    </a:p>
                    <a:p>
                      <a:pPr algn="just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//обнулить поля формы</a:t>
                      </a:r>
                    </a:p>
                    <a:p>
                      <a:pPr algn="just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this.formDataList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{};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algn="just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},</a:t>
                      </a:r>
                    </a:p>
                    <a:p>
                      <a:pPr algn="just"/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8573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33417"/>
              </p:ext>
            </p:extLst>
          </p:nvPr>
        </p:nvGraphicFramePr>
        <p:xfrm>
          <a:off x="4644007" y="2100024"/>
          <a:ext cx="4499992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9992">
                  <a:extLst>
                    <a:ext uri="{9D8B030D-6E8A-4147-A177-3AD203B41FA5}">
                      <a16:colId xmlns:a16="http://schemas.microsoft.com/office/drawing/2014/main" val="1087802767"/>
                    </a:ext>
                  </a:extLst>
                </a:gridCol>
              </a:tblGrid>
              <a:tr h="4349799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smtClean="0"/>
                        <a:t>function </a:t>
                      </a:r>
                      <a:r>
                        <a:rPr lang="en-US" sz="1400" dirty="0" err="1" smtClean="0"/>
                        <a:t>createUser</a:t>
                      </a:r>
                      <a:r>
                        <a:rPr lang="en-US" sz="1400" dirty="0" smtClean="0"/>
                        <a:t>($</a:t>
                      </a:r>
                      <a:r>
                        <a:rPr lang="en-US" sz="1400" dirty="0" err="1" smtClean="0"/>
                        <a:t>userData</a:t>
                      </a:r>
                      <a:r>
                        <a:rPr lang="en-US" sz="1400" dirty="0" smtClean="0"/>
                        <a:t>, $</a:t>
                      </a:r>
                      <a:r>
                        <a:rPr lang="en-US" sz="1400" dirty="0" err="1" smtClean="0"/>
                        <a:t>companyData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algn="just"/>
                      <a:r>
                        <a:rPr lang="en-US" sz="1400" dirty="0" smtClean="0"/>
                        <a:t>  {</a:t>
                      </a:r>
                    </a:p>
                    <a:p>
                      <a:pPr algn="just"/>
                      <a:r>
                        <a:rPr lang="en-US" sz="1400" dirty="0" smtClean="0"/>
                        <a:t>    $table = R::dispense('users');</a:t>
                      </a:r>
                    </a:p>
                    <a:p>
                      <a:pPr algn="just"/>
                      <a:r>
                        <a:rPr lang="en-US" sz="1400" dirty="0" smtClean="0"/>
                        <a:t>    $</a:t>
                      </a:r>
                      <a:r>
                        <a:rPr lang="en-US" sz="1400" dirty="0" err="1" smtClean="0"/>
                        <a:t>checkUser</a:t>
                      </a:r>
                      <a:r>
                        <a:rPr lang="en-US" sz="1400" dirty="0" smtClean="0"/>
                        <a:t> = R::findOne('users', 'login = ?', [$</a:t>
                      </a:r>
                      <a:r>
                        <a:rPr lang="en-US" sz="1400" dirty="0" err="1" smtClean="0"/>
                        <a:t>userData</a:t>
                      </a:r>
                      <a:r>
                        <a:rPr lang="en-US" sz="1400" dirty="0" smtClean="0"/>
                        <a:t>-&gt;login]);</a:t>
                      </a:r>
                    </a:p>
                    <a:p>
                      <a:pPr algn="just"/>
                      <a:r>
                        <a:rPr lang="en-US" sz="1400" dirty="0" smtClean="0"/>
                        <a:t>    if (!empty($</a:t>
                      </a:r>
                      <a:r>
                        <a:rPr lang="en-US" sz="1400" dirty="0" err="1" smtClean="0"/>
                        <a:t>checkUser</a:t>
                      </a:r>
                      <a:r>
                        <a:rPr lang="en-US" sz="1400" dirty="0" smtClean="0"/>
                        <a:t>)) {</a:t>
                      </a:r>
                    </a:p>
                    <a:p>
                      <a:pPr algn="just"/>
                      <a:r>
                        <a:rPr lang="en-US" sz="1400" dirty="0" smtClean="0"/>
                        <a:t>      return "001";</a:t>
                      </a:r>
                    </a:p>
                    <a:p>
                      <a:pPr algn="just"/>
                      <a:r>
                        <a:rPr lang="en-US" sz="1400" dirty="0" smtClean="0"/>
                        <a:t>    } else {</a:t>
                      </a:r>
                    </a:p>
                    <a:p>
                      <a:pPr algn="just"/>
                      <a:r>
                        <a:rPr lang="en-US" sz="1400" dirty="0" smtClean="0"/>
                        <a:t>      $</a:t>
                      </a:r>
                      <a:r>
                        <a:rPr lang="en-US" sz="1400" dirty="0" err="1" smtClean="0"/>
                        <a:t>userData</a:t>
                      </a:r>
                      <a:r>
                        <a:rPr lang="en-US" sz="1400" dirty="0" smtClean="0"/>
                        <a:t>-&gt;</a:t>
                      </a:r>
                      <a:r>
                        <a:rPr lang="en-US" sz="1400" dirty="0" err="1" smtClean="0"/>
                        <a:t>id_company</a:t>
                      </a:r>
                      <a:r>
                        <a:rPr lang="en-US" sz="1400" dirty="0" smtClean="0"/>
                        <a:t> = $</a:t>
                      </a:r>
                      <a:r>
                        <a:rPr lang="en-US" sz="1400" dirty="0" err="1" smtClean="0"/>
                        <a:t>companyData</a:t>
                      </a:r>
                      <a:r>
                        <a:rPr lang="en-US" sz="1400" dirty="0" smtClean="0"/>
                        <a:t>-&gt;id;</a:t>
                      </a:r>
                    </a:p>
                    <a:p>
                      <a:pPr algn="just"/>
                      <a:r>
                        <a:rPr lang="en-US" sz="1400" dirty="0" smtClean="0"/>
                        <a:t>      $</a:t>
                      </a:r>
                      <a:r>
                        <a:rPr lang="en-US" sz="1400" dirty="0" err="1" smtClean="0"/>
                        <a:t>userData</a:t>
                      </a:r>
                      <a:r>
                        <a:rPr lang="en-US" sz="1400" dirty="0" smtClean="0"/>
                        <a:t>-&gt;</a:t>
                      </a:r>
                      <a:r>
                        <a:rPr lang="en-US" sz="1400" dirty="0" err="1" smtClean="0"/>
                        <a:t>company_key</a:t>
                      </a:r>
                      <a:r>
                        <a:rPr lang="en-US" sz="1400" dirty="0" smtClean="0"/>
                        <a:t> = $</a:t>
                      </a:r>
                      <a:r>
                        <a:rPr lang="en-US" sz="1400" dirty="0" err="1" smtClean="0"/>
                        <a:t>companyData</a:t>
                      </a:r>
                      <a:r>
                        <a:rPr lang="en-US" sz="1400" dirty="0" smtClean="0"/>
                        <a:t>-&gt;</a:t>
                      </a:r>
                      <a:r>
                        <a:rPr lang="en-US" sz="1400" dirty="0" err="1" smtClean="0"/>
                        <a:t>company_key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pPr algn="just"/>
                      <a:r>
                        <a:rPr lang="en-US" sz="1400" dirty="0" smtClean="0"/>
                        <a:t>      $</a:t>
                      </a:r>
                      <a:r>
                        <a:rPr lang="en-US" sz="1400" dirty="0" err="1" smtClean="0"/>
                        <a:t>userData</a:t>
                      </a:r>
                      <a:r>
                        <a:rPr lang="en-US" sz="1400" dirty="0" smtClean="0"/>
                        <a:t>-&gt;rule = 100;</a:t>
                      </a:r>
                    </a:p>
                    <a:p>
                      <a:pPr algn="just"/>
                      <a:r>
                        <a:rPr lang="en-US" sz="1400" dirty="0" smtClean="0"/>
                        <a:t>      $</a:t>
                      </a:r>
                      <a:r>
                        <a:rPr lang="en-US" sz="1400" dirty="0" err="1" smtClean="0"/>
                        <a:t>userData</a:t>
                      </a:r>
                      <a:r>
                        <a:rPr lang="en-US" sz="1400" dirty="0" smtClean="0"/>
                        <a:t>-&gt;pass = </a:t>
                      </a:r>
                      <a:r>
                        <a:rPr lang="en-US" sz="1400" dirty="0" err="1" smtClean="0"/>
                        <a:t>password_hash</a:t>
                      </a:r>
                      <a:r>
                        <a:rPr lang="en-US" sz="1400" dirty="0" smtClean="0"/>
                        <a:t>($</a:t>
                      </a:r>
                      <a:r>
                        <a:rPr lang="en-US" sz="1400" dirty="0" err="1" smtClean="0"/>
                        <a:t>userData</a:t>
                      </a:r>
                      <a:r>
                        <a:rPr lang="en-US" sz="1400" dirty="0" smtClean="0"/>
                        <a:t>-&gt;pass, PASSWORD_DEFAULT);</a:t>
                      </a:r>
                    </a:p>
                    <a:p>
                      <a:pPr algn="just"/>
                      <a:r>
                        <a:rPr lang="en-US" sz="1400" dirty="0" smtClean="0"/>
                        <a:t>      </a:t>
                      </a:r>
                      <a:r>
                        <a:rPr lang="en-US" sz="1400" dirty="0" err="1" smtClean="0"/>
                        <a:t>foreach</a:t>
                      </a:r>
                      <a:r>
                        <a:rPr lang="en-US" sz="1400" dirty="0" smtClean="0"/>
                        <a:t> ($</a:t>
                      </a:r>
                      <a:r>
                        <a:rPr lang="en-US" sz="1400" dirty="0" err="1" smtClean="0"/>
                        <a:t>userData</a:t>
                      </a:r>
                      <a:r>
                        <a:rPr lang="en-US" sz="1400" dirty="0" smtClean="0"/>
                        <a:t> as $key =&gt; $value) {</a:t>
                      </a:r>
                    </a:p>
                    <a:p>
                      <a:pPr algn="just"/>
                      <a:r>
                        <a:rPr lang="en-US" sz="1400" dirty="0" smtClean="0"/>
                        <a:t>        print "$key =&gt; $value\n";</a:t>
                      </a:r>
                    </a:p>
                    <a:p>
                      <a:pPr algn="just"/>
                      <a:r>
                        <a:rPr lang="en-US" sz="1400" dirty="0" smtClean="0"/>
                        <a:t>        $table-&gt;$key = $value;</a:t>
                      </a:r>
                    </a:p>
                    <a:p>
                      <a:pPr algn="just"/>
                      <a:r>
                        <a:rPr lang="en-US" sz="1400" dirty="0" smtClean="0"/>
                        <a:t>      }</a:t>
                      </a:r>
                    </a:p>
                    <a:p>
                      <a:pPr algn="just"/>
                      <a:r>
                        <a:rPr lang="en-US" sz="1400" dirty="0" smtClean="0"/>
                        <a:t>      R::store($table);</a:t>
                      </a:r>
                    </a:p>
                    <a:p>
                      <a:pPr algn="just"/>
                      <a:r>
                        <a:rPr lang="en-US" sz="1400" dirty="0" smtClean="0"/>
                        <a:t>    }</a:t>
                      </a:r>
                    </a:p>
                    <a:p>
                      <a:pPr algn="just"/>
                      <a:r>
                        <a:rPr lang="en-US" sz="1400" dirty="0" smtClean="0"/>
                        <a:t>  }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2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3921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Регистрация в системе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39171"/>
            <a:ext cx="2519959" cy="561055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66421"/>
            <a:ext cx="3888432" cy="564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6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Авторизация в системе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662" y="978467"/>
            <a:ext cx="4908376" cy="589005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387" y="1275542"/>
            <a:ext cx="24542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330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Личный кабинет пользователя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8" y="992250"/>
            <a:ext cx="8769403" cy="549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770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Администрирование</a:t>
            </a:r>
            <a:r>
              <a:rPr lang="en-US" sz="3600" dirty="0" smtClean="0"/>
              <a:t>:</a:t>
            </a:r>
            <a:r>
              <a:rPr lang="ru-RU" sz="3600" dirty="0" smtClean="0"/>
              <a:t> </a:t>
            </a:r>
            <a:br>
              <a:rPr lang="ru-RU" sz="3600" dirty="0" smtClean="0"/>
            </a:br>
            <a:r>
              <a:rPr lang="ru-RU" sz="3600" dirty="0" smtClean="0"/>
              <a:t>Компания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990"/>
            <a:ext cx="91440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129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102636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Актуальность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4294967295"/>
          </p:nvPr>
        </p:nvSpPr>
        <p:spPr>
          <a:xfrm>
            <a:off x="107504" y="2132855"/>
            <a:ext cx="8712968" cy="45365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ru-RU" b="1" dirty="0" smtClean="0"/>
              <a:t>Актуальность данной темы </a:t>
            </a:r>
            <a:r>
              <a:rPr lang="ru-RU" dirty="0" smtClean="0"/>
              <a:t>определена тем что существует </a:t>
            </a:r>
            <a:r>
              <a:rPr lang="ru-RU" dirty="0"/>
              <a:t>потребность в </a:t>
            </a:r>
            <a:r>
              <a:rPr lang="ru-RU" dirty="0" err="1" smtClean="0"/>
              <a:t>стандартезированном</a:t>
            </a:r>
            <a:r>
              <a:rPr lang="ru-RU" dirty="0" smtClean="0"/>
              <a:t> </a:t>
            </a:r>
            <a:r>
              <a:rPr lang="ru-RU" dirty="0"/>
              <a:t>менеджере задач учета деятельности IT компании, реализующего только самые нужные функции и обладающим простым и понятным интерфейсом. 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596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Администрирование</a:t>
            </a:r>
            <a:r>
              <a:rPr lang="en-US" sz="3600" dirty="0" smtClean="0"/>
              <a:t>:</a:t>
            </a:r>
            <a:r>
              <a:rPr lang="ru-RU" sz="3600" dirty="0" smtClean="0"/>
              <a:t> пользователи</a:t>
            </a:r>
            <a:endParaRPr lang="ru-RU" sz="3600" dirty="0">
              <a:solidFill>
                <a:srgbClr val="00206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56260"/>
              </p:ext>
            </p:extLst>
          </p:nvPr>
        </p:nvGraphicFramePr>
        <p:xfrm>
          <a:off x="-26996" y="960990"/>
          <a:ext cx="9144000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590030041"/>
                    </a:ext>
                  </a:extLst>
                </a:gridCol>
              </a:tblGrid>
              <a:tr h="10998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 </a:t>
                      </a:r>
                      <a:r>
                        <a:rPr lang="en-US" sz="1400" dirty="0" err="1" smtClean="0"/>
                        <a:t>getCompanyUsers</a:t>
                      </a:r>
                      <a:r>
                        <a:rPr lang="en-US" sz="1400" dirty="0" smtClean="0"/>
                        <a:t>($</a:t>
                      </a:r>
                      <a:r>
                        <a:rPr lang="en-US" sz="1400" dirty="0" err="1" smtClean="0"/>
                        <a:t>idCompany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  {</a:t>
                      </a:r>
                    </a:p>
                    <a:p>
                      <a:r>
                        <a:rPr lang="en-US" sz="1400" dirty="0" smtClean="0"/>
                        <a:t>    $users = R::getAll('SELECT * FROM users WHERE </a:t>
                      </a:r>
                      <a:r>
                        <a:rPr lang="en-US" sz="1400" dirty="0" err="1" smtClean="0"/>
                        <a:t>id_company</a:t>
                      </a:r>
                      <a:r>
                        <a:rPr lang="en-US" sz="1400" dirty="0" smtClean="0"/>
                        <a:t> = '. $</a:t>
                      </a:r>
                      <a:r>
                        <a:rPr lang="en-US" sz="1400" dirty="0" err="1" smtClean="0"/>
                        <a:t>idCompany</a:t>
                      </a:r>
                      <a:r>
                        <a:rPr lang="en-US" sz="1400" dirty="0" smtClean="0"/>
                        <a:t> . ' AND rule = 100');</a:t>
                      </a:r>
                    </a:p>
                    <a:p>
                      <a:r>
                        <a:rPr lang="en-US" sz="1400" dirty="0" smtClean="0"/>
                        <a:t>    return $users;</a:t>
                      </a:r>
                    </a:p>
                    <a:p>
                      <a:r>
                        <a:rPr lang="en-US" sz="1400" dirty="0" smtClean="0"/>
                        <a:t>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22927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93" y="2119230"/>
            <a:ext cx="6735414" cy="46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896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Администрирование</a:t>
            </a:r>
            <a:r>
              <a:rPr lang="en-US" sz="3600" dirty="0" smtClean="0"/>
              <a:t>:</a:t>
            </a:r>
            <a:r>
              <a:rPr lang="ru-RU" sz="3600" dirty="0" smtClean="0"/>
              <a:t> пользователи</a:t>
            </a:r>
            <a:endParaRPr lang="ru-RU" sz="3600" dirty="0">
              <a:solidFill>
                <a:srgbClr val="00206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-26996" y="960990"/>
          <a:ext cx="9144000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590030041"/>
                    </a:ext>
                  </a:extLst>
                </a:gridCol>
              </a:tblGrid>
              <a:tr h="109985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 </a:t>
                      </a:r>
                      <a:r>
                        <a:rPr lang="en-US" sz="1400" dirty="0" err="1" smtClean="0"/>
                        <a:t>getCompanyUsers</a:t>
                      </a:r>
                      <a:r>
                        <a:rPr lang="en-US" sz="1400" dirty="0" smtClean="0"/>
                        <a:t>($</a:t>
                      </a:r>
                      <a:r>
                        <a:rPr lang="en-US" sz="1400" dirty="0" err="1" smtClean="0"/>
                        <a:t>idCompany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  {</a:t>
                      </a:r>
                    </a:p>
                    <a:p>
                      <a:r>
                        <a:rPr lang="en-US" sz="1400" dirty="0" smtClean="0"/>
                        <a:t>    $users = R::getAll('SELECT * FROM users WHERE </a:t>
                      </a:r>
                      <a:r>
                        <a:rPr lang="en-US" sz="1400" dirty="0" err="1" smtClean="0"/>
                        <a:t>id_company</a:t>
                      </a:r>
                      <a:r>
                        <a:rPr lang="en-US" sz="1400" dirty="0" smtClean="0"/>
                        <a:t> = '. $</a:t>
                      </a:r>
                      <a:r>
                        <a:rPr lang="en-US" sz="1400" dirty="0" err="1" smtClean="0"/>
                        <a:t>idCompany</a:t>
                      </a:r>
                      <a:r>
                        <a:rPr lang="en-US" sz="1400" dirty="0" smtClean="0"/>
                        <a:t> . ' AND rule = 100');</a:t>
                      </a:r>
                    </a:p>
                    <a:p>
                      <a:r>
                        <a:rPr lang="en-US" sz="1400" dirty="0" smtClean="0"/>
                        <a:t>    return $users;</a:t>
                      </a:r>
                    </a:p>
                    <a:p>
                      <a:r>
                        <a:rPr lang="en-US" sz="1400" dirty="0" smtClean="0"/>
                        <a:t>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22927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45946"/>
            <a:ext cx="7030997" cy="480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703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Администрирование</a:t>
            </a:r>
            <a:r>
              <a:rPr lang="en-US" sz="3600" dirty="0" smtClean="0"/>
              <a:t>:</a:t>
            </a:r>
            <a:r>
              <a:rPr lang="ru-RU" sz="3600" dirty="0" smtClean="0"/>
              <a:t> пользователи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" y="981879"/>
            <a:ext cx="4550831" cy="443547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014" y="1002661"/>
            <a:ext cx="4393986" cy="591566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9" y="5589240"/>
            <a:ext cx="4426371" cy="12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704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Работа с задачами</a:t>
            </a:r>
            <a:r>
              <a:rPr lang="en-US" sz="3600" dirty="0" smtClean="0"/>
              <a:t>: </a:t>
            </a:r>
            <a:r>
              <a:rPr lang="ru-RU" sz="3600" dirty="0" smtClean="0"/>
              <a:t>мои задачи</a:t>
            </a:r>
            <a:endParaRPr lang="ru-RU" sz="3600" dirty="0">
              <a:solidFill>
                <a:srgbClr val="00206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220927"/>
              </p:ext>
            </p:extLst>
          </p:nvPr>
        </p:nvGraphicFramePr>
        <p:xfrm>
          <a:off x="0" y="960990"/>
          <a:ext cx="9144000" cy="1459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590030041"/>
                    </a:ext>
                  </a:extLst>
                </a:gridCol>
              </a:tblGrid>
              <a:tr h="14598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 </a:t>
                      </a:r>
                      <a:r>
                        <a:rPr lang="en-US" sz="1400" dirty="0" err="1" smtClean="0"/>
                        <a:t>getMyTasks</a:t>
                      </a:r>
                      <a:r>
                        <a:rPr lang="en-US" sz="1400" dirty="0" smtClean="0"/>
                        <a:t>($</a:t>
                      </a:r>
                      <a:r>
                        <a:rPr lang="en-US" sz="1400" dirty="0" err="1" smtClean="0"/>
                        <a:t>userId</a:t>
                      </a:r>
                      <a:r>
                        <a:rPr lang="en-US" sz="1400" dirty="0" smtClean="0"/>
                        <a:t>){</a:t>
                      </a:r>
                    </a:p>
                    <a:p>
                      <a:r>
                        <a:rPr lang="en-US" sz="1400" dirty="0" smtClean="0"/>
                        <a:t>    //</a:t>
                      </a:r>
                      <a:r>
                        <a:rPr lang="ru-RU" sz="1400" dirty="0" smtClean="0"/>
                        <a:t>вернуть задачи где </a:t>
                      </a:r>
                      <a:r>
                        <a:rPr lang="en-US" sz="1400" dirty="0" err="1" smtClean="0"/>
                        <a:t>to_user_id</a:t>
                      </a:r>
                      <a:r>
                        <a:rPr lang="en-US" sz="1400" dirty="0" smtClean="0"/>
                        <a:t> == </a:t>
                      </a:r>
                      <a:r>
                        <a:rPr lang="ru-RU" sz="1400" dirty="0" smtClean="0"/>
                        <a:t>авторизированный пользователь</a:t>
                      </a:r>
                    </a:p>
                    <a:p>
                      <a:r>
                        <a:rPr lang="ru-RU" sz="1400" dirty="0" smtClean="0"/>
                        <a:t>    $</a:t>
                      </a:r>
                      <a:r>
                        <a:rPr lang="en-US" sz="1400" dirty="0" smtClean="0"/>
                        <a:t>users = R::getAll("SELECT * FROM tasks WHERE </a:t>
                      </a:r>
                      <a:r>
                        <a:rPr lang="en-US" sz="1400" dirty="0" err="1" smtClean="0"/>
                        <a:t>to_user_id</a:t>
                      </a:r>
                      <a:r>
                        <a:rPr lang="en-US" sz="1400" dirty="0" smtClean="0"/>
                        <a:t> = ". $</a:t>
                      </a:r>
                      <a:r>
                        <a:rPr lang="en-US" sz="1400" dirty="0" err="1" smtClean="0"/>
                        <a:t>userId</a:t>
                      </a:r>
                      <a:r>
                        <a:rPr lang="en-US" sz="1400" dirty="0" smtClean="0"/>
                        <a:t> . " AND </a:t>
                      </a:r>
                      <a:r>
                        <a:rPr lang="en-US" sz="1400" dirty="0" err="1" smtClean="0"/>
                        <a:t>task_status</a:t>
                      </a:r>
                      <a:r>
                        <a:rPr lang="en-US" sz="1400" dirty="0" smtClean="0"/>
                        <a:t> != 'closed'");</a:t>
                      </a:r>
                    </a:p>
                    <a:p>
                      <a:r>
                        <a:rPr lang="en-US" sz="1400" dirty="0" smtClean="0"/>
                        <a:t>    return $users;</a:t>
                      </a:r>
                    </a:p>
                    <a:p>
                      <a:r>
                        <a:rPr lang="en-US" sz="1400" dirty="0" smtClean="0"/>
                        <a:t>  }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22927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69" y="2636912"/>
            <a:ext cx="7896661" cy="38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91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Работа с задачами</a:t>
            </a:r>
            <a:r>
              <a:rPr lang="en-US" sz="3600" dirty="0" smtClean="0"/>
              <a:t>: </a:t>
            </a:r>
            <a:r>
              <a:rPr lang="ru-RU" sz="3600" dirty="0" smtClean="0"/>
              <a:t>мои задачи</a:t>
            </a:r>
            <a:endParaRPr lang="ru-RU" sz="3600" dirty="0">
              <a:solidFill>
                <a:srgbClr val="00206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196074"/>
              </p:ext>
            </p:extLst>
          </p:nvPr>
        </p:nvGraphicFramePr>
        <p:xfrm>
          <a:off x="0" y="1052736"/>
          <a:ext cx="3779912" cy="542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9912">
                  <a:extLst>
                    <a:ext uri="{9D8B030D-6E8A-4147-A177-3AD203B41FA5}">
                      <a16:colId xmlns:a16="http://schemas.microsoft.com/office/drawing/2014/main" val="692708892"/>
                    </a:ext>
                  </a:extLst>
                </a:gridCol>
              </a:tblGrid>
              <a:tr h="443961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 </a:t>
                      </a:r>
                      <a:r>
                        <a:rPr lang="en-US" sz="1400" dirty="0" err="1" smtClean="0"/>
                        <a:t>countTimeTask</a:t>
                      </a:r>
                      <a:r>
                        <a:rPr lang="en-US" sz="1400" dirty="0" smtClean="0"/>
                        <a:t>($</a:t>
                      </a:r>
                      <a:r>
                        <a:rPr lang="en-US" sz="1400" dirty="0" err="1" smtClean="0"/>
                        <a:t>rowId</a:t>
                      </a:r>
                      <a:r>
                        <a:rPr lang="en-US" sz="1400" dirty="0" smtClean="0"/>
                        <a:t>,$status){</a:t>
                      </a:r>
                    </a:p>
                    <a:p>
                      <a:r>
                        <a:rPr lang="en-US" sz="1400" dirty="0" smtClean="0"/>
                        <a:t>    //</a:t>
                      </a:r>
                      <a:r>
                        <a:rPr lang="ru-RU" sz="1400" dirty="0" smtClean="0"/>
                        <a:t>формируем время визита в дате и в часах</a:t>
                      </a:r>
                    </a:p>
                    <a:p>
                      <a:r>
                        <a:rPr lang="ru-RU" sz="1400" dirty="0" smtClean="0"/>
                        <a:t>    //получаем дату старта выполнения задачи</a:t>
                      </a:r>
                    </a:p>
                    <a:p>
                      <a:r>
                        <a:rPr lang="ru-RU" sz="1400" dirty="0" smtClean="0"/>
                        <a:t>    //</a:t>
                      </a:r>
                      <a:r>
                        <a:rPr lang="ru-RU" sz="1400" dirty="0" err="1" smtClean="0"/>
                        <a:t>вычесляем</a:t>
                      </a:r>
                      <a:r>
                        <a:rPr lang="ru-RU" sz="1400" dirty="0" smtClean="0"/>
                        <a:t> разницу возвращаем</a:t>
                      </a:r>
                    </a:p>
                    <a:p>
                      <a:r>
                        <a:rPr lang="ru-RU" sz="1400" dirty="0" smtClean="0"/>
                        <a:t>    $</a:t>
                      </a:r>
                      <a:r>
                        <a:rPr lang="en-US" sz="1400" dirty="0" smtClean="0"/>
                        <a:t>row = R::load('tasks', $</a:t>
                      </a:r>
                      <a:r>
                        <a:rPr lang="en-US" sz="1400" dirty="0" err="1" smtClean="0"/>
                        <a:t>rowId</a:t>
                      </a:r>
                      <a:r>
                        <a:rPr lang="en-US" sz="1400" dirty="0" smtClean="0"/>
                        <a:t>);</a:t>
                      </a:r>
                    </a:p>
                    <a:p>
                      <a:r>
                        <a:rPr lang="en-US" sz="1400" dirty="0" smtClean="0"/>
                        <a:t>    // </a:t>
                      </a:r>
                      <a:r>
                        <a:rPr lang="ru-RU" sz="1400" dirty="0" smtClean="0"/>
                        <a:t>Заполняем объект свойствами</a:t>
                      </a:r>
                    </a:p>
                    <a:p>
                      <a:r>
                        <a:rPr lang="ru-RU" sz="1400" dirty="0" smtClean="0"/>
                        <a:t>    </a:t>
                      </a:r>
                      <a:r>
                        <a:rPr lang="en-US" sz="1400" dirty="0" smtClean="0"/>
                        <a:t>if($status == 'started'){</a:t>
                      </a:r>
                    </a:p>
                    <a:p>
                      <a:r>
                        <a:rPr lang="en-US" sz="1400" dirty="0" smtClean="0"/>
                        <a:t>      $today = date("Y-m-d H:i:s");</a:t>
                      </a:r>
                    </a:p>
                    <a:p>
                      <a:r>
                        <a:rPr lang="en-US" sz="1400" dirty="0" smtClean="0"/>
                        <a:t>      $</a:t>
                      </a:r>
                      <a:r>
                        <a:rPr lang="en-US" sz="1400" dirty="0" err="1" smtClean="0"/>
                        <a:t>startedDate</a:t>
                      </a:r>
                      <a:r>
                        <a:rPr lang="en-US" sz="1400" dirty="0" smtClean="0"/>
                        <a:t> = $row-&gt;</a:t>
                      </a:r>
                      <a:r>
                        <a:rPr lang="en-US" sz="1400" dirty="0" err="1" smtClean="0"/>
                        <a:t>started_btn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r>
                        <a:rPr lang="en-US" sz="1400" dirty="0" smtClean="0"/>
                        <a:t>      $</a:t>
                      </a:r>
                      <a:r>
                        <a:rPr lang="en-US" sz="1400" dirty="0" err="1" smtClean="0"/>
                        <a:t>first_date</a:t>
                      </a:r>
                      <a:r>
                        <a:rPr lang="en-US" sz="1400" dirty="0" smtClean="0"/>
                        <a:t> = new </a:t>
                      </a:r>
                      <a:r>
                        <a:rPr lang="en-US" sz="1400" dirty="0" err="1" smtClean="0"/>
                        <a:t>DateTime</a:t>
                      </a:r>
                      <a:r>
                        <a:rPr lang="en-US" sz="1400" dirty="0" smtClean="0"/>
                        <a:t>($today);</a:t>
                      </a:r>
                    </a:p>
                    <a:p>
                      <a:r>
                        <a:rPr lang="en-US" sz="1400" dirty="0" smtClean="0"/>
                        <a:t>      $</a:t>
                      </a:r>
                      <a:r>
                        <a:rPr lang="en-US" sz="1400" dirty="0" err="1" smtClean="0"/>
                        <a:t>second_date</a:t>
                      </a:r>
                      <a:r>
                        <a:rPr lang="en-US" sz="1400" dirty="0" smtClean="0"/>
                        <a:t> = new </a:t>
                      </a:r>
                      <a:r>
                        <a:rPr lang="en-US" sz="1400" dirty="0" err="1" smtClean="0"/>
                        <a:t>DateTime</a:t>
                      </a:r>
                      <a:r>
                        <a:rPr lang="en-US" sz="1400" dirty="0" smtClean="0"/>
                        <a:t>($</a:t>
                      </a:r>
                      <a:r>
                        <a:rPr lang="en-US" sz="1400" dirty="0" err="1" smtClean="0"/>
                        <a:t>startedDate</a:t>
                      </a:r>
                      <a:r>
                        <a:rPr lang="en-US" sz="1400" dirty="0" smtClean="0"/>
                        <a:t>);</a:t>
                      </a:r>
                    </a:p>
                    <a:p>
                      <a:r>
                        <a:rPr lang="en-US" sz="1400" dirty="0" smtClean="0"/>
                        <a:t>      $difference = $</a:t>
                      </a:r>
                      <a:r>
                        <a:rPr lang="en-US" sz="1400" dirty="0" err="1" smtClean="0"/>
                        <a:t>first_date</a:t>
                      </a:r>
                      <a:r>
                        <a:rPr lang="en-US" sz="1400" dirty="0" smtClean="0"/>
                        <a:t>-&gt;diff($</a:t>
                      </a:r>
                      <a:r>
                        <a:rPr lang="en-US" sz="1400" dirty="0" err="1" smtClean="0"/>
                        <a:t>second_date</a:t>
                      </a:r>
                      <a:r>
                        <a:rPr lang="en-US" sz="1400" dirty="0" smtClean="0"/>
                        <a:t>);</a:t>
                      </a:r>
                    </a:p>
                    <a:p>
                      <a:r>
                        <a:rPr lang="en-US" sz="1400" dirty="0" smtClean="0"/>
                        <a:t>      $days = $difference-&gt;d;</a:t>
                      </a:r>
                    </a:p>
                    <a:p>
                      <a:r>
                        <a:rPr lang="en-US" sz="1400" dirty="0" smtClean="0"/>
                        <a:t>      $hour = $difference-&gt;h;</a:t>
                      </a:r>
                    </a:p>
                    <a:p>
                      <a:r>
                        <a:rPr lang="en-US" sz="1400" dirty="0" smtClean="0"/>
                        <a:t>      $min = $difference-&gt;</a:t>
                      </a:r>
                      <a:r>
                        <a:rPr lang="en-US" sz="1400" dirty="0" err="1" smtClean="0"/>
                        <a:t>i</a:t>
                      </a:r>
                      <a:r>
                        <a:rPr lang="en-US" sz="1400" dirty="0" smtClean="0"/>
                        <a:t>;</a:t>
                      </a:r>
                    </a:p>
                    <a:p>
                      <a:r>
                        <a:rPr lang="en-US" sz="1400" dirty="0" smtClean="0"/>
                        <a:t>      $sec = $difference-&gt;s;</a:t>
                      </a:r>
                    </a:p>
                    <a:p>
                      <a:r>
                        <a:rPr lang="en-US" sz="1400" dirty="0" smtClean="0"/>
                        <a:t>      $string1 = $days.':'.$hour.':'.$min.':'.$sec;</a:t>
                      </a:r>
                    </a:p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        //return $array1;</a:t>
                      </a:r>
                    </a:p>
                    <a:p>
                      <a:r>
                        <a:rPr lang="en-US" sz="1400" dirty="0" smtClean="0"/>
                        <a:t>      $row-&gt;</a:t>
                      </a:r>
                      <a:r>
                        <a:rPr lang="en-US" sz="1400" dirty="0" err="1" smtClean="0"/>
                        <a:t>visited_data</a:t>
                      </a:r>
                      <a:r>
                        <a:rPr lang="en-US" sz="1400" dirty="0" smtClean="0"/>
                        <a:t> = $string1;</a:t>
                      </a:r>
                    </a:p>
                    <a:p>
                      <a:r>
                        <a:rPr lang="en-US" sz="1400" dirty="0" smtClean="0"/>
                        <a:t>    }</a:t>
                      </a:r>
                    </a:p>
                    <a:p>
                      <a:r>
                        <a:rPr lang="en-US" sz="1400" dirty="0" smtClean="0"/>
                        <a:t>    R::store($row);</a:t>
                      </a:r>
                    </a:p>
                    <a:p>
                      <a:r>
                        <a:rPr lang="en-US" sz="1400" dirty="0" smtClean="0"/>
                        <a:t>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181426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283581"/>
            <a:ext cx="3384376" cy="24818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965178"/>
            <a:ext cx="5029006" cy="24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1066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Работа с задачами</a:t>
            </a:r>
            <a:r>
              <a:rPr lang="en-US" sz="3600" dirty="0" smtClean="0"/>
              <a:t>: </a:t>
            </a:r>
            <a:r>
              <a:rPr lang="ru-RU" sz="3600" dirty="0" smtClean="0"/>
              <a:t>Поставленные задачи</a:t>
            </a:r>
            <a:endParaRPr lang="ru-RU" sz="3600" dirty="0">
              <a:solidFill>
                <a:srgbClr val="002060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86129"/>
              </p:ext>
            </p:extLst>
          </p:nvPr>
        </p:nvGraphicFramePr>
        <p:xfrm>
          <a:off x="0" y="960990"/>
          <a:ext cx="9144000" cy="1459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590030041"/>
                    </a:ext>
                  </a:extLst>
                </a:gridCol>
              </a:tblGrid>
              <a:tr h="145989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 </a:t>
                      </a:r>
                      <a:r>
                        <a:rPr lang="en-US" sz="1400" dirty="0" err="1" smtClean="0"/>
                        <a:t>getMyTasks</a:t>
                      </a:r>
                      <a:r>
                        <a:rPr lang="en-US" sz="1400" dirty="0" smtClean="0"/>
                        <a:t>($</a:t>
                      </a:r>
                      <a:r>
                        <a:rPr lang="en-US" sz="1400" dirty="0" err="1" smtClean="0"/>
                        <a:t>userId</a:t>
                      </a:r>
                      <a:r>
                        <a:rPr lang="en-US" sz="1400" dirty="0" smtClean="0"/>
                        <a:t>){</a:t>
                      </a:r>
                    </a:p>
                    <a:p>
                      <a:r>
                        <a:rPr lang="en-US" sz="1400" dirty="0" smtClean="0"/>
                        <a:t>    //</a:t>
                      </a:r>
                      <a:r>
                        <a:rPr lang="ru-RU" sz="1400" dirty="0" smtClean="0"/>
                        <a:t>вернуть задачи где </a:t>
                      </a:r>
                      <a:r>
                        <a:rPr lang="en-US" sz="1400" dirty="0" err="1" smtClean="0"/>
                        <a:t>to_user_id</a:t>
                      </a:r>
                      <a:r>
                        <a:rPr lang="en-US" sz="1400" dirty="0" smtClean="0"/>
                        <a:t> == </a:t>
                      </a:r>
                      <a:r>
                        <a:rPr lang="ru-RU" sz="1400" dirty="0" smtClean="0"/>
                        <a:t>авторизированный пользователь</a:t>
                      </a:r>
                    </a:p>
                    <a:p>
                      <a:r>
                        <a:rPr lang="ru-RU" sz="1400" dirty="0" smtClean="0"/>
                        <a:t>    $</a:t>
                      </a:r>
                      <a:r>
                        <a:rPr lang="en-US" sz="1400" dirty="0" smtClean="0"/>
                        <a:t>users = R::getAll("SELECT * FROM tasks WHERE </a:t>
                      </a:r>
                      <a:r>
                        <a:rPr lang="en-US" sz="1400" dirty="0" err="1" smtClean="0"/>
                        <a:t>to_user_id</a:t>
                      </a:r>
                      <a:r>
                        <a:rPr lang="en-US" sz="1400" dirty="0" smtClean="0"/>
                        <a:t> = ". $</a:t>
                      </a:r>
                      <a:r>
                        <a:rPr lang="en-US" sz="1400" dirty="0" err="1" smtClean="0"/>
                        <a:t>userId</a:t>
                      </a:r>
                      <a:r>
                        <a:rPr lang="en-US" sz="1400" dirty="0" smtClean="0"/>
                        <a:t> . " AND </a:t>
                      </a:r>
                      <a:r>
                        <a:rPr lang="en-US" sz="1400" dirty="0" err="1" smtClean="0"/>
                        <a:t>task_status</a:t>
                      </a:r>
                      <a:r>
                        <a:rPr lang="en-US" sz="1400" dirty="0" smtClean="0"/>
                        <a:t> != 'closed'");</a:t>
                      </a:r>
                    </a:p>
                    <a:p>
                      <a:r>
                        <a:rPr lang="en-US" sz="1400" dirty="0" smtClean="0"/>
                        <a:t>    return $users;</a:t>
                      </a:r>
                    </a:p>
                    <a:p>
                      <a:r>
                        <a:rPr lang="en-US" sz="1400" dirty="0" smtClean="0"/>
                        <a:t>  }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22927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68" y="2420888"/>
            <a:ext cx="6051464" cy="40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45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Работа с задачами</a:t>
            </a:r>
            <a:r>
              <a:rPr lang="en-US" sz="3600" dirty="0" smtClean="0"/>
              <a:t>: </a:t>
            </a:r>
            <a:r>
              <a:rPr lang="ru-RU" sz="3600" dirty="0" smtClean="0"/>
              <a:t>Поставленные задачи(</a:t>
            </a:r>
            <a:r>
              <a:rPr lang="en-US" sz="3600" dirty="0" smtClean="0"/>
              <a:t>CRUD</a:t>
            </a:r>
            <a:r>
              <a:rPr lang="ru-RU" sz="3600" dirty="0" smtClean="0"/>
              <a:t>)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099"/>
            <a:ext cx="4427983" cy="44601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5099"/>
            <a:ext cx="4572000" cy="59640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5329"/>
            <a:ext cx="4427982" cy="12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327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01"/>
            <a:ext cx="9144000" cy="9584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Заключение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135012"/>
            <a:ext cx="8568952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 результате выполнения представленной выпускной квалификационной работы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была разработана автоматизированная система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управления рабочими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процессами, упрощающая ведение и мониторинг выполнения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задач для рядового пользователя и администратора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компании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1520" y="2839581"/>
            <a:ext cx="828926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На момент завершения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выпускной квалификационной работы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система реализует базовый функционал по ведению задач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поэтому в бедующем требуется расширить систему следующим функционалом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Чат между сотрудниками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файлов к задачам</a:t>
            </a:r>
          </a:p>
          <a:p>
            <a:pPr marL="285750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Фильтр и пагинация по задачам и сотрудникам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endParaRPr lang="ru-RU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510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35696" y="3407304"/>
            <a:ext cx="7408333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b="1" dirty="0" smtClean="0"/>
              <a:t>Спасибо за внимание!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020027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4294967295"/>
          </p:nvPr>
        </p:nvSpPr>
        <p:spPr>
          <a:xfrm>
            <a:off x="395288" y="2276475"/>
            <a:ext cx="8065144" cy="40328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endParaRPr lang="en-US" dirty="0"/>
          </a:p>
          <a:p>
            <a:r>
              <a:rPr lang="ru-RU" dirty="0"/>
              <a:t>Цель работы: </a:t>
            </a:r>
            <a:r>
              <a:rPr lang="ru-RU" dirty="0" smtClean="0"/>
              <a:t>Создание </a:t>
            </a:r>
            <a:r>
              <a:rPr lang="ru-RU" dirty="0"/>
              <a:t>автоматизированной системы управления рабочими процессами для упрощения ведения задач для рядового пользователя и администратора компании, снижение затрат труда и времени на мониторинг выполнение задач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5516" y="241275"/>
            <a:ext cx="8712968" cy="102636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dirty="0"/>
              <a:t>Цель выпускной квалификационной работы </a:t>
            </a:r>
          </a:p>
        </p:txBody>
      </p:sp>
    </p:spTree>
    <p:extLst>
      <p:ext uri="{BB962C8B-B14F-4D97-AF65-F5344CB8AC3E}">
        <p14:creationId xmlns:p14="http://schemas.microsoft.com/office/powerpoint/2010/main" val="15668511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712968" cy="102636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 smtClean="0"/>
              <a:t>Задачи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4294967295"/>
          </p:nvPr>
        </p:nvSpPr>
        <p:spPr>
          <a:xfrm>
            <a:off x="107504" y="2132855"/>
            <a:ext cx="8712968" cy="453650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endParaRPr lang="ru-RU" dirty="0" smtClean="0"/>
          </a:p>
          <a:p>
            <a:pPr lvl="0"/>
            <a:endParaRPr lang="ru-RU" dirty="0"/>
          </a:p>
          <a:p>
            <a:r>
              <a:rPr lang="ru-RU" dirty="0" smtClean="0"/>
              <a:t>1. </a:t>
            </a:r>
            <a:r>
              <a:rPr lang="ru-RU" dirty="0" smtClean="0"/>
              <a:t>Описать требования к системе</a:t>
            </a:r>
            <a:r>
              <a:rPr lang="en-US" dirty="0" smtClean="0"/>
              <a:t>, </a:t>
            </a:r>
            <a:r>
              <a:rPr lang="ru-RU" dirty="0" smtClean="0"/>
              <a:t>проанализировать существующие решения</a:t>
            </a:r>
            <a:r>
              <a:rPr lang="en-US" dirty="0" smtClean="0"/>
              <a:t>, </a:t>
            </a:r>
            <a:r>
              <a:rPr lang="ru-RU" dirty="0" smtClean="0"/>
              <a:t>описать используемые технические средства;</a:t>
            </a:r>
            <a:endParaRPr lang="ru-RU" dirty="0" smtClean="0"/>
          </a:p>
          <a:p>
            <a:r>
              <a:rPr lang="ru-RU" dirty="0" smtClean="0"/>
              <a:t>2. </a:t>
            </a:r>
            <a:r>
              <a:rPr lang="ru-RU" dirty="0" smtClean="0"/>
              <a:t>Описать процессы функционирования системы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Use-case </a:t>
            </a:r>
            <a:r>
              <a:rPr lang="ru-RU" dirty="0" smtClean="0"/>
              <a:t>диаграммы взаимодействи</a:t>
            </a:r>
            <a:r>
              <a:rPr lang="ru-RU" dirty="0" smtClean="0"/>
              <a:t>я пользователя с системой</a:t>
            </a:r>
            <a:r>
              <a:rPr lang="en-US" dirty="0" smtClean="0"/>
              <a:t>,</a:t>
            </a:r>
            <a:r>
              <a:rPr lang="ru-RU" dirty="0" smtClean="0"/>
              <a:t> диаграммы последовательностей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ER-</a:t>
            </a:r>
            <a:r>
              <a:rPr lang="ru-RU" dirty="0" smtClean="0"/>
              <a:t>диаграммы</a:t>
            </a:r>
            <a:r>
              <a:rPr lang="ru-RU" dirty="0" smtClean="0"/>
              <a:t>;</a:t>
            </a:r>
            <a:endParaRPr lang="ru-RU" dirty="0" smtClean="0"/>
          </a:p>
          <a:p>
            <a:r>
              <a:rPr lang="ru-RU" dirty="0" smtClean="0"/>
              <a:t>3. </a:t>
            </a:r>
            <a:r>
              <a:rPr lang="ru-RU" dirty="0" smtClean="0"/>
              <a:t>Реализовать функционал системы</a:t>
            </a:r>
            <a:r>
              <a:rPr lang="en-US" dirty="0" smtClean="0"/>
              <a:t>,</a:t>
            </a:r>
            <a:r>
              <a:rPr lang="ru-RU" dirty="0" smtClean="0"/>
              <a:t> протестировать работу приложения по заранее написанным сценариям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406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93610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Функциональные т</a:t>
            </a:r>
            <a:r>
              <a:rPr lang="ru-RU" sz="3600" dirty="0" smtClean="0"/>
              <a:t>ребования к системе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3598" y="1628800"/>
            <a:ext cx="8712968" cy="503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компании и администратора в системе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сотрудников администратором в системе;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Авторизация пользователей в системе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Разделение пользователей по уровню доступа: администратор, сотрудник;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для сотрудников просматривать список задач: поставленных, выполненных, полученных;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для сотрудника отвечать на полученные задачи изменять статус на: выполняется, приостановлена, завершена;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для сотрудника редактировать информацию о поставленных задачах;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для пользователей изменять информацию о себе в личном кабинете: логин, пароль, имя, телефон;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Администрирование всей информации внутри компании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64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Анализ существующих решений</a:t>
            </a:r>
            <a:endParaRPr lang="ru-RU" sz="3600" dirty="0">
              <a:solidFill>
                <a:srgbClr val="00206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43971"/>
              </p:ext>
            </p:extLst>
          </p:nvPr>
        </p:nvGraphicFramePr>
        <p:xfrm>
          <a:off x="0" y="980729"/>
          <a:ext cx="9144000" cy="6027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8206">
                  <a:extLst>
                    <a:ext uri="{9D8B030D-6E8A-4147-A177-3AD203B41FA5}">
                      <a16:colId xmlns:a16="http://schemas.microsoft.com/office/drawing/2014/main" val="1238765702"/>
                    </a:ext>
                  </a:extLst>
                </a:gridCol>
                <a:gridCol w="1285831">
                  <a:extLst>
                    <a:ext uri="{9D8B030D-6E8A-4147-A177-3AD203B41FA5}">
                      <a16:colId xmlns:a16="http://schemas.microsoft.com/office/drawing/2014/main" val="3919778061"/>
                    </a:ext>
                  </a:extLst>
                </a:gridCol>
                <a:gridCol w="1286833">
                  <a:extLst>
                    <a:ext uri="{9D8B030D-6E8A-4147-A177-3AD203B41FA5}">
                      <a16:colId xmlns:a16="http://schemas.microsoft.com/office/drawing/2014/main" val="310709374"/>
                    </a:ext>
                  </a:extLst>
                </a:gridCol>
                <a:gridCol w="1430044">
                  <a:extLst>
                    <a:ext uri="{9D8B030D-6E8A-4147-A177-3AD203B41FA5}">
                      <a16:colId xmlns:a16="http://schemas.microsoft.com/office/drawing/2014/main" val="1506233731"/>
                    </a:ext>
                  </a:extLst>
                </a:gridCol>
                <a:gridCol w="1572241">
                  <a:extLst>
                    <a:ext uri="{9D8B030D-6E8A-4147-A177-3AD203B41FA5}">
                      <a16:colId xmlns:a16="http://schemas.microsoft.com/office/drawing/2014/main" val="1768427237"/>
                    </a:ext>
                  </a:extLst>
                </a:gridCol>
                <a:gridCol w="2000845">
                  <a:extLst>
                    <a:ext uri="{9D8B030D-6E8A-4147-A177-3AD203B41FA5}">
                      <a16:colId xmlns:a16="http://schemas.microsoft.com/office/drawing/2014/main" val="2022790349"/>
                    </a:ext>
                  </a:extLst>
                </a:gridCol>
              </a:tblGrid>
              <a:tr h="9201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Название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Учет времени выполнения задачи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Простота использования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Ведение отчетности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Цена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Бесплатный период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extLst>
                  <a:ext uri="{0D108BD9-81ED-4DB2-BD59-A6C34878D82A}">
                    <a16:rowId xmlns:a16="http://schemas.microsoft.com/office/drawing/2014/main" val="2000227891"/>
                  </a:ext>
                </a:extLst>
              </a:tr>
              <a:tr h="12268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Trello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-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5$ за пользователя в месяц при годовой оплате.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 ограничен по времени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extLst>
                  <a:ext uri="{0D108BD9-81ED-4DB2-BD59-A6C34878D82A}">
                    <a16:rowId xmlns:a16="http://schemas.microsoft.com/office/drawing/2014/main" val="1469968924"/>
                  </a:ext>
                </a:extLst>
              </a:tr>
              <a:tr h="12268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Smartsheet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-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-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 7$ за пользователя в месяц при годовой оплате.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Есть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extLst>
                  <a:ext uri="{0D108BD9-81ED-4DB2-BD59-A6C34878D82A}">
                    <a16:rowId xmlns:a16="http://schemas.microsoft.com/office/drawing/2014/main" val="2329554580"/>
                  </a:ext>
                </a:extLst>
              </a:tr>
              <a:tr h="12764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Basecamp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+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-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99$ в месяц независимо от количества членов в команде.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30 дней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extLst>
                  <a:ext uri="{0D108BD9-81ED-4DB2-BD59-A6C34878D82A}">
                    <a16:rowId xmlns:a16="http://schemas.microsoft.com/office/drawing/2014/main" val="3115961546"/>
                  </a:ext>
                </a:extLst>
              </a:tr>
              <a:tr h="12268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Wrike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-</a:t>
                      </a:r>
                      <a:endParaRPr lang="ru-RU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-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+</a:t>
                      </a:r>
                      <a:endParaRPr lang="ru-RU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 9,80$ за пользователя в месяц при годовой оплате.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неограниченно по времени до 5 пользователей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14" marR="26014" marT="0" marB="0"/>
                </a:tc>
                <a:extLst>
                  <a:ext uri="{0D108BD9-81ED-4DB2-BD59-A6C34878D82A}">
                    <a16:rowId xmlns:a16="http://schemas.microsoft.com/office/drawing/2014/main" val="2936354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447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5" y="166255"/>
            <a:ext cx="8712353" cy="81447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Используемые технологии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2478" y="1124744"/>
            <a:ext cx="85689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Полный список используемых технологий при разработке: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HTML5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8.0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RedBeanPHP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VueJS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642972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5" y="166255"/>
            <a:ext cx="8712353" cy="81447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Взаимодействие пользователя с системой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708920"/>
            <a:ext cx="5868144" cy="41362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6" y="980728"/>
            <a:ext cx="4736386" cy="19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65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515" y="166255"/>
            <a:ext cx="8712353" cy="81447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ru-RU" sz="3600" dirty="0" smtClean="0"/>
              <a:t>Взаимодействие пользователя с системой</a:t>
            </a:r>
            <a:endParaRPr lang="ru-RU" sz="3600" dirty="0">
              <a:solidFill>
                <a:srgbClr val="002060"/>
              </a:solidFill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7" y="980728"/>
            <a:ext cx="8928485" cy="55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86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1904</TotalTime>
  <Words>1184</Words>
  <Application>Microsoft Office PowerPoint</Application>
  <PresentationFormat>Экран (4:3)</PresentationFormat>
  <Paragraphs>186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Candara</vt:lpstr>
      <vt:lpstr>Symbol</vt:lpstr>
      <vt:lpstr>Times New Roman</vt:lpstr>
      <vt:lpstr>Волна</vt:lpstr>
      <vt:lpstr>МИНИСТЕРСТВО НАУКИ И ВЫСШЕГО ОБРАЗОВАНИЯ РОССИЙСКОЙ ФЕДЕРАЦИИ федеральное государственное бюджетное образовательное учреждение  высшего профессионального образования «УЛЬЯНОВСКИЙ ГОСУДАРСТВЕННЫЙ ТЕХНИЧЕСКИЙ УНИВЕРСИТЕТ»  </vt:lpstr>
      <vt:lpstr>Актуальность работы</vt:lpstr>
      <vt:lpstr>Презентация PowerPoint</vt:lpstr>
      <vt:lpstr>Задачи работы</vt:lpstr>
      <vt:lpstr>Функциональные требования к системе</vt:lpstr>
      <vt:lpstr>Анализ существующих решений</vt:lpstr>
      <vt:lpstr>Используемые технологии</vt:lpstr>
      <vt:lpstr>Взаимодействие пользователя с системой</vt:lpstr>
      <vt:lpstr>Взаимодействие пользователя с системой</vt:lpstr>
      <vt:lpstr>Взаимодействие пользователя с системой</vt:lpstr>
      <vt:lpstr>Взаимодействие пользователя с системой</vt:lpstr>
      <vt:lpstr>Взаимодействие пользователя с системой</vt:lpstr>
      <vt:lpstr>ER-диаграмма базы данных</vt:lpstr>
      <vt:lpstr>Разработка программного интерфейса </vt:lpstr>
      <vt:lpstr>Взаимодействие компонентов web-приложения</vt:lpstr>
      <vt:lpstr>Регистрация в системе</vt:lpstr>
      <vt:lpstr>Авторизация в системе</vt:lpstr>
      <vt:lpstr>Личный кабинет пользователя</vt:lpstr>
      <vt:lpstr>Администрирование:  Компания</vt:lpstr>
      <vt:lpstr>Администрирование: пользователи</vt:lpstr>
      <vt:lpstr>Администрирование: пользователи</vt:lpstr>
      <vt:lpstr>Администрирование: пользователи</vt:lpstr>
      <vt:lpstr>Работа с задачами: мои задачи</vt:lpstr>
      <vt:lpstr>Работа с задачами: мои задачи</vt:lpstr>
      <vt:lpstr>Работа с задачами: Поставленные задачи</vt:lpstr>
      <vt:lpstr>Работа с задачами: Поставленные задачи(CRUD)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  «Инфаркт миокарда»</dc:title>
  <dc:creator>Богдан</dc:creator>
  <cp:lastModifiedBy>VolterLaptop</cp:lastModifiedBy>
  <cp:revision>66</cp:revision>
  <dcterms:created xsi:type="dcterms:W3CDTF">2012-10-23T15:17:00Z</dcterms:created>
  <dcterms:modified xsi:type="dcterms:W3CDTF">2022-06-21T19:40:06Z</dcterms:modified>
</cp:coreProperties>
</file>