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8" r:id="rId2"/>
    <p:sldMasterId id="2147483722" r:id="rId3"/>
    <p:sldMasterId id="2147483727" r:id="rId4"/>
    <p:sldMasterId id="2147483732" r:id="rId5"/>
    <p:sldMasterId id="2147483744" r:id="rId6"/>
  </p:sldMasterIdLst>
  <p:notesMasterIdLst>
    <p:notesMasterId r:id="rId25"/>
  </p:notesMasterIdLst>
  <p:handoutMasterIdLst>
    <p:handoutMasterId r:id="rId26"/>
  </p:handoutMasterIdLst>
  <p:sldIdLst>
    <p:sldId id="261" r:id="rId7"/>
    <p:sldId id="267" r:id="rId8"/>
    <p:sldId id="263" r:id="rId9"/>
    <p:sldId id="269" r:id="rId10"/>
    <p:sldId id="268" r:id="rId11"/>
    <p:sldId id="272" r:id="rId12"/>
    <p:sldId id="278" r:id="rId13"/>
    <p:sldId id="281" r:id="rId14"/>
    <p:sldId id="270" r:id="rId15"/>
    <p:sldId id="271" r:id="rId16"/>
    <p:sldId id="273" r:id="rId17"/>
    <p:sldId id="274" r:id="rId18"/>
    <p:sldId id="264" r:id="rId19"/>
    <p:sldId id="275" r:id="rId20"/>
    <p:sldId id="280" r:id="rId21"/>
    <p:sldId id="279" r:id="rId22"/>
    <p:sldId id="276" r:id="rId23"/>
    <p:sldId id="277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68B"/>
    <a:srgbClr val="441F4E"/>
    <a:srgbClr val="038C72"/>
    <a:srgbClr val="59595B"/>
    <a:srgbClr val="11456C"/>
    <a:srgbClr val="3DA6AB"/>
    <a:srgbClr val="000000"/>
    <a:srgbClr val="00AE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447" autoAdjust="0"/>
    <p:restoredTop sz="92759" autoAdjust="0"/>
  </p:normalViewPr>
  <p:slideViewPr>
    <p:cSldViewPr>
      <p:cViewPr>
        <p:scale>
          <a:sx n="110" d="100"/>
          <a:sy n="110" d="100"/>
        </p:scale>
        <p:origin x="-220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522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5396529-6ED4-41CE-8D27-E926573A4F6D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145FA44-E06C-4C31-89BA-EFF3BD35BD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9823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84772C6-25D1-4082-81A3-C83D25056012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87AB781-E7E3-4F68-B36D-7B73A100B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867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3777632"/>
            <a:ext cx="9144000" cy="18288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0" y="5622616"/>
            <a:ext cx="9144000" cy="9906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888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399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400" b="1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This is a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9675"/>
            <a:ext cx="4040188" cy="36163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97425" y="18399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400" b="1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This is a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479675"/>
            <a:ext cx="4041775" cy="36163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572000" y="2176790"/>
            <a:ext cx="0" cy="3657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0" y="220508"/>
            <a:ext cx="9144000" cy="14478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1687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de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220508"/>
            <a:ext cx="9144000" cy="14478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295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1790141" y="653130"/>
            <a:ext cx="2685933" cy="2685934"/>
          </a:xfrm>
          <a:prstGeom prst="round1Rect">
            <a:avLst/>
          </a:prstGeom>
          <a:gradFill flip="none" rotWithShape="1">
            <a:gsLst>
              <a:gs pos="0">
                <a:srgbClr val="0B568B">
                  <a:shade val="30000"/>
                  <a:satMod val="115000"/>
                </a:srgbClr>
              </a:gs>
              <a:gs pos="50000">
                <a:srgbClr val="0B568B">
                  <a:shade val="67500"/>
                  <a:satMod val="115000"/>
                </a:srgbClr>
              </a:gs>
              <a:gs pos="100000">
                <a:srgbClr val="0B568B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4667927" y="653130"/>
            <a:ext cx="2685933" cy="2685934"/>
          </a:xfrm>
          <a:prstGeom prst="round1Rect">
            <a:avLst/>
          </a:prstGeom>
          <a:gradFill flip="none" rotWithShape="1">
            <a:gsLst>
              <a:gs pos="0">
                <a:srgbClr val="0B568B">
                  <a:shade val="30000"/>
                  <a:satMod val="115000"/>
                </a:srgbClr>
              </a:gs>
              <a:gs pos="50000">
                <a:srgbClr val="0B568B">
                  <a:shade val="67500"/>
                  <a:satMod val="115000"/>
                </a:srgbClr>
              </a:gs>
              <a:gs pos="100000">
                <a:srgbClr val="0B568B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" name="Round Single Corner Rectangle 5"/>
          <p:cNvSpPr/>
          <p:nvPr userDrawn="1"/>
        </p:nvSpPr>
        <p:spPr>
          <a:xfrm flipV="1">
            <a:off x="4667927" y="3510542"/>
            <a:ext cx="2685933" cy="2685934"/>
          </a:xfrm>
          <a:prstGeom prst="round1Rect">
            <a:avLst/>
          </a:prstGeom>
          <a:gradFill flip="none" rotWithShape="1">
            <a:gsLst>
              <a:gs pos="0">
                <a:srgbClr val="0B568B">
                  <a:shade val="30000"/>
                  <a:satMod val="115000"/>
                </a:srgbClr>
              </a:gs>
              <a:gs pos="50000">
                <a:srgbClr val="0B568B">
                  <a:shade val="67500"/>
                  <a:satMod val="115000"/>
                </a:srgbClr>
              </a:gs>
              <a:gs pos="100000">
                <a:srgbClr val="0B568B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Round Single Corner Rectangle 6"/>
          <p:cNvSpPr/>
          <p:nvPr userDrawn="1"/>
        </p:nvSpPr>
        <p:spPr>
          <a:xfrm flipH="1" flipV="1">
            <a:off x="1790141" y="3510542"/>
            <a:ext cx="2685933" cy="2685934"/>
          </a:xfrm>
          <a:prstGeom prst="round1Rect">
            <a:avLst/>
          </a:prstGeom>
          <a:gradFill flip="none" rotWithShape="1">
            <a:gsLst>
              <a:gs pos="0">
                <a:srgbClr val="0B568B">
                  <a:shade val="30000"/>
                  <a:satMod val="115000"/>
                </a:srgbClr>
              </a:gs>
              <a:gs pos="50000">
                <a:srgbClr val="0B568B">
                  <a:shade val="67500"/>
                  <a:satMod val="115000"/>
                </a:srgbClr>
              </a:gs>
              <a:gs pos="100000">
                <a:srgbClr val="0B568B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790140" y="653130"/>
            <a:ext cx="2685933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67926" y="653130"/>
            <a:ext cx="2685933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790140" y="3510542"/>
            <a:ext cx="2685933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667926" y="3510542"/>
            <a:ext cx="2685933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653130"/>
            <a:ext cx="1790141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200" b="1">
                <a:solidFill>
                  <a:srgbClr val="0B568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510542"/>
            <a:ext cx="1790141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200" b="1">
                <a:solidFill>
                  <a:srgbClr val="0B568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7353860" y="653130"/>
            <a:ext cx="1790141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200" b="1">
                <a:solidFill>
                  <a:srgbClr val="0B568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7353860" y="3510542"/>
            <a:ext cx="1790141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200" b="1">
                <a:solidFill>
                  <a:srgbClr val="0B568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4713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1790141" y="653130"/>
            <a:ext cx="2685933" cy="2685934"/>
          </a:xfrm>
          <a:prstGeom prst="round1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ingle Corner Rectangle 3"/>
          <p:cNvSpPr/>
          <p:nvPr userDrawn="1"/>
        </p:nvSpPr>
        <p:spPr>
          <a:xfrm>
            <a:off x="4667927" y="653130"/>
            <a:ext cx="2685933" cy="2685934"/>
          </a:xfrm>
          <a:prstGeom prst="round1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" name="Round Single Corner Rectangle 5"/>
          <p:cNvSpPr/>
          <p:nvPr userDrawn="1"/>
        </p:nvSpPr>
        <p:spPr>
          <a:xfrm flipV="1">
            <a:off x="4667927" y="3510542"/>
            <a:ext cx="2685933" cy="2685934"/>
          </a:xfrm>
          <a:prstGeom prst="round1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Round Single Corner Rectangle 6"/>
          <p:cNvSpPr/>
          <p:nvPr userDrawn="1"/>
        </p:nvSpPr>
        <p:spPr>
          <a:xfrm flipH="1" flipV="1">
            <a:off x="1790141" y="3510542"/>
            <a:ext cx="2685933" cy="2685934"/>
          </a:xfrm>
          <a:prstGeom prst="round1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790140" y="653130"/>
            <a:ext cx="2685933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667926" y="653130"/>
            <a:ext cx="2685933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790140" y="3510542"/>
            <a:ext cx="2685933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667926" y="3510542"/>
            <a:ext cx="2685933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653130"/>
            <a:ext cx="1790141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510542"/>
            <a:ext cx="1790141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7353860" y="653130"/>
            <a:ext cx="1790141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7353860" y="3510542"/>
            <a:ext cx="1790141" cy="268593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3185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4-Point Star 20"/>
          <p:cNvSpPr/>
          <p:nvPr userDrawn="1"/>
        </p:nvSpPr>
        <p:spPr>
          <a:xfrm>
            <a:off x="781485" y="1295400"/>
            <a:ext cx="7581030" cy="5334799"/>
          </a:xfrm>
          <a:prstGeom prst="star4">
            <a:avLst>
              <a:gd name="adj" fmla="val 3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609600" y="1229337"/>
            <a:ext cx="37338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Bullet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Bullet 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Bullet 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798194" y="1229337"/>
            <a:ext cx="388700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 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Bullet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Bullet 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Bullet 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609600" y="4100661"/>
            <a:ext cx="37338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 3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Bullet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Bullet 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Bullet 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4798194" y="4100661"/>
            <a:ext cx="388700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Box 4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Bullet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Bullet 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Bullet 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0" y="220507"/>
            <a:ext cx="9144000" cy="100882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194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1017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3777632"/>
            <a:ext cx="9144000" cy="18288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0" y="5622616"/>
            <a:ext cx="9144000" cy="9906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6513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05953"/>
            <a:ext cx="8229600" cy="39900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220508"/>
            <a:ext cx="9144000" cy="14478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190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399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This is a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9675"/>
            <a:ext cx="4040188" cy="3616325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97425" y="18399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This is a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479675"/>
            <a:ext cx="4041775" cy="3616325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0" y="2176790"/>
            <a:ext cx="0" cy="365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0" y="220508"/>
            <a:ext cx="9144000" cy="14478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423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399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400" b="1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This is a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9675"/>
            <a:ext cx="4040188" cy="36163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97425" y="18399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400" b="1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This is a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479675"/>
            <a:ext cx="4041775" cy="36163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572000" y="2176790"/>
            <a:ext cx="0" cy="3657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0" y="220508"/>
            <a:ext cx="9144000" cy="14478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0922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de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220508"/>
            <a:ext cx="9144000" cy="14478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891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05953"/>
            <a:ext cx="8229600" cy="39900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20508"/>
            <a:ext cx="9144000" cy="14478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437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399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This is a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9675"/>
            <a:ext cx="4040188" cy="3616325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97425" y="18399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This is a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479675"/>
            <a:ext cx="4041775" cy="3616325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0" y="2176790"/>
            <a:ext cx="0" cy="365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0" y="220508"/>
            <a:ext cx="9144000" cy="14478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833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05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833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640725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sz="950" b="1" i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Assurance by the National Security Agency</a:t>
            </a:r>
            <a:endParaRPr lang="en-US" sz="95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071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74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939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6" r:id="rId2"/>
    <p:sldLayoutId id="2147483747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884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GRASSMARLIN v3.2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27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382000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Logical 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2286000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ALL IPs USED ARE FOR DEMO PURPOSES</a:t>
            </a:r>
          </a:p>
        </p:txBody>
      </p:sp>
    </p:spTree>
    <p:extLst>
      <p:ext uri="{BB962C8B-B14F-4D97-AF65-F5344CB8AC3E}">
        <p14:creationId xmlns:p14="http://schemas.microsoft.com/office/powerpoint/2010/main" xmlns="" val="21275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Logical View – View Frames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1856133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ALL IPs USED ARE FOR DEMO PURPOSES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495800" cy="4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471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Renders </a:t>
            </a:r>
            <a:r>
              <a:rPr lang="en-US" dirty="0"/>
              <a:t>a visual representation of the physical network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Can </a:t>
            </a:r>
            <a:r>
              <a:rPr lang="en-US" dirty="0"/>
              <a:t>only be rendered through the ingest of the results of “show” commands.</a:t>
            </a:r>
          </a:p>
          <a:p>
            <a:pPr>
              <a:spcBef>
                <a:spcPts val="0"/>
              </a:spcBef>
            </a:pPr>
            <a:r>
              <a:rPr lang="en-US" dirty="0"/>
              <a:t>Requires the result of three Cisco commands</a:t>
            </a:r>
          </a:p>
          <a:p>
            <a:pPr lvl="1">
              <a:spcBef>
                <a:spcPts val="0"/>
              </a:spcBef>
            </a:pPr>
            <a:r>
              <a:rPr lang="en-US" sz="2400" i="1" dirty="0"/>
              <a:t>show running-</a:t>
            </a:r>
            <a:r>
              <a:rPr lang="en-US" sz="2400" i="1" dirty="0" err="1"/>
              <a:t>config</a:t>
            </a:r>
            <a:endParaRPr lang="en-US" sz="2400" i="1" dirty="0"/>
          </a:p>
          <a:p>
            <a:pPr lvl="1">
              <a:spcBef>
                <a:spcPts val="0"/>
              </a:spcBef>
            </a:pPr>
            <a:r>
              <a:rPr lang="en-US" sz="2400" i="1" dirty="0"/>
              <a:t>show </a:t>
            </a:r>
            <a:r>
              <a:rPr lang="en-US" sz="2400" i="1" dirty="0" err="1"/>
              <a:t>ip</a:t>
            </a:r>
            <a:r>
              <a:rPr lang="en-US" sz="2400" i="1" dirty="0"/>
              <a:t> </a:t>
            </a:r>
            <a:r>
              <a:rPr lang="en-US" sz="2400" i="1" dirty="0" err="1"/>
              <a:t>arp</a:t>
            </a:r>
            <a:r>
              <a:rPr lang="en-US" sz="2400" i="1" dirty="0"/>
              <a:t> *OR* show mac address-table</a:t>
            </a:r>
          </a:p>
          <a:p>
            <a:pPr lvl="1">
              <a:spcBef>
                <a:spcPts val="0"/>
              </a:spcBef>
            </a:pPr>
            <a:r>
              <a:rPr lang="en-US" sz="2400" i="1" dirty="0"/>
              <a:t>show interfaces</a:t>
            </a:r>
          </a:p>
          <a:p>
            <a:r>
              <a:rPr lang="en-US" dirty="0" smtClean="0"/>
              <a:t>One text file per device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94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48631"/>
            <a:ext cx="8458200" cy="458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Physical View - Incomplete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2286000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ALL IPs USED ARE FOR DEMO PURPOSES</a:t>
            </a:r>
          </a:p>
        </p:txBody>
      </p:sp>
    </p:spTree>
    <p:extLst>
      <p:ext uri="{BB962C8B-B14F-4D97-AF65-F5344CB8AC3E}">
        <p14:creationId xmlns:p14="http://schemas.microsoft.com/office/powerpoint/2010/main" xmlns="" val="18370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Physical View – Complete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83966" y="54864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ALL IPs USED ARE FOR DEMO PURPOSES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2387" y="1752600"/>
            <a:ext cx="8440613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315200" y="228600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ALL IPs USED ARE FOR DEMO PURPOSES</a:t>
            </a:r>
          </a:p>
        </p:txBody>
      </p:sp>
    </p:spTree>
    <p:extLst>
      <p:ext uri="{BB962C8B-B14F-4D97-AF65-F5344CB8AC3E}">
        <p14:creationId xmlns:p14="http://schemas.microsoft.com/office/powerpoint/2010/main" xmlns="" val="31954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V3.2</a:t>
            </a:r>
          </a:p>
          <a:p>
            <a:pPr lvl="1"/>
            <a:r>
              <a:rPr lang="en-US" dirty="0" smtClean="0"/>
              <a:t>Support plug-ins for import and export</a:t>
            </a:r>
          </a:p>
          <a:p>
            <a:pPr lvl="1"/>
            <a:r>
              <a:rPr lang="en-US" dirty="0" smtClean="0"/>
              <a:t>Written in Java</a:t>
            </a:r>
          </a:p>
          <a:p>
            <a:pPr lvl="1"/>
            <a:r>
              <a:rPr lang="en-US" dirty="0" smtClean="0"/>
              <a:t>Sample plug-ins provided in code</a:t>
            </a:r>
          </a:p>
          <a:p>
            <a:r>
              <a:rPr lang="en-US" dirty="0" smtClean="0"/>
              <a:t>Future</a:t>
            </a:r>
          </a:p>
          <a:p>
            <a:pPr lvl="1"/>
            <a:r>
              <a:rPr lang="en-US" dirty="0" smtClean="0"/>
              <a:t>Full support for plug-ins</a:t>
            </a:r>
          </a:p>
          <a:p>
            <a:pPr lvl="1"/>
            <a:r>
              <a:rPr lang="en-US" dirty="0" smtClean="0"/>
              <a:t>User developed plug-ins can be inserted at any point of the data flow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Plug-In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3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Sniffles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0179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442527"/>
          </a:xfrm>
        </p:spPr>
        <p:txBody>
          <a:bodyPr/>
          <a:lstStyle/>
          <a:p>
            <a:r>
              <a:rPr lang="en-US" dirty="0" smtClean="0"/>
              <a:t>Cannot </a:t>
            </a:r>
            <a:r>
              <a:rPr lang="en-US" dirty="0"/>
              <a:t>ingest GB upon GB of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Shows when hosts appear in a network but does not remove the host if the host leaves the network</a:t>
            </a:r>
          </a:p>
          <a:p>
            <a:r>
              <a:rPr lang="en-US" dirty="0" smtClean="0"/>
              <a:t>Does not turn </a:t>
            </a:r>
            <a:r>
              <a:rPr lang="en-US" dirty="0"/>
              <a:t>hosts red or </a:t>
            </a:r>
            <a:r>
              <a:rPr lang="en-US" dirty="0" smtClean="0"/>
              <a:t>perform </a:t>
            </a:r>
            <a:r>
              <a:rPr lang="en-US" dirty="0"/>
              <a:t>intrusion detection </a:t>
            </a:r>
          </a:p>
          <a:p>
            <a:r>
              <a:rPr lang="en-US" b="1" u="sng" dirty="0">
                <a:solidFill>
                  <a:srgbClr val="00B050"/>
                </a:solidFill>
              </a:rPr>
              <a:t>Can only see and map hosts based on where you are capturing </a:t>
            </a:r>
            <a:r>
              <a:rPr lang="en-US" b="1" u="sng" dirty="0" smtClean="0">
                <a:solidFill>
                  <a:srgbClr val="00B050"/>
                </a:solidFill>
              </a:rPr>
              <a:t>data</a:t>
            </a:r>
            <a:endParaRPr lang="en-US" b="1" u="sng" dirty="0"/>
          </a:p>
          <a:p>
            <a:r>
              <a:rPr lang="en-US" dirty="0"/>
              <a:t>Not an active tool</a:t>
            </a:r>
          </a:p>
          <a:p>
            <a:r>
              <a:rPr lang="en-US" dirty="0"/>
              <a:t>Cannot capture serial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Support IPv4 over Ethernet only</a:t>
            </a:r>
            <a:endParaRPr lang="en-US" dirty="0"/>
          </a:p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Misconceptions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09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668309"/>
            <a:ext cx="9144000" cy="435149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9600" dirty="0" smtClean="0"/>
              <a:t>Questions?</a:t>
            </a:r>
            <a:endParaRPr lang="en-US" sz="9600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6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 </a:t>
            </a:r>
            <a:r>
              <a:rPr lang="en-US" dirty="0"/>
              <a:t>Teams did not conduct assessments on ICS/SCADA networks for risk of physical impact</a:t>
            </a:r>
          </a:p>
          <a:p>
            <a:r>
              <a:rPr lang="en-US" dirty="0"/>
              <a:t>Minimum situational awareness of devices connected to ICS/SCADA networks </a:t>
            </a:r>
          </a:p>
          <a:p>
            <a:r>
              <a:rPr lang="en-US" dirty="0"/>
              <a:t>Lack of GOTS or COTS solutions </a:t>
            </a:r>
            <a:r>
              <a:rPr lang="en-US" i="1" dirty="0"/>
              <a:t>specifically</a:t>
            </a:r>
            <a:r>
              <a:rPr lang="en-US" dirty="0"/>
              <a:t> designed for this technology space</a:t>
            </a:r>
          </a:p>
          <a:p>
            <a:pPr algn="ctr">
              <a:buNone/>
            </a:pPr>
            <a:r>
              <a:rPr lang="en-US" b="1" i="1" dirty="0">
                <a:solidFill>
                  <a:srgbClr val="00B050"/>
                </a:solidFill>
              </a:rPr>
              <a:t>How would you passively identify IP-based devices on your ICS/SCADA network?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en-US" dirty="0" smtClean="0"/>
              <a:t>Motivating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03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Maintaining </a:t>
            </a:r>
            <a:r>
              <a:rPr lang="en-US" dirty="0"/>
              <a:t>ICS/SCADA system availability is paramount</a:t>
            </a:r>
          </a:p>
          <a:p>
            <a:pPr lvl="1"/>
            <a:r>
              <a:rPr lang="en-US" sz="2400" dirty="0"/>
              <a:t>Cyber/Physical system faults/failures could result in</a:t>
            </a:r>
          </a:p>
          <a:p>
            <a:pPr lvl="2"/>
            <a:r>
              <a:rPr lang="en-US" sz="2000" dirty="0"/>
              <a:t>Loss of life</a:t>
            </a:r>
          </a:p>
          <a:p>
            <a:pPr lvl="2"/>
            <a:r>
              <a:rPr lang="en-US" sz="2000" dirty="0"/>
              <a:t>Loss of revenue</a:t>
            </a:r>
          </a:p>
          <a:p>
            <a:pPr lvl="2"/>
            <a:r>
              <a:rPr lang="en-US" sz="2000" dirty="0"/>
              <a:t>Loss of equipment</a:t>
            </a:r>
          </a:p>
          <a:p>
            <a:pPr lvl="2"/>
            <a:r>
              <a:rPr lang="en-US" sz="2000" dirty="0"/>
              <a:t>Environmental damage</a:t>
            </a:r>
          </a:p>
          <a:p>
            <a:pPr lvl="2"/>
            <a:r>
              <a:rPr lang="en-US" sz="2000" dirty="0"/>
              <a:t>Loss of service</a:t>
            </a:r>
          </a:p>
          <a:p>
            <a:r>
              <a:rPr lang="en-US" dirty="0"/>
              <a:t>Primary data acquisition - </a:t>
            </a:r>
            <a:r>
              <a:rPr lang="en-US" b="1" dirty="0" smtClean="0"/>
              <a:t>PASSIVE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Constraints &amp;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27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Blue Team capabilities on live ICS/SCADA IP networks while rigorously managing risk of harm to the network, process, or physical plant</a:t>
            </a:r>
          </a:p>
          <a:p>
            <a:r>
              <a:rPr lang="en-US" dirty="0"/>
              <a:t>Ability to run stand-alone, outside a Blue Team environment for other </a:t>
            </a:r>
            <a:r>
              <a:rPr lang="en-US" dirty="0" err="1"/>
              <a:t>DoD</a:t>
            </a:r>
            <a:r>
              <a:rPr lang="en-US" dirty="0"/>
              <a:t> customers</a:t>
            </a:r>
          </a:p>
          <a:p>
            <a:r>
              <a:rPr lang="en-US" dirty="0"/>
              <a:t>Facilitate the development of an ICS/SCADA Knowledge </a:t>
            </a:r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78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dirty="0"/>
              <a:t>Passive IP Network Mapping Tool</a:t>
            </a:r>
          </a:p>
          <a:p>
            <a:r>
              <a:rPr lang="en-US" dirty="0" smtClean="0"/>
              <a:t>Hardware agnostic, portable, </a:t>
            </a:r>
            <a:r>
              <a:rPr lang="en-US" dirty="0"/>
              <a:t>Java </a:t>
            </a:r>
            <a:r>
              <a:rPr lang="en-US" dirty="0" smtClean="0"/>
              <a:t>based </a:t>
            </a:r>
            <a:r>
              <a:rPr lang="en-US" dirty="0"/>
              <a:t>graphical tool</a:t>
            </a:r>
          </a:p>
          <a:p>
            <a:r>
              <a:rPr lang="en-US" dirty="0" smtClean="0"/>
              <a:t>Used </a:t>
            </a:r>
            <a:r>
              <a:rPr lang="en-US" dirty="0"/>
              <a:t>to do some initial analysis work but is </a:t>
            </a:r>
            <a:r>
              <a:rPr lang="en-US" b="1" u="sng" dirty="0">
                <a:solidFill>
                  <a:srgbClr val="FF0000"/>
                </a:solidFill>
              </a:rPr>
              <a:t>not an analysis engine</a:t>
            </a:r>
          </a:p>
          <a:p>
            <a:r>
              <a:rPr lang="en-US" dirty="0" smtClean="0"/>
              <a:t>Multi-platform: Supports Windows and Linux</a:t>
            </a:r>
            <a:endParaRPr lang="en-US" dirty="0"/>
          </a:p>
          <a:p>
            <a:r>
              <a:rPr lang="en-US" dirty="0" smtClean="0"/>
              <a:t>Three </a:t>
            </a:r>
            <a:r>
              <a:rPr lang="en-US" dirty="0"/>
              <a:t>views: </a:t>
            </a:r>
            <a:r>
              <a:rPr lang="en-US" dirty="0" smtClean="0"/>
              <a:t>Logical, Physical, and Sniffles</a:t>
            </a:r>
          </a:p>
          <a:p>
            <a:r>
              <a:rPr lang="en-US" dirty="0" smtClean="0"/>
              <a:t>Open-Source. Can be downloaded from https://github.com/iadgov/GRASSMARLIN</a:t>
            </a:r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GRASSMARLIN?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4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the </a:t>
            </a:r>
            <a:r>
              <a:rPr lang="en-US" dirty="0" err="1"/>
              <a:t>GeoIP</a:t>
            </a:r>
            <a:r>
              <a:rPr lang="en-US" dirty="0"/>
              <a:t> database, </a:t>
            </a:r>
            <a:r>
              <a:rPr lang="en-US" dirty="0" smtClean="0"/>
              <a:t>Vendor IDs and Fingerprints</a:t>
            </a:r>
          </a:p>
          <a:p>
            <a:r>
              <a:rPr lang="en-US" dirty="0" err="1" smtClean="0"/>
              <a:t>GeoIp</a:t>
            </a:r>
            <a:r>
              <a:rPr lang="en-US" dirty="0" smtClean="0"/>
              <a:t> database used to display a country’s flag</a:t>
            </a:r>
            <a:endParaRPr lang="en-US" dirty="0"/>
          </a:p>
          <a:p>
            <a:r>
              <a:rPr lang="en-US" dirty="0" smtClean="0"/>
              <a:t>Vendor </a:t>
            </a:r>
            <a:r>
              <a:rPr lang="en-US" dirty="0"/>
              <a:t>IDs identify the vendor of the Network Interface Card (NIC) </a:t>
            </a:r>
          </a:p>
          <a:p>
            <a:r>
              <a:rPr lang="en-US" dirty="0" smtClean="0"/>
              <a:t>No decisions based on Vendor IDs or </a:t>
            </a:r>
            <a:r>
              <a:rPr lang="en-US" dirty="0" err="1" smtClean="0"/>
              <a:t>GeoIp</a:t>
            </a:r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Knowledge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26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over 60 fingerprints, but continues to expand as we get more data</a:t>
            </a:r>
          </a:p>
          <a:p>
            <a:r>
              <a:rPr lang="en-US" dirty="0"/>
              <a:t>Fingerprints are based on the contents of </a:t>
            </a:r>
            <a:r>
              <a:rPr lang="en-US" dirty="0" smtClean="0"/>
              <a:t>an </a:t>
            </a:r>
            <a:r>
              <a:rPr lang="en-US" dirty="0"/>
              <a:t>individual packet</a:t>
            </a:r>
          </a:p>
          <a:p>
            <a:r>
              <a:rPr lang="en-US" dirty="0"/>
              <a:t>Ability for users to create custom </a:t>
            </a:r>
            <a:r>
              <a:rPr lang="en-US" dirty="0" smtClean="0"/>
              <a:t>fingerprints</a:t>
            </a:r>
          </a:p>
          <a:p>
            <a:r>
              <a:rPr lang="en-US" dirty="0" smtClean="0"/>
              <a:t>New Fingerprint Manager</a:t>
            </a:r>
          </a:p>
          <a:p>
            <a:pPr lvl="1"/>
            <a:r>
              <a:rPr lang="en-US" dirty="0" smtClean="0"/>
              <a:t>GUI interface</a:t>
            </a:r>
          </a:p>
          <a:p>
            <a:pPr lvl="1"/>
            <a:r>
              <a:rPr lang="en-US" dirty="0" smtClean="0"/>
              <a:t>Uses Snort like syntax</a:t>
            </a:r>
            <a:endParaRPr lang="en-US" dirty="0"/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Fingerprints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42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0" y="220508"/>
            <a:ext cx="9144000" cy="1455892"/>
          </a:xfrm>
        </p:spPr>
        <p:txBody>
          <a:bodyPr/>
          <a:lstStyle/>
          <a:p>
            <a:r>
              <a:rPr lang="en-US" dirty="0" smtClean="0"/>
              <a:t>Fingerprint Manager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4439" y="1752600"/>
            <a:ext cx="845910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93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 </a:t>
            </a:r>
            <a:r>
              <a:rPr lang="en-US" dirty="0"/>
              <a:t>IP networks from </a:t>
            </a:r>
            <a:r>
              <a:rPr lang="en-US" dirty="0" smtClean="0"/>
              <a:t>saved PCAPs, Bro Logs (CSV or JSON), or Live Capture</a:t>
            </a:r>
            <a:endParaRPr lang="en-US" dirty="0"/>
          </a:p>
          <a:p>
            <a:r>
              <a:rPr lang="en-US" dirty="0" smtClean="0"/>
              <a:t>Draws </a:t>
            </a:r>
            <a:r>
              <a:rPr lang="en-US" dirty="0"/>
              <a:t>a logical map of connections: </a:t>
            </a:r>
            <a:r>
              <a:rPr lang="en-US" dirty="0" smtClean="0"/>
              <a:t>TCP, UDP, one way, </a:t>
            </a:r>
            <a:r>
              <a:rPr lang="en-US" dirty="0"/>
              <a:t>and two way connections</a:t>
            </a:r>
          </a:p>
          <a:p>
            <a:r>
              <a:rPr lang="en-US" dirty="0"/>
              <a:t>Ability to bring up a specific packet in </a:t>
            </a:r>
            <a:r>
              <a:rPr lang="en-US" dirty="0" err="1"/>
              <a:t>Wireshark</a:t>
            </a:r>
            <a:endParaRPr lang="en-US" dirty="0"/>
          </a:p>
          <a:p>
            <a:r>
              <a:rPr lang="en-US" dirty="0"/>
              <a:t>All traffic (live or ingested) is run against the </a:t>
            </a:r>
            <a:r>
              <a:rPr lang="en-US" dirty="0" smtClean="0"/>
              <a:t>Knowledge </a:t>
            </a:r>
            <a:r>
              <a:rPr lang="en-US" dirty="0"/>
              <a:t>B</a:t>
            </a:r>
            <a:r>
              <a:rPr lang="en-US" dirty="0" smtClean="0"/>
              <a:t>ase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Logical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1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3">
  <a:themeElements>
    <a:clrScheme name="IAD Corporate Colors">
      <a:dk1>
        <a:srgbClr val="003F5F"/>
      </a:dk1>
      <a:lt1>
        <a:srgbClr val="FFFFFF"/>
      </a:lt1>
      <a:dk2>
        <a:srgbClr val="58595B"/>
      </a:dk2>
      <a:lt2>
        <a:srgbClr val="FFFFFF"/>
      </a:lt2>
      <a:accent1>
        <a:srgbClr val="006B96"/>
      </a:accent1>
      <a:accent2>
        <a:srgbClr val="00A5E3"/>
      </a:accent2>
      <a:accent3>
        <a:srgbClr val="30A9B6"/>
      </a:accent3>
      <a:accent4>
        <a:srgbClr val="78BE43"/>
      </a:accent4>
      <a:accent5>
        <a:srgbClr val="E0AC26"/>
      </a:accent5>
      <a:accent6>
        <a:srgbClr val="D5622A"/>
      </a:accent6>
      <a:hlink>
        <a:srgbClr val="00A5E3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Title 3">
  <a:themeElements>
    <a:clrScheme name="IAD Corporate Colors">
      <a:dk1>
        <a:srgbClr val="003F5F"/>
      </a:dk1>
      <a:lt1>
        <a:srgbClr val="FFFFFF"/>
      </a:lt1>
      <a:dk2>
        <a:srgbClr val="58595B"/>
      </a:dk2>
      <a:lt2>
        <a:srgbClr val="FFFFFF"/>
      </a:lt2>
      <a:accent1>
        <a:srgbClr val="006B96"/>
      </a:accent1>
      <a:accent2>
        <a:srgbClr val="00A5E3"/>
      </a:accent2>
      <a:accent3>
        <a:srgbClr val="30A9B6"/>
      </a:accent3>
      <a:accent4>
        <a:srgbClr val="78BE43"/>
      </a:accent4>
      <a:accent5>
        <a:srgbClr val="E0AC26"/>
      </a:accent5>
      <a:accent6>
        <a:srgbClr val="D5622A"/>
      </a:accent6>
      <a:hlink>
        <a:srgbClr val="00A5E3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3">
  <a:themeElements>
    <a:clrScheme name="IAD Corporate Colors">
      <a:dk1>
        <a:srgbClr val="003F5F"/>
      </a:dk1>
      <a:lt1>
        <a:srgbClr val="FFFFFF"/>
      </a:lt1>
      <a:dk2>
        <a:srgbClr val="58595B"/>
      </a:dk2>
      <a:lt2>
        <a:srgbClr val="FFFFFF"/>
      </a:lt2>
      <a:accent1>
        <a:srgbClr val="006B96"/>
      </a:accent1>
      <a:accent2>
        <a:srgbClr val="00A5E3"/>
      </a:accent2>
      <a:accent3>
        <a:srgbClr val="30A9B6"/>
      </a:accent3>
      <a:accent4>
        <a:srgbClr val="78BE43"/>
      </a:accent4>
      <a:accent5>
        <a:srgbClr val="E0AC26"/>
      </a:accent5>
      <a:accent6>
        <a:srgbClr val="D5622A"/>
      </a:accent6>
      <a:hlink>
        <a:srgbClr val="00A5E3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Title 3">
  <a:themeElements>
    <a:clrScheme name="IAD Corporate Colors">
      <a:dk1>
        <a:srgbClr val="003F5F"/>
      </a:dk1>
      <a:lt1>
        <a:srgbClr val="FFFFFF"/>
      </a:lt1>
      <a:dk2>
        <a:srgbClr val="58595B"/>
      </a:dk2>
      <a:lt2>
        <a:srgbClr val="FFFFFF"/>
      </a:lt2>
      <a:accent1>
        <a:srgbClr val="006B96"/>
      </a:accent1>
      <a:accent2>
        <a:srgbClr val="00A5E3"/>
      </a:accent2>
      <a:accent3>
        <a:srgbClr val="30A9B6"/>
      </a:accent3>
      <a:accent4>
        <a:srgbClr val="78BE43"/>
      </a:accent4>
      <a:accent5>
        <a:srgbClr val="E0AC26"/>
      </a:accent5>
      <a:accent6>
        <a:srgbClr val="D5622A"/>
      </a:accent6>
      <a:hlink>
        <a:srgbClr val="00A5E3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Title 3">
  <a:themeElements>
    <a:clrScheme name="IAD Corporate Colors">
      <a:dk1>
        <a:srgbClr val="003F5F"/>
      </a:dk1>
      <a:lt1>
        <a:srgbClr val="FFFFFF"/>
      </a:lt1>
      <a:dk2>
        <a:srgbClr val="58595B"/>
      </a:dk2>
      <a:lt2>
        <a:srgbClr val="FFFFFF"/>
      </a:lt2>
      <a:accent1>
        <a:srgbClr val="006B96"/>
      </a:accent1>
      <a:accent2>
        <a:srgbClr val="00A5E3"/>
      </a:accent2>
      <a:accent3>
        <a:srgbClr val="30A9B6"/>
      </a:accent3>
      <a:accent4>
        <a:srgbClr val="78BE43"/>
      </a:accent4>
      <a:accent5>
        <a:srgbClr val="E0AC26"/>
      </a:accent5>
      <a:accent6>
        <a:srgbClr val="D5622A"/>
      </a:accent6>
      <a:hlink>
        <a:srgbClr val="00A5E3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itle 3">
  <a:themeElements>
    <a:clrScheme name="IAD Corporate Colors">
      <a:dk1>
        <a:srgbClr val="003F5F"/>
      </a:dk1>
      <a:lt1>
        <a:srgbClr val="FFFFFF"/>
      </a:lt1>
      <a:dk2>
        <a:srgbClr val="58595B"/>
      </a:dk2>
      <a:lt2>
        <a:srgbClr val="FFFFFF"/>
      </a:lt2>
      <a:accent1>
        <a:srgbClr val="006B96"/>
      </a:accent1>
      <a:accent2>
        <a:srgbClr val="00A5E3"/>
      </a:accent2>
      <a:accent3>
        <a:srgbClr val="30A9B6"/>
      </a:accent3>
      <a:accent4>
        <a:srgbClr val="78BE43"/>
      </a:accent4>
      <a:accent5>
        <a:srgbClr val="E0AC26"/>
      </a:accent5>
      <a:accent6>
        <a:srgbClr val="D5622A"/>
      </a:accent6>
      <a:hlink>
        <a:srgbClr val="00A5E3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12640</TotalTime>
  <Words>532</Words>
  <Application>Microsoft Office PowerPoint</Application>
  <PresentationFormat>On-screen Show (4:3)</PresentationFormat>
  <Paragraphs>79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Title 3</vt:lpstr>
      <vt:lpstr>6_Title 3</vt:lpstr>
      <vt:lpstr>1_Title 3</vt:lpstr>
      <vt:lpstr>2_Title 3</vt:lpstr>
      <vt:lpstr>3_Title 3</vt:lpstr>
      <vt:lpstr>5_Title 3</vt:lpstr>
      <vt:lpstr>GRASSMARLIN v3.2</vt:lpstr>
      <vt:lpstr>Motivating Factors</vt:lpstr>
      <vt:lpstr>Constraints &amp; Limitations</vt:lpstr>
      <vt:lpstr>Goals</vt:lpstr>
      <vt:lpstr>What is GRASSMARLIN?</vt:lpstr>
      <vt:lpstr>Knowledge Base</vt:lpstr>
      <vt:lpstr>Fingerprints</vt:lpstr>
      <vt:lpstr>Fingerprint Manager</vt:lpstr>
      <vt:lpstr>Logical View</vt:lpstr>
      <vt:lpstr>Logical View</vt:lpstr>
      <vt:lpstr>Logical View – View Frames</vt:lpstr>
      <vt:lpstr>Physical View</vt:lpstr>
      <vt:lpstr>Physical View - Incomplete</vt:lpstr>
      <vt:lpstr>Physical View – Complete</vt:lpstr>
      <vt:lpstr>Plug-In Support</vt:lpstr>
      <vt:lpstr>Sniffles</vt:lpstr>
      <vt:lpstr>Common Misconceptions</vt:lpstr>
      <vt:lpstr>Slide 18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Ohlhaver Rebecca L NSA-IE213 USA CIV</dc:creator>
  <cp:lastModifiedBy>admin</cp:lastModifiedBy>
  <cp:revision>519</cp:revision>
  <cp:lastPrinted>2015-04-03T13:23:54Z</cp:lastPrinted>
  <dcterms:created xsi:type="dcterms:W3CDTF">2014-10-23T17:53:44Z</dcterms:created>
  <dcterms:modified xsi:type="dcterms:W3CDTF">2017-05-31T14:25:41Z</dcterms:modified>
</cp:coreProperties>
</file>