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58"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9" d="100"/>
          <a:sy n="119" d="100"/>
        </p:scale>
        <p:origin x="2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697C4-253E-1B91-5B06-03E07A5272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6F1FE4-6139-5D90-DA3C-D8EEA43ED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7F2E60-0CDB-EFD9-0D12-73C48310060A}"/>
              </a:ext>
            </a:extLst>
          </p:cNvPr>
          <p:cNvSpPr>
            <a:spLocks noGrp="1"/>
          </p:cNvSpPr>
          <p:nvPr>
            <p:ph type="dt" sz="half" idx="10"/>
          </p:nvPr>
        </p:nvSpPr>
        <p:spPr/>
        <p:txBody>
          <a:bodyPr/>
          <a:lstStyle/>
          <a:p>
            <a:fld id="{6AEF22B7-A5D7-408D-AC85-EDE85227D9B5}" type="datetimeFigureOut">
              <a:rPr lang="en-US" smtClean="0"/>
              <a:t>5/24/2023</a:t>
            </a:fld>
            <a:endParaRPr lang="en-US"/>
          </a:p>
        </p:txBody>
      </p:sp>
      <p:sp>
        <p:nvSpPr>
          <p:cNvPr id="5" name="Footer Placeholder 4">
            <a:extLst>
              <a:ext uri="{FF2B5EF4-FFF2-40B4-BE49-F238E27FC236}">
                <a16:creationId xmlns:a16="http://schemas.microsoft.com/office/drawing/2014/main" id="{017FFEBD-2D8A-C360-F941-DE0CEFB50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34027-30CC-9BB4-0719-D959DF830DD7}"/>
              </a:ext>
            </a:extLst>
          </p:cNvPr>
          <p:cNvSpPr>
            <a:spLocks noGrp="1"/>
          </p:cNvSpPr>
          <p:nvPr>
            <p:ph type="sldNum" sz="quarter" idx="12"/>
          </p:nvPr>
        </p:nvSpPr>
        <p:spPr/>
        <p:txBody>
          <a:bodyPr/>
          <a:lstStyle/>
          <a:p>
            <a:fld id="{D360AF83-EED4-4FC8-AA5E-AF66A0832B34}" type="slidenum">
              <a:rPr lang="en-US" smtClean="0"/>
              <a:t>‹#›</a:t>
            </a:fld>
            <a:endParaRPr lang="en-US"/>
          </a:p>
        </p:txBody>
      </p:sp>
    </p:spTree>
    <p:extLst>
      <p:ext uri="{BB962C8B-B14F-4D97-AF65-F5344CB8AC3E}">
        <p14:creationId xmlns:p14="http://schemas.microsoft.com/office/powerpoint/2010/main" val="372471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1731-DC8F-C0F0-0CDD-59D1157936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FEC134-CA6B-0571-F6B7-3B875F7A33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ABBA0-85F6-73AB-ECAA-7D617FC5642A}"/>
              </a:ext>
            </a:extLst>
          </p:cNvPr>
          <p:cNvSpPr>
            <a:spLocks noGrp="1"/>
          </p:cNvSpPr>
          <p:nvPr>
            <p:ph type="dt" sz="half" idx="10"/>
          </p:nvPr>
        </p:nvSpPr>
        <p:spPr/>
        <p:txBody>
          <a:bodyPr/>
          <a:lstStyle/>
          <a:p>
            <a:fld id="{6AEF22B7-A5D7-408D-AC85-EDE85227D9B5}" type="datetimeFigureOut">
              <a:rPr lang="en-US" smtClean="0"/>
              <a:t>5/24/2023</a:t>
            </a:fld>
            <a:endParaRPr lang="en-US"/>
          </a:p>
        </p:txBody>
      </p:sp>
      <p:sp>
        <p:nvSpPr>
          <p:cNvPr id="5" name="Footer Placeholder 4">
            <a:extLst>
              <a:ext uri="{FF2B5EF4-FFF2-40B4-BE49-F238E27FC236}">
                <a16:creationId xmlns:a16="http://schemas.microsoft.com/office/drawing/2014/main" id="{7B8084E5-1747-967C-D653-536E0D59F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2C1F9-A67D-5B18-BEE2-427473C7728D}"/>
              </a:ext>
            </a:extLst>
          </p:cNvPr>
          <p:cNvSpPr>
            <a:spLocks noGrp="1"/>
          </p:cNvSpPr>
          <p:nvPr>
            <p:ph type="sldNum" sz="quarter" idx="12"/>
          </p:nvPr>
        </p:nvSpPr>
        <p:spPr/>
        <p:txBody>
          <a:bodyPr/>
          <a:lstStyle/>
          <a:p>
            <a:fld id="{D360AF83-EED4-4FC8-AA5E-AF66A0832B34}" type="slidenum">
              <a:rPr lang="en-US" smtClean="0"/>
              <a:t>‹#›</a:t>
            </a:fld>
            <a:endParaRPr lang="en-US"/>
          </a:p>
        </p:txBody>
      </p:sp>
    </p:spTree>
    <p:extLst>
      <p:ext uri="{BB962C8B-B14F-4D97-AF65-F5344CB8AC3E}">
        <p14:creationId xmlns:p14="http://schemas.microsoft.com/office/powerpoint/2010/main" val="401103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3B525-CBEE-9277-069B-B8B6528425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5D3A0-8381-D264-93DC-DF0D1309CF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7D6BE-7EA8-9C7E-78DB-FE9CDC0C2730}"/>
              </a:ext>
            </a:extLst>
          </p:cNvPr>
          <p:cNvSpPr>
            <a:spLocks noGrp="1"/>
          </p:cNvSpPr>
          <p:nvPr>
            <p:ph type="dt" sz="half" idx="10"/>
          </p:nvPr>
        </p:nvSpPr>
        <p:spPr/>
        <p:txBody>
          <a:bodyPr/>
          <a:lstStyle/>
          <a:p>
            <a:fld id="{6AEF22B7-A5D7-408D-AC85-EDE85227D9B5}" type="datetimeFigureOut">
              <a:rPr lang="en-US" smtClean="0"/>
              <a:t>5/24/2023</a:t>
            </a:fld>
            <a:endParaRPr lang="en-US"/>
          </a:p>
        </p:txBody>
      </p:sp>
      <p:sp>
        <p:nvSpPr>
          <p:cNvPr id="5" name="Footer Placeholder 4">
            <a:extLst>
              <a:ext uri="{FF2B5EF4-FFF2-40B4-BE49-F238E27FC236}">
                <a16:creationId xmlns:a16="http://schemas.microsoft.com/office/drawing/2014/main" id="{3362E393-B325-4269-6A0A-04F012EA9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53C6C-383A-A82E-FED9-920B75F10B62}"/>
              </a:ext>
            </a:extLst>
          </p:cNvPr>
          <p:cNvSpPr>
            <a:spLocks noGrp="1"/>
          </p:cNvSpPr>
          <p:nvPr>
            <p:ph type="sldNum" sz="quarter" idx="12"/>
          </p:nvPr>
        </p:nvSpPr>
        <p:spPr/>
        <p:txBody>
          <a:bodyPr/>
          <a:lstStyle/>
          <a:p>
            <a:fld id="{D360AF83-EED4-4FC8-AA5E-AF66A0832B34}" type="slidenum">
              <a:rPr lang="en-US" smtClean="0"/>
              <a:t>‹#›</a:t>
            </a:fld>
            <a:endParaRPr lang="en-US"/>
          </a:p>
        </p:txBody>
      </p:sp>
    </p:spTree>
    <p:extLst>
      <p:ext uri="{BB962C8B-B14F-4D97-AF65-F5344CB8AC3E}">
        <p14:creationId xmlns:p14="http://schemas.microsoft.com/office/powerpoint/2010/main" val="117242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6592-BDC9-2561-9DEC-AA1FE6FE6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A2197-5FC2-9778-8C77-16E9EB775A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C6114-D910-70E0-24A0-B225C5426DDE}"/>
              </a:ext>
            </a:extLst>
          </p:cNvPr>
          <p:cNvSpPr>
            <a:spLocks noGrp="1"/>
          </p:cNvSpPr>
          <p:nvPr>
            <p:ph type="dt" sz="half" idx="10"/>
          </p:nvPr>
        </p:nvSpPr>
        <p:spPr/>
        <p:txBody>
          <a:bodyPr/>
          <a:lstStyle/>
          <a:p>
            <a:fld id="{6AEF22B7-A5D7-408D-AC85-EDE85227D9B5}" type="datetimeFigureOut">
              <a:rPr lang="en-US" smtClean="0"/>
              <a:t>5/24/2023</a:t>
            </a:fld>
            <a:endParaRPr lang="en-US"/>
          </a:p>
        </p:txBody>
      </p:sp>
      <p:sp>
        <p:nvSpPr>
          <p:cNvPr id="5" name="Footer Placeholder 4">
            <a:extLst>
              <a:ext uri="{FF2B5EF4-FFF2-40B4-BE49-F238E27FC236}">
                <a16:creationId xmlns:a16="http://schemas.microsoft.com/office/drawing/2014/main" id="{C6BEC389-1548-C7D4-0B3D-26EF35B15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5FCDD-8C78-4F56-BEED-2D8A2F89BEC1}"/>
              </a:ext>
            </a:extLst>
          </p:cNvPr>
          <p:cNvSpPr>
            <a:spLocks noGrp="1"/>
          </p:cNvSpPr>
          <p:nvPr>
            <p:ph type="sldNum" sz="quarter" idx="12"/>
          </p:nvPr>
        </p:nvSpPr>
        <p:spPr/>
        <p:txBody>
          <a:bodyPr/>
          <a:lstStyle/>
          <a:p>
            <a:fld id="{D360AF83-EED4-4FC8-AA5E-AF66A0832B34}" type="slidenum">
              <a:rPr lang="en-US" smtClean="0"/>
              <a:t>‹#›</a:t>
            </a:fld>
            <a:endParaRPr lang="en-US"/>
          </a:p>
        </p:txBody>
      </p:sp>
    </p:spTree>
    <p:extLst>
      <p:ext uri="{BB962C8B-B14F-4D97-AF65-F5344CB8AC3E}">
        <p14:creationId xmlns:p14="http://schemas.microsoft.com/office/powerpoint/2010/main" val="345921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5A04-FE29-251B-FB81-71BB74A92D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69D3E7-84E4-9336-F509-E8D687AB40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74AA96-A90C-B1FE-B84A-33EEB9B742EC}"/>
              </a:ext>
            </a:extLst>
          </p:cNvPr>
          <p:cNvSpPr>
            <a:spLocks noGrp="1"/>
          </p:cNvSpPr>
          <p:nvPr>
            <p:ph type="dt" sz="half" idx="10"/>
          </p:nvPr>
        </p:nvSpPr>
        <p:spPr/>
        <p:txBody>
          <a:bodyPr/>
          <a:lstStyle/>
          <a:p>
            <a:fld id="{6AEF22B7-A5D7-408D-AC85-EDE85227D9B5}" type="datetimeFigureOut">
              <a:rPr lang="en-US" smtClean="0"/>
              <a:t>5/24/2023</a:t>
            </a:fld>
            <a:endParaRPr lang="en-US"/>
          </a:p>
        </p:txBody>
      </p:sp>
      <p:sp>
        <p:nvSpPr>
          <p:cNvPr id="5" name="Footer Placeholder 4">
            <a:extLst>
              <a:ext uri="{FF2B5EF4-FFF2-40B4-BE49-F238E27FC236}">
                <a16:creationId xmlns:a16="http://schemas.microsoft.com/office/drawing/2014/main" id="{EDFE2D02-328D-FF7E-C311-66CD3F107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D4ACA-E47E-2A28-9551-A3D27B1F2F1F}"/>
              </a:ext>
            </a:extLst>
          </p:cNvPr>
          <p:cNvSpPr>
            <a:spLocks noGrp="1"/>
          </p:cNvSpPr>
          <p:nvPr>
            <p:ph type="sldNum" sz="quarter" idx="12"/>
          </p:nvPr>
        </p:nvSpPr>
        <p:spPr/>
        <p:txBody>
          <a:bodyPr/>
          <a:lstStyle/>
          <a:p>
            <a:fld id="{D360AF83-EED4-4FC8-AA5E-AF66A0832B34}" type="slidenum">
              <a:rPr lang="en-US" smtClean="0"/>
              <a:t>‹#›</a:t>
            </a:fld>
            <a:endParaRPr lang="en-US"/>
          </a:p>
        </p:txBody>
      </p:sp>
    </p:spTree>
    <p:extLst>
      <p:ext uri="{BB962C8B-B14F-4D97-AF65-F5344CB8AC3E}">
        <p14:creationId xmlns:p14="http://schemas.microsoft.com/office/powerpoint/2010/main" val="398889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580D-5C20-4EB7-8596-6DD32B383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99CE15-4819-368E-5D49-C9F2ADCC7A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C4B824-17C4-16F5-AE16-CE32DF7603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33870-2D44-6B67-21F9-45E2F709C7F7}"/>
              </a:ext>
            </a:extLst>
          </p:cNvPr>
          <p:cNvSpPr>
            <a:spLocks noGrp="1"/>
          </p:cNvSpPr>
          <p:nvPr>
            <p:ph type="dt" sz="half" idx="10"/>
          </p:nvPr>
        </p:nvSpPr>
        <p:spPr/>
        <p:txBody>
          <a:bodyPr/>
          <a:lstStyle/>
          <a:p>
            <a:fld id="{6AEF22B7-A5D7-408D-AC85-EDE85227D9B5}" type="datetimeFigureOut">
              <a:rPr lang="en-US" smtClean="0"/>
              <a:t>5/24/2023</a:t>
            </a:fld>
            <a:endParaRPr lang="en-US"/>
          </a:p>
        </p:txBody>
      </p:sp>
      <p:sp>
        <p:nvSpPr>
          <p:cNvPr id="6" name="Footer Placeholder 5">
            <a:extLst>
              <a:ext uri="{FF2B5EF4-FFF2-40B4-BE49-F238E27FC236}">
                <a16:creationId xmlns:a16="http://schemas.microsoft.com/office/drawing/2014/main" id="{4A51ECB4-8BB8-2A16-BFDA-2C095257E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3F767-0231-5F82-C5AC-3663060E647B}"/>
              </a:ext>
            </a:extLst>
          </p:cNvPr>
          <p:cNvSpPr>
            <a:spLocks noGrp="1"/>
          </p:cNvSpPr>
          <p:nvPr>
            <p:ph type="sldNum" sz="quarter" idx="12"/>
          </p:nvPr>
        </p:nvSpPr>
        <p:spPr/>
        <p:txBody>
          <a:bodyPr/>
          <a:lstStyle/>
          <a:p>
            <a:fld id="{D360AF83-EED4-4FC8-AA5E-AF66A0832B34}" type="slidenum">
              <a:rPr lang="en-US" smtClean="0"/>
              <a:t>‹#›</a:t>
            </a:fld>
            <a:endParaRPr lang="en-US"/>
          </a:p>
        </p:txBody>
      </p:sp>
    </p:spTree>
    <p:extLst>
      <p:ext uri="{BB962C8B-B14F-4D97-AF65-F5344CB8AC3E}">
        <p14:creationId xmlns:p14="http://schemas.microsoft.com/office/powerpoint/2010/main" val="4043248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7ADD-788B-A41B-BB28-AE2A11A02B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0D76AD-A72B-C91C-5BE9-60AAD7C340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C60C23-CA7F-F9A4-8662-388C8BE17D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8993E4-605B-3929-69B0-D06459F2E8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A9010E-F928-0C52-14F5-D5FB4F35D3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6972F3-0DEE-F222-7246-42B434CEA440}"/>
              </a:ext>
            </a:extLst>
          </p:cNvPr>
          <p:cNvSpPr>
            <a:spLocks noGrp="1"/>
          </p:cNvSpPr>
          <p:nvPr>
            <p:ph type="dt" sz="half" idx="10"/>
          </p:nvPr>
        </p:nvSpPr>
        <p:spPr/>
        <p:txBody>
          <a:bodyPr/>
          <a:lstStyle/>
          <a:p>
            <a:fld id="{6AEF22B7-A5D7-408D-AC85-EDE85227D9B5}" type="datetimeFigureOut">
              <a:rPr lang="en-US" smtClean="0"/>
              <a:t>5/24/2023</a:t>
            </a:fld>
            <a:endParaRPr lang="en-US"/>
          </a:p>
        </p:txBody>
      </p:sp>
      <p:sp>
        <p:nvSpPr>
          <p:cNvPr id="8" name="Footer Placeholder 7">
            <a:extLst>
              <a:ext uri="{FF2B5EF4-FFF2-40B4-BE49-F238E27FC236}">
                <a16:creationId xmlns:a16="http://schemas.microsoft.com/office/drawing/2014/main" id="{6ED4C6A5-A892-13A1-5E4F-7553A18ECE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9FDECA-D0EE-3CEF-1EC8-88967F4DD5A2}"/>
              </a:ext>
            </a:extLst>
          </p:cNvPr>
          <p:cNvSpPr>
            <a:spLocks noGrp="1"/>
          </p:cNvSpPr>
          <p:nvPr>
            <p:ph type="sldNum" sz="quarter" idx="12"/>
          </p:nvPr>
        </p:nvSpPr>
        <p:spPr/>
        <p:txBody>
          <a:bodyPr/>
          <a:lstStyle/>
          <a:p>
            <a:fld id="{D360AF83-EED4-4FC8-AA5E-AF66A0832B34}" type="slidenum">
              <a:rPr lang="en-US" smtClean="0"/>
              <a:t>‹#›</a:t>
            </a:fld>
            <a:endParaRPr lang="en-US"/>
          </a:p>
        </p:txBody>
      </p:sp>
    </p:spTree>
    <p:extLst>
      <p:ext uri="{BB962C8B-B14F-4D97-AF65-F5344CB8AC3E}">
        <p14:creationId xmlns:p14="http://schemas.microsoft.com/office/powerpoint/2010/main" val="397874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6FCF-AC5F-1BC5-FA88-2760390B7E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C8FEEF-D199-8D8B-A7E3-AF22D679B3A9}"/>
              </a:ext>
            </a:extLst>
          </p:cNvPr>
          <p:cNvSpPr>
            <a:spLocks noGrp="1"/>
          </p:cNvSpPr>
          <p:nvPr>
            <p:ph type="dt" sz="half" idx="10"/>
          </p:nvPr>
        </p:nvSpPr>
        <p:spPr/>
        <p:txBody>
          <a:bodyPr/>
          <a:lstStyle/>
          <a:p>
            <a:fld id="{6AEF22B7-A5D7-408D-AC85-EDE85227D9B5}" type="datetimeFigureOut">
              <a:rPr lang="en-US" smtClean="0"/>
              <a:t>5/24/2023</a:t>
            </a:fld>
            <a:endParaRPr lang="en-US"/>
          </a:p>
        </p:txBody>
      </p:sp>
      <p:sp>
        <p:nvSpPr>
          <p:cNvPr id="4" name="Footer Placeholder 3">
            <a:extLst>
              <a:ext uri="{FF2B5EF4-FFF2-40B4-BE49-F238E27FC236}">
                <a16:creationId xmlns:a16="http://schemas.microsoft.com/office/drawing/2014/main" id="{8C7FC3D3-4F44-00E9-563D-06803F4269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7F22B7-DDCF-ADB4-1454-9D6896C7F6E2}"/>
              </a:ext>
            </a:extLst>
          </p:cNvPr>
          <p:cNvSpPr>
            <a:spLocks noGrp="1"/>
          </p:cNvSpPr>
          <p:nvPr>
            <p:ph type="sldNum" sz="quarter" idx="12"/>
          </p:nvPr>
        </p:nvSpPr>
        <p:spPr/>
        <p:txBody>
          <a:bodyPr/>
          <a:lstStyle/>
          <a:p>
            <a:fld id="{D360AF83-EED4-4FC8-AA5E-AF66A0832B34}" type="slidenum">
              <a:rPr lang="en-US" smtClean="0"/>
              <a:t>‹#›</a:t>
            </a:fld>
            <a:endParaRPr lang="en-US"/>
          </a:p>
        </p:txBody>
      </p:sp>
    </p:spTree>
    <p:extLst>
      <p:ext uri="{BB962C8B-B14F-4D97-AF65-F5344CB8AC3E}">
        <p14:creationId xmlns:p14="http://schemas.microsoft.com/office/powerpoint/2010/main" val="269165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2FF5F1-ED61-8054-A025-EACCBC2A4F3A}"/>
              </a:ext>
            </a:extLst>
          </p:cNvPr>
          <p:cNvSpPr>
            <a:spLocks noGrp="1"/>
          </p:cNvSpPr>
          <p:nvPr>
            <p:ph type="dt" sz="half" idx="10"/>
          </p:nvPr>
        </p:nvSpPr>
        <p:spPr/>
        <p:txBody>
          <a:bodyPr/>
          <a:lstStyle/>
          <a:p>
            <a:fld id="{6AEF22B7-A5D7-408D-AC85-EDE85227D9B5}" type="datetimeFigureOut">
              <a:rPr lang="en-US" smtClean="0"/>
              <a:t>5/24/2023</a:t>
            </a:fld>
            <a:endParaRPr lang="en-US"/>
          </a:p>
        </p:txBody>
      </p:sp>
      <p:sp>
        <p:nvSpPr>
          <p:cNvPr id="3" name="Footer Placeholder 2">
            <a:extLst>
              <a:ext uri="{FF2B5EF4-FFF2-40B4-BE49-F238E27FC236}">
                <a16:creationId xmlns:a16="http://schemas.microsoft.com/office/drawing/2014/main" id="{503E0D61-35CB-372E-1F52-47B2756EC3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4D8458-3A0E-788D-A1CD-A19C0C6A9920}"/>
              </a:ext>
            </a:extLst>
          </p:cNvPr>
          <p:cNvSpPr>
            <a:spLocks noGrp="1"/>
          </p:cNvSpPr>
          <p:nvPr>
            <p:ph type="sldNum" sz="quarter" idx="12"/>
          </p:nvPr>
        </p:nvSpPr>
        <p:spPr/>
        <p:txBody>
          <a:bodyPr/>
          <a:lstStyle/>
          <a:p>
            <a:fld id="{D360AF83-EED4-4FC8-AA5E-AF66A0832B34}" type="slidenum">
              <a:rPr lang="en-US" smtClean="0"/>
              <a:t>‹#›</a:t>
            </a:fld>
            <a:endParaRPr lang="en-US"/>
          </a:p>
        </p:txBody>
      </p:sp>
    </p:spTree>
    <p:extLst>
      <p:ext uri="{BB962C8B-B14F-4D97-AF65-F5344CB8AC3E}">
        <p14:creationId xmlns:p14="http://schemas.microsoft.com/office/powerpoint/2010/main" val="345405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9B9B-3D50-0C80-4FD6-A929C82E6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D029B-754A-012F-F5EA-7BDE123B3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04459A-ECD6-D449-2C5C-4A7A2391E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A928E-8637-AF82-0EAB-8843691ADFD5}"/>
              </a:ext>
            </a:extLst>
          </p:cNvPr>
          <p:cNvSpPr>
            <a:spLocks noGrp="1"/>
          </p:cNvSpPr>
          <p:nvPr>
            <p:ph type="dt" sz="half" idx="10"/>
          </p:nvPr>
        </p:nvSpPr>
        <p:spPr/>
        <p:txBody>
          <a:bodyPr/>
          <a:lstStyle/>
          <a:p>
            <a:fld id="{6AEF22B7-A5D7-408D-AC85-EDE85227D9B5}" type="datetimeFigureOut">
              <a:rPr lang="en-US" smtClean="0"/>
              <a:t>5/24/2023</a:t>
            </a:fld>
            <a:endParaRPr lang="en-US"/>
          </a:p>
        </p:txBody>
      </p:sp>
      <p:sp>
        <p:nvSpPr>
          <p:cNvPr id="6" name="Footer Placeholder 5">
            <a:extLst>
              <a:ext uri="{FF2B5EF4-FFF2-40B4-BE49-F238E27FC236}">
                <a16:creationId xmlns:a16="http://schemas.microsoft.com/office/drawing/2014/main" id="{0AA5069E-31C9-9F36-1522-787F50085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7CF21-A03E-94F2-43ED-BC088D24C752}"/>
              </a:ext>
            </a:extLst>
          </p:cNvPr>
          <p:cNvSpPr>
            <a:spLocks noGrp="1"/>
          </p:cNvSpPr>
          <p:nvPr>
            <p:ph type="sldNum" sz="quarter" idx="12"/>
          </p:nvPr>
        </p:nvSpPr>
        <p:spPr/>
        <p:txBody>
          <a:bodyPr/>
          <a:lstStyle/>
          <a:p>
            <a:fld id="{D360AF83-EED4-4FC8-AA5E-AF66A0832B34}" type="slidenum">
              <a:rPr lang="en-US" smtClean="0"/>
              <a:t>‹#›</a:t>
            </a:fld>
            <a:endParaRPr lang="en-US"/>
          </a:p>
        </p:txBody>
      </p:sp>
    </p:spTree>
    <p:extLst>
      <p:ext uri="{BB962C8B-B14F-4D97-AF65-F5344CB8AC3E}">
        <p14:creationId xmlns:p14="http://schemas.microsoft.com/office/powerpoint/2010/main" val="55951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EE19-6C35-79C9-0D81-656E116F8E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B35485-366D-1125-C802-01A2742DE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BE415A-444E-E0D2-CE31-E6FCFD2F8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9556B-5115-F6CF-14F5-6938EEA26DC6}"/>
              </a:ext>
            </a:extLst>
          </p:cNvPr>
          <p:cNvSpPr>
            <a:spLocks noGrp="1"/>
          </p:cNvSpPr>
          <p:nvPr>
            <p:ph type="dt" sz="half" idx="10"/>
          </p:nvPr>
        </p:nvSpPr>
        <p:spPr/>
        <p:txBody>
          <a:bodyPr/>
          <a:lstStyle/>
          <a:p>
            <a:fld id="{6AEF22B7-A5D7-408D-AC85-EDE85227D9B5}" type="datetimeFigureOut">
              <a:rPr lang="en-US" smtClean="0"/>
              <a:t>5/24/2023</a:t>
            </a:fld>
            <a:endParaRPr lang="en-US"/>
          </a:p>
        </p:txBody>
      </p:sp>
      <p:sp>
        <p:nvSpPr>
          <p:cNvPr id="6" name="Footer Placeholder 5">
            <a:extLst>
              <a:ext uri="{FF2B5EF4-FFF2-40B4-BE49-F238E27FC236}">
                <a16:creationId xmlns:a16="http://schemas.microsoft.com/office/drawing/2014/main" id="{DCC2FB8E-3BC2-5F41-1F15-D52D97DDA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499E7D-E31A-5BAF-01C6-A21FD8FA30F9}"/>
              </a:ext>
            </a:extLst>
          </p:cNvPr>
          <p:cNvSpPr>
            <a:spLocks noGrp="1"/>
          </p:cNvSpPr>
          <p:nvPr>
            <p:ph type="sldNum" sz="quarter" idx="12"/>
          </p:nvPr>
        </p:nvSpPr>
        <p:spPr/>
        <p:txBody>
          <a:bodyPr/>
          <a:lstStyle/>
          <a:p>
            <a:fld id="{D360AF83-EED4-4FC8-AA5E-AF66A0832B34}" type="slidenum">
              <a:rPr lang="en-US" smtClean="0"/>
              <a:t>‹#›</a:t>
            </a:fld>
            <a:endParaRPr lang="en-US"/>
          </a:p>
        </p:txBody>
      </p:sp>
    </p:spTree>
    <p:extLst>
      <p:ext uri="{BB962C8B-B14F-4D97-AF65-F5344CB8AC3E}">
        <p14:creationId xmlns:p14="http://schemas.microsoft.com/office/powerpoint/2010/main" val="75029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1ACC9-EE4D-5696-9EEB-1FA77F2FD5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309C9D-B4DE-A56F-9030-8DB86728D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40608-4D0D-44C7-1BD6-25F0F7B71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F22B7-A5D7-408D-AC85-EDE85227D9B5}" type="datetimeFigureOut">
              <a:rPr lang="en-US" smtClean="0"/>
              <a:t>5/24/2023</a:t>
            </a:fld>
            <a:endParaRPr lang="en-US"/>
          </a:p>
        </p:txBody>
      </p:sp>
      <p:sp>
        <p:nvSpPr>
          <p:cNvPr id="5" name="Footer Placeholder 4">
            <a:extLst>
              <a:ext uri="{FF2B5EF4-FFF2-40B4-BE49-F238E27FC236}">
                <a16:creationId xmlns:a16="http://schemas.microsoft.com/office/drawing/2014/main" id="{37A9FD9D-432D-CD45-F977-1ACBA272F3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2A2D92-3015-3FE5-F5C4-BE54960CD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0AF83-EED4-4FC8-AA5E-AF66A0832B34}" type="slidenum">
              <a:rPr lang="en-US" smtClean="0"/>
              <a:t>‹#›</a:t>
            </a:fld>
            <a:endParaRPr lang="en-US"/>
          </a:p>
        </p:txBody>
      </p:sp>
    </p:spTree>
    <p:extLst>
      <p:ext uri="{BB962C8B-B14F-4D97-AF65-F5344CB8AC3E}">
        <p14:creationId xmlns:p14="http://schemas.microsoft.com/office/powerpoint/2010/main" val="91956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9C3C-8842-FEF8-3FBF-047BCD6EAEC7}"/>
              </a:ext>
            </a:extLst>
          </p:cNvPr>
          <p:cNvSpPr>
            <a:spLocks noGrp="1"/>
          </p:cNvSpPr>
          <p:nvPr>
            <p:ph type="ctrTitle"/>
          </p:nvPr>
        </p:nvSpPr>
        <p:spPr>
          <a:xfrm>
            <a:off x="1524000" y="496553"/>
            <a:ext cx="9144000" cy="1103647"/>
          </a:xfrm>
        </p:spPr>
        <p:txBody>
          <a:bodyPr/>
          <a:lstStyle/>
          <a:p>
            <a:r>
              <a:rPr lang="en-US" dirty="0"/>
              <a:t>What’s the Problem?</a:t>
            </a:r>
          </a:p>
        </p:txBody>
      </p:sp>
      <p:sp>
        <p:nvSpPr>
          <p:cNvPr id="3" name="Subtitle 2">
            <a:extLst>
              <a:ext uri="{FF2B5EF4-FFF2-40B4-BE49-F238E27FC236}">
                <a16:creationId xmlns:a16="http://schemas.microsoft.com/office/drawing/2014/main" id="{404104C5-88BA-DF3D-7CD6-C2DC7803DAA3}"/>
              </a:ext>
            </a:extLst>
          </p:cNvPr>
          <p:cNvSpPr>
            <a:spLocks noGrp="1"/>
          </p:cNvSpPr>
          <p:nvPr>
            <p:ph type="subTitle" idx="1"/>
          </p:nvPr>
        </p:nvSpPr>
        <p:spPr>
          <a:xfrm>
            <a:off x="1524000" y="1892967"/>
            <a:ext cx="9144000" cy="3954379"/>
          </a:xfrm>
        </p:spPr>
        <p:txBody>
          <a:bodyPr>
            <a:normAutofit lnSpcReduction="10000"/>
          </a:bodyPr>
          <a:lstStyle/>
          <a:p>
            <a:pPr marL="342900" indent="-342900">
              <a:buFont typeface="Arial" panose="020B0604020202020204" pitchFamily="34" charset="0"/>
              <a:buChar char="•"/>
            </a:pPr>
            <a:r>
              <a:rPr lang="en-US" dirty="0"/>
              <a:t>The need to create a model to project the future of investments in Big Mountain resorts, specifically focusing on four scenarios . As well as determining if the Montana resort(target resort) is under selling ticket price. </a:t>
            </a:r>
          </a:p>
          <a:p>
            <a:pPr marL="342900" indent="-342900">
              <a:buFont typeface="Arial" panose="020B0604020202020204" pitchFamily="34" charset="0"/>
              <a:buChar char="•"/>
            </a:pPr>
            <a:r>
              <a:rPr lang="en-US" dirty="0"/>
              <a:t>Scenario 1: Permanently closing 10 least used runs</a:t>
            </a:r>
          </a:p>
          <a:p>
            <a:r>
              <a:rPr lang="en-US" dirty="0"/>
              <a:t>Scenario 2: Increasing vertical drop by adding another point, 150 ft lower, no additional snow cover</a:t>
            </a:r>
          </a:p>
          <a:p>
            <a:r>
              <a:rPr lang="en-US" dirty="0"/>
              <a:t>Scenario 3: Similar as Scenario 2, but with an addition of 2 acres of snow making</a:t>
            </a:r>
          </a:p>
          <a:p>
            <a:r>
              <a:rPr lang="en-US" dirty="0"/>
              <a:t>Scenario 4: Increase the longest run by 0.2 miles to have the longest run(3.5 miles) with 4 acres of snow making </a:t>
            </a:r>
          </a:p>
          <a:p>
            <a:pPr marL="342900" indent="-342900">
              <a:buFont typeface="Arial" panose="020B0604020202020204" pitchFamily="34" charset="0"/>
              <a:buChar char="•"/>
            </a:pPr>
            <a:endParaRPr lang="en-US" b="1" dirty="0"/>
          </a:p>
        </p:txBody>
      </p:sp>
    </p:spTree>
    <p:extLst>
      <p:ext uri="{BB962C8B-B14F-4D97-AF65-F5344CB8AC3E}">
        <p14:creationId xmlns:p14="http://schemas.microsoft.com/office/powerpoint/2010/main" val="167275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8DDF-F173-2BE3-5CFC-4C9173D8276C}"/>
              </a:ext>
            </a:extLst>
          </p:cNvPr>
          <p:cNvSpPr>
            <a:spLocks noGrp="1"/>
          </p:cNvSpPr>
          <p:nvPr>
            <p:ph type="title"/>
          </p:nvPr>
        </p:nvSpPr>
        <p:spPr/>
        <p:txBody>
          <a:bodyPr/>
          <a:lstStyle/>
          <a:p>
            <a:r>
              <a:rPr lang="en-US" dirty="0"/>
              <a:t>Recommendations and Key Findings </a:t>
            </a:r>
          </a:p>
        </p:txBody>
      </p:sp>
      <p:sp>
        <p:nvSpPr>
          <p:cNvPr id="3" name="Content Placeholder 2">
            <a:extLst>
              <a:ext uri="{FF2B5EF4-FFF2-40B4-BE49-F238E27FC236}">
                <a16:creationId xmlns:a16="http://schemas.microsoft.com/office/drawing/2014/main" id="{7C2AC812-E0A6-F236-EA90-C1C68C4C5819}"/>
              </a:ext>
            </a:extLst>
          </p:cNvPr>
          <p:cNvSpPr>
            <a:spLocks noGrp="1"/>
          </p:cNvSpPr>
          <p:nvPr>
            <p:ph idx="1"/>
          </p:nvPr>
        </p:nvSpPr>
        <p:spPr/>
        <p:txBody>
          <a:bodyPr>
            <a:normAutofit fontScale="85000" lnSpcReduction="10000"/>
          </a:bodyPr>
          <a:lstStyle/>
          <a:p>
            <a:r>
              <a:rPr lang="en-US" dirty="0"/>
              <a:t>There are some key features that have a direct correlation to ticket pricing(rank from most to least important): vertical drop, Snow </a:t>
            </a:r>
            <a:r>
              <a:rPr lang="en-US" dirty="0" err="1"/>
              <a:t>Making_ac</a:t>
            </a:r>
            <a:r>
              <a:rPr lang="en-US" dirty="0"/>
              <a:t>, </a:t>
            </a:r>
            <a:r>
              <a:rPr lang="en-US" dirty="0" err="1"/>
              <a:t>total_chairs</a:t>
            </a:r>
            <a:r>
              <a:rPr lang="en-US" dirty="0"/>
              <a:t>, </a:t>
            </a:r>
            <a:r>
              <a:rPr lang="en-US" dirty="0" err="1"/>
              <a:t>fastQuads</a:t>
            </a:r>
            <a:r>
              <a:rPr lang="en-US" dirty="0"/>
              <a:t>, Runs, </a:t>
            </a:r>
            <a:r>
              <a:rPr lang="en-US" dirty="0" err="1"/>
              <a:t>LongestRun_mi</a:t>
            </a:r>
            <a:r>
              <a:rPr lang="en-US" dirty="0"/>
              <a:t>, trams, and </a:t>
            </a:r>
            <a:r>
              <a:rPr lang="en-US" dirty="0" err="1"/>
              <a:t>SkiableTerrain_ac</a:t>
            </a:r>
            <a:endParaRPr lang="en-US" dirty="0"/>
          </a:p>
          <a:p>
            <a:r>
              <a:rPr lang="en-US" dirty="0"/>
              <a:t>We also discovered the Montana resort is undercharging which will be later explained when discussing about the modeling results section of the </a:t>
            </a:r>
            <a:r>
              <a:rPr lang="en-US" dirty="0" err="1"/>
              <a:t>Powerpoint</a:t>
            </a:r>
            <a:endParaRPr lang="en-US" dirty="0"/>
          </a:p>
          <a:p>
            <a:r>
              <a:rPr lang="en-US" dirty="0"/>
              <a:t>Scenarios 1-3 should be implemented at a slow rate to ensure that current ticket prices somewhat matches projected ticket prices.</a:t>
            </a:r>
          </a:p>
          <a:p>
            <a:r>
              <a:rPr lang="en-US" dirty="0"/>
              <a:t>Another alerting topic to discuss is the possible incorrect data input of Silver Mountain’s skiable area. In the provided data, the area claims to be 26,819 ft while on the ski resort’s website it shows an area of 1,819ft. Our firm proceed with the second number. This could possibly affect the overall data, but these numbers can be switched out if the provided data is correct </a:t>
            </a:r>
          </a:p>
        </p:txBody>
      </p:sp>
    </p:spTree>
    <p:extLst>
      <p:ext uri="{BB962C8B-B14F-4D97-AF65-F5344CB8AC3E}">
        <p14:creationId xmlns:p14="http://schemas.microsoft.com/office/powerpoint/2010/main" val="39416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1176C4-3DC8-12A6-9493-7B978C248A07}"/>
              </a:ext>
            </a:extLst>
          </p:cNvPr>
          <p:cNvSpPr>
            <a:spLocks noGrp="1"/>
          </p:cNvSpPr>
          <p:nvPr>
            <p:ph type="title"/>
          </p:nvPr>
        </p:nvSpPr>
        <p:spPr>
          <a:xfrm>
            <a:off x="589560" y="856180"/>
            <a:ext cx="5279408" cy="1128068"/>
          </a:xfrm>
        </p:spPr>
        <p:txBody>
          <a:bodyPr anchor="ctr">
            <a:normAutofit/>
          </a:bodyPr>
          <a:lstStyle/>
          <a:p>
            <a:r>
              <a:rPr lang="en-US" sz="3700"/>
              <a:t>Modeling Results and Analysis</a:t>
            </a:r>
          </a:p>
        </p:txBody>
      </p:sp>
      <p:grpSp>
        <p:nvGrpSpPr>
          <p:cNvPr id="20" name="Group 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F17D5B-1032-06C9-A4B1-E3E81B54781B}"/>
              </a:ext>
            </a:extLst>
          </p:cNvPr>
          <p:cNvSpPr>
            <a:spLocks noGrp="1"/>
          </p:cNvSpPr>
          <p:nvPr>
            <p:ph idx="1"/>
          </p:nvPr>
        </p:nvSpPr>
        <p:spPr>
          <a:xfrm>
            <a:off x="590719" y="2330505"/>
            <a:ext cx="5278066" cy="3979585"/>
          </a:xfrm>
        </p:spPr>
        <p:txBody>
          <a:bodyPr anchor="ctr">
            <a:normAutofit/>
          </a:bodyPr>
          <a:lstStyle/>
          <a:p>
            <a:r>
              <a:rPr lang="en-US" sz="1400" dirty="0"/>
              <a:t>A Principal Component is to reduce the number of dimensions to allow a 2d view .This graph will demonstrate that the first two components adds up to over 75%  of component variances ,therefore, to proceed with the model making, these two components should be focused to see if there is correlation between ticket pricing and these two components.</a:t>
            </a:r>
          </a:p>
          <a:p>
            <a:r>
              <a:rPr lang="en-US" sz="1400" dirty="0"/>
              <a:t>However, these two components failed to show a correlation even despite creating a scatter plot. The scatter plot did reveal that Vermont and New Hampshire have high ticket pricing despite both states being on the smaller side compared to other states. The reasoning for these two outliers are the high resort density.</a:t>
            </a:r>
          </a:p>
          <a:p>
            <a:r>
              <a:rPr lang="en-US" sz="1400" dirty="0"/>
              <a:t>Looking into these two features </a:t>
            </a:r>
            <a:r>
              <a:rPr lang="en-US" sz="1400" kern="0" dirty="0">
                <a:effectLst/>
                <a:ea typeface="Times New Roman" panose="02020603050405020304" pitchFamily="18" charset="0"/>
              </a:rPr>
              <a:t>“resorts_per__100kcapita” and “resorts_per_100ksq_mile,” </a:t>
            </a:r>
            <a:r>
              <a:rPr lang="en-US" sz="1400" dirty="0"/>
              <a:t> there appears to be a correlation. Causing our firm to apply a “components_” argument to analyze each features’ contribution to the cumulative ratio variance. Now all the data required for a heat map is acquired. Generating this heat map:</a:t>
            </a:r>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line, diagram, plot&#10;&#10;Description automatically generated">
            <a:extLst>
              <a:ext uri="{FF2B5EF4-FFF2-40B4-BE49-F238E27FC236}">
                <a16:creationId xmlns:a16="http://schemas.microsoft.com/office/drawing/2014/main" id="{425A3840-8B6B-74A0-2F4B-03A55BC280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322018" y="581892"/>
            <a:ext cx="3920243" cy="2518756"/>
          </a:xfrm>
          <a:prstGeom prst="rect">
            <a:avLst/>
          </a:prstGeom>
          <a:noFill/>
        </p:spPr>
      </p:pic>
      <p:sp>
        <p:nvSpPr>
          <p:cNvPr id="30" name="Rectangle 2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creenshot, pattern, colorfulness&#10;&#10;Description automatically generated">
            <a:extLst>
              <a:ext uri="{FF2B5EF4-FFF2-40B4-BE49-F238E27FC236}">
                <a16:creationId xmlns:a16="http://schemas.microsoft.com/office/drawing/2014/main" id="{24E75571-0CFF-EED9-DDB0-D44135D672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716763" y="3707894"/>
            <a:ext cx="3128889" cy="2518756"/>
          </a:xfrm>
          <a:prstGeom prst="rect">
            <a:avLst/>
          </a:prstGeom>
          <a:noFill/>
        </p:spPr>
      </p:pic>
    </p:spTree>
    <p:extLst>
      <p:ext uri="{BB962C8B-B14F-4D97-AF65-F5344CB8AC3E}">
        <p14:creationId xmlns:p14="http://schemas.microsoft.com/office/powerpoint/2010/main" val="404198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FCC8-BFA5-815D-EF5B-7271D6034568}"/>
              </a:ext>
            </a:extLst>
          </p:cNvPr>
          <p:cNvSpPr>
            <a:spLocks noGrp="1"/>
          </p:cNvSpPr>
          <p:nvPr>
            <p:ph type="title"/>
          </p:nvPr>
        </p:nvSpPr>
        <p:spPr/>
        <p:txBody>
          <a:bodyPr/>
          <a:lstStyle/>
          <a:p>
            <a:r>
              <a:rPr lang="en-US" dirty="0"/>
              <a:t>Modeling Results and Analysis</a:t>
            </a:r>
          </a:p>
        </p:txBody>
      </p:sp>
      <p:sp>
        <p:nvSpPr>
          <p:cNvPr id="6" name="Content Placeholder 5">
            <a:extLst>
              <a:ext uri="{FF2B5EF4-FFF2-40B4-BE49-F238E27FC236}">
                <a16:creationId xmlns:a16="http://schemas.microsoft.com/office/drawing/2014/main" id="{99E11D6D-A464-CDDE-8F49-E3C294D97498}"/>
              </a:ext>
            </a:extLst>
          </p:cNvPr>
          <p:cNvSpPr>
            <a:spLocks noGrp="1"/>
          </p:cNvSpPr>
          <p:nvPr>
            <p:ph idx="1"/>
          </p:nvPr>
        </p:nvSpPr>
        <p:spPr/>
        <p:txBody>
          <a:bodyPr>
            <a:normAutofit/>
          </a:bodyPr>
          <a:lstStyle/>
          <a:p>
            <a:r>
              <a:rPr lang="en-US" dirty="0"/>
              <a:t>From the previous heatmap, it is seen that the most important features for high ticket priced resorts are </a:t>
            </a:r>
            <a:r>
              <a:rPr lang="en-US" kern="0" dirty="0" err="1">
                <a:solidFill>
                  <a:srgbClr val="000000"/>
                </a:solidFill>
                <a:effectLst/>
                <a:ea typeface="Times New Roman" panose="02020603050405020304" pitchFamily="18" charset="0"/>
                <a:cs typeface="Calibri" panose="020F0502020204030204" pitchFamily="34" charset="0"/>
              </a:rPr>
              <a:t>vertical_drop</a:t>
            </a:r>
            <a:r>
              <a:rPr lang="en-US" kern="0" dirty="0">
                <a:solidFill>
                  <a:srgbClr val="000000"/>
                </a:solidFill>
                <a:effectLst/>
                <a:ea typeface="Times New Roman" panose="02020603050405020304" pitchFamily="18" charset="0"/>
                <a:cs typeface="Calibri" panose="020F0502020204030204" pitchFamily="34" charset="0"/>
              </a:rPr>
              <a:t>, Snow </a:t>
            </a:r>
            <a:r>
              <a:rPr lang="en-US" kern="0" dirty="0" err="1">
                <a:solidFill>
                  <a:srgbClr val="000000"/>
                </a:solidFill>
                <a:effectLst/>
                <a:ea typeface="Times New Roman" panose="02020603050405020304" pitchFamily="18" charset="0"/>
                <a:cs typeface="Calibri" panose="020F0502020204030204" pitchFamily="34" charset="0"/>
              </a:rPr>
              <a:t>Making_ac</a:t>
            </a:r>
            <a:r>
              <a:rPr lang="en-US" kern="0" dirty="0">
                <a:solidFill>
                  <a:srgbClr val="000000"/>
                </a:solidFill>
                <a:effectLst/>
                <a:ea typeface="Times New Roman" panose="02020603050405020304" pitchFamily="18" charset="0"/>
                <a:cs typeface="Calibri" panose="020F0502020204030204" pitchFamily="34" charset="0"/>
              </a:rPr>
              <a:t>, </a:t>
            </a:r>
            <a:r>
              <a:rPr lang="en-US" kern="0" dirty="0" err="1">
                <a:solidFill>
                  <a:srgbClr val="000000"/>
                </a:solidFill>
                <a:effectLst/>
                <a:ea typeface="Times New Roman" panose="02020603050405020304" pitchFamily="18" charset="0"/>
                <a:cs typeface="Calibri" panose="020F0502020204030204" pitchFamily="34" charset="0"/>
              </a:rPr>
              <a:t>total_chairs</a:t>
            </a:r>
            <a:r>
              <a:rPr lang="en-US" kern="0" dirty="0">
                <a:solidFill>
                  <a:srgbClr val="000000"/>
                </a:solidFill>
                <a:effectLst/>
                <a:ea typeface="Times New Roman" panose="02020603050405020304" pitchFamily="18" charset="0"/>
                <a:cs typeface="Calibri" panose="020F0502020204030204" pitchFamily="34" charset="0"/>
              </a:rPr>
              <a:t>, </a:t>
            </a:r>
            <a:r>
              <a:rPr lang="en-US" kern="0" dirty="0" err="1">
                <a:solidFill>
                  <a:srgbClr val="000000"/>
                </a:solidFill>
                <a:effectLst/>
                <a:ea typeface="Times New Roman" panose="02020603050405020304" pitchFamily="18" charset="0"/>
                <a:cs typeface="Calibri" panose="020F0502020204030204" pitchFamily="34" charset="0"/>
              </a:rPr>
              <a:t>fastQuads,Runs</a:t>
            </a:r>
            <a:r>
              <a:rPr lang="en-US" kern="0" dirty="0">
                <a:solidFill>
                  <a:srgbClr val="000000"/>
                </a:solidFill>
                <a:effectLst/>
                <a:ea typeface="Times New Roman" panose="02020603050405020304" pitchFamily="18" charset="0"/>
                <a:cs typeface="Calibri" panose="020F0502020204030204" pitchFamily="34" charset="0"/>
              </a:rPr>
              <a:t>, </a:t>
            </a:r>
            <a:r>
              <a:rPr lang="en-US" kern="0" dirty="0" err="1">
                <a:solidFill>
                  <a:srgbClr val="000000"/>
                </a:solidFill>
                <a:effectLst/>
                <a:ea typeface="Times New Roman" panose="02020603050405020304" pitchFamily="18" charset="0"/>
                <a:cs typeface="Calibri" panose="020F0502020204030204" pitchFamily="34" charset="0"/>
              </a:rPr>
              <a:t>LongestRun_mi</a:t>
            </a:r>
            <a:r>
              <a:rPr lang="en-US" kern="0" dirty="0">
                <a:solidFill>
                  <a:srgbClr val="000000"/>
                </a:solidFill>
                <a:effectLst/>
                <a:ea typeface="Times New Roman" panose="02020603050405020304" pitchFamily="18" charset="0"/>
                <a:cs typeface="Calibri" panose="020F0502020204030204" pitchFamily="34" charset="0"/>
              </a:rPr>
              <a:t>, trams, and </a:t>
            </a:r>
            <a:r>
              <a:rPr lang="en-US" kern="0" dirty="0" err="1">
                <a:solidFill>
                  <a:srgbClr val="000000"/>
                </a:solidFill>
                <a:effectLst/>
                <a:ea typeface="Times New Roman" panose="02020603050405020304" pitchFamily="18" charset="0"/>
                <a:cs typeface="Calibri" panose="020F0502020204030204" pitchFamily="34" charset="0"/>
              </a:rPr>
              <a:t>SkiableTerrian_ac</a:t>
            </a:r>
            <a:endParaRPr lang="en-US" kern="0" dirty="0">
              <a:solidFill>
                <a:srgbClr val="000000"/>
              </a:solidFill>
              <a:effectLst/>
              <a:ea typeface="Times New Roman" panose="02020603050405020304" pitchFamily="18" charset="0"/>
              <a:cs typeface="Calibri" panose="020F0502020204030204" pitchFamily="34" charset="0"/>
            </a:endParaRPr>
          </a:p>
          <a:p>
            <a:r>
              <a:rPr lang="en-US" kern="0" dirty="0">
                <a:solidFill>
                  <a:srgbClr val="000000"/>
                </a:solidFill>
                <a:cs typeface="Calibri" panose="020F0502020204030204" pitchFamily="34" charset="0"/>
              </a:rPr>
              <a:t>Now the model can be created to predict the outcome of the four scenarios with the addition of the returns of the targeted state, Montana.</a:t>
            </a:r>
            <a:endParaRPr lang="en-US" dirty="0">
              <a:cs typeface="Calibri" panose="020F0502020204030204" pitchFamily="34" charset="0"/>
            </a:endParaRPr>
          </a:p>
        </p:txBody>
      </p:sp>
    </p:spTree>
    <p:extLst>
      <p:ext uri="{BB962C8B-B14F-4D97-AF65-F5344CB8AC3E}">
        <p14:creationId xmlns:p14="http://schemas.microsoft.com/office/powerpoint/2010/main" val="371381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30E23-A1A6-C0B9-19FF-157153884167}"/>
              </a:ext>
            </a:extLst>
          </p:cNvPr>
          <p:cNvSpPr>
            <a:spLocks noGrp="1"/>
          </p:cNvSpPr>
          <p:nvPr>
            <p:ph type="title"/>
          </p:nvPr>
        </p:nvSpPr>
        <p:spPr>
          <a:xfrm>
            <a:off x="630936" y="639520"/>
            <a:ext cx="3429000" cy="1719072"/>
          </a:xfrm>
        </p:spPr>
        <p:txBody>
          <a:bodyPr anchor="b">
            <a:normAutofit/>
          </a:bodyPr>
          <a:lstStyle/>
          <a:p>
            <a:r>
              <a:rPr lang="en-US" sz="3800"/>
              <a:t>Modeling Results and Analysis</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8CC18F-0D27-3B9E-EE63-33125EA904B4}"/>
              </a:ext>
            </a:extLst>
          </p:cNvPr>
          <p:cNvSpPr>
            <a:spLocks noGrp="1"/>
          </p:cNvSpPr>
          <p:nvPr>
            <p:ph idx="1"/>
          </p:nvPr>
        </p:nvSpPr>
        <p:spPr>
          <a:xfrm>
            <a:off x="630936" y="2807208"/>
            <a:ext cx="3429000" cy="3410712"/>
          </a:xfrm>
        </p:spPr>
        <p:txBody>
          <a:bodyPr anchor="t">
            <a:normAutofit/>
          </a:bodyPr>
          <a:lstStyle/>
          <a:p>
            <a:r>
              <a:rPr lang="en-US" sz="2200" dirty="0"/>
              <a:t>Scenario 1: The outcome projected that the closure of one to two runs will drop ticket price/revenue. Although ,after closing 3-8 runs the ticket price remains the same as seen on these graphs:</a:t>
            </a:r>
          </a:p>
          <a:p>
            <a:endParaRPr lang="en-US" sz="2200" dirty="0"/>
          </a:p>
        </p:txBody>
      </p:sp>
      <p:pic>
        <p:nvPicPr>
          <p:cNvPr id="1026" name="Picture 2">
            <a:extLst>
              <a:ext uri="{FF2B5EF4-FFF2-40B4-BE49-F238E27FC236}">
                <a16:creationId xmlns:a16="http://schemas.microsoft.com/office/drawing/2014/main" id="{E014A38C-4D1E-1293-7ACC-4D757A297F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564995"/>
            <a:ext cx="6903720" cy="372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68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3CA2-C0E2-6EBA-DC23-23D5E2ECCD40}"/>
              </a:ext>
            </a:extLst>
          </p:cNvPr>
          <p:cNvSpPr>
            <a:spLocks noGrp="1"/>
          </p:cNvSpPr>
          <p:nvPr>
            <p:ph type="title"/>
          </p:nvPr>
        </p:nvSpPr>
        <p:spPr/>
        <p:txBody>
          <a:bodyPr/>
          <a:lstStyle/>
          <a:p>
            <a:r>
              <a:rPr lang="en-US"/>
              <a:t>Modeling Results and Analysis</a:t>
            </a:r>
          </a:p>
        </p:txBody>
      </p:sp>
      <p:sp>
        <p:nvSpPr>
          <p:cNvPr id="3" name="Content Placeholder 2">
            <a:extLst>
              <a:ext uri="{FF2B5EF4-FFF2-40B4-BE49-F238E27FC236}">
                <a16:creationId xmlns:a16="http://schemas.microsoft.com/office/drawing/2014/main" id="{CCDA02CF-40AC-700C-342C-86FFD89C3390}"/>
              </a:ext>
            </a:extLst>
          </p:cNvPr>
          <p:cNvSpPr>
            <a:spLocks noGrp="1"/>
          </p:cNvSpPr>
          <p:nvPr>
            <p:ph idx="1"/>
          </p:nvPr>
        </p:nvSpPr>
        <p:spPr/>
        <p:txBody>
          <a:bodyPr/>
          <a:lstStyle/>
          <a:p>
            <a:r>
              <a:rPr lang="en-US" dirty="0"/>
              <a:t>Scenario 2: Increased ticket price by $8.48 is expected creating a revenue of $14,848,485. To be expected considering this would increase amount of vertical drop and runs.</a:t>
            </a:r>
          </a:p>
          <a:p>
            <a:r>
              <a:rPr lang="en-US" dirty="0"/>
              <a:t>Scenario 3: It is not surprising that this scenario also increases revenue. However, the increase of ticket price with the additional snow making would be $9.36. Increasing the revenue, in this scenario to $16,386,364.</a:t>
            </a:r>
          </a:p>
          <a:p>
            <a:r>
              <a:rPr lang="en-US" dirty="0"/>
              <a:t>Scenario 4: Unlike the other scenarios the increase length of run does not predict an increase in ticket price. This mainly because longest run is not the most important feature in a ski resort </a:t>
            </a:r>
          </a:p>
        </p:txBody>
      </p:sp>
    </p:spTree>
    <p:extLst>
      <p:ext uri="{BB962C8B-B14F-4D97-AF65-F5344CB8AC3E}">
        <p14:creationId xmlns:p14="http://schemas.microsoft.com/office/powerpoint/2010/main" val="70144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17B-B19A-1CD5-2CFB-C7C94E640F4C}"/>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97DBEBEA-AEA6-40C1-1A53-CC6B3ACF5B83}"/>
              </a:ext>
            </a:extLst>
          </p:cNvPr>
          <p:cNvSpPr>
            <a:spLocks noGrp="1"/>
          </p:cNvSpPr>
          <p:nvPr>
            <p:ph idx="1"/>
          </p:nvPr>
        </p:nvSpPr>
        <p:spPr/>
        <p:txBody>
          <a:bodyPr>
            <a:normAutofit fontScale="92500" lnSpcReduction="10000"/>
          </a:bodyPr>
          <a:lstStyle/>
          <a:p>
            <a:r>
              <a:rPr lang="en-US" dirty="0"/>
              <a:t>In conclusion Scenarios 1-3 should be further investigated to increase revenue while Scenario 4 can be ignored.</a:t>
            </a:r>
          </a:p>
          <a:p>
            <a:r>
              <a:rPr lang="en-US" dirty="0"/>
              <a:t>Data analyzed can be further improved if other data is provided such as number of guest. </a:t>
            </a:r>
          </a:p>
          <a:p>
            <a:r>
              <a:rPr lang="en-US" dirty="0"/>
              <a:t>Furthermore,   implementing Scenarios 1-3 at a slow rate to allow the company flexibility and change of course, if real time data does not match the projected numbers. Because Scenario 2&amp;3 are similar the company should consider 3 over scenario 2 due to the higher revenue by $1,537,879.</a:t>
            </a:r>
          </a:p>
          <a:p>
            <a:r>
              <a:rPr lang="en-US" dirty="0"/>
              <a:t>Although, Scenario 2 can be implemented as a test for Scenario 3 and once projected numbers are seen in Scenario 2, Big Mountain Resort can then proceed with Scenario 3.</a:t>
            </a:r>
          </a:p>
        </p:txBody>
      </p:sp>
    </p:spTree>
    <p:extLst>
      <p:ext uri="{BB962C8B-B14F-4D97-AF65-F5344CB8AC3E}">
        <p14:creationId xmlns:p14="http://schemas.microsoft.com/office/powerpoint/2010/main" val="823727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831</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What’s the Problem?</vt:lpstr>
      <vt:lpstr>Recommendations and Key Findings </vt:lpstr>
      <vt:lpstr>Modeling Results and Analysis</vt:lpstr>
      <vt:lpstr>Modeling Results and Analysis</vt:lpstr>
      <vt:lpstr>Modeling Results and Analysis</vt:lpstr>
      <vt:lpstr>Modeling Results and Analysis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Problem?</dc:title>
  <dc:creator>valdis tsui</dc:creator>
  <cp:lastModifiedBy>valdis tsui</cp:lastModifiedBy>
  <cp:revision>2</cp:revision>
  <dcterms:created xsi:type="dcterms:W3CDTF">2023-05-19T19:04:06Z</dcterms:created>
  <dcterms:modified xsi:type="dcterms:W3CDTF">2023-05-25T05:43:39Z</dcterms:modified>
</cp:coreProperties>
</file>