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64" r:id="rId7"/>
    <p:sldId id="263" r:id="rId8"/>
    <p:sldId id="260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9"/>
    <p:restoredTop sz="94694"/>
  </p:normalViewPr>
  <p:slideViewPr>
    <p:cSldViewPr snapToGrid="0">
      <p:cViewPr varScale="1">
        <p:scale>
          <a:sx n="96" d="100"/>
          <a:sy n="96" d="100"/>
        </p:scale>
        <p:origin x="20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D4CD1-44C1-D3E4-0C9D-2786589E3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82D700-8EA8-86F7-26CF-5B4B3BA4F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1E4FE-C463-0265-CEA4-520716601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B2659-39CC-444A-AD2F-B57B1B50DDC9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BB8D7-C15C-6AA0-FDAD-838AFD36F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8D6E9-8AE7-3889-A93A-7F8F6AF39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DD97-3B51-BB4E-AC8F-CF6B09DC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96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F3EA8-57D7-E40F-3E53-15A5BB44D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796DF-6238-40A9-31F1-D60763068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3FC28-449C-68D0-0A49-09D720190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B2659-39CC-444A-AD2F-B57B1B50DDC9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F1FCE-44CD-9572-C28B-B9CDD5048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C85ED-CC1B-438E-8D4B-206915715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DD97-3B51-BB4E-AC8F-CF6B09DC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99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C701B2-BBB7-5EAD-9E1B-FC6DE8187B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395AD5-7122-CE98-E714-B2ED1C97D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F9AFD-6BD2-C9FA-4C1C-70E615C87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B2659-39CC-444A-AD2F-B57B1B50DDC9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6FE1B-98B7-0C05-516D-09F69446B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D0A23-36D1-D4CF-AEAD-ABA0D1324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DD97-3B51-BB4E-AC8F-CF6B09DC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6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FF2D8-6137-33D2-91B2-E425C975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6F92B-BB04-D315-3FA2-607F41971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A9B20-5852-5304-DA77-535136A99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B2659-39CC-444A-AD2F-B57B1B50DDC9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3B1A9-E30B-8A97-519D-008FB6DB3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1D1BA-98EB-BB68-CAA2-7308D54D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DD97-3B51-BB4E-AC8F-CF6B09DC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8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713C0-C305-DCB0-1758-A2B0C6C0D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E72B6-05E0-8AFE-F79C-D5C0C7DEE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33C7C-FD07-CDC1-3230-B76E84CE1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B2659-39CC-444A-AD2F-B57B1B50DDC9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2E186-0AC6-0598-5ACE-3805CB90A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34702-79AF-6181-813D-14D7325A3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DD97-3B51-BB4E-AC8F-CF6B09DC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79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A2B35-C9BD-2135-385C-E462EB8F4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4BFF4-ABC8-8C9B-07ED-2F355895F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98EFFA-F3D9-C779-798C-1751D1B35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E4789-1E2F-116E-8B44-50AF02166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B2659-39CC-444A-AD2F-B57B1B50DDC9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15F75-1B1E-5CE9-96E4-42354C6B7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D82B0-4A4B-AD09-A7C9-C52D1FEE3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DD97-3B51-BB4E-AC8F-CF6B09DC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40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C562-DDD5-4B2B-3D9D-8FEDEF118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D4A8D-1813-44F8-5EA7-529E6C13C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89A8B-B015-1758-F5A8-E6C0E8E85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543B16-6197-E335-24C9-6BD6B7557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97BC9B-4B81-EBC3-7799-73CE251AB1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80E1A8-7703-AACE-2264-5541A87EA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B2659-39CC-444A-AD2F-B57B1B50DDC9}" type="datetimeFigureOut">
              <a:rPr lang="en-US" smtClean="0"/>
              <a:t>2/27/24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65B7A8-72C5-BF23-CB0E-E98E99236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1BF10F-1ADA-876D-9FD8-20DF8DBA0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DD97-3B51-BB4E-AC8F-CF6B09DC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27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88692-6438-DC0D-5A99-DA3721905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25FB99-8665-EEBC-F428-2D026E999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B2659-39CC-444A-AD2F-B57B1B50DDC9}" type="datetimeFigureOut">
              <a:rPr lang="en-US" smtClean="0"/>
              <a:t>2/27/24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4A6BA4-DD31-BA45-9034-C7C26A75B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0E249-16C4-1EDC-54B2-AEEE06E8D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DD97-3B51-BB4E-AC8F-CF6B09DC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61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0C502E-7247-22B7-5EF6-DBB2710D5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B2659-39CC-444A-AD2F-B57B1B50DDC9}" type="datetimeFigureOut">
              <a:rPr lang="en-US" smtClean="0"/>
              <a:t>2/27/24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AAA37F-E883-FFE0-A8C8-E4D26AF87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1DDBF-990F-3098-867E-A8BB6EBF1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DD97-3B51-BB4E-AC8F-CF6B09DC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34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6E787-40BF-8F24-5052-BF3E43BCD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F728C-E010-DA97-A769-2345ABF22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4A73F1-9E73-04B6-8ADC-B7D5F7DC6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6AA1C-6DD1-7D5A-4EF3-E8D4B3B39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B2659-39CC-444A-AD2F-B57B1B50DDC9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CA35A-7819-C04D-4DDA-619870841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9684D-4879-CD22-3FD4-EE6D5D93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DD97-3B51-BB4E-AC8F-CF6B09DC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1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A95A2-8F09-7BC7-AD4E-A6B641FAD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C1CDE6-BA01-F6D3-B0BC-6D4AB04DEA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693BF-4991-AB05-31BD-197F41143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1B9B6-5EB6-DBD5-9122-356DB3354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B2659-39CC-444A-AD2F-B57B1B50DDC9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C8B5B-C3F1-859B-6C73-A6D865219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67C35-9CD8-08F2-840D-583C99681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DD97-3B51-BB4E-AC8F-CF6B09DC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0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E25618-0E27-CD7E-6050-DBEBA2318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002D3-5D74-58BC-74B3-CF64AE5F7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55C21-3801-6A01-72F3-4590D6BEE5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9B2659-39CC-444A-AD2F-B57B1B50DDC9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F7646-40FE-AE0D-39B9-64E5FCA4C0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91A37-78C5-5450-FDF6-6316057AC1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6DDD97-3B51-BB4E-AC8F-CF6B09DC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16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A2E0D8C-2B1B-7417-DCC7-AC4700CEF2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102" b="83898" l="15933" r="83429"/>
                    </a14:imgEffect>
                  </a14:imgLayer>
                </a14:imgProps>
              </a:ext>
            </a:extLst>
          </a:blip>
          <a:srcRect l="7496" t="7627" r="8134" b="7627"/>
          <a:stretch/>
        </p:blipFill>
        <p:spPr>
          <a:xfrm rot="20541099">
            <a:off x="-257663" y="30853"/>
            <a:ext cx="4267200" cy="42922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2B2D0C-1384-5CC9-05D6-5946DBEA8828}"/>
              </a:ext>
            </a:extLst>
          </p:cNvPr>
          <p:cNvSpPr txBox="1"/>
          <p:nvPr/>
        </p:nvSpPr>
        <p:spPr>
          <a:xfrm>
            <a:off x="397565" y="5085656"/>
            <a:ext cx="113968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dirty="0">
                <a:effectLst/>
                <a:latin typeface="-apple-system"/>
              </a:rPr>
              <a:t>Empanada (</a:t>
            </a:r>
            <a:r>
              <a:rPr lang="en-US" sz="2400" b="1" i="0" dirty="0">
                <a:solidFill>
                  <a:schemeClr val="accent5">
                    <a:lumMod val="75000"/>
                  </a:schemeClr>
                </a:solidFill>
                <a:effectLst/>
                <a:latin typeface="-apple-system"/>
              </a:rPr>
              <a:t>EM</a:t>
            </a:r>
            <a:r>
              <a:rPr lang="en-US" sz="2400" b="1" i="0" dirty="0">
                <a:effectLst/>
                <a:latin typeface="-apple-system"/>
              </a:rPr>
              <a:t> </a:t>
            </a:r>
            <a:r>
              <a:rPr lang="en-US" sz="2400" b="1" i="0" dirty="0">
                <a:solidFill>
                  <a:schemeClr val="accent5">
                    <a:lumMod val="75000"/>
                  </a:schemeClr>
                </a:solidFill>
                <a:effectLst/>
                <a:latin typeface="-apple-system"/>
              </a:rPr>
              <a:t>Pan</a:t>
            </a:r>
            <a:r>
              <a:rPr lang="en-US" sz="2400" b="1" i="0" dirty="0">
                <a:effectLst/>
                <a:latin typeface="-apple-system"/>
              </a:rPr>
              <a:t>optic </a:t>
            </a:r>
            <a:r>
              <a:rPr lang="en-US" sz="2400" b="1" i="0" dirty="0">
                <a:solidFill>
                  <a:schemeClr val="accent5">
                    <a:lumMod val="75000"/>
                  </a:schemeClr>
                </a:solidFill>
                <a:effectLst/>
                <a:latin typeface="-apple-system"/>
              </a:rPr>
              <a:t>A</a:t>
            </a:r>
            <a:r>
              <a:rPr lang="en-US" sz="2400" b="1" i="0" dirty="0">
                <a:effectLst/>
                <a:latin typeface="-apple-system"/>
              </a:rPr>
              <a:t>ny </a:t>
            </a:r>
            <a:r>
              <a:rPr lang="en-US" sz="2400" b="1" i="0" dirty="0">
                <a:solidFill>
                  <a:schemeClr val="accent5">
                    <a:lumMod val="75000"/>
                  </a:schemeClr>
                </a:solidFill>
                <a:effectLst/>
                <a:latin typeface="-apple-system"/>
              </a:rPr>
              <a:t>D</a:t>
            </a:r>
            <a:r>
              <a:rPr lang="en-US" sz="2400" b="1" i="0" dirty="0">
                <a:effectLst/>
                <a:latin typeface="-apple-system"/>
              </a:rPr>
              <a:t>imension </a:t>
            </a:r>
            <a:r>
              <a:rPr lang="en-US" sz="2400" b="1" i="0" dirty="0">
                <a:solidFill>
                  <a:schemeClr val="accent5">
                    <a:lumMod val="75000"/>
                  </a:schemeClr>
                </a:solidFill>
                <a:effectLst/>
                <a:latin typeface="-apple-system"/>
              </a:rPr>
              <a:t>A</a:t>
            </a:r>
            <a:r>
              <a:rPr lang="en-US" sz="2400" b="1" i="0" dirty="0">
                <a:effectLst/>
                <a:latin typeface="-apple-system"/>
              </a:rPr>
              <a:t>nnotation) is a tool for panoptic segmentation of organelles in electron microscopy (EM) images in 2D and 3D. Panoptic segmentation combines both instance and semantic segmentation enabling a holistic approach to image annotation with a single deep learning model.</a:t>
            </a: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069B64-8BD2-F846-8E9D-9945356CE24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167" b="83705" l="15900" r="86471">
                        <a14:foregroundMark x1="73919" y1="63231" x2="71548" y2="69777"/>
                        <a14:foregroundMark x1="80195" y1="68663" x2="72803" y2="69777"/>
                        <a14:foregroundMark x1="61785" y1="62953" x2="64435" y2="63928"/>
                        <a14:foregroundMark x1="83543" y1="37047" x2="83543" y2="37047"/>
                        <a14:foregroundMark x1="47699" y1="10306" x2="30404" y2="21031"/>
                        <a14:foregroundMark x1="42957" y1="77019" x2="23849" y2="62674"/>
                        <a14:foregroundMark x1="45886" y1="65877" x2="36820" y2="68942"/>
                        <a14:foregroundMark x1="36820" y1="68942" x2="36123" y2="69499"/>
                        <a14:foregroundMark x1="86471" y1="52507" x2="84937" y2="60585"/>
                      </a14:backgroundRemoval>
                    </a14:imgEffect>
                  </a14:imgLayer>
                </a14:imgProps>
              </a:ext>
            </a:extLst>
          </a:blip>
          <a:srcRect l="7496" t="7627" r="8134" b="7627"/>
          <a:stretch/>
        </p:blipFill>
        <p:spPr>
          <a:xfrm rot="11133916">
            <a:off x="4153462" y="-67565"/>
            <a:ext cx="3681427" cy="37030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08FB2A-78DC-AE04-9D1C-638BF332E2D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6017" b="87883" l="7392" r="72803">
                        <a14:foregroundMark x1="42817" y1="76602" x2="27197" y2="70334"/>
                        <a14:foregroundMark x1="27197" y1="70334" x2="20223" y2="62813"/>
                        <a14:foregroundMark x1="20223" y1="62813" x2="20084" y2="62117"/>
                        <a14:foregroundMark x1="68990" y1="31499" x2="45886" y2="26184"/>
                        <a14:foregroundMark x1="45886" y1="26184" x2="38773" y2="18942"/>
                        <a14:foregroundMark x1="31660" y1="18942" x2="27476" y2="22981"/>
                        <a14:foregroundMark x1="51604" y1="84958" x2="37099" y2="85655"/>
                        <a14:foregroundMark x1="37099" y1="85655" x2="23570" y2="82312"/>
                        <a14:foregroundMark x1="23570" y1="82312" x2="12134" y2="75209"/>
                        <a14:foregroundMark x1="47001" y1="87883" x2="40725" y2="88022"/>
                        <a14:foregroundMark x1="69527" y1="71198" x2="69464" y2="71040"/>
                        <a14:foregroundMark x1="72781" y1="75117" x2="72803" y2="76184"/>
                        <a14:foregroundMark x1="71648" y1="78107" x2="71130" y2="78969"/>
                        <a14:foregroundMark x1="72803" y1="76184" x2="71669" y2="78071"/>
                        <a14:foregroundMark x1="69181" y1="35282" x2="56067" y2="35515"/>
                        <a14:foregroundMark x1="71688" y1="35237" x2="70413" y2="35260"/>
                        <a14:backgroundMark x1="64714" y1="79109" x2="75593" y2="48468"/>
                        <a14:backgroundMark x1="70711" y1="75627" x2="65830" y2="66435"/>
                        <a14:backgroundMark x1="65551" y1="61421" x2="72664" y2="65599"/>
                        <a14:backgroundMark x1="67503" y1="67688" x2="71548" y2="65320"/>
                        <a14:backgroundMark x1="72385" y1="63510" x2="72803" y2="74513"/>
                        <a14:backgroundMark x1="72803" y1="74513" x2="68201" y2="65877"/>
                        <a14:backgroundMark x1="68201" y1="65877" x2="74338" y2="66156"/>
                        <a14:backgroundMark x1="70432" y1="71866" x2="70432" y2="71866"/>
                        <a14:backgroundMark x1="68619" y1="66574" x2="67503" y2="62396"/>
                        <a14:backgroundMark x1="70153" y1="42340" x2="69177" y2="22981"/>
                        <a14:backgroundMark x1="71269" y1="24095" x2="74338" y2="35794"/>
                        <a14:backgroundMark x1="68061" y1="77159" x2="71548" y2="56267"/>
                        <a14:backgroundMark x1="61785" y1="72145" x2="76430" y2="63928"/>
                        <a14:backgroundMark x1="64156" y1="66156" x2="75872" y2="62953"/>
                        <a14:backgroundMark x1="75872" y1="62953" x2="75872" y2="62953"/>
                        <a14:backgroundMark x1="65830" y1="75070" x2="73222" y2="70334"/>
                        <a14:backgroundMark x1="71269" y1="15877" x2="71827" y2="32591"/>
                      </a14:backgroundRemoval>
                    </a14:imgEffect>
                  </a14:imgLayer>
                </a14:imgProps>
              </a:ext>
            </a:extLst>
          </a:blip>
          <a:srcRect l="1" t="7627" r="24938" b="7627"/>
          <a:stretch/>
        </p:blipFill>
        <p:spPr>
          <a:xfrm rot="5400000">
            <a:off x="8530825" y="-287841"/>
            <a:ext cx="3478433" cy="42514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17C68A-5699-8A1D-5539-9C2AD19842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98872" y="2670859"/>
            <a:ext cx="9918497" cy="241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878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2B2D0C-1384-5CC9-05D6-5946DBEA8828}"/>
              </a:ext>
            </a:extLst>
          </p:cNvPr>
          <p:cNvSpPr txBox="1"/>
          <p:nvPr/>
        </p:nvSpPr>
        <p:spPr>
          <a:xfrm>
            <a:off x="397565" y="5085656"/>
            <a:ext cx="113968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dirty="0">
                <a:solidFill>
                  <a:schemeClr val="bg1"/>
                </a:solidFill>
                <a:effectLst/>
                <a:latin typeface="-apple-system"/>
              </a:rPr>
              <a:t>Empanada (</a:t>
            </a:r>
            <a:r>
              <a:rPr lang="en-US" sz="2400" b="1" i="0" dirty="0">
                <a:solidFill>
                  <a:srgbClr val="FFFF00"/>
                </a:solidFill>
                <a:effectLst/>
                <a:latin typeface="-apple-system"/>
              </a:rPr>
              <a:t>EM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-apple-system"/>
              </a:rPr>
              <a:t> </a:t>
            </a:r>
            <a:r>
              <a:rPr lang="en-US" sz="2400" b="1" i="0" dirty="0">
                <a:solidFill>
                  <a:srgbClr val="FFFF00"/>
                </a:solidFill>
                <a:effectLst/>
                <a:latin typeface="-apple-system"/>
              </a:rPr>
              <a:t>P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-apple-system"/>
              </a:rPr>
              <a:t>anoptic </a:t>
            </a:r>
            <a:r>
              <a:rPr lang="en-US" sz="2400" b="1" i="0" dirty="0">
                <a:solidFill>
                  <a:srgbClr val="FFFF00"/>
                </a:solidFill>
                <a:effectLst/>
                <a:latin typeface="-apple-system"/>
              </a:rPr>
              <a:t>A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-apple-system"/>
              </a:rPr>
              <a:t>ny </a:t>
            </a:r>
            <a:r>
              <a:rPr lang="en-US" sz="2400" b="1" i="0" dirty="0">
                <a:solidFill>
                  <a:srgbClr val="FFFF00"/>
                </a:solidFill>
                <a:effectLst/>
                <a:latin typeface="-apple-system"/>
              </a:rPr>
              <a:t>D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-apple-system"/>
              </a:rPr>
              <a:t>imension </a:t>
            </a:r>
            <a:r>
              <a:rPr lang="en-US" sz="2400" b="1" i="0" dirty="0">
                <a:solidFill>
                  <a:srgbClr val="FFFF00"/>
                </a:solidFill>
                <a:effectLst/>
                <a:latin typeface="-apple-system"/>
              </a:rPr>
              <a:t>A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-apple-system"/>
              </a:rPr>
              <a:t>nnotation) is a tool for panoptic segmentation of organelles in electron microscopy (EM) images in 2D and 3D. Panoptic segmentation combines both instance and semantic segmentation enabling a holistic approach to image annotation with a single deep learning model.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3261B2-2A62-9BF4-4325-7A5EAB5A1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945" y="0"/>
            <a:ext cx="6600109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C86F2B-55DB-27EC-229F-F2224B1F2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50" y="2571750"/>
            <a:ext cx="6286500" cy="1714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ACCFD14-49B5-81D4-A463-6FBAF0731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3143250"/>
            <a:ext cx="6096000" cy="571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56D60A2-29CB-DCD9-10C3-FEDE94AD54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800" y="895350"/>
            <a:ext cx="7772400" cy="347666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D7B814C-1631-0EDE-8DC4-597D6D1486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8750" y="1149350"/>
            <a:ext cx="4254500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067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DFFD70D-C690-4AB8-79E4-8B931678BE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36" t="1264" r="9348" b="3016"/>
          <a:stretch/>
        </p:blipFill>
        <p:spPr>
          <a:xfrm>
            <a:off x="344556" y="1033670"/>
            <a:ext cx="5806440" cy="467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602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0F5E716-3201-D2F2-C9B7-771986E4E4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51" r="9143" b="8454"/>
          <a:stretch/>
        </p:blipFill>
        <p:spPr>
          <a:xfrm>
            <a:off x="5751443" y="953989"/>
            <a:ext cx="5806440" cy="46995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1035FA-F4B2-6026-D1F1-0FA9C590C8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53" t="1439" r="10002" b="1439"/>
          <a:stretch/>
        </p:blipFill>
        <p:spPr>
          <a:xfrm>
            <a:off x="634117" y="760510"/>
            <a:ext cx="5687170" cy="515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402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6B14D9C-4D30-E842-6C5F-675A9D4CD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200" y="850900"/>
            <a:ext cx="5689600" cy="51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024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7675261-39BF-1FDA-72D4-FACD9636D0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57"/>
          <a:stretch/>
        </p:blipFill>
        <p:spPr>
          <a:xfrm>
            <a:off x="7221054" y="1536424"/>
            <a:ext cx="4508500" cy="4013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3DCD5E-231A-9533-A6BB-27FD108FA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435" y="1599924"/>
            <a:ext cx="45212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101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1B0E51-C4A1-503F-3A21-662F57043E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6" t="6871" r="5153" b="6871"/>
          <a:stretch/>
        </p:blipFill>
        <p:spPr>
          <a:xfrm>
            <a:off x="477078" y="838200"/>
            <a:ext cx="4978400" cy="5181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3B0B26-8A63-2C7A-48C4-302A25D6C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035" y="838200"/>
            <a:ext cx="49784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496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EC2DD4-3DA4-859D-0B38-8092AD016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26" y="889000"/>
            <a:ext cx="5461000" cy="508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BCFEFA-CAE9-0D79-FFB0-FF9AE57CD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76" y="889000"/>
            <a:ext cx="5461000" cy="508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AA1C24-7467-DDA6-EC67-30623CBBD0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500" y="2089150"/>
            <a:ext cx="49530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78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66FCCA-2614-9AA6-C590-3B6395C34F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3" t="22430" b="19371"/>
          <a:stretch/>
        </p:blipFill>
        <p:spPr>
          <a:xfrm>
            <a:off x="1603512" y="2080592"/>
            <a:ext cx="7692887" cy="254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071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4445</TotalTime>
  <Words>100</Words>
  <Application>Microsoft Macintosh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-apple-system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Barry, Madeline (NIH/NCI) [F]</dc:creator>
  <cp:lastModifiedBy>Barry, Madeline (NIH/NCI) [F]</cp:lastModifiedBy>
  <cp:revision>1</cp:revision>
  <dcterms:created xsi:type="dcterms:W3CDTF">2024-02-27T19:30:38Z</dcterms:created>
  <dcterms:modified xsi:type="dcterms:W3CDTF">2024-03-01T21:35:46Z</dcterms:modified>
</cp:coreProperties>
</file>