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4" r:id="rId2"/>
    <p:sldId id="4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7A6E-609F-4FA8-A804-A31F4558820C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C5B73-443C-41A3-A0A2-5BE2F145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874F-B1F7-4D67-8D0B-3BEC29FC8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E3E8-1659-4944-B260-94EAA275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EBB0-AC8B-440C-ADA0-86539828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C5E3-5573-417E-9756-5A38E0DFAE2D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C940-DFC8-4DB0-9B6C-DF7B1AB8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B0BE-30A6-4829-9465-B43DC425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4744-2525-486A-BB4E-B5C50081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A300-D90B-4384-8498-97320996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F99E-11E2-4A84-A985-37D54196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8ECB-3B57-412A-8AFB-2A9E4C4C4103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5414-B204-4D42-B312-58AE0672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67A4-4886-4550-A67F-6822EDA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74BB-1A47-4585-99E9-AB126BBE7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E84EF-ED29-460E-87C0-B0D88386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7550-2644-48B0-8700-FC505785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4E75-36B4-42F1-8A46-13B009E821AF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E46-CE83-41A5-960D-0EB8F342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0FD7-83E9-46C0-8085-464A9248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31BD-2830-4D76-AB7B-BE17FD28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33AD-F436-4442-B10A-9611AE1D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A1EE-B3DB-4634-AD47-D67593EE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BD64-44AD-4BA9-BF07-82F3A47F6880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CEDC-D519-4FFD-B51F-45212350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3704-C4E0-4617-91FA-77F6EF87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FDA4-BBE9-4208-8BE0-8B4F0276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2158-86F1-4CED-9D49-263407BA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734A-5499-41AB-972A-DE43FC1E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DFE-EB67-40C4-A81D-86C0AB56E52A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5596-7E3C-48BB-9C2D-388BE2D7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425A-6F27-4F66-972F-9125D511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0F4E-E12F-45E0-AE82-3DEE5D51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E05-8B7C-453E-9FE8-90132C15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67AE-D4F2-487E-AC31-14B400F7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840A5-20C3-4154-A142-0D487A3F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1D56-7A8C-4241-B734-81C2EBE05427}" type="datetime1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63E5-F2E8-4B52-8591-1EEEA064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E1C2-ED95-43CF-97BE-E2B77172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412-A513-4124-810A-83F98141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771B-3210-442B-9272-1318D710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C2AD-A32E-4FBC-A130-9A92C7EC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7B2C8-D6B5-479D-BE06-C4C04BCF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CA78E-84BC-4B80-8562-DDF2253E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E6FFB-8932-4567-A88C-510DC4C5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C09-9774-42E1-854B-FC773C92CAB8}" type="datetime1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0A117-A9CF-4849-997F-BE776366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92433-CC07-4369-9717-CCB9FC5B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2B9-0559-4C7A-9477-38F80609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77193-7AD8-40C1-A274-5385751C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660-F1F8-4DD2-996F-9D475B0F535E}" type="datetime1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E60D2-8A59-48F8-A0BE-0A147EA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9C87F-E6E7-416C-8B7F-5B737596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5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42BDC-9317-460B-857E-AB777F1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B49B-4B93-48F1-9FC4-B41C6303937F}" type="datetime1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7EC0E-C3B4-4CBE-847D-9E8E29E8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758E1-AFF0-410B-9762-5E9BD2D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031-5DE5-4737-8ED4-36416A0E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9505-8A9B-4790-B206-B808103C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4591-FED6-4F7E-B160-1BD00C44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3561-7124-4DBA-850D-EF8FDAC4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12D-1455-4AB9-90EC-B65C8F508916}" type="datetime1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92F9-E0C5-4842-B31E-9EE66DCE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B954-8402-45F8-B8C6-0578250A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D3DC-CCF7-4A88-8177-2FA64F0D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70DC9-847D-4524-B66D-DC8AA38A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9591-7A87-49A4-8740-6FA0E747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420-0E60-4B9A-9A33-1BBECAE3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187B-824D-4C1B-BD17-0CA532B18EA2}" type="datetime1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79D8-653C-4167-A6C0-A4DF7AFB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43FF-BB55-4BAA-9EEE-ADEB2302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F712E-4F41-405D-B91E-942FEEEB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7C4B-996B-44BB-AA70-98C702AE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2C71-D6E4-4FCF-89E3-34112655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F014-C2A3-4162-94C8-7D6663A59E54}" type="datetime1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4A66-324F-404A-BA1A-E599159E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FBEE-8CC2-418E-95CC-1F092709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4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1868-4568-4E19-AED5-87AE05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TEST CH 4 </a:t>
            </a:r>
            <a:endParaRPr lang="en-I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291-C95E-4788-B719-7E93E59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300" b="0" i="0" u="none" strike="sngStrike" baseline="0" dirty="0">
                <a:latin typeface="CIDFont+F4"/>
              </a:rPr>
              <a:t>What is mode jumping and how is it avoided in magnetron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300" b="0" i="0" u="none" strike="sngStrike" baseline="0" dirty="0">
                <a:latin typeface="CIDFont+F4"/>
              </a:rPr>
              <a:t>Explain schematic of Reflex klystron &amp; working with </a:t>
            </a:r>
            <a:r>
              <a:rPr lang="en-US" sz="2300" b="0" i="0" u="none" strike="sngStrike" baseline="0" dirty="0" err="1">
                <a:latin typeface="CIDFont+F4"/>
              </a:rPr>
              <a:t>applegate</a:t>
            </a:r>
            <a:r>
              <a:rPr lang="en-US" sz="2300" b="0" i="0" u="none" strike="sngStrike" baseline="0" dirty="0">
                <a:latin typeface="CIDFont+F4"/>
              </a:rPr>
              <a:t> diagram.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300" b="0" i="0" u="none" strike="sngStrike" baseline="0" dirty="0">
                <a:latin typeface="CIDFont+F4"/>
              </a:rPr>
              <a:t>A magnetron has following parameters</a:t>
            </a:r>
          </a:p>
          <a:p>
            <a:pPr marL="0" indent="0" algn="l">
              <a:buNone/>
            </a:pPr>
            <a:r>
              <a:rPr lang="en-IN" sz="2300" b="0" i="0" u="none" strike="sngStrike" baseline="0" dirty="0">
                <a:latin typeface="CIDFont+F4"/>
              </a:rPr>
              <a:t>                      Inner radius : 0.15 m</a:t>
            </a:r>
          </a:p>
          <a:p>
            <a:pPr marL="0" indent="0" algn="l">
              <a:buNone/>
            </a:pPr>
            <a:r>
              <a:rPr lang="en-IN" sz="2300" b="0" i="0" u="none" strike="sngStrike" baseline="0" dirty="0">
                <a:latin typeface="CIDFont+F4"/>
              </a:rPr>
              <a:t>                       Outer radius : 0.45m</a:t>
            </a:r>
          </a:p>
          <a:p>
            <a:pPr marL="0" indent="0" algn="l">
              <a:buNone/>
            </a:pPr>
            <a:r>
              <a:rPr lang="en-US" sz="2300" b="0" i="0" u="none" strike="sngStrike" baseline="0" dirty="0">
                <a:latin typeface="CIDFont+F4"/>
              </a:rPr>
              <a:t>                       Flux density of magnetic field Bo : 1.2 Wb/m2</a:t>
            </a:r>
          </a:p>
          <a:p>
            <a:pPr marL="0" indent="0" algn="l">
              <a:buNone/>
            </a:pPr>
            <a:r>
              <a:rPr lang="en-US" sz="2300" b="0" i="0" u="none" strike="sngStrike" baseline="0" dirty="0">
                <a:latin typeface="CIDFont+F4"/>
              </a:rPr>
              <a:t>                     1. Determine Hull cut off voltage</a:t>
            </a:r>
          </a:p>
          <a:p>
            <a:pPr marL="0" indent="0" algn="l">
              <a:buNone/>
            </a:pPr>
            <a:r>
              <a:rPr lang="en-US" sz="2300" b="0" i="0" u="none" strike="sngStrike" baseline="0" dirty="0">
                <a:latin typeface="CIDFont+F4"/>
              </a:rPr>
              <a:t>                       2. Cut off magnetic field density when beano voltage Vo = 6000V</a:t>
            </a:r>
          </a:p>
          <a:p>
            <a:pPr marL="0" indent="0" algn="l">
              <a:buNone/>
            </a:pPr>
            <a:r>
              <a:rPr lang="en-US" sz="2300" b="0" i="0" u="none" strike="sngStrike" baseline="0" dirty="0">
                <a:latin typeface="CIDFont+F4"/>
              </a:rPr>
              <a:t>                      3. Cyclotron frequency in GHz if B = 0.3 Wb/ m2</a:t>
            </a:r>
          </a:p>
          <a:p>
            <a:pPr marL="0" indent="0" algn="l">
              <a:buNone/>
            </a:pPr>
            <a:r>
              <a:rPr lang="en-US" sz="2300" b="0" i="0" u="none" strike="sngStrike" baseline="0" dirty="0">
                <a:latin typeface="Times New Roman" panose="02020603050405020304" pitchFamily="18" charset="0"/>
              </a:rPr>
              <a:t>4.  Explain Applegate diagram of Reflex Klystron.</a:t>
            </a:r>
          </a:p>
          <a:p>
            <a:pPr marL="0" indent="0" algn="l">
              <a:buNone/>
            </a:pPr>
            <a:r>
              <a:rPr lang="en-US" sz="2300" b="0" i="0" u="none" strike="sngStrike" baseline="0" dirty="0">
                <a:latin typeface="Times New Roman" panose="02020603050405020304" pitchFamily="18" charset="0"/>
              </a:rPr>
              <a:t>5. Explain Two cavities Klystron with schematic diagram. Explain bunching process with the </a:t>
            </a:r>
            <a:r>
              <a:rPr lang="en-US" sz="2300" b="0" i="0" u="none" strike="sngStrike" baseline="0" dirty="0" err="1">
                <a:latin typeface="Times New Roman" panose="02020603050405020304" pitchFamily="18" charset="0"/>
              </a:rPr>
              <a:t>heip</a:t>
            </a:r>
            <a:r>
              <a:rPr lang="en-US" sz="2300" strike="sngStrike" dirty="0">
                <a:latin typeface="Times New Roman" panose="02020603050405020304" pitchFamily="18" charset="0"/>
              </a:rPr>
              <a:t>  </a:t>
            </a:r>
            <a:r>
              <a:rPr lang="en-IN" sz="2300" b="0" i="0" u="none" strike="sngStrike" baseline="0" dirty="0">
                <a:latin typeface="Times New Roman" panose="02020603050405020304" pitchFamily="18" charset="0"/>
              </a:rPr>
              <a:t>of Applegate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7DAF-381E-40FE-A6C2-ECB17EA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80DE-CBED-4078-964B-398CC9A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3173-E4B5-4EE6-8C3A-282477CD4247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4B736B5-B91A-4D05-9351-D9F8075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" y="6088378"/>
            <a:ext cx="1319592" cy="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6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1868-4568-4E19-AED5-87AE05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TEST CH 4 </a:t>
            </a:r>
            <a:endParaRPr lang="en-I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291-C95E-4788-B719-7E93E59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6. A travelling wave tube (TWT) has the following characteristics:   </a:t>
            </a:r>
            <a:r>
              <a:rPr lang="en-IN" sz="2400" b="0" i="0" u="none" strike="sngStrike" baseline="0" dirty="0">
                <a:latin typeface="Times New Roman" panose="02020603050405020304" pitchFamily="18" charset="0"/>
              </a:rPr>
              <a:t>Beam Voltage Vo = 2KV, Beam current Io = 4 mA, frequency f = 8 GHz,     </a:t>
            </a: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Circuit length N = 50, Characteristics impedance Zo = 20 Ω.   </a:t>
            </a:r>
            <a:r>
              <a:rPr lang="en-IN" sz="2400" b="0" i="0" u="none" strike="sngStrike" baseline="0" dirty="0">
                <a:latin typeface="Times New Roman" panose="02020603050405020304" pitchFamily="18" charset="0"/>
              </a:rPr>
              <a:t>Determine</a:t>
            </a:r>
          </a:p>
          <a:p>
            <a:pPr marL="0" indent="0" algn="l">
              <a:buNone/>
            </a:pPr>
            <a:r>
              <a:rPr lang="en-IN" sz="2400" b="0" i="0" u="none" strike="sngStrike" baseline="0" dirty="0">
                <a:latin typeface="Times New Roman" panose="02020603050405020304" pitchFamily="18" charset="0"/>
              </a:rPr>
              <a:t>             a)Gain parameter </a:t>
            </a:r>
          </a:p>
          <a:p>
            <a:pPr marL="0" indent="0" algn="l">
              <a:buNone/>
            </a:pPr>
            <a:r>
              <a:rPr lang="en-US" sz="2400" b="0" i="0" u="none" strike="sngStrike" baseline="0" dirty="0">
                <a:latin typeface="Times New Roman" panose="02020603050405020304" pitchFamily="18" charset="0"/>
              </a:rPr>
              <a:t>            b) The power gain in decibels </a:t>
            </a:r>
          </a:p>
          <a:p>
            <a:pPr marL="0" indent="0" algn="l">
              <a:buNone/>
            </a:pPr>
            <a:r>
              <a:rPr lang="en-IN" sz="2400" b="0" i="0" u="none" strike="sngStrike" baseline="0" dirty="0">
                <a:latin typeface="Times New Roman" panose="02020603050405020304" pitchFamily="18" charset="0"/>
              </a:rPr>
              <a:t>           c) All four propagation constants </a:t>
            </a:r>
          </a:p>
          <a:p>
            <a:pPr marL="0" indent="0" algn="l">
              <a:buNone/>
            </a:pPr>
            <a:r>
              <a:rPr lang="en-IN" sz="2400" strike="sngStrike" dirty="0">
                <a:latin typeface="Times New Roman" panose="02020603050405020304" pitchFamily="18" charset="0"/>
              </a:rPr>
              <a:t>7. Give classification of microwave tubes.</a:t>
            </a:r>
          </a:p>
          <a:p>
            <a:pPr marL="0" indent="0" algn="l">
              <a:buNone/>
            </a:pPr>
            <a:r>
              <a:rPr lang="en-IN" sz="2400" b="0" i="0" u="none" strike="sngStrike" baseline="0" dirty="0">
                <a:latin typeface="Times New Roman" panose="02020603050405020304" pitchFamily="18" charset="0"/>
              </a:rPr>
              <a:t>8. </a:t>
            </a:r>
            <a:r>
              <a:rPr lang="en-IN" sz="2400" strike="sngStrike" dirty="0">
                <a:solidFill>
                  <a:srgbClr val="FF0000"/>
                </a:solidFill>
                <a:latin typeface="Times New Roman" panose="02020603050405020304" pitchFamily="18" charset="0"/>
              </a:rPr>
              <a:t>Explain transit time effect.</a:t>
            </a:r>
          </a:p>
          <a:p>
            <a:pPr marL="0" indent="0" algn="l">
              <a:buNone/>
            </a:pPr>
            <a:r>
              <a:rPr lang="en-IN" sz="2400" b="0" i="0" u="none" strike="sng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9. Explain frequency pulling and </a:t>
            </a:r>
            <a:r>
              <a:rPr lang="en-IN" sz="2400" strike="sngStrike" dirty="0">
                <a:solidFill>
                  <a:srgbClr val="FF0000"/>
                </a:solidFill>
                <a:latin typeface="Times New Roman" panose="02020603050405020304" pitchFamily="18" charset="0"/>
              </a:rPr>
              <a:t>frequency pushing effect in magnetron</a:t>
            </a:r>
            <a:r>
              <a:rPr lang="en-IN" sz="2400" strike="sngStrike" dirty="0">
                <a:latin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IN" sz="2400" b="0" i="0" u="none" strike="sng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10. Write </a:t>
            </a:r>
            <a:r>
              <a:rPr lang="en-IN" sz="2400" strike="sngStrike" dirty="0">
                <a:solidFill>
                  <a:srgbClr val="FF0000"/>
                </a:solidFill>
                <a:latin typeface="Times New Roman" panose="02020603050405020304" pitchFamily="18" charset="0"/>
              </a:rPr>
              <a:t>note on slow wave structure.</a:t>
            </a:r>
          </a:p>
          <a:p>
            <a:pPr marL="0" indent="0">
              <a:buNone/>
            </a:pPr>
            <a:r>
              <a:rPr lang="en-IN" sz="2400" b="0" i="0" u="none" strike="sng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11. Explain Hull cut-off effect and PI-mode operation in magnetron	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7DAF-381E-40FE-A6C2-ECB17EA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80DE-CBED-4078-964B-398CC9A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3173-E4B5-4EE6-8C3A-282477CD424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4B736B5-B91A-4D05-9351-D9F8075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" y="6088378"/>
            <a:ext cx="1319592" cy="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251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CIDFont+F4</vt:lpstr>
      <vt:lpstr>Times New Roman</vt:lpstr>
      <vt:lpstr>Office Theme</vt:lpstr>
      <vt:lpstr>CLASS TEST CH 4 </vt:lpstr>
      <vt:lpstr>CLASS TEST CH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NIRAJA GANESH SAWANT</dc:creator>
  <cp:lastModifiedBy>Varad Patil</cp:lastModifiedBy>
  <cp:revision>81</cp:revision>
  <dcterms:created xsi:type="dcterms:W3CDTF">2020-08-16T15:18:33Z</dcterms:created>
  <dcterms:modified xsi:type="dcterms:W3CDTF">2023-12-19T10:57:28Z</dcterms:modified>
</cp:coreProperties>
</file>