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1347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17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F6239A-3E08-E929-80CE-F890544EBD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AD971-1689-32CE-A187-ED6C1D9B90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C76C8-0603-4190-BDDB-0B3AFCB0A000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67314-BEF6-42D2-2C32-AF3C364E3D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435C1-88A8-E81B-718B-B85FB83D0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857F2-F136-455E-A224-C4013B621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19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AA3F4-393C-4B00-A556-055197FBE38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51742-E390-47EA-BD2A-B06B019A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4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3850" y="36035"/>
            <a:ext cx="3176299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35429"/>
            <a:ext cx="9144000" cy="11968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71479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588"/>
                </a:lnTo>
              </a:path>
            </a:pathLst>
          </a:custGeom>
          <a:ln w="38099">
            <a:solidFill>
              <a:srgbClr val="F69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1279" y="36035"/>
            <a:ext cx="1601440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710" y="1906782"/>
            <a:ext cx="7757795" cy="173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7699" y="6464300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779" y="20299"/>
            <a:ext cx="5463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F69545"/>
                </a:solidFill>
                <a:latin typeface="Calibri"/>
                <a:cs typeface="Calibri"/>
              </a:rPr>
              <a:t>Internet</a:t>
            </a:r>
            <a:r>
              <a:rPr sz="2800" b="1" spc="-20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69545"/>
                </a:solidFill>
                <a:latin typeface="Calibri"/>
                <a:cs typeface="Calibri"/>
              </a:rPr>
              <a:t>Communication</a:t>
            </a:r>
            <a:r>
              <a:rPr sz="2800" b="1" spc="-20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69545"/>
                </a:solidFill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3266" y="1041717"/>
            <a:ext cx="4825365" cy="12293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98500" marR="5080" indent="-685800">
              <a:lnSpc>
                <a:spcPts val="4730"/>
              </a:lnSpc>
              <a:spcBef>
                <a:spcPts val="215"/>
              </a:spcBef>
              <a:tabLst>
                <a:tab pos="2446020" algn="l"/>
              </a:tabLst>
            </a:pPr>
            <a:r>
              <a:rPr sz="3950" spc="5" dirty="0">
                <a:solidFill>
                  <a:srgbClr val="002060"/>
                </a:solidFill>
                <a:latin typeface="Calibri"/>
                <a:cs typeface="Calibri"/>
              </a:rPr>
              <a:t>Module 4 </a:t>
            </a:r>
            <a:r>
              <a:rPr sz="3950" dirty="0">
                <a:solidFill>
                  <a:srgbClr val="002060"/>
                </a:solidFill>
                <a:latin typeface="Calibri"/>
                <a:cs typeface="Calibri"/>
              </a:rPr>
              <a:t>:	Multimedia  </a:t>
            </a:r>
            <a:r>
              <a:rPr sz="3950" spc="-5" dirty="0">
                <a:solidFill>
                  <a:srgbClr val="002060"/>
                </a:solidFill>
                <a:latin typeface="Calibri"/>
                <a:cs typeface="Calibri"/>
              </a:rPr>
              <a:t>Communications</a:t>
            </a:r>
            <a:endParaRPr sz="3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450" y="0"/>
            <a:ext cx="57696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i="1" spc="120" dirty="0">
                <a:latin typeface="Roboto"/>
                <a:cs typeface="Roboto"/>
              </a:rPr>
              <a:t>Digitizing</a:t>
            </a:r>
            <a:r>
              <a:rPr i="1" spc="35" dirty="0">
                <a:latin typeface="Roboto"/>
                <a:cs typeface="Roboto"/>
              </a:rPr>
              <a:t> </a:t>
            </a:r>
            <a:r>
              <a:rPr i="1" spc="125" dirty="0">
                <a:latin typeface="Roboto"/>
                <a:cs typeface="Roboto"/>
              </a:rPr>
              <a:t>Audio</a:t>
            </a:r>
            <a:r>
              <a:rPr i="1" spc="35" dirty="0">
                <a:latin typeface="Roboto"/>
                <a:cs typeface="Roboto"/>
              </a:rPr>
              <a:t> </a:t>
            </a:r>
            <a:r>
              <a:rPr i="1" spc="475" dirty="0">
                <a:latin typeface="Roboto"/>
                <a:cs typeface="Roboto"/>
              </a:rPr>
              <a:t>&amp;</a:t>
            </a:r>
            <a:r>
              <a:rPr i="1" spc="35" dirty="0">
                <a:latin typeface="Roboto"/>
                <a:cs typeface="Roboto"/>
              </a:rPr>
              <a:t> </a:t>
            </a:r>
            <a:r>
              <a:rPr i="1" spc="65" dirty="0">
                <a:latin typeface="Roboto"/>
                <a:cs typeface="Roboto"/>
              </a:rPr>
              <a:t>Video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9559" y="566947"/>
            <a:ext cx="8672195" cy="53308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680"/>
              </a:spcBef>
            </a:pPr>
            <a:r>
              <a:rPr sz="2950" dirty="0">
                <a:latin typeface="Calibri"/>
                <a:cs typeface="Calibri"/>
              </a:rPr>
              <a:t>Digitizing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Video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:</a:t>
            </a:r>
            <a:endParaRPr sz="2950">
              <a:latin typeface="Calibri"/>
              <a:cs typeface="Calibri"/>
            </a:endParaRPr>
          </a:p>
          <a:p>
            <a:pPr marL="382270" indent="-36957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5" dirty="0">
                <a:latin typeface="Calibri"/>
                <a:cs typeface="Calibri"/>
              </a:rPr>
              <a:t>A</a:t>
            </a:r>
            <a:r>
              <a:rPr sz="2950" dirty="0">
                <a:latin typeface="Calibri"/>
                <a:cs typeface="Calibri"/>
              </a:rPr>
              <a:t> video </a:t>
            </a:r>
            <a:r>
              <a:rPr sz="2950" spc="-10" dirty="0">
                <a:latin typeface="Calibri"/>
                <a:cs typeface="Calibri"/>
              </a:rPr>
              <a:t>consists</a:t>
            </a:r>
            <a:r>
              <a:rPr sz="2950" dirty="0">
                <a:latin typeface="Calibri"/>
                <a:cs typeface="Calibri"/>
              </a:rPr>
              <a:t> of a sequence of </a:t>
            </a:r>
            <a:r>
              <a:rPr sz="2950" spc="-10" dirty="0">
                <a:latin typeface="Calibri"/>
                <a:cs typeface="Calibri"/>
              </a:rPr>
              <a:t>frames.</a:t>
            </a:r>
            <a:endParaRPr sz="2950">
              <a:latin typeface="Calibri"/>
              <a:cs typeface="Calibri"/>
            </a:endParaRPr>
          </a:p>
          <a:p>
            <a:pPr marL="381635" marR="100330" indent="-369570">
              <a:lnSpc>
                <a:spcPts val="3529"/>
              </a:lnSpc>
              <a:spcBef>
                <a:spcPts val="71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dirty="0">
                <a:latin typeface="Calibri"/>
                <a:cs typeface="Calibri"/>
              </a:rPr>
              <a:t>If 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frames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are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displayed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on </a:t>
            </a:r>
            <a:r>
              <a:rPr sz="2950" dirty="0">
                <a:latin typeface="Calibri"/>
                <a:cs typeface="Calibri"/>
              </a:rPr>
              <a:t>the </a:t>
            </a:r>
            <a:r>
              <a:rPr sz="2950" spc="-10" dirty="0">
                <a:latin typeface="Calibri"/>
                <a:cs typeface="Calibri"/>
              </a:rPr>
              <a:t>screen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fast</a:t>
            </a:r>
            <a:r>
              <a:rPr sz="2950" dirty="0">
                <a:latin typeface="Calibri"/>
                <a:cs typeface="Calibri"/>
              </a:rPr>
              <a:t> enough,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we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get</a:t>
            </a:r>
            <a:r>
              <a:rPr sz="2950" dirty="0">
                <a:latin typeface="Calibri"/>
                <a:cs typeface="Calibri"/>
              </a:rPr>
              <a:t> an </a:t>
            </a:r>
            <a:r>
              <a:rPr sz="2950" spc="-5" dirty="0">
                <a:latin typeface="Calibri"/>
                <a:cs typeface="Calibri"/>
              </a:rPr>
              <a:t>impression</a:t>
            </a:r>
            <a:r>
              <a:rPr sz="2950" dirty="0">
                <a:latin typeface="Calibri"/>
                <a:cs typeface="Calibri"/>
              </a:rPr>
              <a:t> of motion. The </a:t>
            </a:r>
            <a:r>
              <a:rPr sz="2950" spc="-5" dirty="0">
                <a:latin typeface="Calibri"/>
                <a:cs typeface="Calibri"/>
              </a:rPr>
              <a:t>reason</a:t>
            </a:r>
            <a:r>
              <a:rPr sz="2950" dirty="0">
                <a:latin typeface="Calibri"/>
                <a:cs typeface="Calibri"/>
              </a:rPr>
              <a:t> is our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eyes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cannot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distinguish</a:t>
            </a:r>
            <a:r>
              <a:rPr sz="2950" dirty="0">
                <a:latin typeface="Calibri"/>
                <a:cs typeface="Calibri"/>
              </a:rPr>
              <a:t> 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rapidly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flashing </a:t>
            </a:r>
            <a:r>
              <a:rPr sz="2950" spc="-10" dirty="0">
                <a:latin typeface="Calibri"/>
                <a:cs typeface="Calibri"/>
              </a:rPr>
              <a:t>frames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as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individual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ones.</a:t>
            </a:r>
            <a:endParaRPr sz="2950">
              <a:latin typeface="Calibri"/>
              <a:cs typeface="Calibri"/>
            </a:endParaRPr>
          </a:p>
          <a:p>
            <a:pPr marL="381635" marR="516890" indent="-369570">
              <a:lnSpc>
                <a:spcPts val="3520"/>
              </a:lnSpc>
              <a:spcBef>
                <a:spcPts val="59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-15" dirty="0">
                <a:latin typeface="Calibri"/>
                <a:cs typeface="Calibri"/>
              </a:rPr>
              <a:t>Each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frame</a:t>
            </a:r>
            <a:r>
              <a:rPr sz="2950" dirty="0">
                <a:latin typeface="Calibri"/>
                <a:cs typeface="Calibri"/>
              </a:rPr>
              <a:t> is divided </a:t>
            </a:r>
            <a:r>
              <a:rPr sz="2950" spc="-15" dirty="0">
                <a:latin typeface="Calibri"/>
                <a:cs typeface="Calibri"/>
              </a:rPr>
              <a:t>into</a:t>
            </a:r>
            <a:r>
              <a:rPr sz="2950" dirty="0">
                <a:latin typeface="Calibri"/>
                <a:cs typeface="Calibri"/>
              </a:rPr>
              <a:t> small grids </a:t>
            </a:r>
            <a:r>
              <a:rPr sz="2950" spc="-5" dirty="0">
                <a:latin typeface="Calibri"/>
                <a:cs typeface="Calibri"/>
              </a:rPr>
              <a:t>called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picture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elements </a:t>
            </a:r>
            <a:r>
              <a:rPr sz="2950" dirty="0">
                <a:latin typeface="Calibri"/>
                <a:cs typeface="Calibri"/>
              </a:rPr>
              <a:t>or </a:t>
            </a:r>
            <a:r>
              <a:rPr sz="2950" spc="-15" dirty="0">
                <a:latin typeface="Calibri"/>
                <a:cs typeface="Calibri"/>
              </a:rPr>
              <a:t>pixels.</a:t>
            </a:r>
            <a:endParaRPr sz="2950">
              <a:latin typeface="Calibri"/>
              <a:cs typeface="Calibri"/>
            </a:endParaRPr>
          </a:p>
          <a:p>
            <a:pPr marL="381635" marR="5080" indent="-369570">
              <a:lnSpc>
                <a:spcPts val="3529"/>
              </a:lnSpc>
              <a:spcBef>
                <a:spcPts val="58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-15" dirty="0">
                <a:latin typeface="Calibri"/>
                <a:cs typeface="Calibri"/>
              </a:rPr>
              <a:t>For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black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and</a:t>
            </a:r>
            <a:r>
              <a:rPr sz="2950" spc="-5" dirty="0">
                <a:latin typeface="Calibri"/>
                <a:cs typeface="Calibri"/>
              </a:rPr>
              <a:t> white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80" dirty="0">
                <a:latin typeface="Calibri"/>
                <a:cs typeface="Calibri"/>
              </a:rPr>
              <a:t>TV,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each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8</a:t>
            </a:r>
            <a:r>
              <a:rPr sz="2950" dirty="0">
                <a:latin typeface="Calibri"/>
                <a:cs typeface="Calibri"/>
              </a:rPr>
              <a:t> bit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pixel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represents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one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256</a:t>
            </a:r>
            <a:r>
              <a:rPr sz="2950" spc="70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different</a:t>
            </a:r>
            <a:r>
              <a:rPr sz="2950" spc="65" dirty="0">
                <a:latin typeface="Calibri"/>
                <a:cs typeface="Calibri"/>
              </a:rPr>
              <a:t> </a:t>
            </a:r>
            <a:r>
              <a:rPr sz="2950" spc="-30" dirty="0">
                <a:latin typeface="Calibri"/>
                <a:cs typeface="Calibri"/>
              </a:rPr>
              <a:t>gray</a:t>
            </a:r>
            <a:r>
              <a:rPr sz="2950" spc="7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levels.</a:t>
            </a:r>
            <a:r>
              <a:rPr sz="2950" spc="6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For</a:t>
            </a:r>
            <a:r>
              <a:rPr sz="2950" spc="7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color</a:t>
            </a:r>
            <a:r>
              <a:rPr sz="2950" spc="65" dirty="0">
                <a:latin typeface="Calibri"/>
                <a:cs typeface="Calibri"/>
              </a:rPr>
              <a:t> </a:t>
            </a:r>
            <a:r>
              <a:rPr sz="2950" spc="-80" dirty="0">
                <a:latin typeface="Calibri"/>
                <a:cs typeface="Calibri"/>
              </a:rPr>
              <a:t>TV,</a:t>
            </a:r>
            <a:r>
              <a:rPr sz="2950" spc="7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each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pixel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24 bits, with </a:t>
            </a:r>
            <a:r>
              <a:rPr sz="2950" spc="5" dirty="0">
                <a:latin typeface="Calibri"/>
                <a:cs typeface="Calibri"/>
              </a:rPr>
              <a:t>8</a:t>
            </a:r>
            <a:r>
              <a:rPr sz="2950" dirty="0">
                <a:latin typeface="Calibri"/>
                <a:cs typeface="Calibri"/>
              </a:rPr>
              <a:t> bits </a:t>
            </a:r>
            <a:r>
              <a:rPr sz="2950" spc="-20" dirty="0">
                <a:latin typeface="Calibri"/>
                <a:cs typeface="Calibri"/>
              </a:rPr>
              <a:t>for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each primary </a:t>
            </a:r>
            <a:r>
              <a:rPr sz="2950" spc="-55" dirty="0">
                <a:latin typeface="Calibri"/>
                <a:cs typeface="Calibri"/>
              </a:rPr>
              <a:t>color.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621" y="0"/>
            <a:ext cx="22167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latin typeface="Arial"/>
                <a:cs typeface="Arial"/>
              </a:rPr>
              <a:t>Compression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359" y="1143508"/>
            <a:ext cx="8883650" cy="4309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3060" marR="5080" indent="-340995">
              <a:lnSpc>
                <a:spcPct val="100400"/>
              </a:lnSpc>
              <a:spcBef>
                <a:spcPts val="85"/>
              </a:spcBef>
              <a:buSzPct val="50000"/>
              <a:buChar char="●"/>
              <a:tabLst>
                <a:tab pos="353060" algn="l"/>
                <a:tab pos="353695" algn="l"/>
              </a:tabLst>
            </a:pPr>
            <a:r>
              <a:rPr sz="2800" spc="-5" dirty="0">
                <a:latin typeface="Arial MT"/>
                <a:cs typeface="Arial MT"/>
              </a:rPr>
              <a:t>Data compression is the art or science of representing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compact form.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We</a:t>
            </a:r>
            <a:r>
              <a:rPr sz="2800" spc="-5" dirty="0">
                <a:latin typeface="Arial MT"/>
                <a:cs typeface="Arial MT"/>
              </a:rPr>
              <a:t> create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these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compact representations by identifying and using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structures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 exist in 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  <a:p>
            <a:pPr marL="353060" marR="637540" indent="-340995">
              <a:lnSpc>
                <a:spcPct val="100400"/>
              </a:lnSpc>
              <a:buSzPct val="50000"/>
              <a:buChar char="●"/>
              <a:tabLst>
                <a:tab pos="353060" algn="l"/>
                <a:tab pos="353695" algn="l"/>
              </a:tabLst>
            </a:pPr>
            <a:r>
              <a:rPr sz="2800" spc="-5" dirty="0">
                <a:latin typeface="Arial MT"/>
                <a:cs typeface="Arial MT"/>
              </a:rPr>
              <a:t>Data compression is important to storage systems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because it allows more bytes to be packed into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given storage medium than when the data is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uncompressed.</a:t>
            </a:r>
            <a:endParaRPr sz="2800">
              <a:latin typeface="Arial MT"/>
              <a:cs typeface="Arial MT"/>
            </a:endParaRPr>
          </a:p>
          <a:p>
            <a:pPr marL="353060" marR="459740" indent="-340995">
              <a:lnSpc>
                <a:spcPct val="100400"/>
              </a:lnSpc>
              <a:spcBef>
                <a:spcPts val="5"/>
              </a:spcBef>
              <a:buSzPct val="50000"/>
              <a:buChar char="●"/>
              <a:tabLst>
                <a:tab pos="353060" algn="l"/>
                <a:tab pos="353695" algn="l"/>
              </a:tabLst>
            </a:pPr>
            <a:r>
              <a:rPr sz="2800" spc="-5" dirty="0">
                <a:latin typeface="Arial MT"/>
                <a:cs typeface="Arial MT"/>
              </a:rPr>
              <a:t>Compression also reduces file transfer time, saving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communications bandwidth.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1207" y="6367259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9370" y="0"/>
            <a:ext cx="57467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E36B09"/>
                </a:solidFill>
              </a:rPr>
              <a:t>Audio </a:t>
            </a:r>
            <a:r>
              <a:rPr spc="5" dirty="0">
                <a:solidFill>
                  <a:srgbClr val="E36B09"/>
                </a:solidFill>
              </a:rPr>
              <a:t>&amp;</a:t>
            </a:r>
            <a:r>
              <a:rPr dirty="0">
                <a:solidFill>
                  <a:srgbClr val="E36B09"/>
                </a:solidFill>
              </a:rPr>
              <a:t> Video </a:t>
            </a:r>
            <a:r>
              <a:rPr spc="-5" dirty="0">
                <a:solidFill>
                  <a:srgbClr val="E36B09"/>
                </a:solidFill>
              </a:rPr>
              <a:t>Compression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099" y="6426200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402" y="815737"/>
            <a:ext cx="7887334" cy="43516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9530" marR="1112520" indent="91440">
              <a:lnSpc>
                <a:spcPts val="3450"/>
              </a:lnSpc>
              <a:spcBef>
                <a:spcPts val="540"/>
              </a:spcBef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audio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video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Internet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requires</a:t>
            </a:r>
            <a:r>
              <a:rPr sz="3200" spc="-5" dirty="0">
                <a:latin typeface="Calibri"/>
                <a:cs typeface="Calibri"/>
              </a:rPr>
              <a:t> Compression.</a:t>
            </a:r>
            <a:endParaRPr sz="3200">
              <a:latin typeface="Calibri"/>
              <a:cs typeface="Calibri"/>
            </a:endParaRPr>
          </a:p>
          <a:p>
            <a:pPr marL="392430" indent="-38036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Audio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Compression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392430" marR="5080" indent="-361315">
              <a:lnSpc>
                <a:spcPts val="3529"/>
              </a:lnSpc>
              <a:spcBef>
                <a:spcPts val="660"/>
              </a:spcBef>
              <a:buChar char="-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Audio </a:t>
            </a:r>
            <a:r>
              <a:rPr sz="3200" spc="-10" dirty="0">
                <a:latin typeface="Calibri"/>
                <a:cs typeface="Calibri"/>
              </a:rPr>
              <a:t>compression can </a:t>
            </a:r>
            <a:r>
              <a:rPr sz="3200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speech or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music.</a:t>
            </a:r>
            <a:endParaRPr sz="3200">
              <a:latin typeface="Calibri"/>
              <a:cs typeface="Calibri"/>
            </a:endParaRPr>
          </a:p>
          <a:p>
            <a:pPr marL="392430" marR="827405" indent="-361315">
              <a:lnSpc>
                <a:spcPct val="90800"/>
              </a:lnSpc>
              <a:spcBef>
                <a:spcPts val="490"/>
              </a:spcBef>
              <a:buChar char="-"/>
              <a:tabLst>
                <a:tab pos="392430" algn="l"/>
                <a:tab pos="393065" algn="l"/>
              </a:tabLst>
            </a:pPr>
            <a:r>
              <a:rPr sz="3200" spc="-1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speech,</a:t>
            </a:r>
            <a:r>
              <a:rPr sz="3200" spc="-15" dirty="0">
                <a:latin typeface="Calibri"/>
                <a:cs typeface="Calibri"/>
              </a:rPr>
              <a:t> 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compress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64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khz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digitized </a:t>
            </a:r>
            <a:r>
              <a:rPr sz="3200" dirty="0">
                <a:latin typeface="Calibri"/>
                <a:cs typeface="Calibri"/>
              </a:rPr>
              <a:t>signal &amp;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music,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need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1.411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Mhz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signal.</a:t>
            </a:r>
            <a:endParaRPr sz="3200">
              <a:latin typeface="Calibri"/>
              <a:cs typeface="Calibri"/>
            </a:endParaRPr>
          </a:p>
          <a:p>
            <a:pPr marL="392430" indent="-361950">
              <a:lnSpc>
                <a:spcPct val="100000"/>
              </a:lnSpc>
              <a:spcBef>
                <a:spcPts val="210"/>
              </a:spcBef>
              <a:buChar char="-"/>
              <a:tabLst>
                <a:tab pos="392430" algn="l"/>
                <a:tab pos="393065" algn="l"/>
              </a:tabLst>
            </a:pPr>
            <a:r>
              <a:rPr sz="3200" spc="-55" dirty="0">
                <a:latin typeface="Calibri"/>
                <a:cs typeface="Calibri"/>
              </a:rPr>
              <a:t>Two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Types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Predictive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Perceptual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Encoding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25" y="12719"/>
            <a:ext cx="403097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Predictive</a:t>
            </a:r>
            <a:r>
              <a:rPr spc="-50" dirty="0"/>
              <a:t> </a:t>
            </a:r>
            <a:r>
              <a:rPr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634" y="997853"/>
            <a:ext cx="7769859" cy="2541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5" dirty="0">
                <a:latin typeface="Calibri"/>
                <a:cs typeface="Calibri"/>
              </a:rPr>
              <a:t>Differences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samples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encoded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instead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encoding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sampled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values.</a:t>
            </a:r>
            <a:endParaRPr sz="3200">
              <a:latin typeface="Calibri"/>
              <a:cs typeface="Calibri"/>
            </a:endParaRPr>
          </a:p>
          <a:p>
            <a:pPr marL="392430" marR="248285" indent="-380365">
              <a:lnSpc>
                <a:spcPct val="101600"/>
              </a:lnSpc>
              <a:spcBef>
                <a:spcPts val="3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20" dirty="0">
                <a:latin typeface="Calibri"/>
                <a:cs typeface="Calibri"/>
              </a:rPr>
              <a:t>Several </a:t>
            </a:r>
            <a:r>
              <a:rPr sz="3200" spc="-15" dirty="0">
                <a:latin typeface="Calibri"/>
                <a:cs typeface="Calibri"/>
              </a:rPr>
              <a:t>standards are </a:t>
            </a:r>
            <a:r>
              <a:rPr sz="3200" spc="-5" dirty="0">
                <a:latin typeface="Calibri"/>
                <a:cs typeface="Calibri"/>
              </a:rPr>
              <a:t>defined </a:t>
            </a:r>
            <a:r>
              <a:rPr sz="3200" dirty="0">
                <a:latin typeface="Calibri"/>
                <a:cs typeface="Calibri"/>
              </a:rPr>
              <a:t>: GSM, G.729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G.723.3.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950" y="12719"/>
            <a:ext cx="53784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Perceptual</a:t>
            </a:r>
            <a:r>
              <a:rPr spc="-30" dirty="0"/>
              <a:t> </a:t>
            </a:r>
            <a:r>
              <a:rPr dirty="0"/>
              <a:t>Encoding:</a:t>
            </a:r>
            <a:r>
              <a:rPr spc="-25" dirty="0"/>
              <a:t> </a:t>
            </a:r>
            <a:r>
              <a:rPr spc="5" dirty="0"/>
              <a:t>MP3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883" y="923558"/>
            <a:ext cx="7956550" cy="47631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81635" marR="481330" indent="-369570" algn="just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382270" algn="l"/>
              </a:tabLst>
            </a:pPr>
            <a:r>
              <a:rPr sz="2950" spc="-5" dirty="0">
                <a:latin typeface="Calibri"/>
                <a:cs typeface="Calibri"/>
              </a:rPr>
              <a:t>Most </a:t>
            </a:r>
            <a:r>
              <a:rPr sz="2950" dirty="0">
                <a:latin typeface="Calibri"/>
                <a:cs typeface="Calibri"/>
              </a:rPr>
              <a:t>common </a:t>
            </a:r>
            <a:r>
              <a:rPr sz="2950" spc="-5" dirty="0">
                <a:latin typeface="Calibri"/>
                <a:cs typeface="Calibri"/>
              </a:rPr>
              <a:t>compression technique </a:t>
            </a:r>
            <a:r>
              <a:rPr sz="2950" dirty="0">
                <a:latin typeface="Calibri"/>
                <a:cs typeface="Calibri"/>
              </a:rPr>
              <a:t>used </a:t>
            </a:r>
            <a:r>
              <a:rPr sz="2950" spc="-15" dirty="0">
                <a:latin typeface="Calibri"/>
                <a:cs typeface="Calibri"/>
              </a:rPr>
              <a:t>to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create </a:t>
            </a:r>
            <a:r>
              <a:rPr sz="2950" spc="5" dirty="0">
                <a:latin typeface="Calibri"/>
                <a:cs typeface="Calibri"/>
              </a:rPr>
              <a:t>CD </a:t>
            </a:r>
            <a:r>
              <a:rPr sz="2950" dirty="0">
                <a:latin typeface="Calibri"/>
                <a:cs typeface="Calibri"/>
              </a:rPr>
              <a:t>quality audio is based </a:t>
            </a:r>
            <a:r>
              <a:rPr sz="2950" spc="5" dirty="0">
                <a:latin typeface="Calibri"/>
                <a:cs typeface="Calibri"/>
              </a:rPr>
              <a:t>on </a:t>
            </a:r>
            <a:r>
              <a:rPr sz="2950" spc="-5" dirty="0">
                <a:latin typeface="Calibri"/>
                <a:cs typeface="Calibri"/>
              </a:rPr>
              <a:t>perceptual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encoding.</a:t>
            </a:r>
            <a:endParaRPr sz="2950">
              <a:latin typeface="Calibri"/>
              <a:cs typeface="Calibri"/>
            </a:endParaRPr>
          </a:p>
          <a:p>
            <a:pPr marL="382270" indent="-369570" algn="just">
              <a:lnSpc>
                <a:spcPts val="3425"/>
              </a:lnSpc>
              <a:buFont typeface="Arial MT"/>
              <a:buChar char="•"/>
              <a:tabLst>
                <a:tab pos="382270" algn="l"/>
              </a:tabLst>
            </a:pPr>
            <a:r>
              <a:rPr sz="2950" dirty="0">
                <a:latin typeface="Calibri"/>
                <a:cs typeface="Calibri"/>
              </a:rPr>
              <a:t>MP3</a:t>
            </a:r>
            <a:r>
              <a:rPr sz="2950" spc="-5" dirty="0">
                <a:latin typeface="Calibri"/>
                <a:cs typeface="Calibri"/>
              </a:rPr>
              <a:t> (MPEG</a:t>
            </a:r>
            <a:r>
              <a:rPr sz="2950" dirty="0">
                <a:latin typeface="Calibri"/>
                <a:cs typeface="Calibri"/>
              </a:rPr>
              <a:t> Audio </a:t>
            </a:r>
            <a:r>
              <a:rPr sz="2950" spc="-20" dirty="0">
                <a:latin typeface="Calibri"/>
                <a:cs typeface="Calibri"/>
              </a:rPr>
              <a:t>layer</a:t>
            </a:r>
            <a:r>
              <a:rPr sz="2950" dirty="0">
                <a:latin typeface="Calibri"/>
                <a:cs typeface="Calibri"/>
              </a:rPr>
              <a:t> 3)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uses this </a:t>
            </a:r>
            <a:r>
              <a:rPr sz="2950" spc="-5" dirty="0">
                <a:latin typeface="Calibri"/>
                <a:cs typeface="Calibri"/>
              </a:rPr>
              <a:t>technique.</a:t>
            </a:r>
            <a:endParaRPr sz="2950">
              <a:latin typeface="Calibri"/>
              <a:cs typeface="Calibri"/>
            </a:endParaRPr>
          </a:p>
          <a:p>
            <a:pPr marL="381635" marR="5080" indent="-369570">
              <a:lnSpc>
                <a:spcPts val="2850"/>
              </a:lnSpc>
              <a:spcBef>
                <a:spcPts val="625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dirty="0">
                <a:latin typeface="Calibri"/>
                <a:cs typeface="Calibri"/>
              </a:rPr>
              <a:t>Based </a:t>
            </a:r>
            <a:r>
              <a:rPr sz="2950" spc="5" dirty="0">
                <a:latin typeface="Calibri"/>
                <a:cs typeface="Calibri"/>
              </a:rPr>
              <a:t>on </a:t>
            </a:r>
            <a:r>
              <a:rPr sz="2950" dirty="0">
                <a:latin typeface="Calibri"/>
                <a:cs typeface="Calibri"/>
              </a:rPr>
              <a:t>the science of </a:t>
            </a:r>
            <a:r>
              <a:rPr sz="2950" spc="-10" dirty="0">
                <a:latin typeface="Calibri"/>
                <a:cs typeface="Calibri"/>
              </a:rPr>
              <a:t>psychoacoustics </a:t>
            </a:r>
            <a:r>
              <a:rPr sz="2950" spc="-5" dirty="0">
                <a:latin typeface="Calibri"/>
                <a:cs typeface="Calibri"/>
              </a:rPr>
              <a:t>(study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how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people </a:t>
            </a:r>
            <a:r>
              <a:rPr sz="2950" spc="-10" dirty="0">
                <a:latin typeface="Calibri"/>
                <a:cs typeface="Calibri"/>
              </a:rPr>
              <a:t>perceive</a:t>
            </a:r>
            <a:r>
              <a:rPr sz="2950" dirty="0">
                <a:latin typeface="Calibri"/>
                <a:cs typeface="Calibri"/>
              </a:rPr>
              <a:t> sound).</a:t>
            </a:r>
            <a:endParaRPr sz="2950">
              <a:latin typeface="Calibri"/>
              <a:cs typeface="Calibri"/>
            </a:endParaRPr>
          </a:p>
          <a:p>
            <a:pPr marL="381635" marR="34925" indent="-369570">
              <a:lnSpc>
                <a:spcPts val="2850"/>
              </a:lnSpc>
              <a:spcBef>
                <a:spcPts val="60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-5" dirty="0">
                <a:latin typeface="Calibri"/>
                <a:cs typeface="Calibri"/>
              </a:rPr>
              <a:t>Frequency</a:t>
            </a:r>
            <a:r>
              <a:rPr sz="2950" dirty="0">
                <a:latin typeface="Calibri"/>
                <a:cs typeface="Calibri"/>
              </a:rPr>
              <a:t> Masking : Loud sound in 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frequency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range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can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partially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 </a:t>
            </a:r>
            <a:r>
              <a:rPr sz="2950" spc="-10" dirty="0">
                <a:latin typeface="Calibri"/>
                <a:cs typeface="Calibri"/>
              </a:rPr>
              <a:t>totally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mask </a:t>
            </a:r>
            <a:r>
              <a:rPr sz="2950" spc="-5" dirty="0">
                <a:latin typeface="Calibri"/>
                <a:cs typeface="Calibri"/>
              </a:rPr>
              <a:t>softer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sound in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another</a:t>
            </a:r>
            <a:r>
              <a:rPr sz="2950" spc="-5" dirty="0">
                <a:latin typeface="Calibri"/>
                <a:cs typeface="Calibri"/>
              </a:rPr>
              <a:t> frequency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range.</a:t>
            </a:r>
            <a:endParaRPr sz="2950">
              <a:latin typeface="Calibri"/>
              <a:cs typeface="Calibri"/>
            </a:endParaRPr>
          </a:p>
          <a:p>
            <a:pPr marL="381635" marR="295910" indent="-369570">
              <a:lnSpc>
                <a:spcPts val="2850"/>
              </a:lnSpc>
              <a:spcBef>
                <a:spcPts val="60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-40" dirty="0">
                <a:latin typeface="Calibri"/>
                <a:cs typeface="Calibri"/>
              </a:rPr>
              <a:t>Temporal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Masking : </a:t>
            </a:r>
            <a:r>
              <a:rPr sz="2950" spc="5" dirty="0">
                <a:latin typeface="Calibri"/>
                <a:cs typeface="Calibri"/>
              </a:rPr>
              <a:t>A</a:t>
            </a:r>
            <a:r>
              <a:rPr sz="2950" dirty="0">
                <a:latin typeface="Calibri"/>
                <a:cs typeface="Calibri"/>
              </a:rPr>
              <a:t> loud sound </a:t>
            </a:r>
            <a:r>
              <a:rPr sz="2950" spc="-10" dirty="0">
                <a:latin typeface="Calibri"/>
                <a:cs typeface="Calibri"/>
              </a:rPr>
              <a:t>can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numb</a:t>
            </a:r>
            <a:r>
              <a:rPr sz="2950" dirty="0">
                <a:latin typeface="Calibri"/>
                <a:cs typeface="Calibri"/>
              </a:rPr>
              <a:t> our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ears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for</a:t>
            </a:r>
            <a:r>
              <a:rPr sz="2950" dirty="0">
                <a:latin typeface="Calibri"/>
                <a:cs typeface="Calibri"/>
              </a:rPr>
              <a:t> a short time </a:t>
            </a:r>
            <a:r>
              <a:rPr sz="2950" spc="-10" dirty="0">
                <a:latin typeface="Calibri"/>
                <a:cs typeface="Calibri"/>
              </a:rPr>
              <a:t>even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after</a:t>
            </a:r>
            <a:r>
              <a:rPr sz="2950" dirty="0">
                <a:latin typeface="Calibri"/>
                <a:cs typeface="Calibri"/>
              </a:rPr>
              <a:t> the sound has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stopped.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942" y="38374"/>
            <a:ext cx="1455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36B09"/>
                </a:solidFill>
              </a:rPr>
              <a:t>Co</a:t>
            </a:r>
            <a:r>
              <a:rPr sz="3600" spc="-35" dirty="0">
                <a:solidFill>
                  <a:srgbClr val="E36B09"/>
                </a:solidFill>
              </a:rPr>
              <a:t>n</a:t>
            </a:r>
            <a:r>
              <a:rPr sz="3600" spc="-45" dirty="0">
                <a:solidFill>
                  <a:srgbClr val="E36B09"/>
                </a:solidFill>
              </a:rPr>
              <a:t>t</a:t>
            </a:r>
            <a:r>
              <a:rPr sz="3600" dirty="0">
                <a:solidFill>
                  <a:srgbClr val="E36B09"/>
                </a:solidFill>
              </a:rPr>
              <a:t>d</a:t>
            </a:r>
            <a:r>
              <a:rPr sz="3600" b="1" spc="-270" dirty="0">
                <a:solidFill>
                  <a:srgbClr val="E36B09"/>
                </a:solidFill>
                <a:latin typeface="Roboto Bk"/>
                <a:cs typeface="Roboto Bk"/>
              </a:rPr>
              <a:t>…</a:t>
            </a:r>
            <a:endParaRPr sz="36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859" y="491510"/>
            <a:ext cx="8416925" cy="52012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81635" marR="93980" indent="-369570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dirty="0">
                <a:latin typeface="Calibri"/>
                <a:cs typeface="Calibri"/>
              </a:rPr>
              <a:t>MP3 uses these </a:t>
            </a:r>
            <a:r>
              <a:rPr sz="2950" spc="-10" dirty="0">
                <a:latin typeface="Calibri"/>
                <a:cs typeface="Calibri"/>
              </a:rPr>
              <a:t>two</a:t>
            </a:r>
            <a:r>
              <a:rPr sz="2950" dirty="0">
                <a:latin typeface="Calibri"/>
                <a:cs typeface="Calibri"/>
              </a:rPr>
              <a:t> phenomena </a:t>
            </a:r>
            <a:r>
              <a:rPr sz="2950" spc="-1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compress</a:t>
            </a:r>
            <a:r>
              <a:rPr sz="2950" dirty="0">
                <a:latin typeface="Calibri"/>
                <a:cs typeface="Calibri"/>
              </a:rPr>
              <a:t> Audio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signals.</a:t>
            </a:r>
            <a:endParaRPr sz="2950">
              <a:latin typeface="Calibri"/>
              <a:cs typeface="Calibri"/>
            </a:endParaRPr>
          </a:p>
          <a:p>
            <a:pPr marL="381635" marR="524510" indent="-369570">
              <a:lnSpc>
                <a:spcPts val="2850"/>
              </a:lnSpc>
              <a:spcBef>
                <a:spcPts val="60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technique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analyses</a:t>
            </a:r>
            <a:r>
              <a:rPr sz="2950" dirty="0">
                <a:latin typeface="Calibri"/>
                <a:cs typeface="Calibri"/>
              </a:rPr>
              <a:t> and divides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 spectrum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into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several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groups.</a:t>
            </a:r>
            <a:endParaRPr sz="2950">
              <a:latin typeface="Calibri"/>
              <a:cs typeface="Calibri"/>
            </a:endParaRPr>
          </a:p>
          <a:p>
            <a:pPr marL="381635" marR="5080" indent="-369570">
              <a:lnSpc>
                <a:spcPts val="2850"/>
              </a:lnSpc>
              <a:spcBef>
                <a:spcPts val="60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-25" dirty="0">
                <a:latin typeface="Calibri"/>
                <a:cs typeface="Calibri"/>
              </a:rPr>
              <a:t>Zero</a:t>
            </a:r>
            <a:r>
              <a:rPr sz="2950" dirty="0">
                <a:latin typeface="Calibri"/>
                <a:cs typeface="Calibri"/>
              </a:rPr>
              <a:t> bits </a:t>
            </a:r>
            <a:r>
              <a:rPr sz="2950" spc="-15" dirty="0">
                <a:latin typeface="Calibri"/>
                <a:cs typeface="Calibri"/>
              </a:rPr>
              <a:t>are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allocated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to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frequency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ranges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are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allocated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to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frequency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ranges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are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totally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masked</a:t>
            </a:r>
            <a:endParaRPr sz="2950">
              <a:latin typeface="Calibri"/>
              <a:cs typeface="Calibri"/>
            </a:endParaRPr>
          </a:p>
          <a:p>
            <a:pPr marL="381635" marR="634365" indent="-369570">
              <a:lnSpc>
                <a:spcPts val="2850"/>
              </a:lnSpc>
              <a:spcBef>
                <a:spcPts val="60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5" dirty="0">
                <a:latin typeface="Calibri"/>
                <a:cs typeface="Calibri"/>
              </a:rPr>
              <a:t>A</a:t>
            </a:r>
            <a:r>
              <a:rPr sz="2950" dirty="0">
                <a:latin typeface="Calibri"/>
                <a:cs typeface="Calibri"/>
              </a:rPr>
              <a:t> small no. of bits </a:t>
            </a:r>
            <a:r>
              <a:rPr sz="2950" spc="-15" dirty="0">
                <a:latin typeface="Calibri"/>
                <a:cs typeface="Calibri"/>
              </a:rPr>
              <a:t>are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allocated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the </a:t>
            </a:r>
            <a:r>
              <a:rPr sz="2950" spc="-5" dirty="0">
                <a:latin typeface="Calibri"/>
                <a:cs typeface="Calibri"/>
              </a:rPr>
              <a:t>frequency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range</a:t>
            </a:r>
            <a:r>
              <a:rPr sz="2950" spc="-5" dirty="0">
                <a:latin typeface="Calibri"/>
                <a:cs typeface="Calibri"/>
              </a:rPr>
              <a:t> that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are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partially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masked.</a:t>
            </a:r>
            <a:endParaRPr sz="2950">
              <a:latin typeface="Calibri"/>
              <a:cs typeface="Calibri"/>
            </a:endParaRPr>
          </a:p>
          <a:p>
            <a:pPr marL="381635" marR="645795" indent="-369570">
              <a:lnSpc>
                <a:spcPts val="2850"/>
              </a:lnSpc>
              <a:spcBef>
                <a:spcPts val="60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5" dirty="0">
                <a:latin typeface="Calibri"/>
                <a:cs typeface="Calibri"/>
              </a:rPr>
              <a:t>A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large</a:t>
            </a:r>
            <a:r>
              <a:rPr sz="2950" dirty="0">
                <a:latin typeface="Calibri"/>
                <a:cs typeface="Calibri"/>
              </a:rPr>
              <a:t> no. of bits </a:t>
            </a:r>
            <a:r>
              <a:rPr sz="2950" spc="-15" dirty="0">
                <a:latin typeface="Calibri"/>
                <a:cs typeface="Calibri"/>
              </a:rPr>
              <a:t>are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allocated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the </a:t>
            </a:r>
            <a:r>
              <a:rPr sz="2950" spc="-10" dirty="0">
                <a:latin typeface="Calibri"/>
                <a:cs typeface="Calibri"/>
              </a:rPr>
              <a:t>freq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range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spc="-15" dirty="0">
                <a:latin typeface="Calibri"/>
                <a:cs typeface="Calibri"/>
              </a:rPr>
              <a:t>are</a:t>
            </a:r>
            <a:r>
              <a:rPr sz="2950" dirty="0">
                <a:latin typeface="Calibri"/>
                <a:cs typeface="Calibri"/>
              </a:rPr>
              <a:t> not </a:t>
            </a:r>
            <a:r>
              <a:rPr sz="2950" spc="-15" dirty="0">
                <a:latin typeface="Calibri"/>
                <a:cs typeface="Calibri"/>
              </a:rPr>
              <a:t>masked.</a:t>
            </a:r>
            <a:endParaRPr sz="2950">
              <a:latin typeface="Calibri"/>
              <a:cs typeface="Calibri"/>
            </a:endParaRPr>
          </a:p>
          <a:p>
            <a:pPr marL="381635" marR="296545" indent="-369570">
              <a:lnSpc>
                <a:spcPts val="2850"/>
              </a:lnSpc>
              <a:spcBef>
                <a:spcPts val="60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dirty="0">
                <a:latin typeface="Calibri"/>
                <a:cs typeface="Calibri"/>
              </a:rPr>
              <a:t>MP3 </a:t>
            </a:r>
            <a:r>
              <a:rPr sz="2950" spc="-5" dirty="0">
                <a:latin typeface="Calibri"/>
                <a:cs typeface="Calibri"/>
              </a:rPr>
              <a:t>produces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3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data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rates</a:t>
            </a:r>
            <a:r>
              <a:rPr sz="2950" dirty="0">
                <a:latin typeface="Calibri"/>
                <a:cs typeface="Calibri"/>
              </a:rPr>
              <a:t> :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96 </a:t>
            </a:r>
            <a:r>
              <a:rPr sz="2950" spc="-5" dirty="0">
                <a:latin typeface="Calibri"/>
                <a:cs typeface="Calibri"/>
              </a:rPr>
              <a:t>kbps,</a:t>
            </a:r>
            <a:r>
              <a:rPr sz="2950" dirty="0">
                <a:latin typeface="Calibri"/>
                <a:cs typeface="Calibri"/>
              </a:rPr>
              <a:t> 128 </a:t>
            </a:r>
            <a:r>
              <a:rPr sz="2950" spc="-5" dirty="0">
                <a:latin typeface="Calibri"/>
                <a:cs typeface="Calibri"/>
              </a:rPr>
              <a:t>kbps</a:t>
            </a:r>
            <a:r>
              <a:rPr sz="2950" dirty="0">
                <a:latin typeface="Calibri"/>
                <a:cs typeface="Calibri"/>
              </a:rPr>
              <a:t> and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160</a:t>
            </a:r>
            <a:r>
              <a:rPr sz="2950" spc="-5" dirty="0">
                <a:latin typeface="Calibri"/>
                <a:cs typeface="Calibri"/>
              </a:rPr>
              <a:t> kbps.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979" y="61488"/>
            <a:ext cx="28987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E36B09"/>
                </a:solidFill>
              </a:rPr>
              <a:t>Video</a:t>
            </a:r>
            <a:r>
              <a:rPr sz="2850" spc="-55" dirty="0">
                <a:solidFill>
                  <a:srgbClr val="E36B09"/>
                </a:solidFill>
              </a:rPr>
              <a:t> </a:t>
            </a:r>
            <a:r>
              <a:rPr sz="2850" spc="5" dirty="0">
                <a:solidFill>
                  <a:srgbClr val="E36B09"/>
                </a:solidFill>
              </a:rPr>
              <a:t>Compression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407626" y="1115968"/>
            <a:ext cx="8140065" cy="37782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92430" indent="-3803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Video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composed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multiple</a:t>
            </a:r>
            <a:r>
              <a:rPr sz="3200" spc="-10" dirty="0">
                <a:latin typeface="Calibri"/>
                <a:cs typeface="Calibri"/>
              </a:rPr>
              <a:t> frames.</a:t>
            </a:r>
            <a:endParaRPr sz="3200">
              <a:latin typeface="Calibri"/>
              <a:cs typeface="Calibri"/>
            </a:endParaRPr>
          </a:p>
          <a:p>
            <a:pPr marL="392430" indent="-3803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Image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frames.</a:t>
            </a:r>
            <a:endParaRPr sz="3200">
              <a:latin typeface="Calibri"/>
              <a:cs typeface="Calibri"/>
            </a:endParaRPr>
          </a:p>
          <a:p>
            <a:pPr marL="392430" marR="464820" indent="-380365">
              <a:lnSpc>
                <a:spcPct val="101600"/>
              </a:lnSpc>
              <a:spcBef>
                <a:spcPts val="59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can compress </a:t>
            </a:r>
            <a:r>
              <a:rPr sz="3200" dirty="0">
                <a:latin typeface="Calibri"/>
                <a:cs typeface="Calibri"/>
              </a:rPr>
              <a:t>video</a:t>
            </a:r>
            <a:r>
              <a:rPr sz="3200" spc="-10" dirty="0">
                <a:latin typeface="Calibri"/>
                <a:cs typeface="Calibri"/>
              </a:rPr>
              <a:t> by </a:t>
            </a:r>
            <a:r>
              <a:rPr sz="3200" spc="-20" dirty="0">
                <a:latin typeface="Calibri"/>
                <a:cs typeface="Calibri"/>
              </a:rPr>
              <a:t>first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images.</a:t>
            </a:r>
            <a:endParaRPr sz="3200">
              <a:latin typeface="Calibri"/>
              <a:cs typeface="Calibri"/>
            </a:endParaRPr>
          </a:p>
          <a:p>
            <a:pPr marL="392430" indent="-3803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92430" algn="l"/>
                <a:tab pos="393065" algn="l"/>
                <a:tab pos="6028055" algn="l"/>
              </a:tabLst>
            </a:pP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standards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 </a:t>
            </a:r>
            <a:r>
              <a:rPr sz="3200" spc="-25" dirty="0">
                <a:latin typeface="Calibri"/>
                <a:cs typeface="Calibri"/>
              </a:rPr>
              <a:t>for	</a:t>
            </a:r>
            <a:r>
              <a:rPr sz="3200" spc="-10" dirty="0">
                <a:latin typeface="Calibri"/>
                <a:cs typeface="Calibri"/>
              </a:rPr>
              <a:t>compression</a:t>
            </a:r>
            <a:endParaRPr sz="3200">
              <a:latin typeface="Calibri"/>
              <a:cs typeface="Calibri"/>
            </a:endParaRPr>
          </a:p>
          <a:p>
            <a:pPr marL="392430" marR="397510">
              <a:lnSpc>
                <a:spcPts val="3829"/>
              </a:lnSpc>
              <a:spcBef>
                <a:spcPts val="165"/>
              </a:spcBef>
            </a:pPr>
            <a:r>
              <a:rPr sz="3200" dirty="0">
                <a:latin typeface="Calibri"/>
                <a:cs typeface="Calibri"/>
              </a:rPr>
              <a:t>:</a:t>
            </a:r>
            <a:r>
              <a:rPr sz="3200" spc="-5" dirty="0">
                <a:latin typeface="Calibri"/>
                <a:cs typeface="Calibri"/>
              </a:rPr>
              <a:t> JPEG(used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image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compression)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10" dirty="0">
                <a:latin typeface="Calibri"/>
                <a:cs typeface="Calibri"/>
              </a:rPr>
              <a:t>MPEG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(used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video </a:t>
            </a:r>
            <a:r>
              <a:rPr sz="3200" spc="-10" dirty="0">
                <a:latin typeface="Calibri"/>
                <a:cs typeface="Calibri"/>
              </a:rPr>
              <a:t>compression).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956" y="61488"/>
            <a:ext cx="39243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>
                <a:solidFill>
                  <a:srgbClr val="E36B09"/>
                </a:solidFill>
              </a:rPr>
              <a:t>Image</a:t>
            </a:r>
            <a:r>
              <a:rPr sz="2850" spc="-10" dirty="0">
                <a:solidFill>
                  <a:srgbClr val="E36B09"/>
                </a:solidFill>
              </a:rPr>
              <a:t> </a:t>
            </a:r>
            <a:r>
              <a:rPr sz="2850" spc="5" dirty="0">
                <a:solidFill>
                  <a:srgbClr val="E36B09"/>
                </a:solidFill>
              </a:rPr>
              <a:t>Compression</a:t>
            </a:r>
            <a:r>
              <a:rPr sz="2850" spc="-5" dirty="0">
                <a:solidFill>
                  <a:srgbClr val="E36B09"/>
                </a:solidFill>
              </a:rPr>
              <a:t> </a:t>
            </a:r>
            <a:r>
              <a:rPr sz="2850" spc="5" dirty="0">
                <a:solidFill>
                  <a:srgbClr val="E36B09"/>
                </a:solidFill>
              </a:rPr>
              <a:t>:</a:t>
            </a:r>
            <a:r>
              <a:rPr sz="2850" spc="-5" dirty="0">
                <a:solidFill>
                  <a:srgbClr val="E36B09"/>
                </a:solidFill>
              </a:rPr>
              <a:t> </a:t>
            </a:r>
            <a:r>
              <a:rPr sz="2850" dirty="0">
                <a:solidFill>
                  <a:srgbClr val="E36B09"/>
                </a:solidFill>
              </a:rPr>
              <a:t>JPEG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407626" y="1199788"/>
            <a:ext cx="7336790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92430" marR="5080" indent="-380365">
              <a:lnSpc>
                <a:spcPct val="101600"/>
              </a:lnSpc>
              <a:spcBef>
                <a:spcPts val="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JPEG,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gray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scale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picture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divided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blocks </a:t>
            </a:r>
            <a:r>
              <a:rPr sz="3200" dirty="0">
                <a:latin typeface="Calibri"/>
                <a:cs typeface="Calibri"/>
              </a:rPr>
              <a:t>of 8x8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pixels.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19" y="2636912"/>
            <a:ext cx="4661570" cy="30864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979" y="18625"/>
            <a:ext cx="7366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>
                <a:solidFill>
                  <a:srgbClr val="E36B09"/>
                </a:solidFill>
              </a:rPr>
              <a:t>J</a:t>
            </a:r>
            <a:r>
              <a:rPr sz="2850" spc="10" dirty="0">
                <a:solidFill>
                  <a:srgbClr val="E36B09"/>
                </a:solidFill>
              </a:rPr>
              <a:t>P</a:t>
            </a:r>
            <a:r>
              <a:rPr sz="2850" spc="-25" dirty="0">
                <a:solidFill>
                  <a:srgbClr val="E36B09"/>
                </a:solidFill>
              </a:rPr>
              <a:t>E</a:t>
            </a:r>
            <a:r>
              <a:rPr sz="2850" spc="15" dirty="0">
                <a:solidFill>
                  <a:srgbClr val="E36B09"/>
                </a:solidFill>
              </a:rPr>
              <a:t>G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407626" y="1114063"/>
            <a:ext cx="8114030" cy="46374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92430" marR="5080" indent="-380365">
              <a:lnSpc>
                <a:spcPct val="90300"/>
              </a:lnSpc>
              <a:spcBef>
                <a:spcPts val="47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 purpose of dividing the </a:t>
            </a:r>
            <a:r>
              <a:rPr sz="3200" spc="-10" dirty="0">
                <a:latin typeface="Calibri"/>
                <a:cs typeface="Calibri"/>
              </a:rPr>
              <a:t>picture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spc="-5" dirty="0">
                <a:latin typeface="Calibri"/>
                <a:cs typeface="Calibri"/>
              </a:rPr>
              <a:t>blocks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decrease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number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calculations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because </a:t>
            </a:r>
            <a:r>
              <a:rPr sz="3200" dirty="0">
                <a:latin typeface="Calibri"/>
                <a:cs typeface="Calibri"/>
              </a:rPr>
              <a:t>the no. of </a:t>
            </a:r>
            <a:r>
              <a:rPr sz="3200" spc="-10" dirty="0">
                <a:latin typeface="Calibri"/>
                <a:cs typeface="Calibri"/>
              </a:rPr>
              <a:t>mathematical operations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picture </a:t>
            </a:r>
            <a:r>
              <a:rPr sz="3200" dirty="0">
                <a:latin typeface="Calibri"/>
                <a:cs typeface="Calibri"/>
              </a:rPr>
              <a:t>is the </a:t>
            </a:r>
            <a:r>
              <a:rPr sz="3200" spc="-10" dirty="0">
                <a:latin typeface="Calibri"/>
                <a:cs typeface="Calibri"/>
              </a:rPr>
              <a:t>square </a:t>
            </a:r>
            <a:r>
              <a:rPr sz="3200" dirty="0">
                <a:latin typeface="Calibri"/>
                <a:cs typeface="Calibri"/>
              </a:rPr>
              <a:t>of the number of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units.</a:t>
            </a:r>
            <a:endParaRPr sz="3200">
              <a:latin typeface="Calibri"/>
              <a:cs typeface="Calibri"/>
            </a:endParaRPr>
          </a:p>
          <a:p>
            <a:pPr marL="392430" marR="1149350" indent="-380365" algn="just">
              <a:lnSpc>
                <a:spcPct val="90800"/>
              </a:lnSpc>
              <a:spcBef>
                <a:spcPts val="565"/>
              </a:spcBef>
              <a:buFont typeface="Arial MT"/>
              <a:buChar char="•"/>
              <a:tabLst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 whole idea of </a:t>
            </a:r>
            <a:r>
              <a:rPr sz="3200" spc="-10" dirty="0">
                <a:latin typeface="Calibri"/>
                <a:cs typeface="Calibri"/>
              </a:rPr>
              <a:t>JPEG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change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picture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a linear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numbers that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reveals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redundancies.</a:t>
            </a:r>
            <a:endParaRPr sz="3200">
              <a:latin typeface="Calibri"/>
              <a:cs typeface="Calibri"/>
            </a:endParaRPr>
          </a:p>
          <a:p>
            <a:pPr marL="392430" marR="5080" indent="-380365" algn="just">
              <a:lnSpc>
                <a:spcPts val="3529"/>
              </a:lnSpc>
              <a:spcBef>
                <a:spcPts val="585"/>
              </a:spcBef>
              <a:buFont typeface="Arial MT"/>
              <a:buChar char="•"/>
              <a:tabLst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redundancies</a:t>
            </a:r>
            <a:r>
              <a:rPr sz="3200" spc="-10" dirty="0">
                <a:latin typeface="Calibri"/>
                <a:cs typeface="Calibri"/>
              </a:rPr>
              <a:t> can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removed</a:t>
            </a:r>
            <a:r>
              <a:rPr sz="3200" spc="-10" dirty="0">
                <a:latin typeface="Calibri"/>
                <a:cs typeface="Calibri"/>
              </a:rPr>
              <a:t> by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methods.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626" y="61488"/>
            <a:ext cx="19450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dirty="0">
                <a:solidFill>
                  <a:srgbClr val="E36B09"/>
                </a:solidFill>
              </a:rPr>
              <a:t>JPEG</a:t>
            </a:r>
            <a:r>
              <a:rPr sz="2850" spc="-45" dirty="0">
                <a:solidFill>
                  <a:srgbClr val="E36B09"/>
                </a:solidFill>
              </a:rPr>
              <a:t> </a:t>
            </a:r>
            <a:r>
              <a:rPr sz="2850" dirty="0">
                <a:solidFill>
                  <a:srgbClr val="E36B09"/>
                </a:solidFill>
              </a:rPr>
              <a:t>Process</a:t>
            </a:r>
            <a:endParaRPr sz="2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604494"/>
            <a:ext cx="8308975" cy="2938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20" y="947806"/>
            <a:ext cx="7350125" cy="44869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 MT"/>
                <a:cs typeface="Arial MT"/>
              </a:rPr>
              <a:t>Introduction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12700" marR="9525">
              <a:lnSpc>
                <a:spcPct val="101600"/>
              </a:lnSpc>
              <a:spcBef>
                <a:spcPts val="445"/>
              </a:spcBef>
              <a:tabLst>
                <a:tab pos="745490" algn="l"/>
                <a:tab pos="1545590" algn="l"/>
                <a:tab pos="3212465" algn="l"/>
                <a:tab pos="3631565" algn="l"/>
                <a:tab pos="4498340" algn="l"/>
                <a:tab pos="4946015" algn="l"/>
                <a:tab pos="6193790" algn="l"/>
                <a:tab pos="6908165" algn="l"/>
              </a:tabLst>
            </a:pPr>
            <a:r>
              <a:rPr sz="2400" dirty="0">
                <a:latin typeface="Arial MT"/>
                <a:cs typeface="Arial MT"/>
              </a:rPr>
              <a:t>The	term	multimedia	is	used	to	indicate	that	the  information/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transferred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network.</a:t>
            </a:r>
            <a:endParaRPr sz="2400">
              <a:latin typeface="Arial MT"/>
              <a:cs typeface="Arial MT"/>
            </a:endParaRPr>
          </a:p>
          <a:p>
            <a:pPr marL="12700" marR="6985">
              <a:lnSpc>
                <a:spcPct val="101600"/>
              </a:lnSpc>
              <a:spcBef>
                <a:spcPts val="375"/>
              </a:spcBef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information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composed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following media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types :-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Arial MT"/>
                <a:cs typeface="Arial MT"/>
              </a:rPr>
              <a:t>Text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includes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unformatted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text.</a:t>
            </a:r>
            <a:endParaRPr sz="2400">
              <a:latin typeface="Arial MT"/>
              <a:cs typeface="Arial MT"/>
            </a:endParaRPr>
          </a:p>
          <a:p>
            <a:pPr marL="355600" marR="10160" indent="-333375" algn="just">
              <a:lnSpc>
                <a:spcPct val="101600"/>
              </a:lnSpc>
              <a:spcBef>
                <a:spcPts val="445"/>
              </a:spcBef>
              <a:buChar char="-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Unformatted text : Comprising strings of characters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limited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character set.</a:t>
            </a:r>
            <a:endParaRPr sz="2400">
              <a:latin typeface="Arial MT"/>
              <a:cs typeface="Arial MT"/>
            </a:endParaRPr>
          </a:p>
          <a:p>
            <a:pPr marL="355600" marR="5080" indent="-333375" algn="just">
              <a:lnSpc>
                <a:spcPct val="100299"/>
              </a:lnSpc>
              <a:spcBef>
                <a:spcPts val="414"/>
              </a:spcBef>
              <a:buChar char="-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Formatted text : Comprising strings as used for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structuring, access and presentation of electronic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documents.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299" y="64262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0275" y="24817"/>
            <a:ext cx="6586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0000"/>
                </a:solidFill>
                <a:latin typeface="Times New Roman"/>
                <a:cs typeface="Times New Roman"/>
              </a:rPr>
              <a:t>Multimedia</a:t>
            </a:r>
            <a:r>
              <a:rPr sz="4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Communications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979" y="0"/>
            <a:ext cx="19450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dirty="0">
                <a:solidFill>
                  <a:srgbClr val="E36B09"/>
                </a:solidFill>
              </a:rPr>
              <a:t>JPEG</a:t>
            </a:r>
            <a:r>
              <a:rPr sz="2850" spc="-45" dirty="0">
                <a:solidFill>
                  <a:srgbClr val="E36B09"/>
                </a:solidFill>
              </a:rPr>
              <a:t> </a:t>
            </a:r>
            <a:r>
              <a:rPr sz="2850" dirty="0">
                <a:solidFill>
                  <a:srgbClr val="E36B09"/>
                </a:solidFill>
              </a:rPr>
              <a:t>Process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330244" y="563518"/>
            <a:ext cx="7901940" cy="31877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85"/>
              </a:spcBef>
            </a:pPr>
            <a:r>
              <a:rPr sz="3200" spc="-15" dirty="0">
                <a:latin typeface="Calibri"/>
                <a:cs typeface="Calibri"/>
              </a:rPr>
              <a:t>Discrete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Cosine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Transform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(DCT)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69900" marR="866775" indent="-380365" algn="just">
              <a:lnSpc>
                <a:spcPct val="101600"/>
              </a:lnSpc>
              <a:spcBef>
                <a:spcPts val="520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step,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block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64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pixels</a:t>
            </a:r>
            <a:r>
              <a:rPr sz="3200" spc="-10" dirty="0">
                <a:latin typeface="Calibri"/>
                <a:cs typeface="Calibri"/>
              </a:rPr>
              <a:t> goes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transformation</a:t>
            </a:r>
            <a:r>
              <a:rPr sz="3200" spc="-5" dirty="0">
                <a:latin typeface="Calibri"/>
                <a:cs typeface="Calibri"/>
              </a:rPr>
              <a:t> called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DCT.</a:t>
            </a:r>
            <a:endParaRPr sz="3200">
              <a:latin typeface="Calibri"/>
              <a:cs typeface="Calibri"/>
            </a:endParaRPr>
          </a:p>
          <a:p>
            <a:pPr marL="469900" marR="5080" indent="-380365" algn="just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transformation </a:t>
            </a:r>
            <a:r>
              <a:rPr sz="3200" spc="-5" dirty="0">
                <a:latin typeface="Calibri"/>
                <a:cs typeface="Calibri"/>
              </a:rPr>
              <a:t>changes </a:t>
            </a:r>
            <a:r>
              <a:rPr sz="3200" dirty="0">
                <a:latin typeface="Calibri"/>
                <a:cs typeface="Calibri"/>
              </a:rPr>
              <a:t>the 64 </a:t>
            </a:r>
            <a:r>
              <a:rPr sz="3200" spc="-10" dirty="0">
                <a:latin typeface="Calibri"/>
                <a:cs typeface="Calibri"/>
              </a:rPr>
              <a:t>values </a:t>
            </a:r>
            <a:r>
              <a:rPr sz="3200" dirty="0">
                <a:latin typeface="Calibri"/>
                <a:cs typeface="Calibri"/>
              </a:rPr>
              <a:t>so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relative </a:t>
            </a:r>
            <a:r>
              <a:rPr sz="3200" spc="-10" dirty="0">
                <a:latin typeface="Calibri"/>
                <a:cs typeface="Calibri"/>
              </a:rPr>
              <a:t>relationships between </a:t>
            </a:r>
            <a:r>
              <a:rPr sz="3200" spc="-15" dirty="0">
                <a:latin typeface="Calibri"/>
                <a:cs typeface="Calibri"/>
              </a:rPr>
              <a:t>pixels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kept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redundancies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revealed.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411" y="78631"/>
            <a:ext cx="1562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E36B09"/>
                </a:solidFill>
              </a:rPr>
              <a:t>3</a:t>
            </a:r>
            <a:r>
              <a:rPr sz="4000" spc="-90" dirty="0">
                <a:solidFill>
                  <a:srgbClr val="E36B09"/>
                </a:solidFill>
              </a:rPr>
              <a:t> </a:t>
            </a:r>
            <a:r>
              <a:rPr sz="4000" dirty="0">
                <a:solidFill>
                  <a:srgbClr val="E36B09"/>
                </a:solidFill>
              </a:rPr>
              <a:t>Cases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268" y="779542"/>
            <a:ext cx="6628765" cy="36734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dirty="0">
                <a:latin typeface="Calibri"/>
                <a:cs typeface="Calibri"/>
              </a:rPr>
              <a:t>Case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69900" marR="130810" indent="-380365">
              <a:lnSpc>
                <a:spcPct val="101600"/>
              </a:lnSpc>
              <a:spcBef>
                <a:spcPts val="52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block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uniform </a:t>
            </a:r>
            <a:r>
              <a:rPr sz="3200" spc="-35" dirty="0">
                <a:latin typeface="Calibri"/>
                <a:cs typeface="Calibri"/>
              </a:rPr>
              <a:t>gray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pixel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20.</a:t>
            </a:r>
            <a:endParaRPr sz="3200">
              <a:latin typeface="Calibri"/>
              <a:cs typeface="Calibri"/>
            </a:endParaRPr>
          </a:p>
          <a:p>
            <a:pPr marL="469900" marR="5080" indent="-380365">
              <a:lnSpc>
                <a:spcPct val="100299"/>
              </a:lnSpc>
              <a:spcBef>
                <a:spcPts val="5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15" dirty="0">
                <a:latin typeface="Calibri"/>
                <a:cs typeface="Calibri"/>
              </a:rPr>
              <a:t> 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transformations,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nonzero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first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element,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pixels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0.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3198" y="0"/>
            <a:ext cx="970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69545"/>
                </a:solidFill>
                <a:latin typeface="Calibri"/>
                <a:cs typeface="Calibri"/>
              </a:rPr>
              <a:t>Case</a:t>
            </a:r>
            <a:r>
              <a:rPr sz="2800" b="1" spc="-85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69545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24" y="1617324"/>
            <a:ext cx="3179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Uniform</a:t>
            </a:r>
            <a:r>
              <a:rPr sz="3200" spc="-35" dirty="0">
                <a:latin typeface="Calibri"/>
                <a:cs typeface="Calibri"/>
              </a:rPr>
              <a:t> Gray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Scale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3" y="2780928"/>
            <a:ext cx="7990655" cy="30055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387699" y="6464300"/>
            <a:ext cx="2311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198" y="0"/>
            <a:ext cx="970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69545"/>
                </a:solidFill>
                <a:latin typeface="Calibri"/>
                <a:cs typeface="Calibri"/>
              </a:rPr>
              <a:t>Case</a:t>
            </a:r>
            <a:r>
              <a:rPr sz="2800" b="1" spc="-85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69545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318" y="563518"/>
            <a:ext cx="8118475" cy="37592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685"/>
              </a:spcBef>
            </a:pPr>
            <a:r>
              <a:rPr sz="3200" spc="-55" dirty="0">
                <a:latin typeface="Calibri"/>
                <a:cs typeface="Calibri"/>
              </a:rPr>
              <a:t>Two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Sections: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1600"/>
              </a:lnSpc>
              <a:spcBef>
                <a:spcPts val="52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case,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block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uniform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gray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scale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sections.</a:t>
            </a:r>
            <a:endParaRPr sz="3200">
              <a:latin typeface="Calibri"/>
              <a:cs typeface="Calibri"/>
            </a:endParaRPr>
          </a:p>
          <a:p>
            <a:pPr marL="392430" marR="596900" indent="-380365">
              <a:lnSpc>
                <a:spcPct val="101600"/>
              </a:lnSpc>
              <a:spcBef>
                <a:spcPts val="52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sharp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values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pixels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dirty="0">
                <a:latin typeface="Calibri"/>
                <a:cs typeface="Calibri"/>
              </a:rPr>
              <a:t> 20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50.</a:t>
            </a:r>
            <a:endParaRPr sz="3200">
              <a:latin typeface="Calibri"/>
              <a:cs typeface="Calibri"/>
            </a:endParaRPr>
          </a:p>
          <a:p>
            <a:pPr marL="392430" marR="69215" indent="-380365">
              <a:lnSpc>
                <a:spcPct val="101600"/>
              </a:lnSpc>
              <a:spcBef>
                <a:spcPts val="52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transformations,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well</a:t>
            </a:r>
            <a:r>
              <a:rPr sz="3200" dirty="0">
                <a:latin typeface="Calibri"/>
                <a:cs typeface="Calibri"/>
              </a:rPr>
              <a:t> 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nonzero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AC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3" y="4437112"/>
            <a:ext cx="7990655" cy="19192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198" y="0"/>
            <a:ext cx="970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69545"/>
                </a:solidFill>
                <a:latin typeface="Calibri"/>
                <a:cs typeface="Calibri"/>
              </a:rPr>
              <a:t>Case</a:t>
            </a:r>
            <a:r>
              <a:rPr sz="2800" b="1" spc="-85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69545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07" y="431126"/>
            <a:ext cx="8054975" cy="37592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685"/>
              </a:spcBef>
            </a:pPr>
            <a:r>
              <a:rPr sz="3200" spc="-15" dirty="0">
                <a:latin typeface="Calibri"/>
                <a:cs typeface="Calibri"/>
              </a:rPr>
              <a:t>Gradient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Gray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Scale:</a:t>
            </a:r>
            <a:endParaRPr sz="3200">
              <a:latin typeface="Calibri"/>
              <a:cs typeface="Calibri"/>
            </a:endParaRPr>
          </a:p>
          <a:p>
            <a:pPr marL="392430" marR="811530" indent="-380365">
              <a:lnSpc>
                <a:spcPct val="101600"/>
              </a:lnSpc>
              <a:spcBef>
                <a:spcPts val="52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case,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block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changes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gradually.</a:t>
            </a:r>
            <a:endParaRPr sz="3200">
              <a:latin typeface="Calibri"/>
              <a:cs typeface="Calibri"/>
            </a:endParaRPr>
          </a:p>
          <a:p>
            <a:pPr marL="392430" marR="53340" indent="-380365">
              <a:lnSpc>
                <a:spcPct val="101600"/>
              </a:lnSpc>
              <a:spcBef>
                <a:spcPts val="52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" dirty="0">
                <a:latin typeface="Calibri"/>
                <a:cs typeface="Calibri"/>
              </a:rPr>
              <a:t> there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sharp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neighbouring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pixels.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1600"/>
              </a:lnSpc>
              <a:spcBef>
                <a:spcPts val="52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transformations,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nonzero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</a:t>
            </a:r>
            <a:r>
              <a:rPr sz="3200" dirty="0">
                <a:latin typeface="Calibri"/>
                <a:cs typeface="Calibri"/>
              </a:rPr>
              <a:t> also.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62" y="4221087"/>
            <a:ext cx="8885236" cy="20712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450" y="0"/>
            <a:ext cx="193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F69545"/>
                </a:solidFill>
                <a:latin typeface="Calibri"/>
                <a:cs typeface="Calibri"/>
              </a:rPr>
              <a:t>Quantization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5334" y="853837"/>
            <a:ext cx="7949565" cy="310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108204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After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created,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quantized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reduce </a:t>
            </a:r>
            <a:r>
              <a:rPr sz="3200" dirty="0">
                <a:latin typeface="Calibri"/>
                <a:cs typeface="Calibri"/>
              </a:rPr>
              <a:t>the number of bits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encoding.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1600"/>
              </a:lnSpc>
              <a:spcBef>
                <a:spcPts val="3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divide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</a:t>
            </a:r>
            <a:r>
              <a:rPr sz="3200" spc="-10" dirty="0">
                <a:latin typeface="Calibri"/>
                <a:cs typeface="Calibri"/>
              </a:rPr>
              <a:t> by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constant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drop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fraction.</a:t>
            </a:r>
            <a:endParaRPr sz="3200">
              <a:latin typeface="Calibri"/>
              <a:cs typeface="Calibri"/>
            </a:endParaRPr>
          </a:p>
          <a:p>
            <a:pPr marL="392430" indent="-3803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This</a:t>
            </a:r>
            <a:r>
              <a:rPr sz="3200" spc="-10" dirty="0">
                <a:latin typeface="Calibri"/>
                <a:cs typeface="Calibri"/>
              </a:rPr>
              <a:t> reduces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580" y="0"/>
            <a:ext cx="1939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69545"/>
                </a:solidFill>
                <a:latin typeface="Calibri"/>
                <a:cs typeface="Calibri"/>
              </a:rPr>
              <a:t>Compression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618" y="781829"/>
            <a:ext cx="8364220" cy="40849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99695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After quantization,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read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redundant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removed.</a:t>
            </a:r>
            <a:endParaRPr sz="3200">
              <a:latin typeface="Calibri"/>
              <a:cs typeface="Calibri"/>
            </a:endParaRPr>
          </a:p>
          <a:p>
            <a:pPr marL="392430" marR="180340" indent="-380365">
              <a:lnSpc>
                <a:spcPct val="100600"/>
              </a:lnSpc>
              <a:spcBef>
                <a:spcPts val="43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50" dirty="0">
                <a:latin typeface="Calibri"/>
                <a:cs typeface="Calibri"/>
              </a:rPr>
              <a:t>However,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cluster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0s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together,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read</a:t>
            </a:r>
            <a:r>
              <a:rPr sz="3200" spc="-5" dirty="0">
                <a:latin typeface="Calibri"/>
                <a:cs typeface="Calibri"/>
              </a:rPr>
              <a:t> diagonally </a:t>
            </a:r>
            <a:r>
              <a:rPr sz="3200" dirty="0">
                <a:latin typeface="Calibri"/>
                <a:cs typeface="Calibri"/>
              </a:rPr>
              <a:t>in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zigzag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fashion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rather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row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row</a:t>
            </a:r>
            <a:r>
              <a:rPr sz="3200" dirty="0">
                <a:latin typeface="Calibri"/>
                <a:cs typeface="Calibri"/>
              </a:rPr>
              <a:t> or</a:t>
            </a:r>
            <a:r>
              <a:rPr sz="3200" spc="-5" dirty="0">
                <a:latin typeface="Calibri"/>
                <a:cs typeface="Calibri"/>
              </a:rPr>
              <a:t> column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column.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0600"/>
              </a:lnSpc>
              <a:spcBef>
                <a:spcPts val="56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reason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picture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smoothly,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bottom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</a:t>
            </a:r>
            <a:r>
              <a:rPr sz="3200" spc="-5" dirty="0">
                <a:latin typeface="Calibri"/>
                <a:cs typeface="Calibri"/>
              </a:rPr>
              <a:t> corner </a:t>
            </a:r>
            <a:r>
              <a:rPr sz="3200" dirty="0">
                <a:latin typeface="Calibri"/>
                <a:cs typeface="Calibri"/>
              </a:rPr>
              <a:t>of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761" y="1600200"/>
            <a:ext cx="4968476" cy="45259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831" y="0"/>
            <a:ext cx="39516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69545"/>
                </a:solidFill>
                <a:latin typeface="Calibri"/>
                <a:cs typeface="Calibri"/>
              </a:rPr>
              <a:t>Video</a:t>
            </a:r>
            <a:r>
              <a:rPr sz="2800" b="1" spc="-25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69545"/>
                </a:solidFill>
                <a:latin typeface="Calibri"/>
                <a:cs typeface="Calibri"/>
              </a:rPr>
              <a:t>Compression:</a:t>
            </a:r>
            <a:r>
              <a:rPr sz="2800" b="1" spc="-25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69545"/>
                </a:solidFill>
                <a:latin typeface="Calibri"/>
                <a:cs typeface="Calibri"/>
              </a:rPr>
              <a:t>MPEG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7908" y="851550"/>
            <a:ext cx="8052434" cy="51308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685"/>
              </a:spcBef>
              <a:buChar char="-"/>
              <a:tabLst>
                <a:tab pos="373380" algn="l"/>
                <a:tab pos="37401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MPEG </a:t>
            </a:r>
            <a:r>
              <a:rPr sz="3200" spc="-5" dirty="0">
                <a:latin typeface="Calibri"/>
                <a:cs typeface="Calibri"/>
              </a:rPr>
              <a:t>method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compress </a:t>
            </a:r>
            <a:r>
              <a:rPr sz="3200" dirty="0">
                <a:latin typeface="Calibri"/>
                <a:cs typeface="Calibri"/>
              </a:rPr>
              <a:t>video.</a:t>
            </a:r>
            <a:endParaRPr sz="3200">
              <a:latin typeface="Calibri"/>
              <a:cs typeface="Calibri"/>
            </a:endParaRPr>
          </a:p>
          <a:p>
            <a:pPr marL="373380" marR="5080" indent="-361315">
              <a:lnSpc>
                <a:spcPct val="101600"/>
              </a:lnSpc>
              <a:spcBef>
                <a:spcPts val="520"/>
              </a:spcBef>
              <a:buChar char="-"/>
              <a:tabLst>
                <a:tab pos="373380" algn="l"/>
                <a:tab pos="374015" algn="l"/>
              </a:tabLst>
            </a:pPr>
            <a:r>
              <a:rPr sz="3200" dirty="0">
                <a:latin typeface="Calibri"/>
                <a:cs typeface="Calibri"/>
              </a:rPr>
              <a:t>In principle, a motion </a:t>
            </a:r>
            <a:r>
              <a:rPr sz="3200" spc="-10" dirty="0">
                <a:latin typeface="Calibri"/>
                <a:cs typeface="Calibri"/>
              </a:rPr>
              <a:t>picture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15" dirty="0">
                <a:latin typeface="Calibri"/>
                <a:cs typeface="Calibri"/>
              </a:rPr>
              <a:t>rapid </a:t>
            </a:r>
            <a:r>
              <a:rPr sz="3200" spc="-5" dirty="0">
                <a:latin typeface="Calibri"/>
                <a:cs typeface="Calibri"/>
              </a:rPr>
              <a:t>flow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set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frames, where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image.</a:t>
            </a:r>
            <a:endParaRPr sz="3200">
              <a:latin typeface="Calibri"/>
              <a:cs typeface="Calibri"/>
            </a:endParaRPr>
          </a:p>
          <a:p>
            <a:pPr marL="373380" marR="142875" indent="-361315">
              <a:lnSpc>
                <a:spcPct val="100299"/>
              </a:lnSpc>
              <a:spcBef>
                <a:spcPts val="575"/>
              </a:spcBef>
              <a:buChar char="-"/>
              <a:tabLst>
                <a:tab pos="373380" algn="l"/>
                <a:tab pos="37401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words,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spatial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combination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pixels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video is 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temporal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combination</a:t>
            </a:r>
            <a:r>
              <a:rPr sz="3200" dirty="0">
                <a:latin typeface="Calibri"/>
                <a:cs typeface="Calibri"/>
              </a:rPr>
              <a:t> of </a:t>
            </a:r>
            <a:r>
              <a:rPr sz="3200" spc="-15" dirty="0">
                <a:latin typeface="Calibri"/>
                <a:cs typeface="Calibri"/>
              </a:rPr>
              <a:t>frames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after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another.</a:t>
            </a:r>
            <a:endParaRPr sz="3200">
              <a:latin typeface="Calibri"/>
              <a:cs typeface="Calibri"/>
            </a:endParaRPr>
          </a:p>
          <a:p>
            <a:pPr marL="373380" marR="1059815">
              <a:lnSpc>
                <a:spcPts val="3820"/>
              </a:lnSpc>
              <a:spcBef>
                <a:spcPts val="114"/>
              </a:spcBef>
            </a:pPr>
            <a:r>
              <a:rPr sz="3200" dirty="0">
                <a:latin typeface="Calibri"/>
                <a:cs typeface="Calibri"/>
              </a:rPr>
              <a:t>- </a:t>
            </a:r>
            <a:r>
              <a:rPr sz="3200" spc="-5" dirty="0">
                <a:latin typeface="Calibri"/>
                <a:cs typeface="Calibri"/>
              </a:rPr>
              <a:t>Compressing </a:t>
            </a:r>
            <a:r>
              <a:rPr sz="3200" dirty="0">
                <a:latin typeface="Calibri"/>
                <a:cs typeface="Calibri"/>
              </a:rPr>
              <a:t>video means </a:t>
            </a:r>
            <a:r>
              <a:rPr sz="3200" spc="-5" dirty="0">
                <a:latin typeface="Calibri"/>
                <a:cs typeface="Calibri"/>
              </a:rPr>
              <a:t>spatially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temporally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frames.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702" y="20299"/>
            <a:ext cx="3024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69545"/>
                </a:solidFill>
                <a:latin typeface="Calibri"/>
                <a:cs typeface="Calibri"/>
              </a:rPr>
              <a:t>Spatial</a:t>
            </a:r>
            <a:r>
              <a:rPr sz="2800" b="1" spc="-40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69545"/>
                </a:solidFill>
                <a:latin typeface="Calibri"/>
                <a:cs typeface="Calibri"/>
              </a:rPr>
              <a:t>Compression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7908" y="925845"/>
            <a:ext cx="8018145" cy="20561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73380" marR="5080" indent="-361315">
              <a:lnSpc>
                <a:spcPts val="3829"/>
              </a:lnSpc>
              <a:spcBef>
                <a:spcPts val="235"/>
              </a:spcBef>
              <a:buChar char="-"/>
              <a:tabLst>
                <a:tab pos="373380" algn="l"/>
                <a:tab pos="37401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spatial</a:t>
            </a:r>
            <a:r>
              <a:rPr sz="3200" spc="-10" dirty="0">
                <a:latin typeface="Calibri"/>
                <a:cs typeface="Calibri"/>
              </a:rPr>
              <a:t> compression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done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JPEG.</a:t>
            </a:r>
            <a:endParaRPr sz="3200">
              <a:latin typeface="Calibri"/>
              <a:cs typeface="Calibri"/>
            </a:endParaRPr>
          </a:p>
          <a:p>
            <a:pPr marL="373380" marR="1959610" indent="-361315">
              <a:lnSpc>
                <a:spcPct val="101600"/>
              </a:lnSpc>
              <a:spcBef>
                <a:spcPts val="390"/>
              </a:spcBef>
              <a:buChar char="-"/>
              <a:tabLst>
                <a:tab pos="373380" algn="l"/>
                <a:tab pos="374015" algn="l"/>
              </a:tabLst>
            </a:pPr>
            <a:r>
              <a:rPr sz="3200" spc="-15" dirty="0">
                <a:latin typeface="Calibri"/>
                <a:cs typeface="Calibri"/>
              </a:rPr>
              <a:t>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picture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 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independently </a:t>
            </a:r>
            <a:r>
              <a:rPr sz="3200" spc="-10" dirty="0">
                <a:latin typeface="Calibri"/>
                <a:cs typeface="Calibri"/>
              </a:rPr>
              <a:t>compressed.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542" y="1020407"/>
            <a:ext cx="7828280" cy="4576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2110" marR="7620" indent="-342900" algn="just">
              <a:lnSpc>
                <a:spcPct val="100400"/>
              </a:lnSpc>
              <a:spcBef>
                <a:spcPts val="85"/>
              </a:spcBef>
              <a:buSzPct val="85714"/>
              <a:buFont typeface="Arial MT"/>
              <a:buChar char="•"/>
              <a:tabLst>
                <a:tab pos="494665" algn="l"/>
              </a:tabLst>
            </a:pPr>
            <a:r>
              <a:rPr dirty="0"/>
              <a:t>	</a:t>
            </a:r>
            <a:r>
              <a:rPr sz="2800" spc="-5" dirty="0">
                <a:latin typeface="Arial MT"/>
                <a:cs typeface="Arial MT"/>
              </a:rPr>
              <a:t>Images </a:t>
            </a:r>
            <a:r>
              <a:rPr sz="2800" dirty="0">
                <a:latin typeface="Arial MT"/>
                <a:cs typeface="Arial MT"/>
              </a:rPr>
              <a:t>: </a:t>
            </a:r>
            <a:r>
              <a:rPr sz="2800" spc="-5" dirty="0">
                <a:latin typeface="Arial MT"/>
                <a:cs typeface="Arial MT"/>
              </a:rPr>
              <a:t>Include computer generated images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comprising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lines,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curves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circles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digitized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images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pictures.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•"/>
            </a:pPr>
            <a:endParaRPr sz="3850">
              <a:latin typeface="Arial MT"/>
              <a:cs typeface="Arial MT"/>
            </a:endParaRPr>
          </a:p>
          <a:p>
            <a:pPr marL="372110" marR="5080" indent="-360045" algn="just">
              <a:lnSpc>
                <a:spcPct val="100400"/>
              </a:lnSpc>
              <a:buFont typeface="Arial MT"/>
              <a:buChar char="•"/>
              <a:tabLst>
                <a:tab pos="372745" algn="l"/>
              </a:tabLst>
            </a:pPr>
            <a:r>
              <a:rPr sz="2800" spc="-5" dirty="0">
                <a:latin typeface="Calibri"/>
                <a:cs typeface="Calibri"/>
              </a:rPr>
              <a:t>Audio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Includes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 </a:t>
            </a:r>
            <a:r>
              <a:rPr sz="2800" spc="-10" dirty="0">
                <a:latin typeface="Calibri"/>
                <a:cs typeface="Calibri"/>
              </a:rPr>
              <a:t>low </a:t>
            </a:r>
            <a:r>
              <a:rPr sz="2800" spc="-5" dirty="0">
                <a:latin typeface="Calibri"/>
                <a:cs typeface="Calibri"/>
              </a:rPr>
              <a:t>fidelity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speech </a:t>
            </a:r>
            <a:r>
              <a:rPr sz="2800" dirty="0">
                <a:latin typeface="Calibri"/>
                <a:cs typeface="Calibri"/>
              </a:rPr>
              <a:t>(as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telephony) </a:t>
            </a:r>
            <a:r>
              <a:rPr sz="2800" spc="-5" dirty="0">
                <a:latin typeface="Calibri"/>
                <a:cs typeface="Calibri"/>
              </a:rPr>
              <a:t>and high fidelity </a:t>
            </a:r>
            <a:r>
              <a:rPr sz="2800" spc="-15" dirty="0">
                <a:latin typeface="Calibri"/>
                <a:cs typeface="Calibri"/>
              </a:rPr>
              <a:t>stereophonic </a:t>
            </a:r>
            <a:r>
              <a:rPr sz="2800" spc="-5" dirty="0">
                <a:latin typeface="Calibri"/>
                <a:cs typeface="Calibri"/>
              </a:rPr>
              <a:t>music </a:t>
            </a:r>
            <a:r>
              <a:rPr sz="2800" dirty="0">
                <a:latin typeface="Calibri"/>
                <a:cs typeface="Calibri"/>
              </a:rPr>
              <a:t> (as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 with </a:t>
            </a:r>
            <a:r>
              <a:rPr sz="2800" spc="-10" dirty="0">
                <a:latin typeface="Calibri"/>
                <a:cs typeface="Calibri"/>
              </a:rPr>
              <a:t>compact</a:t>
            </a:r>
            <a:r>
              <a:rPr sz="2800" spc="-5" dirty="0">
                <a:latin typeface="Calibri"/>
                <a:cs typeface="Calibri"/>
              </a:rPr>
              <a:t> discs.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3600">
              <a:latin typeface="Calibri"/>
              <a:cs typeface="Calibri"/>
            </a:endParaRPr>
          </a:p>
          <a:p>
            <a:pPr marL="372110" marR="16510" indent="-360045" algn="just">
              <a:lnSpc>
                <a:spcPct val="100400"/>
              </a:lnSpc>
              <a:buFont typeface="Arial MT"/>
              <a:buChar char="•"/>
              <a:tabLst>
                <a:tab pos="372745" algn="l"/>
              </a:tabLst>
            </a:pPr>
            <a:r>
              <a:rPr sz="2800" spc="-5" dirty="0">
                <a:latin typeface="Calibri"/>
                <a:cs typeface="Calibri"/>
              </a:rPr>
              <a:t>Video: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short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sequences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moving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3899" y="646430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275" y="24817"/>
            <a:ext cx="6586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0000"/>
                </a:solidFill>
                <a:latin typeface="Times New Roman"/>
                <a:cs typeface="Times New Roman"/>
              </a:rPr>
              <a:t>Multimedia</a:t>
            </a:r>
            <a:r>
              <a:rPr sz="4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Communications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702" y="20299"/>
            <a:ext cx="3396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solidFill>
                  <a:srgbClr val="F69545"/>
                </a:solidFill>
                <a:latin typeface="Calibri"/>
                <a:cs typeface="Calibri"/>
              </a:rPr>
              <a:t>Temporal</a:t>
            </a:r>
            <a:r>
              <a:rPr sz="2800" b="1" spc="-30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69545"/>
                </a:solidFill>
                <a:latin typeface="Calibri"/>
                <a:cs typeface="Calibri"/>
              </a:rPr>
              <a:t>Compression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7908" y="887745"/>
            <a:ext cx="8273415" cy="47136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73380" marR="5080" indent="-361315">
              <a:lnSpc>
                <a:spcPts val="3450"/>
              </a:lnSpc>
              <a:spcBef>
                <a:spcPts val="540"/>
              </a:spcBef>
              <a:buChar char="-"/>
              <a:tabLst>
                <a:tab pos="373380" algn="l"/>
                <a:tab pos="37401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temporal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compression,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redundant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removed.</a:t>
            </a:r>
            <a:endParaRPr sz="3200">
              <a:latin typeface="Calibri"/>
              <a:cs typeface="Calibri"/>
            </a:endParaRPr>
          </a:p>
          <a:p>
            <a:pPr marL="373380" marR="1092835" indent="-361315">
              <a:lnSpc>
                <a:spcPts val="3529"/>
              </a:lnSpc>
              <a:spcBef>
                <a:spcPts val="535"/>
              </a:spcBef>
              <a:buChar char="-"/>
              <a:tabLst>
                <a:tab pos="373380" algn="l"/>
                <a:tab pos="374015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watch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television,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receive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50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frames/sec.</a:t>
            </a:r>
            <a:endParaRPr sz="3200">
              <a:latin typeface="Calibri"/>
              <a:cs typeface="Calibri"/>
            </a:endParaRPr>
          </a:p>
          <a:p>
            <a:pPr marL="373380" marR="452755" indent="-361315">
              <a:lnSpc>
                <a:spcPts val="3529"/>
              </a:lnSpc>
              <a:spcBef>
                <a:spcPts val="515"/>
              </a:spcBef>
              <a:buChar char="-"/>
              <a:tabLst>
                <a:tab pos="373380" algn="l"/>
                <a:tab pos="374015" algn="l"/>
              </a:tabLst>
            </a:pPr>
            <a:r>
              <a:rPr sz="3200" spc="-50" dirty="0">
                <a:latin typeface="Calibri"/>
                <a:cs typeface="Calibri"/>
              </a:rPr>
              <a:t>However,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most</a:t>
            </a:r>
            <a:r>
              <a:rPr sz="3200" dirty="0">
                <a:latin typeface="Calibri"/>
                <a:cs typeface="Calibri"/>
              </a:rPr>
              <a:t> of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consecutive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almost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same.</a:t>
            </a:r>
            <a:endParaRPr sz="3200">
              <a:latin typeface="Calibri"/>
              <a:cs typeface="Calibri"/>
            </a:endParaRPr>
          </a:p>
          <a:p>
            <a:pPr marL="373380" marR="459105" indent="-361315">
              <a:lnSpc>
                <a:spcPct val="90500"/>
              </a:lnSpc>
              <a:spcBef>
                <a:spcPts val="505"/>
              </a:spcBef>
              <a:buChar char="-"/>
              <a:tabLst>
                <a:tab pos="373380" algn="l"/>
                <a:tab pos="374015" algn="l"/>
              </a:tabLst>
            </a:pPr>
            <a:r>
              <a:rPr sz="3200" spc="-1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someone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talking,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previous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except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segment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15" dirty="0">
                <a:latin typeface="Calibri"/>
                <a:cs typeface="Calibri"/>
              </a:rPr>
              <a:t>frame </a:t>
            </a:r>
            <a:r>
              <a:rPr sz="3200" spc="-10" dirty="0">
                <a:latin typeface="Calibri"/>
                <a:cs typeface="Calibri"/>
              </a:rPr>
              <a:t>around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lips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" dirty="0">
                <a:latin typeface="Calibri"/>
                <a:cs typeface="Calibri"/>
              </a:rPr>
              <a:t> changes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another.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702" y="20299"/>
            <a:ext cx="3396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solidFill>
                  <a:srgbClr val="F69545"/>
                </a:solidFill>
                <a:latin typeface="Calibri"/>
                <a:cs typeface="Calibri"/>
              </a:rPr>
              <a:t>Temporal</a:t>
            </a:r>
            <a:r>
              <a:rPr sz="2800" b="1" spc="-30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69545"/>
                </a:solidFill>
                <a:latin typeface="Calibri"/>
                <a:cs typeface="Calibri"/>
              </a:rPr>
              <a:t>Compression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908" y="925845"/>
            <a:ext cx="8344534" cy="40849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73380" marR="1133475" indent="-361315" algn="just">
              <a:lnSpc>
                <a:spcPts val="3829"/>
              </a:lnSpc>
              <a:spcBef>
                <a:spcPts val="235"/>
              </a:spcBef>
              <a:buChar char="-"/>
              <a:tabLst>
                <a:tab pos="374015" algn="l"/>
              </a:tabLst>
            </a:pPr>
            <a:r>
              <a:rPr sz="3200" spc="-10" dirty="0">
                <a:latin typeface="Calibri"/>
                <a:cs typeface="Calibri"/>
              </a:rPr>
              <a:t>MPEG-2 </a:t>
            </a:r>
            <a:r>
              <a:rPr sz="3200" spc="-30" dirty="0">
                <a:latin typeface="Calibri"/>
                <a:cs typeface="Calibri"/>
              </a:rPr>
              <a:t>takes </a:t>
            </a:r>
            <a:r>
              <a:rPr sz="3200" dirty="0">
                <a:latin typeface="Calibri"/>
                <a:cs typeface="Calibri"/>
              </a:rPr>
              <a:t>high </a:t>
            </a:r>
            <a:r>
              <a:rPr sz="3200" spc="-10" dirty="0">
                <a:latin typeface="Calibri"/>
                <a:cs typeface="Calibri"/>
              </a:rPr>
              <a:t>correlation that </a:t>
            </a:r>
            <a:r>
              <a:rPr sz="3200" spc="-15" dirty="0">
                <a:latin typeface="Calibri"/>
                <a:cs typeface="Calibri"/>
              </a:rPr>
              <a:t>exists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5" dirty="0">
                <a:latin typeface="Calibri"/>
                <a:cs typeface="Calibri"/>
              </a:rPr>
              <a:t>successive </a:t>
            </a:r>
            <a:r>
              <a:rPr sz="3200" spc="-10" dirty="0">
                <a:latin typeface="Calibri"/>
                <a:cs typeface="Calibri"/>
              </a:rPr>
              <a:t>pictures </a:t>
            </a:r>
            <a:r>
              <a:rPr sz="3200" dirty="0">
                <a:latin typeface="Calibri"/>
                <a:cs typeface="Calibri"/>
              </a:rPr>
              <a:t>of a video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series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moving images.</a:t>
            </a:r>
            <a:endParaRPr sz="3200">
              <a:latin typeface="Calibri"/>
              <a:cs typeface="Calibri"/>
            </a:endParaRPr>
          </a:p>
          <a:p>
            <a:pPr marL="373380" marR="320040" indent="-361315">
              <a:lnSpc>
                <a:spcPct val="100600"/>
              </a:lnSpc>
              <a:spcBef>
                <a:spcPts val="425"/>
              </a:spcBef>
              <a:buChar char="-"/>
              <a:tabLst>
                <a:tab pos="373380" algn="l"/>
                <a:tab pos="374015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temporally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data,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MPEG </a:t>
            </a:r>
            <a:r>
              <a:rPr sz="3200" spc="-5" dirty="0">
                <a:latin typeface="Calibri"/>
                <a:cs typeface="Calibri"/>
              </a:rPr>
              <a:t> method </a:t>
            </a:r>
            <a:r>
              <a:rPr sz="3200" spc="-20" dirty="0">
                <a:latin typeface="Calibri"/>
                <a:cs typeface="Calibri"/>
              </a:rPr>
              <a:t>first</a:t>
            </a:r>
            <a:r>
              <a:rPr sz="3200" dirty="0">
                <a:latin typeface="Calibri"/>
                <a:cs typeface="Calibri"/>
              </a:rPr>
              <a:t> divides </a:t>
            </a:r>
            <a:r>
              <a:rPr sz="3200" spc="-15" dirty="0">
                <a:latin typeface="Calibri"/>
                <a:cs typeface="Calibri"/>
              </a:rPr>
              <a:t>frames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dirty="0">
                <a:latin typeface="Calibri"/>
                <a:cs typeface="Calibri"/>
              </a:rPr>
              <a:t> 3 </a:t>
            </a:r>
            <a:r>
              <a:rPr sz="3200" spc="-15" dirty="0">
                <a:latin typeface="Calibri"/>
                <a:cs typeface="Calibri"/>
              </a:rPr>
              <a:t>categories:</a:t>
            </a:r>
            <a:r>
              <a:rPr sz="3200" dirty="0">
                <a:latin typeface="Calibri"/>
                <a:cs typeface="Calibri"/>
              </a:rPr>
              <a:t> I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frames,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P-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frames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B-frames.</a:t>
            </a:r>
            <a:endParaRPr sz="3200">
              <a:latin typeface="Calibri"/>
              <a:cs typeface="Calibri"/>
            </a:endParaRPr>
          </a:p>
          <a:p>
            <a:pPr marL="30480" marR="5080">
              <a:lnSpc>
                <a:spcPct val="101600"/>
              </a:lnSpc>
              <a:spcBef>
                <a:spcPts val="525"/>
              </a:spcBef>
            </a:pPr>
            <a:r>
              <a:rPr sz="3200" spc="-15" dirty="0">
                <a:latin typeface="Calibri"/>
                <a:cs typeface="Calibri"/>
              </a:rPr>
              <a:t>I(Intra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picture),P(predicted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picture),B(Bidirectional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picture)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887" y="4839237"/>
            <a:ext cx="3698925" cy="15086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3808" y="341371"/>
            <a:ext cx="214629" cy="52069"/>
          </a:xfrm>
          <a:custGeom>
            <a:avLst/>
            <a:gdLst/>
            <a:ahLst/>
            <a:cxnLst/>
            <a:rect l="l" t="t" r="r" b="b"/>
            <a:pathLst>
              <a:path w="214629" h="52070">
                <a:moveTo>
                  <a:pt x="196841" y="51742"/>
                </a:moveTo>
                <a:lnTo>
                  <a:pt x="180983" y="51742"/>
                </a:lnTo>
                <a:lnTo>
                  <a:pt x="174703" y="49456"/>
                </a:lnTo>
                <a:lnTo>
                  <a:pt x="170073" y="44884"/>
                </a:lnTo>
                <a:lnTo>
                  <a:pt x="165500" y="40253"/>
                </a:lnTo>
                <a:lnTo>
                  <a:pt x="163214" y="33974"/>
                </a:lnTo>
                <a:lnTo>
                  <a:pt x="163214" y="18173"/>
                </a:lnTo>
                <a:lnTo>
                  <a:pt x="165500" y="11864"/>
                </a:lnTo>
                <a:lnTo>
                  <a:pt x="170073" y="7118"/>
                </a:lnTo>
                <a:lnTo>
                  <a:pt x="174703" y="2372"/>
                </a:lnTo>
                <a:lnTo>
                  <a:pt x="180983" y="0"/>
                </a:lnTo>
                <a:lnTo>
                  <a:pt x="196841" y="0"/>
                </a:lnTo>
                <a:lnTo>
                  <a:pt x="203092" y="2315"/>
                </a:lnTo>
                <a:lnTo>
                  <a:pt x="207664" y="6945"/>
                </a:lnTo>
                <a:lnTo>
                  <a:pt x="212294" y="11517"/>
                </a:lnTo>
                <a:lnTo>
                  <a:pt x="214610" y="17768"/>
                </a:lnTo>
                <a:lnTo>
                  <a:pt x="214568" y="33974"/>
                </a:lnTo>
                <a:lnTo>
                  <a:pt x="212294" y="40253"/>
                </a:lnTo>
                <a:lnTo>
                  <a:pt x="203092" y="49456"/>
                </a:lnTo>
                <a:lnTo>
                  <a:pt x="196841" y="51742"/>
                </a:lnTo>
                <a:close/>
              </a:path>
              <a:path w="214629" h="52070">
                <a:moveTo>
                  <a:pt x="33626" y="51742"/>
                </a:moveTo>
                <a:lnTo>
                  <a:pt x="17768" y="51742"/>
                </a:lnTo>
                <a:lnTo>
                  <a:pt x="11488" y="49456"/>
                </a:lnTo>
                <a:lnTo>
                  <a:pt x="6858" y="44884"/>
                </a:lnTo>
                <a:lnTo>
                  <a:pt x="2286" y="40253"/>
                </a:lnTo>
                <a:lnTo>
                  <a:pt x="0" y="33974"/>
                </a:lnTo>
                <a:lnTo>
                  <a:pt x="0" y="18173"/>
                </a:lnTo>
                <a:lnTo>
                  <a:pt x="2286" y="11864"/>
                </a:lnTo>
                <a:lnTo>
                  <a:pt x="6858" y="7118"/>
                </a:lnTo>
                <a:lnTo>
                  <a:pt x="11488" y="2372"/>
                </a:lnTo>
                <a:lnTo>
                  <a:pt x="17768" y="0"/>
                </a:lnTo>
                <a:lnTo>
                  <a:pt x="33626" y="0"/>
                </a:lnTo>
                <a:lnTo>
                  <a:pt x="39877" y="2315"/>
                </a:lnTo>
                <a:lnTo>
                  <a:pt x="44450" y="6945"/>
                </a:lnTo>
                <a:lnTo>
                  <a:pt x="49080" y="11517"/>
                </a:lnTo>
                <a:lnTo>
                  <a:pt x="51395" y="17768"/>
                </a:lnTo>
                <a:lnTo>
                  <a:pt x="51353" y="33974"/>
                </a:lnTo>
                <a:lnTo>
                  <a:pt x="49080" y="40253"/>
                </a:lnTo>
                <a:lnTo>
                  <a:pt x="39877" y="49456"/>
                </a:lnTo>
                <a:lnTo>
                  <a:pt x="33626" y="51742"/>
                </a:lnTo>
                <a:close/>
              </a:path>
              <a:path w="214629" h="52070">
                <a:moveTo>
                  <a:pt x="115234" y="51742"/>
                </a:moveTo>
                <a:lnTo>
                  <a:pt x="99375" y="51742"/>
                </a:lnTo>
                <a:lnTo>
                  <a:pt x="93096" y="49456"/>
                </a:lnTo>
                <a:lnTo>
                  <a:pt x="88465" y="44884"/>
                </a:lnTo>
                <a:lnTo>
                  <a:pt x="83893" y="40253"/>
                </a:lnTo>
                <a:lnTo>
                  <a:pt x="81607" y="33974"/>
                </a:lnTo>
                <a:lnTo>
                  <a:pt x="81607" y="18173"/>
                </a:lnTo>
                <a:lnTo>
                  <a:pt x="83893" y="11864"/>
                </a:lnTo>
                <a:lnTo>
                  <a:pt x="88465" y="7118"/>
                </a:lnTo>
                <a:lnTo>
                  <a:pt x="93096" y="2372"/>
                </a:lnTo>
                <a:lnTo>
                  <a:pt x="99375" y="0"/>
                </a:lnTo>
                <a:lnTo>
                  <a:pt x="115234" y="0"/>
                </a:lnTo>
                <a:lnTo>
                  <a:pt x="121484" y="2315"/>
                </a:lnTo>
                <a:lnTo>
                  <a:pt x="126057" y="6945"/>
                </a:lnTo>
                <a:lnTo>
                  <a:pt x="130687" y="11517"/>
                </a:lnTo>
                <a:lnTo>
                  <a:pt x="133002" y="17768"/>
                </a:lnTo>
                <a:lnTo>
                  <a:pt x="132960" y="33974"/>
                </a:lnTo>
                <a:lnTo>
                  <a:pt x="130687" y="40253"/>
                </a:lnTo>
                <a:lnTo>
                  <a:pt x="121484" y="49456"/>
                </a:lnTo>
                <a:lnTo>
                  <a:pt x="115234" y="51742"/>
                </a:lnTo>
                <a:close/>
              </a:path>
            </a:pathLst>
          </a:custGeom>
          <a:solidFill>
            <a:srgbClr val="F6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738" y="0"/>
            <a:ext cx="8704580" cy="55581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011170">
              <a:lnSpc>
                <a:spcPct val="100000"/>
              </a:lnSpc>
              <a:spcBef>
                <a:spcPts val="860"/>
              </a:spcBef>
            </a:pPr>
            <a:r>
              <a:rPr sz="2800" b="1" spc="-50" dirty="0">
                <a:solidFill>
                  <a:srgbClr val="F69545"/>
                </a:solidFill>
                <a:latin typeface="Calibri"/>
                <a:cs typeface="Calibri"/>
              </a:rPr>
              <a:t>Contd</a:t>
            </a:r>
            <a:r>
              <a:rPr sz="2800" b="1" spc="-50" dirty="0">
                <a:latin typeface="Roboto Bk"/>
                <a:cs typeface="Roboto Bk"/>
              </a:rPr>
              <a:t>…</a:t>
            </a:r>
            <a:endParaRPr sz="2800">
              <a:latin typeface="Roboto Bk"/>
              <a:cs typeface="Roboto Bk"/>
            </a:endParaRPr>
          </a:p>
          <a:p>
            <a:pPr marL="353060" marR="320040" indent="-340995">
              <a:lnSpc>
                <a:spcPct val="100400"/>
              </a:lnSpc>
              <a:spcBef>
                <a:spcPts val="74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MPEG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every </a:t>
            </a:r>
            <a:r>
              <a:rPr sz="2800" spc="-5" dirty="0">
                <a:latin typeface="Calibri"/>
                <a:cs typeface="Calibri"/>
              </a:rPr>
              <a:t>Mth </a:t>
            </a:r>
            <a:r>
              <a:rPr sz="2800" spc="-10" dirty="0">
                <a:latin typeface="Calibri"/>
                <a:cs typeface="Calibri"/>
              </a:rPr>
              <a:t>picture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sequence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fully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compressed by </a:t>
            </a: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standard MPEG </a:t>
            </a:r>
            <a:r>
              <a:rPr sz="2800" spc="-5" dirty="0">
                <a:latin typeface="Calibri"/>
                <a:cs typeface="Calibri"/>
              </a:rPr>
              <a:t>algorithm, these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frames.</a:t>
            </a:r>
            <a:endParaRPr sz="2800">
              <a:latin typeface="Calibri"/>
              <a:cs typeface="Calibri"/>
            </a:endParaRPr>
          </a:p>
          <a:p>
            <a:pPr marL="353060" marR="368300" indent="-340995">
              <a:lnSpc>
                <a:spcPct val="100400"/>
              </a:lnSpc>
              <a:spcBef>
                <a:spcPts val="52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-10" dirty="0">
                <a:latin typeface="Calibri"/>
                <a:cs typeface="Calibri"/>
              </a:rPr>
              <a:t> successive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compared </a:t>
            </a:r>
            <a:r>
              <a:rPr sz="2800" spc="-5" dirty="0">
                <a:latin typeface="Calibri"/>
                <a:cs typeface="Calibri"/>
              </a:rPr>
              <a:t>and the portion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identified.</a:t>
            </a:r>
            <a:endParaRPr sz="2800">
              <a:latin typeface="Calibri"/>
              <a:cs typeface="Calibri"/>
            </a:endParaRPr>
          </a:p>
          <a:p>
            <a:pPr marL="353060" marR="370840" indent="-340995">
              <a:lnSpc>
                <a:spcPct val="100400"/>
              </a:lnSpc>
              <a:spcBef>
                <a:spcPts val="530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image</a:t>
            </a:r>
            <a:r>
              <a:rPr sz="2800" spc="-5" dirty="0">
                <a:latin typeface="Calibri"/>
                <a:cs typeface="Calibri"/>
              </a:rPr>
              <a:t> sections which do not </a:t>
            </a:r>
            <a:r>
              <a:rPr sz="2800" spc="-15" dirty="0">
                <a:latin typeface="Calibri"/>
                <a:cs typeface="Calibri"/>
              </a:rPr>
              <a:t>move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carried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forward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 domain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intermediate</a:t>
            </a:r>
            <a:r>
              <a:rPr sz="2800" spc="-10" dirty="0">
                <a:latin typeface="Calibri"/>
                <a:cs typeface="Calibri"/>
              </a:rPr>
              <a:t> pictures by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decoder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353060" marR="5080" indent="-340995">
              <a:lnSpc>
                <a:spcPct val="100400"/>
              </a:lnSpc>
              <a:spcBef>
                <a:spcPts val="52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subset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intermediate </a:t>
            </a:r>
            <a:r>
              <a:rPr sz="2800" spc="-10" dirty="0">
                <a:latin typeface="Calibri"/>
                <a:cs typeface="Calibri"/>
              </a:rPr>
              <a:t>pictures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selected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 </a:t>
            </a:r>
            <a:r>
              <a:rPr sz="2800" spc="-5" dirty="0">
                <a:latin typeface="Calibri"/>
                <a:cs typeface="Calibri"/>
              </a:rPr>
              <a:t> section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moved</a:t>
            </a:r>
            <a:r>
              <a:rPr sz="2800" spc="-5" dirty="0">
                <a:latin typeface="Calibri"/>
                <a:cs typeface="Calibri"/>
              </a:rPr>
              <a:t> is </a:t>
            </a:r>
            <a:r>
              <a:rPr sz="2800" spc="-10" dirty="0">
                <a:latin typeface="Calibri"/>
                <a:cs typeface="Calibri"/>
              </a:rPr>
              <a:t>carried</a:t>
            </a:r>
            <a:r>
              <a:rPr sz="2800" spc="-5" dirty="0">
                <a:latin typeface="Calibri"/>
                <a:cs typeface="Calibri"/>
              </a:rPr>
              <a:t> out.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3808" y="341371"/>
            <a:ext cx="214629" cy="52069"/>
          </a:xfrm>
          <a:custGeom>
            <a:avLst/>
            <a:gdLst/>
            <a:ahLst/>
            <a:cxnLst/>
            <a:rect l="l" t="t" r="r" b="b"/>
            <a:pathLst>
              <a:path w="214629" h="52070">
                <a:moveTo>
                  <a:pt x="196841" y="51742"/>
                </a:moveTo>
                <a:lnTo>
                  <a:pt x="180983" y="51742"/>
                </a:lnTo>
                <a:lnTo>
                  <a:pt x="174703" y="49456"/>
                </a:lnTo>
                <a:lnTo>
                  <a:pt x="170073" y="44884"/>
                </a:lnTo>
                <a:lnTo>
                  <a:pt x="165500" y="40253"/>
                </a:lnTo>
                <a:lnTo>
                  <a:pt x="163214" y="33974"/>
                </a:lnTo>
                <a:lnTo>
                  <a:pt x="163214" y="18173"/>
                </a:lnTo>
                <a:lnTo>
                  <a:pt x="165500" y="11864"/>
                </a:lnTo>
                <a:lnTo>
                  <a:pt x="170073" y="7118"/>
                </a:lnTo>
                <a:lnTo>
                  <a:pt x="174703" y="2372"/>
                </a:lnTo>
                <a:lnTo>
                  <a:pt x="180983" y="0"/>
                </a:lnTo>
                <a:lnTo>
                  <a:pt x="196841" y="0"/>
                </a:lnTo>
                <a:lnTo>
                  <a:pt x="203092" y="2315"/>
                </a:lnTo>
                <a:lnTo>
                  <a:pt x="207664" y="6945"/>
                </a:lnTo>
                <a:lnTo>
                  <a:pt x="212294" y="11517"/>
                </a:lnTo>
                <a:lnTo>
                  <a:pt x="214610" y="17768"/>
                </a:lnTo>
                <a:lnTo>
                  <a:pt x="214568" y="33974"/>
                </a:lnTo>
                <a:lnTo>
                  <a:pt x="212294" y="40253"/>
                </a:lnTo>
                <a:lnTo>
                  <a:pt x="203092" y="49456"/>
                </a:lnTo>
                <a:lnTo>
                  <a:pt x="196841" y="51742"/>
                </a:lnTo>
                <a:close/>
              </a:path>
              <a:path w="214629" h="52070">
                <a:moveTo>
                  <a:pt x="33626" y="51742"/>
                </a:moveTo>
                <a:lnTo>
                  <a:pt x="17768" y="51742"/>
                </a:lnTo>
                <a:lnTo>
                  <a:pt x="11488" y="49456"/>
                </a:lnTo>
                <a:lnTo>
                  <a:pt x="6858" y="44884"/>
                </a:lnTo>
                <a:lnTo>
                  <a:pt x="2286" y="40253"/>
                </a:lnTo>
                <a:lnTo>
                  <a:pt x="0" y="33974"/>
                </a:lnTo>
                <a:lnTo>
                  <a:pt x="0" y="18173"/>
                </a:lnTo>
                <a:lnTo>
                  <a:pt x="2286" y="11864"/>
                </a:lnTo>
                <a:lnTo>
                  <a:pt x="6858" y="7118"/>
                </a:lnTo>
                <a:lnTo>
                  <a:pt x="11488" y="2372"/>
                </a:lnTo>
                <a:lnTo>
                  <a:pt x="17768" y="0"/>
                </a:lnTo>
                <a:lnTo>
                  <a:pt x="33626" y="0"/>
                </a:lnTo>
                <a:lnTo>
                  <a:pt x="39877" y="2315"/>
                </a:lnTo>
                <a:lnTo>
                  <a:pt x="44450" y="6945"/>
                </a:lnTo>
                <a:lnTo>
                  <a:pt x="49080" y="11517"/>
                </a:lnTo>
                <a:lnTo>
                  <a:pt x="51395" y="17768"/>
                </a:lnTo>
                <a:lnTo>
                  <a:pt x="51353" y="33974"/>
                </a:lnTo>
                <a:lnTo>
                  <a:pt x="49080" y="40253"/>
                </a:lnTo>
                <a:lnTo>
                  <a:pt x="39877" y="49456"/>
                </a:lnTo>
                <a:lnTo>
                  <a:pt x="33626" y="51742"/>
                </a:lnTo>
                <a:close/>
              </a:path>
              <a:path w="214629" h="52070">
                <a:moveTo>
                  <a:pt x="115234" y="51742"/>
                </a:moveTo>
                <a:lnTo>
                  <a:pt x="99375" y="51742"/>
                </a:lnTo>
                <a:lnTo>
                  <a:pt x="93096" y="49456"/>
                </a:lnTo>
                <a:lnTo>
                  <a:pt x="88465" y="44884"/>
                </a:lnTo>
                <a:lnTo>
                  <a:pt x="83893" y="40253"/>
                </a:lnTo>
                <a:lnTo>
                  <a:pt x="81607" y="33974"/>
                </a:lnTo>
                <a:lnTo>
                  <a:pt x="81607" y="18173"/>
                </a:lnTo>
                <a:lnTo>
                  <a:pt x="83893" y="11864"/>
                </a:lnTo>
                <a:lnTo>
                  <a:pt x="88465" y="7118"/>
                </a:lnTo>
                <a:lnTo>
                  <a:pt x="93096" y="2372"/>
                </a:lnTo>
                <a:lnTo>
                  <a:pt x="99375" y="0"/>
                </a:lnTo>
                <a:lnTo>
                  <a:pt x="115234" y="0"/>
                </a:lnTo>
                <a:lnTo>
                  <a:pt x="121484" y="2315"/>
                </a:lnTo>
                <a:lnTo>
                  <a:pt x="126057" y="6945"/>
                </a:lnTo>
                <a:lnTo>
                  <a:pt x="130687" y="11517"/>
                </a:lnTo>
                <a:lnTo>
                  <a:pt x="133002" y="17768"/>
                </a:lnTo>
                <a:lnTo>
                  <a:pt x="132960" y="33974"/>
                </a:lnTo>
                <a:lnTo>
                  <a:pt x="130687" y="40253"/>
                </a:lnTo>
                <a:lnTo>
                  <a:pt x="121484" y="49456"/>
                </a:lnTo>
                <a:lnTo>
                  <a:pt x="115234" y="51742"/>
                </a:lnTo>
                <a:close/>
              </a:path>
            </a:pathLst>
          </a:custGeom>
          <a:solidFill>
            <a:srgbClr val="F6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1702" y="20299"/>
            <a:ext cx="1151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69545"/>
                </a:solidFill>
                <a:latin typeface="Calibri"/>
                <a:cs typeface="Calibri"/>
              </a:rPr>
              <a:t>C</a:t>
            </a:r>
            <a:r>
              <a:rPr sz="2800" b="1" dirty="0">
                <a:solidFill>
                  <a:srgbClr val="F69545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F69545"/>
                </a:solidFill>
                <a:latin typeface="Calibri"/>
                <a:cs typeface="Calibri"/>
              </a:rPr>
              <a:t>n</a:t>
            </a:r>
            <a:r>
              <a:rPr sz="2800" b="1" spc="-35" dirty="0">
                <a:solidFill>
                  <a:srgbClr val="F69545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69545"/>
                </a:solidFill>
                <a:latin typeface="Calibri"/>
                <a:cs typeface="Calibri"/>
              </a:rPr>
              <a:t>d</a:t>
            </a:r>
            <a:r>
              <a:rPr sz="2800" b="1" spc="-210" dirty="0">
                <a:latin typeface="Roboto Bk"/>
                <a:cs typeface="Roboto Bk"/>
              </a:rPr>
              <a:t>…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716" y="540344"/>
            <a:ext cx="8355965" cy="2541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73380" marR="5080" indent="-361315" algn="just">
              <a:lnSpc>
                <a:spcPts val="3829"/>
              </a:lnSpc>
              <a:spcBef>
                <a:spcPts val="235"/>
              </a:spcBef>
              <a:buChar char="-"/>
              <a:tabLst>
                <a:tab pos="374015" algn="l"/>
              </a:tabLst>
            </a:pPr>
            <a:r>
              <a:rPr sz="3200" dirty="0">
                <a:latin typeface="Calibri"/>
                <a:cs typeface="Calibri"/>
              </a:rPr>
              <a:t>These </a:t>
            </a:r>
            <a:r>
              <a:rPr sz="3200" spc="-10" dirty="0">
                <a:latin typeface="Calibri"/>
                <a:cs typeface="Calibri"/>
              </a:rPr>
              <a:t>predicted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corrected </a:t>
            </a:r>
            <a:r>
              <a:rPr sz="3200" spc="-5" dirty="0">
                <a:latin typeface="Calibri"/>
                <a:cs typeface="Calibri"/>
              </a:rPr>
              <a:t>images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0" dirty="0">
                <a:latin typeface="Calibri"/>
                <a:cs typeface="Calibri"/>
              </a:rPr>
              <a:t>P-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pictures.</a:t>
            </a:r>
            <a:endParaRPr sz="3200">
              <a:latin typeface="Calibri"/>
              <a:cs typeface="Calibri"/>
            </a:endParaRPr>
          </a:p>
          <a:p>
            <a:pPr marL="373380" marR="163195" indent="-361315" algn="just">
              <a:lnSpc>
                <a:spcPct val="100600"/>
              </a:lnSpc>
              <a:spcBef>
                <a:spcPts val="430"/>
              </a:spcBef>
              <a:buChar char="-"/>
              <a:tabLst>
                <a:tab pos="374015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pictures between </a:t>
            </a:r>
            <a:r>
              <a:rPr sz="3200" dirty="0">
                <a:latin typeface="Calibri"/>
                <a:cs typeface="Calibri"/>
              </a:rPr>
              <a:t>I and P </a:t>
            </a:r>
            <a:r>
              <a:rPr sz="3200" spc="-10" dirty="0">
                <a:latin typeface="Calibri"/>
                <a:cs typeface="Calibri"/>
              </a:rPr>
              <a:t>pictures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the B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pictures.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15" dirty="0">
                <a:latin typeface="Calibri"/>
                <a:cs typeface="Calibri"/>
              </a:rPr>
              <a:t>incorporate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stationary image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sections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uncovered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moving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sections.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38" y="0"/>
            <a:ext cx="8507095" cy="42722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011170">
              <a:lnSpc>
                <a:spcPct val="100000"/>
              </a:lnSpc>
              <a:spcBef>
                <a:spcPts val="860"/>
              </a:spcBef>
            </a:pPr>
            <a:r>
              <a:rPr sz="2800" b="1" dirty="0">
                <a:solidFill>
                  <a:srgbClr val="F69545"/>
                </a:solidFill>
                <a:latin typeface="Calibri"/>
                <a:cs typeface="Calibri"/>
              </a:rPr>
              <a:t>I</a:t>
            </a:r>
            <a:r>
              <a:rPr sz="2800" b="1" spc="-45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69545"/>
                </a:solidFill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  <a:p>
            <a:pPr marL="353060" marR="487045" indent="-340995">
              <a:lnSpc>
                <a:spcPct val="100400"/>
              </a:lnSpc>
              <a:spcBef>
                <a:spcPts val="74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20" dirty="0">
                <a:latin typeface="Calibri"/>
                <a:cs typeface="Calibri"/>
              </a:rPr>
              <a:t>Intercoded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spc="-5" dirty="0">
                <a:latin typeface="Calibri"/>
                <a:cs typeface="Calibri"/>
              </a:rPr>
              <a:t> is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independent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is not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other </a:t>
            </a:r>
            <a:r>
              <a:rPr sz="2800" spc="-15" dirty="0">
                <a:latin typeface="Calibri"/>
                <a:cs typeface="Calibri"/>
              </a:rPr>
              <a:t>frame.</a:t>
            </a:r>
            <a:endParaRPr sz="2800">
              <a:latin typeface="Calibri"/>
              <a:cs typeface="Calibri"/>
            </a:endParaRPr>
          </a:p>
          <a:p>
            <a:pPr marL="353060" indent="-340995">
              <a:lnSpc>
                <a:spcPct val="100000"/>
              </a:lnSpc>
              <a:spcBef>
                <a:spcPts val="540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regular </a:t>
            </a:r>
            <a:r>
              <a:rPr sz="2800" spc="-15" dirty="0">
                <a:latin typeface="Calibri"/>
                <a:cs typeface="Calibri"/>
              </a:rPr>
              <a:t>intervals.</a:t>
            </a:r>
            <a:endParaRPr sz="2800">
              <a:latin typeface="Calibri"/>
              <a:cs typeface="Calibri"/>
            </a:endParaRPr>
          </a:p>
          <a:p>
            <a:pPr marL="353060" marR="675640" indent="-340995">
              <a:lnSpc>
                <a:spcPct val="100400"/>
              </a:lnSpc>
              <a:spcBef>
                <a:spcPts val="52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-5" dirty="0">
                <a:latin typeface="Calibri"/>
                <a:cs typeface="Calibri"/>
              </a:rPr>
              <a:t> appear </a:t>
            </a:r>
            <a:r>
              <a:rPr sz="2800" spc="-10" dirty="0">
                <a:latin typeface="Calibri"/>
                <a:cs typeface="Calibri"/>
              </a:rPr>
              <a:t>periodically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handle some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sudden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spc="-5" dirty="0">
                <a:latin typeface="Calibri"/>
                <a:cs typeface="Calibri"/>
              </a:rPr>
              <a:t> in the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10" dirty="0">
                <a:latin typeface="Calibri"/>
                <a:cs typeface="Calibri"/>
              </a:rPr>
              <a:t>previous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spc="-10" dirty="0">
                <a:latin typeface="Calibri"/>
                <a:cs typeface="Calibri"/>
              </a:rPr>
              <a:t> cannot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show.</a:t>
            </a:r>
            <a:endParaRPr sz="2800">
              <a:latin typeface="Calibri"/>
              <a:cs typeface="Calibri"/>
            </a:endParaRPr>
          </a:p>
          <a:p>
            <a:pPr marL="353060" marR="5080" indent="-340995">
              <a:lnSpc>
                <a:spcPct val="100400"/>
              </a:lnSpc>
              <a:spcBef>
                <a:spcPts val="530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15" dirty="0">
                <a:latin typeface="Calibri"/>
                <a:cs typeface="Calibri"/>
              </a:rPr>
              <a:t>I-frames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independent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5" dirty="0">
                <a:latin typeface="Calibri"/>
                <a:cs typeface="Calibri"/>
              </a:rPr>
              <a:t> other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cannot</a:t>
            </a:r>
            <a:r>
              <a:rPr sz="2800" spc="-5" dirty="0">
                <a:latin typeface="Calibri"/>
                <a:cs typeface="Calibri"/>
              </a:rPr>
              <a:t> be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other </a:t>
            </a:r>
            <a:r>
              <a:rPr sz="2800" spc="-15" dirty="0">
                <a:latin typeface="Calibri"/>
                <a:cs typeface="Calibri"/>
              </a:rPr>
              <a:t>frames.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38" y="0"/>
            <a:ext cx="8623935" cy="5691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011170">
              <a:lnSpc>
                <a:spcPct val="100000"/>
              </a:lnSpc>
              <a:spcBef>
                <a:spcPts val="860"/>
              </a:spcBef>
              <a:tabLst>
                <a:tab pos="3361054" algn="l"/>
              </a:tabLst>
            </a:pPr>
            <a:r>
              <a:rPr sz="2800" b="1" dirty="0">
                <a:solidFill>
                  <a:srgbClr val="F69545"/>
                </a:solidFill>
                <a:latin typeface="Calibri"/>
                <a:cs typeface="Calibri"/>
              </a:rPr>
              <a:t>P	</a:t>
            </a:r>
            <a:r>
              <a:rPr sz="2800" b="1" spc="-15" dirty="0">
                <a:solidFill>
                  <a:srgbClr val="F69545"/>
                </a:solidFill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  <a:p>
            <a:pPr marL="353060" marR="295275" indent="-340995">
              <a:lnSpc>
                <a:spcPct val="100400"/>
              </a:lnSpc>
              <a:spcBef>
                <a:spcPts val="74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15" dirty="0">
                <a:latin typeface="Calibri"/>
                <a:cs typeface="Calibri"/>
              </a:rPr>
              <a:t>Predicted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preceding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I-frame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frame.</a:t>
            </a:r>
            <a:endParaRPr sz="2800">
              <a:latin typeface="Calibri"/>
              <a:cs typeface="Calibri"/>
            </a:endParaRPr>
          </a:p>
          <a:p>
            <a:pPr marL="353060" marR="271780" indent="-340995">
              <a:lnSpc>
                <a:spcPct val="100400"/>
              </a:lnSpc>
              <a:spcBef>
                <a:spcPts val="52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In other </a:t>
            </a:r>
            <a:r>
              <a:rPr sz="2800" spc="-15" dirty="0">
                <a:latin typeface="Calibri"/>
                <a:cs typeface="Calibri"/>
              </a:rPr>
              <a:t>words,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30" dirty="0">
                <a:latin typeface="Calibri"/>
                <a:cs typeface="Calibri"/>
              </a:rPr>
              <a:t>P-frame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-5" dirty="0">
                <a:latin typeface="Calibri"/>
                <a:cs typeface="Calibri"/>
              </a:rPr>
              <a:t> only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changes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preceding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frame.</a:t>
            </a:r>
            <a:endParaRPr sz="2800">
              <a:latin typeface="Calibri"/>
              <a:cs typeface="Calibri"/>
            </a:endParaRPr>
          </a:p>
          <a:p>
            <a:pPr marL="353060" indent="-340995">
              <a:lnSpc>
                <a:spcPct val="100000"/>
              </a:lnSpc>
              <a:spcBef>
                <a:spcPts val="540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changes,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however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cover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big </a:t>
            </a:r>
            <a:r>
              <a:rPr sz="2800" spc="-10" dirty="0">
                <a:latin typeface="Calibri"/>
                <a:cs typeface="Calibri"/>
              </a:rPr>
              <a:t>segment.</a:t>
            </a:r>
            <a:endParaRPr sz="2800">
              <a:latin typeface="Calibri"/>
              <a:cs typeface="Calibri"/>
            </a:endParaRPr>
          </a:p>
          <a:p>
            <a:pPr marL="353060" marR="153670" indent="-340995">
              <a:lnSpc>
                <a:spcPct val="100400"/>
              </a:lnSpc>
              <a:spcBef>
                <a:spcPts val="530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 </a:t>
            </a:r>
            <a:r>
              <a:rPr sz="2800" spc="-15" dirty="0">
                <a:latin typeface="Calibri"/>
                <a:cs typeface="Calibri"/>
              </a:rPr>
              <a:t>constructed</a:t>
            </a:r>
            <a:r>
              <a:rPr sz="2800" spc="-5" dirty="0">
                <a:latin typeface="Calibri"/>
                <a:cs typeface="Calibri"/>
              </a:rPr>
              <a:t> only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previous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frames.</a:t>
            </a:r>
            <a:endParaRPr sz="2800">
              <a:latin typeface="Calibri"/>
              <a:cs typeface="Calibri"/>
            </a:endParaRPr>
          </a:p>
          <a:p>
            <a:pPr marL="353060" marR="40640" indent="-340995">
              <a:lnSpc>
                <a:spcPct val="100400"/>
              </a:lnSpc>
              <a:spcBef>
                <a:spcPts val="52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spc="-5" dirty="0">
                <a:latin typeface="Calibri"/>
                <a:cs typeface="Calibri"/>
              </a:rPr>
              <a:t> carry much less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-5" dirty="0">
                <a:latin typeface="Calibri"/>
                <a:cs typeface="Calibri"/>
              </a:rPr>
              <a:t> than other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 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carry </a:t>
            </a:r>
            <a:r>
              <a:rPr sz="2800" spc="-15" dirty="0">
                <a:latin typeface="Calibri"/>
                <a:cs typeface="Calibri"/>
              </a:rPr>
              <a:t>even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fewer</a:t>
            </a:r>
            <a:r>
              <a:rPr sz="2800" spc="-5" dirty="0">
                <a:latin typeface="Calibri"/>
                <a:cs typeface="Calibri"/>
              </a:rPr>
              <a:t> bits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after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compression.</a:t>
            </a:r>
            <a:endParaRPr sz="2800">
              <a:latin typeface="Calibri"/>
              <a:cs typeface="Calibri"/>
            </a:endParaRPr>
          </a:p>
          <a:p>
            <a:pPr marL="353060" marR="5080" indent="-340995">
              <a:lnSpc>
                <a:spcPct val="100400"/>
              </a:lnSpc>
              <a:spcBef>
                <a:spcPts val="52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10" dirty="0">
                <a:latin typeface="Calibri"/>
                <a:cs typeface="Calibri"/>
              </a:rPr>
              <a:t>Bidirectional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preceding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dirty="0">
                <a:latin typeface="Calibri"/>
                <a:cs typeface="Calibri"/>
              </a:rPr>
              <a:t> I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38" y="0"/>
            <a:ext cx="8623935" cy="29197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011170">
              <a:lnSpc>
                <a:spcPct val="100000"/>
              </a:lnSpc>
              <a:spcBef>
                <a:spcPts val="860"/>
              </a:spcBef>
            </a:pPr>
            <a:r>
              <a:rPr sz="2800" b="1" dirty="0">
                <a:solidFill>
                  <a:srgbClr val="F69545"/>
                </a:solidFill>
                <a:latin typeface="Calibri"/>
                <a:cs typeface="Calibri"/>
              </a:rPr>
              <a:t>B</a:t>
            </a:r>
            <a:r>
              <a:rPr sz="2800" b="1" spc="-45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69545"/>
                </a:solidFill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  <a:p>
            <a:pPr marL="353060" marR="5080" indent="-340995">
              <a:lnSpc>
                <a:spcPct val="100400"/>
              </a:lnSpc>
              <a:spcBef>
                <a:spcPts val="74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10" dirty="0">
                <a:latin typeface="Calibri"/>
                <a:cs typeface="Calibri"/>
              </a:rPr>
              <a:t>Bidirectional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preceding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dirty="0">
                <a:latin typeface="Calibri"/>
                <a:cs typeface="Calibri"/>
              </a:rPr>
              <a:t> I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frame.</a:t>
            </a:r>
            <a:endParaRPr sz="2800">
              <a:latin typeface="Calibri"/>
              <a:cs typeface="Calibri"/>
            </a:endParaRPr>
          </a:p>
          <a:p>
            <a:pPr marL="353060" marR="335280" indent="-340995">
              <a:lnSpc>
                <a:spcPct val="100400"/>
              </a:lnSpc>
              <a:spcBef>
                <a:spcPts val="525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words,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B-frame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past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future.</a:t>
            </a:r>
            <a:endParaRPr sz="2800">
              <a:latin typeface="Calibri"/>
              <a:cs typeface="Calibri"/>
            </a:endParaRPr>
          </a:p>
          <a:p>
            <a:pPr marL="353060" indent="-340995">
              <a:lnSpc>
                <a:spcPct val="100000"/>
              </a:lnSpc>
              <a:spcBef>
                <a:spcPts val="540"/>
              </a:spcBef>
              <a:buChar char="-"/>
              <a:tabLst>
                <a:tab pos="353060" algn="l"/>
                <a:tab pos="353695" algn="l"/>
              </a:tabLst>
            </a:pPr>
            <a:r>
              <a:rPr sz="2800" spc="-15" dirty="0">
                <a:latin typeface="Calibri"/>
                <a:cs typeface="Calibri"/>
              </a:rPr>
              <a:t>B-frame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never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another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B-frame.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206" y="20299"/>
            <a:ext cx="3804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F69545"/>
                </a:solidFill>
                <a:latin typeface="Calibri"/>
                <a:cs typeface="Calibri"/>
              </a:rPr>
              <a:t>MPEG</a:t>
            </a:r>
            <a:r>
              <a:rPr sz="2800" b="1" spc="-30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69545"/>
                </a:solidFill>
                <a:latin typeface="Calibri"/>
                <a:cs typeface="Calibri"/>
              </a:rPr>
              <a:t>frame</a:t>
            </a:r>
            <a:r>
              <a:rPr sz="2800" b="1" spc="-30" dirty="0">
                <a:solidFill>
                  <a:srgbClr val="F6954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69545"/>
                </a:solidFill>
                <a:latin typeface="Calibri"/>
                <a:cs typeface="Calibri"/>
              </a:rPr>
              <a:t>construction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8409879" cy="48965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594" y="17124"/>
            <a:ext cx="8371205" cy="443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Arial"/>
                <a:cs typeface="Arial"/>
              </a:rPr>
              <a:t>Compression</a:t>
            </a:r>
            <a:r>
              <a:rPr sz="3200" b="1" i="1" spc="-5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  <a:p>
            <a:pPr marL="392430" marR="136525" indent="-380365">
              <a:lnSpc>
                <a:spcPts val="3829"/>
              </a:lnSpc>
              <a:spcBef>
                <a:spcPts val="28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JPEG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images.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1600"/>
              </a:lnSpc>
              <a:spcBef>
                <a:spcPts val="39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compressed </a:t>
            </a:r>
            <a:r>
              <a:rPr sz="3200" spc="-5" dirty="0">
                <a:latin typeface="Calibri"/>
                <a:cs typeface="Calibri"/>
              </a:rPr>
              <a:t>images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then applied </a:t>
            </a:r>
            <a:r>
              <a:rPr sz="3200" spc="-20" dirty="0">
                <a:latin typeface="Calibri"/>
                <a:cs typeface="Calibri"/>
              </a:rPr>
              <a:t>to four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8x8</a:t>
            </a:r>
            <a:r>
              <a:rPr sz="3200" spc="-5" dirty="0">
                <a:latin typeface="Calibri"/>
                <a:cs typeface="Calibri"/>
              </a:rPr>
              <a:t> blocks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 </a:t>
            </a:r>
            <a:r>
              <a:rPr sz="3200" spc="-15" dirty="0">
                <a:latin typeface="Calibri"/>
                <a:cs typeface="Calibri"/>
              </a:rPr>
              <a:t>macro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blocks.</a:t>
            </a:r>
            <a:endParaRPr sz="3200">
              <a:latin typeface="Calibri"/>
              <a:cs typeface="Calibri"/>
            </a:endParaRPr>
          </a:p>
          <a:p>
            <a:pPr marL="392430" marR="1189355" indent="-380365">
              <a:lnSpc>
                <a:spcPct val="100600"/>
              </a:lnSpc>
              <a:spcBef>
                <a:spcPts val="56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macro </a:t>
            </a:r>
            <a:r>
              <a:rPr sz="3200" spc="-5" dirty="0">
                <a:latin typeface="Calibri"/>
                <a:cs typeface="Calibri"/>
              </a:rPr>
              <a:t>blocks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down </a:t>
            </a:r>
            <a:r>
              <a:rPr sz="3200" dirty="0">
                <a:latin typeface="Calibri"/>
                <a:cs typeface="Calibri"/>
              </a:rPr>
              <a:t>sampled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subsequent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chrominance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967" y="4293096"/>
            <a:ext cx="3960439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425" y="0"/>
            <a:ext cx="15982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9006" y="815637"/>
            <a:ext cx="8040370" cy="46564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504825" algn="l"/>
                <a:tab pos="505459" algn="l"/>
              </a:tabLst>
            </a:pPr>
            <a:r>
              <a:rPr dirty="0"/>
              <a:t>	</a:t>
            </a:r>
            <a:r>
              <a:rPr sz="3200" dirty="0">
                <a:latin typeface="Arial MT"/>
                <a:cs typeface="Arial MT"/>
              </a:rPr>
              <a:t>The first step in MPEG is to identify 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macroblocks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moved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between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frames.</a:t>
            </a:r>
            <a:endParaRPr sz="3200">
              <a:latin typeface="Arial MT"/>
              <a:cs typeface="Arial MT"/>
            </a:endParaRPr>
          </a:p>
          <a:p>
            <a:pPr marL="392430" marR="72390" indent="-380365">
              <a:lnSpc>
                <a:spcPct val="101600"/>
              </a:lnSpc>
              <a:spcBef>
                <a:spcPts val="390"/>
              </a:spcBef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Arial MT"/>
                <a:cs typeface="Arial MT"/>
              </a:rPr>
              <a:t>Next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step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frames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between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 frames.</a:t>
            </a:r>
            <a:endParaRPr sz="3200">
              <a:latin typeface="Arial MT"/>
              <a:cs typeface="Arial MT"/>
            </a:endParaRPr>
          </a:p>
          <a:p>
            <a:pPr marL="392430" marR="146050" indent="-380365">
              <a:lnSpc>
                <a:spcPct val="100600"/>
              </a:lnSpc>
              <a:spcBef>
                <a:spcPts val="565"/>
              </a:spcBef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difference </a:t>
            </a:r>
            <a:r>
              <a:rPr sz="3200" dirty="0">
                <a:latin typeface="Arial MT"/>
                <a:cs typeface="Arial MT"/>
              </a:rPr>
              <a:t>between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predicted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true position of the macro block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represents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error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prediction.</a:t>
            </a:r>
            <a:endParaRPr sz="3200">
              <a:latin typeface="Arial MT"/>
              <a:cs typeface="Arial MT"/>
            </a:endParaRPr>
          </a:p>
          <a:p>
            <a:pPr marL="392430" marR="231140" indent="-380365">
              <a:lnSpc>
                <a:spcPct val="101600"/>
              </a:lnSpc>
              <a:spcBef>
                <a:spcPts val="525"/>
              </a:spcBef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Arial MT"/>
                <a:cs typeface="Arial MT"/>
              </a:rPr>
              <a:t>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error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compressed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DCT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used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correcting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frame.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542" y="1020407"/>
            <a:ext cx="7830184" cy="5005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2110" marR="6350" indent="-360045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72110" algn="l"/>
                <a:tab pos="372745" algn="l"/>
                <a:tab pos="1137920" algn="l"/>
                <a:tab pos="1875789" algn="l"/>
                <a:tab pos="3241040" algn="l"/>
                <a:tab pos="3548379" algn="l"/>
                <a:tab pos="5661660" algn="l"/>
                <a:tab pos="7242175" algn="l"/>
              </a:tabLst>
            </a:pP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t	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	</a:t>
            </a:r>
            <a:r>
              <a:rPr sz="2800" spc="-5" dirty="0">
                <a:latin typeface="Arial MT"/>
                <a:cs typeface="Arial MT"/>
              </a:rPr>
              <a:t>Image</a:t>
            </a:r>
            <a:r>
              <a:rPr sz="2800" dirty="0">
                <a:latin typeface="Arial MT"/>
                <a:cs typeface="Arial MT"/>
              </a:rPr>
              <a:t>s	:	</a:t>
            </a:r>
            <a:r>
              <a:rPr sz="2800" spc="-5" dirty="0">
                <a:latin typeface="Arial MT"/>
                <a:cs typeface="Arial MT"/>
              </a:rPr>
              <a:t>Appli</a:t>
            </a:r>
            <a:r>
              <a:rPr sz="2800" dirty="0">
                <a:latin typeface="Arial MT"/>
                <a:cs typeface="Arial MT"/>
              </a:rPr>
              <a:t>c</a:t>
            </a:r>
            <a:r>
              <a:rPr sz="2800" spc="-5" dirty="0">
                <a:latin typeface="Arial MT"/>
                <a:cs typeface="Arial MT"/>
              </a:rPr>
              <a:t>ation</a:t>
            </a:r>
            <a:r>
              <a:rPr sz="2800" dirty="0">
                <a:latin typeface="Arial MT"/>
                <a:cs typeface="Arial MT"/>
              </a:rPr>
              <a:t>s	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v</a:t>
            </a:r>
            <a:r>
              <a:rPr sz="2800" spc="-5" dirty="0">
                <a:latin typeface="Arial MT"/>
                <a:cs typeface="Arial MT"/>
              </a:rPr>
              <a:t>ol</a:t>
            </a:r>
            <a:r>
              <a:rPr sz="2800" dirty="0">
                <a:latin typeface="Arial MT"/>
                <a:cs typeface="Arial MT"/>
              </a:rPr>
              <a:t>v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g	</a:t>
            </a:r>
            <a:r>
              <a:rPr sz="2800" spc="-5" dirty="0">
                <a:latin typeface="Arial MT"/>
                <a:cs typeface="Arial MT"/>
              </a:rPr>
              <a:t>te</a:t>
            </a:r>
            <a:r>
              <a:rPr sz="2800" dirty="0">
                <a:latin typeface="Arial MT"/>
                <a:cs typeface="Arial MT"/>
              </a:rPr>
              <a:t>xt 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images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comprise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blocks 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digital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850">
              <a:latin typeface="Arial MT"/>
              <a:cs typeface="Arial MT"/>
            </a:endParaRPr>
          </a:p>
          <a:p>
            <a:pPr marL="372110" marR="12700" indent="-350520" algn="just">
              <a:lnSpc>
                <a:spcPct val="100400"/>
              </a:lnSpc>
              <a:buChar char="-"/>
              <a:tabLst>
                <a:tab pos="372745" algn="l"/>
              </a:tabLst>
            </a:pP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text,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typical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unit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block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characters with each character represented by 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fixed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bits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known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 codeword.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-"/>
            </a:pPr>
            <a:endParaRPr sz="3850">
              <a:latin typeface="Arial MT"/>
              <a:cs typeface="Arial MT"/>
            </a:endParaRPr>
          </a:p>
          <a:p>
            <a:pPr marL="372110" marR="5080" indent="-350520" algn="just">
              <a:lnSpc>
                <a:spcPct val="100400"/>
              </a:lnSpc>
              <a:buChar char="-"/>
              <a:tabLst>
                <a:tab pos="37274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digitized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image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comprises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7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dimensional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block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picture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each element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represented by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fixed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bits.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3899" y="646430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49" y="56567"/>
            <a:ext cx="81191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  <a:latin typeface="Times New Roman"/>
                <a:cs typeface="Times New Roman"/>
              </a:rPr>
              <a:t>Multimedia</a:t>
            </a:r>
            <a:r>
              <a:rPr sz="4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sz="4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Representation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195" y="0"/>
            <a:ext cx="16814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rgbClr val="E36B09"/>
                </a:solidFill>
              </a:rPr>
              <a:t>MP</a:t>
            </a:r>
            <a:r>
              <a:rPr spc="-50" dirty="0">
                <a:solidFill>
                  <a:srgbClr val="E36B09"/>
                </a:solidFill>
              </a:rPr>
              <a:t>E</a:t>
            </a:r>
            <a:r>
              <a:rPr dirty="0">
                <a:solidFill>
                  <a:srgbClr val="E36B09"/>
                </a:solidFill>
              </a:rPr>
              <a:t>G-4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7192" y="712996"/>
            <a:ext cx="840613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2585" marR="5080" indent="-350520">
              <a:lnSpc>
                <a:spcPct val="100400"/>
              </a:lnSpc>
              <a:spcBef>
                <a:spcPts val="85"/>
              </a:spcBef>
              <a:tabLst>
                <a:tab pos="362585" algn="l"/>
                <a:tab pos="1995170" algn="l"/>
                <a:tab pos="2523490" algn="l"/>
                <a:tab pos="2995930" algn="l"/>
                <a:tab pos="4647565" algn="l"/>
                <a:tab pos="5690235" algn="l"/>
                <a:tab pos="6377940" algn="l"/>
                <a:tab pos="7898130" algn="l"/>
              </a:tabLst>
            </a:pPr>
            <a:r>
              <a:rPr sz="2800" dirty="0">
                <a:latin typeface="Arial MT"/>
                <a:cs typeface="Arial MT"/>
              </a:rPr>
              <a:t>-	</a:t>
            </a:r>
            <a:r>
              <a:rPr sz="2800" spc="-5" dirty="0">
                <a:latin typeface="Arial MT"/>
                <a:cs typeface="Arial MT"/>
              </a:rPr>
              <a:t>MPEG-</a:t>
            </a:r>
            <a:r>
              <a:rPr sz="2800" dirty="0">
                <a:latin typeface="Arial MT"/>
                <a:cs typeface="Arial MT"/>
              </a:rPr>
              <a:t>4	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s	a	s</a:t>
            </a:r>
            <a:r>
              <a:rPr sz="2800" spc="-5" dirty="0">
                <a:latin typeface="Arial MT"/>
                <a:cs typeface="Arial MT"/>
              </a:rPr>
              <a:t>tandar</a:t>
            </a:r>
            <a:r>
              <a:rPr sz="2800" dirty="0">
                <a:latin typeface="Arial MT"/>
                <a:cs typeface="Arial MT"/>
              </a:rPr>
              <a:t>d	</a:t>
            </a:r>
            <a:r>
              <a:rPr sz="2800" spc="-5" dirty="0">
                <a:latin typeface="Arial MT"/>
                <a:cs typeface="Arial MT"/>
              </a:rPr>
              <a:t>u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d	</a:t>
            </a:r>
            <a:r>
              <a:rPr sz="2800" spc="-5" dirty="0">
                <a:latin typeface="Arial MT"/>
                <a:cs typeface="Arial MT"/>
              </a:rPr>
              <a:t>fo</a:t>
            </a:r>
            <a:r>
              <a:rPr sz="2800" dirty="0">
                <a:latin typeface="Arial MT"/>
                <a:cs typeface="Arial MT"/>
              </a:rPr>
              <a:t>r	</a:t>
            </a:r>
            <a:r>
              <a:rPr sz="2800" spc="-5" dirty="0">
                <a:latin typeface="Arial MT"/>
                <a:cs typeface="Arial MT"/>
              </a:rPr>
              <a:t>definin</a:t>
            </a:r>
            <a:r>
              <a:rPr sz="2800" dirty="0">
                <a:latin typeface="Arial MT"/>
                <a:cs typeface="Arial MT"/>
              </a:rPr>
              <a:t>g	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dirty="0">
                <a:latin typeface="Arial MT"/>
                <a:cs typeface="Arial MT"/>
              </a:rPr>
              <a:t>e  </a:t>
            </a:r>
            <a:r>
              <a:rPr sz="2800" spc="-5" dirty="0">
                <a:latin typeface="Arial MT"/>
                <a:cs typeface="Arial MT"/>
              </a:rPr>
              <a:t>compression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audio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visual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digital data.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92" y="1570246"/>
            <a:ext cx="2795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585" algn="l"/>
                <a:tab pos="1418590" algn="l"/>
              </a:tabLst>
            </a:pPr>
            <a:r>
              <a:rPr sz="2800" dirty="0">
                <a:latin typeface="Arial MT"/>
                <a:cs typeface="Arial MT"/>
              </a:rPr>
              <a:t>-	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dirty="0">
                <a:latin typeface="Arial MT"/>
                <a:cs typeface="Arial MT"/>
              </a:rPr>
              <a:t>e	</a:t>
            </a:r>
            <a:r>
              <a:rPr sz="2800" spc="-5" dirty="0">
                <a:latin typeface="Arial MT"/>
                <a:cs typeface="Arial MT"/>
              </a:rPr>
              <a:t>MPEG-</a:t>
            </a:r>
            <a:r>
              <a:rPr sz="2800" dirty="0">
                <a:latin typeface="Arial MT"/>
                <a:cs typeface="Arial MT"/>
              </a:rPr>
              <a:t>2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444" y="1570246"/>
            <a:ext cx="5184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  <a:tab pos="3050540" algn="l"/>
                <a:tab pos="3985260" algn="l"/>
              </a:tabLst>
            </a:pPr>
            <a:r>
              <a:rPr sz="280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tandar</a:t>
            </a:r>
            <a:r>
              <a:rPr sz="2800" dirty="0">
                <a:latin typeface="Arial MT"/>
                <a:cs typeface="Arial MT"/>
              </a:rPr>
              <a:t>d	</a:t>
            </a:r>
            <a:r>
              <a:rPr sz="2800" spc="-5" dirty="0">
                <a:latin typeface="Arial MT"/>
                <a:cs typeface="Arial MT"/>
              </a:rPr>
              <a:t>doe</a:t>
            </a:r>
            <a:r>
              <a:rPr sz="2800" dirty="0">
                <a:latin typeface="Arial MT"/>
                <a:cs typeface="Arial MT"/>
              </a:rPr>
              <a:t>s	</a:t>
            </a: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dirty="0">
                <a:latin typeface="Arial MT"/>
                <a:cs typeface="Arial MT"/>
              </a:rPr>
              <a:t>t	s</a:t>
            </a:r>
            <a:r>
              <a:rPr sz="2800" spc="-5" dirty="0">
                <a:latin typeface="Arial MT"/>
                <a:cs typeface="Arial MT"/>
              </a:rPr>
              <a:t>uppor</a:t>
            </a:r>
            <a:r>
              <a:rPr sz="2800" dirty="0">
                <a:latin typeface="Arial MT"/>
                <a:cs typeface="Arial MT"/>
              </a:rPr>
              <a:t>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192" y="1998871"/>
            <a:ext cx="8407400" cy="4309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2585" marR="5080" algn="just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latin typeface="Arial MT"/>
                <a:cs typeface="Arial MT"/>
              </a:rPr>
              <a:t>multimedia.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Therefore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MPEG-4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standard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was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developed.</a:t>
            </a:r>
            <a:endParaRPr sz="2800">
              <a:latin typeface="Arial MT"/>
              <a:cs typeface="Arial MT"/>
            </a:endParaRPr>
          </a:p>
          <a:p>
            <a:pPr marL="362585" marR="12700" indent="-350520" algn="just">
              <a:lnSpc>
                <a:spcPct val="100400"/>
              </a:lnSpc>
              <a:buChar char="-"/>
              <a:tabLst>
                <a:tab pos="3632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MPEG-4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created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tracking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individual objects within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5" dirty="0">
                <a:latin typeface="Arial MT"/>
                <a:cs typeface="Arial MT"/>
              </a:rPr>
              <a:t>scene separately 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compressing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them </a:t>
            </a:r>
            <a:r>
              <a:rPr sz="2800" spc="-25" dirty="0">
                <a:latin typeface="Arial MT"/>
                <a:cs typeface="Arial MT"/>
              </a:rPr>
              <a:t>together.</a:t>
            </a:r>
            <a:endParaRPr sz="2800">
              <a:latin typeface="Arial MT"/>
              <a:cs typeface="Arial MT"/>
            </a:endParaRPr>
          </a:p>
          <a:p>
            <a:pPr marL="362585" marR="12065" indent="-350520" algn="just">
              <a:lnSpc>
                <a:spcPct val="100400"/>
              </a:lnSpc>
              <a:spcBef>
                <a:spcPts val="5"/>
              </a:spcBef>
              <a:buChar char="-"/>
              <a:tabLst>
                <a:tab pos="363220" algn="l"/>
              </a:tabLst>
            </a:pPr>
            <a:r>
              <a:rPr sz="2800" spc="-5" dirty="0">
                <a:latin typeface="Arial MT"/>
                <a:cs typeface="Arial MT"/>
              </a:rPr>
              <a:t>MPEG-4 is optimized for low as well as very high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rates</a:t>
            </a:r>
            <a:endParaRPr sz="2800">
              <a:latin typeface="Arial MT"/>
              <a:cs typeface="Arial MT"/>
            </a:endParaRPr>
          </a:p>
          <a:p>
            <a:pPr marL="362585" marR="5080" indent="-350520" algn="just">
              <a:lnSpc>
                <a:spcPct val="100400"/>
              </a:lnSpc>
              <a:buChar char="-"/>
              <a:tabLst>
                <a:tab pos="363220" algn="l"/>
              </a:tabLst>
            </a:pPr>
            <a:r>
              <a:rPr sz="2800" spc="-5" dirty="0">
                <a:latin typeface="Arial MT"/>
                <a:cs typeface="Arial MT"/>
              </a:rPr>
              <a:t>Using MPEG-4 the users can control objects in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scene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independently.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Thus,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MPEG-4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introduces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interactivity.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446" y="0"/>
            <a:ext cx="377697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>
                <a:solidFill>
                  <a:srgbClr val="E36B09"/>
                </a:solidFill>
              </a:rPr>
              <a:t>MPEG-4</a:t>
            </a:r>
            <a:r>
              <a:rPr spc="-45" dirty="0">
                <a:solidFill>
                  <a:srgbClr val="E36B09"/>
                </a:solidFill>
              </a:rPr>
              <a:t> </a:t>
            </a:r>
            <a:r>
              <a:rPr dirty="0">
                <a:solidFill>
                  <a:srgbClr val="E36B09"/>
                </a:solidFill>
              </a:rPr>
              <a:t>Functions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7192" y="712996"/>
            <a:ext cx="720026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50520">
              <a:lnSpc>
                <a:spcPct val="100000"/>
              </a:lnSpc>
              <a:spcBef>
                <a:spcPts val="100"/>
              </a:spcBef>
              <a:buChar char="-"/>
              <a:tabLst>
                <a:tab pos="362585" algn="l"/>
                <a:tab pos="363220" algn="l"/>
              </a:tabLst>
            </a:pPr>
            <a:r>
              <a:rPr sz="2800" spc="-160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improve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coding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efficiency.</a:t>
            </a:r>
            <a:endParaRPr sz="2800">
              <a:latin typeface="Arial MT"/>
              <a:cs typeface="Arial MT"/>
            </a:endParaRPr>
          </a:p>
          <a:p>
            <a:pPr marL="362585" indent="-350520">
              <a:lnSpc>
                <a:spcPct val="100000"/>
              </a:lnSpc>
              <a:spcBef>
                <a:spcPts val="15"/>
              </a:spcBef>
              <a:buChar char="-"/>
              <a:tabLst>
                <a:tab pos="362585" algn="l"/>
                <a:tab pos="363220" algn="l"/>
                <a:tab pos="993775" algn="l"/>
                <a:tab pos="2411095" algn="l"/>
                <a:tab pos="3613150" algn="l"/>
                <a:tab pos="4834255" algn="l"/>
                <a:tab pos="5783580" algn="l"/>
              </a:tabLst>
            </a:pPr>
            <a:r>
              <a:rPr sz="2800" spc="-160" dirty="0">
                <a:latin typeface="Arial MT"/>
                <a:cs typeface="Arial MT"/>
              </a:rPr>
              <a:t>To	</a:t>
            </a:r>
            <a:r>
              <a:rPr sz="2800" spc="-5" dirty="0">
                <a:latin typeface="Arial MT"/>
                <a:cs typeface="Arial MT"/>
              </a:rPr>
              <a:t>encode	mixed	media	data	including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9507" y="1141621"/>
            <a:ext cx="974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v</a:t>
            </a:r>
            <a:r>
              <a:rPr sz="2800" spc="-5" dirty="0">
                <a:latin typeface="Arial MT"/>
                <a:cs typeface="Arial MT"/>
              </a:rPr>
              <a:t>ideo</a:t>
            </a:r>
            <a:r>
              <a:rPr sz="2800" dirty="0"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192" y="1570246"/>
            <a:ext cx="8406130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audio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speech.</a:t>
            </a:r>
            <a:endParaRPr sz="2800">
              <a:latin typeface="Arial MT"/>
              <a:cs typeface="Arial MT"/>
            </a:endParaRPr>
          </a:p>
          <a:p>
            <a:pPr marL="362585" indent="-350520" algn="just">
              <a:lnSpc>
                <a:spcPct val="100000"/>
              </a:lnSpc>
              <a:spcBef>
                <a:spcPts val="15"/>
              </a:spcBef>
              <a:buChar char="-"/>
              <a:tabLst>
                <a:tab pos="363220" algn="l"/>
              </a:tabLst>
            </a:pPr>
            <a:r>
              <a:rPr sz="2800" spc="-16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enable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robust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transmission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reducing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errors.</a:t>
            </a:r>
            <a:endParaRPr sz="2800">
              <a:latin typeface="Arial MT"/>
              <a:cs typeface="Arial MT"/>
            </a:endParaRPr>
          </a:p>
          <a:p>
            <a:pPr marL="362585" marR="11430" indent="-350520" algn="just">
              <a:lnSpc>
                <a:spcPct val="100400"/>
              </a:lnSpc>
              <a:buChar char="-"/>
              <a:tabLst>
                <a:tab pos="363220" algn="l"/>
              </a:tabLst>
            </a:pPr>
            <a:r>
              <a:rPr sz="2800" spc="-16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enable the user to interact with the audio visual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scene.</a:t>
            </a:r>
            <a:endParaRPr sz="2800">
              <a:latin typeface="Arial MT"/>
              <a:cs typeface="Arial MT"/>
            </a:endParaRPr>
          </a:p>
          <a:p>
            <a:pPr marL="362585" marR="5080" indent="-350520" algn="just">
              <a:lnSpc>
                <a:spcPct val="100400"/>
              </a:lnSpc>
              <a:buChar char="-"/>
              <a:tabLst>
                <a:tab pos="363220" algn="l"/>
              </a:tabLst>
            </a:pPr>
            <a:r>
              <a:rPr sz="2800" spc="-16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multiplex and synchronize data associated with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media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objects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ensure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their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efficient</a:t>
            </a:r>
            <a:r>
              <a:rPr sz="2800" spc="-5" dirty="0">
                <a:latin typeface="Arial MT"/>
                <a:cs typeface="Arial MT"/>
              </a:rPr>
              <a:t> transport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over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network channels.</a:t>
            </a:r>
            <a:endParaRPr sz="2800">
              <a:latin typeface="Arial MT"/>
              <a:cs typeface="Arial MT"/>
            </a:endParaRPr>
          </a:p>
          <a:p>
            <a:pPr marL="362585" marR="15875" indent="-350520" algn="just">
              <a:lnSpc>
                <a:spcPct val="100400"/>
              </a:lnSpc>
              <a:spcBef>
                <a:spcPts val="5"/>
              </a:spcBef>
              <a:buChar char="-"/>
              <a:tabLst>
                <a:tab pos="363220" algn="l"/>
              </a:tabLst>
            </a:pPr>
            <a:r>
              <a:rPr sz="2800" spc="-5" dirty="0">
                <a:latin typeface="Arial MT"/>
                <a:cs typeface="Arial MT"/>
              </a:rPr>
              <a:t>Interaction with the </a:t>
            </a:r>
            <a:r>
              <a:rPr sz="2800" spc="-105" dirty="0">
                <a:latin typeface="Arial MT"/>
                <a:cs typeface="Arial MT"/>
              </a:rPr>
              <a:t>AV </a:t>
            </a:r>
            <a:r>
              <a:rPr sz="2800" spc="-5" dirty="0">
                <a:latin typeface="Arial MT"/>
                <a:cs typeface="Arial MT"/>
              </a:rPr>
              <a:t>scene which is formed on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receiver side.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446" y="0"/>
            <a:ext cx="378967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>
                <a:solidFill>
                  <a:srgbClr val="E36B09"/>
                </a:solidFill>
              </a:rPr>
              <a:t>Profiles</a:t>
            </a:r>
            <a:r>
              <a:rPr spc="-35" dirty="0">
                <a:solidFill>
                  <a:srgbClr val="E36B09"/>
                </a:solidFill>
              </a:rPr>
              <a:t> </a:t>
            </a:r>
            <a:r>
              <a:rPr spc="5" dirty="0">
                <a:solidFill>
                  <a:srgbClr val="E36B09"/>
                </a:solidFill>
              </a:rPr>
              <a:t>and</a:t>
            </a:r>
            <a:r>
              <a:rPr spc="-35" dirty="0">
                <a:solidFill>
                  <a:srgbClr val="E36B09"/>
                </a:solidFill>
              </a:rPr>
              <a:t> </a:t>
            </a:r>
            <a:r>
              <a:rPr spc="-10" dirty="0">
                <a:solidFill>
                  <a:srgbClr val="E36B09"/>
                </a:solidFill>
              </a:rPr>
              <a:t>Levels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5672" y="591780"/>
            <a:ext cx="8882380" cy="51003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2585" marR="15240" indent="-350520" algn="just">
              <a:lnSpc>
                <a:spcPct val="100400"/>
              </a:lnSpc>
              <a:spcBef>
                <a:spcPts val="85"/>
              </a:spcBef>
            </a:pPr>
            <a:r>
              <a:rPr sz="2800" dirty="0">
                <a:latin typeface="Arial MT"/>
                <a:cs typeface="Arial MT"/>
              </a:rPr>
              <a:t>-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MPEG-4 provides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large and rich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 of tools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 encoding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 MT"/>
              <a:cs typeface="Arial MT"/>
            </a:endParaRPr>
          </a:p>
          <a:p>
            <a:pPr marL="362585" marR="8255" indent="-340995" algn="just">
              <a:lnSpc>
                <a:spcPct val="100400"/>
              </a:lnSpc>
              <a:buChar char="-"/>
              <a:tabLst>
                <a:tab pos="363220" algn="l"/>
              </a:tabLst>
            </a:pP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specific </a:t>
            </a:r>
            <a:r>
              <a:rPr sz="2800" spc="-10" dirty="0">
                <a:latin typeface="Calibri"/>
                <a:cs typeface="Calibri"/>
              </a:rPr>
              <a:t>applications subsets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MPEG-4 tool sets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been </a:t>
            </a:r>
            <a:r>
              <a:rPr sz="2800" spc="-15" dirty="0">
                <a:latin typeface="Calibri"/>
                <a:cs typeface="Calibri"/>
              </a:rPr>
              <a:t>provided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users’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convenience.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-"/>
            </a:pPr>
            <a:endParaRPr sz="2750">
              <a:latin typeface="Calibri"/>
              <a:cs typeface="Calibri"/>
            </a:endParaRPr>
          </a:p>
          <a:p>
            <a:pPr marL="362585" marR="5080" indent="-340995" algn="just">
              <a:lnSpc>
                <a:spcPct val="100400"/>
              </a:lnSpc>
              <a:buChar char="-"/>
              <a:tabLst>
                <a:tab pos="363220" algn="l"/>
              </a:tabLst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subsets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profiles. </a:t>
            </a: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profile </a:t>
            </a:r>
            <a:r>
              <a:rPr sz="2800" spc="-5" dirty="0">
                <a:latin typeface="Calibri"/>
                <a:cs typeface="Calibri"/>
              </a:rPr>
              <a:t>is further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divided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levels.</a:t>
            </a:r>
            <a:r>
              <a:rPr sz="2800" spc="-5" dirty="0">
                <a:latin typeface="Calibri"/>
                <a:cs typeface="Calibri"/>
              </a:rPr>
              <a:t> 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reduces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computational </a:t>
            </a:r>
            <a:r>
              <a:rPr sz="2800" spc="-30" dirty="0">
                <a:latin typeface="Calibri"/>
                <a:cs typeface="Calibri"/>
              </a:rPr>
              <a:t>complexity.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-"/>
            </a:pPr>
            <a:endParaRPr sz="2750">
              <a:latin typeface="Calibri"/>
              <a:cs typeface="Calibri"/>
            </a:endParaRPr>
          </a:p>
          <a:p>
            <a:pPr marL="362585" marR="14604" indent="-340995" algn="just">
              <a:lnSpc>
                <a:spcPct val="100400"/>
              </a:lnSpc>
              <a:buChar char="-"/>
              <a:tabLst>
                <a:tab pos="36322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profile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</a:t>
            </a:r>
            <a:r>
              <a:rPr sz="2800" spc="-5" dirty="0">
                <a:latin typeface="Calibri"/>
                <a:cs typeface="Calibri"/>
              </a:rPr>
              <a:t> should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according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 needs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646" y="0"/>
            <a:ext cx="28670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E36B09"/>
                </a:solidFill>
              </a:rPr>
              <a:t>ITU</a:t>
            </a:r>
            <a:r>
              <a:rPr spc="-55" dirty="0">
                <a:solidFill>
                  <a:srgbClr val="E36B09"/>
                </a:solidFill>
              </a:rPr>
              <a:t> </a:t>
            </a:r>
            <a:r>
              <a:rPr spc="-10" dirty="0">
                <a:solidFill>
                  <a:srgbClr val="E36B09"/>
                </a:solidFill>
              </a:rPr>
              <a:t>Standards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7068" y="620907"/>
            <a:ext cx="887476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2585" marR="5080" indent="-350520">
              <a:lnSpc>
                <a:spcPct val="100400"/>
              </a:lnSpc>
              <a:spcBef>
                <a:spcPts val="85"/>
              </a:spcBef>
              <a:tabLst>
                <a:tab pos="362585" algn="l"/>
                <a:tab pos="1442085" algn="l"/>
                <a:tab pos="2653030" algn="l"/>
                <a:tab pos="3236595" algn="l"/>
                <a:tab pos="6450330" algn="l"/>
              </a:tabLst>
            </a:pPr>
            <a:r>
              <a:rPr sz="2800" dirty="0">
                <a:latin typeface="Arial MT"/>
                <a:cs typeface="Arial MT"/>
              </a:rPr>
              <a:t>-	</a:t>
            </a:r>
            <a:r>
              <a:rPr sz="2800" spc="-5" dirty="0">
                <a:latin typeface="Arial MT"/>
                <a:cs typeface="Arial MT"/>
              </a:rPr>
              <a:t>ITU-</a:t>
            </a:r>
            <a:r>
              <a:rPr sz="2800" dirty="0">
                <a:latin typeface="Arial MT"/>
                <a:cs typeface="Arial MT"/>
              </a:rPr>
              <a:t>T	s</a:t>
            </a:r>
            <a:r>
              <a:rPr sz="2800" spc="-5" dirty="0">
                <a:latin typeface="Arial MT"/>
                <a:cs typeface="Arial MT"/>
              </a:rPr>
              <a:t>tand</a:t>
            </a:r>
            <a:r>
              <a:rPr sz="2800" dirty="0">
                <a:latin typeface="Arial MT"/>
                <a:cs typeface="Arial MT"/>
              </a:rPr>
              <a:t>s	</a:t>
            </a:r>
            <a:r>
              <a:rPr sz="2800" spc="-5" dirty="0">
                <a:latin typeface="Arial MT"/>
                <a:cs typeface="Arial MT"/>
              </a:rPr>
              <a:t>fo</a:t>
            </a:r>
            <a:r>
              <a:rPr sz="2800" dirty="0">
                <a:latin typeface="Arial MT"/>
                <a:cs typeface="Arial MT"/>
              </a:rPr>
              <a:t>r	</a:t>
            </a:r>
            <a:r>
              <a:rPr sz="2800" spc="-315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ele</a:t>
            </a:r>
            <a:r>
              <a:rPr sz="2800" dirty="0">
                <a:latin typeface="Arial MT"/>
                <a:cs typeface="Arial MT"/>
              </a:rPr>
              <a:t>c</a:t>
            </a:r>
            <a:r>
              <a:rPr sz="2800" spc="-5" dirty="0">
                <a:latin typeface="Arial MT"/>
                <a:cs typeface="Arial MT"/>
              </a:rPr>
              <a:t>ommuni</a:t>
            </a:r>
            <a:r>
              <a:rPr sz="2800" dirty="0">
                <a:latin typeface="Arial MT"/>
                <a:cs typeface="Arial MT"/>
              </a:rPr>
              <a:t>c</a:t>
            </a:r>
            <a:r>
              <a:rPr sz="2800" spc="-5" dirty="0">
                <a:latin typeface="Arial MT"/>
                <a:cs typeface="Arial MT"/>
              </a:rPr>
              <a:t>atio</a:t>
            </a:r>
            <a:r>
              <a:rPr sz="2800" dirty="0">
                <a:latin typeface="Arial MT"/>
                <a:cs typeface="Arial MT"/>
              </a:rPr>
              <a:t>n	s</a:t>
            </a:r>
            <a:r>
              <a:rPr sz="2800" spc="-5" dirty="0">
                <a:latin typeface="Arial MT"/>
                <a:cs typeface="Arial MT"/>
              </a:rPr>
              <a:t>tandardi</a:t>
            </a:r>
            <a:r>
              <a:rPr sz="2800" dirty="0">
                <a:latin typeface="Arial MT"/>
                <a:cs typeface="Arial MT"/>
              </a:rPr>
              <a:t>z</a:t>
            </a:r>
            <a:r>
              <a:rPr sz="2800" spc="-5" dirty="0">
                <a:latin typeface="Arial MT"/>
                <a:cs typeface="Arial MT"/>
              </a:rPr>
              <a:t>atio</a:t>
            </a:r>
            <a:r>
              <a:rPr sz="2800" dirty="0">
                <a:latin typeface="Arial MT"/>
                <a:cs typeface="Arial MT"/>
              </a:rPr>
              <a:t>n  </a:t>
            </a:r>
            <a:r>
              <a:rPr sz="2800" spc="-5" dirty="0">
                <a:latin typeface="Arial MT"/>
                <a:cs typeface="Arial MT"/>
              </a:rPr>
              <a:t>sector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ITU.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068" y="1478157"/>
            <a:ext cx="568007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2585" marR="5080" indent="-350520">
              <a:lnSpc>
                <a:spcPct val="100400"/>
              </a:lnSpc>
              <a:spcBef>
                <a:spcPts val="85"/>
              </a:spcBef>
              <a:tabLst>
                <a:tab pos="362585" algn="l"/>
                <a:tab pos="1239520" algn="l"/>
                <a:tab pos="1858010" algn="l"/>
                <a:tab pos="2686685" algn="l"/>
                <a:tab pos="2717800" algn="l"/>
                <a:tab pos="3923029" algn="l"/>
                <a:tab pos="4199890" algn="l"/>
                <a:tab pos="4758055" algn="l"/>
              </a:tabLst>
            </a:pPr>
            <a:r>
              <a:rPr sz="2800" dirty="0">
                <a:latin typeface="Arial MT"/>
                <a:cs typeface="Arial MT"/>
              </a:rPr>
              <a:t>-	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dirty="0">
                <a:latin typeface="Arial MT"/>
                <a:cs typeface="Arial MT"/>
              </a:rPr>
              <a:t>e	</a:t>
            </a:r>
            <a:r>
              <a:rPr sz="2800" spc="-5" dirty="0">
                <a:latin typeface="Arial MT"/>
                <a:cs typeface="Arial MT"/>
              </a:rPr>
              <a:t>primar</a:t>
            </a:r>
            <a:r>
              <a:rPr sz="2800" dirty="0">
                <a:latin typeface="Arial MT"/>
                <a:cs typeface="Arial MT"/>
              </a:rPr>
              <a:t>y	</a:t>
            </a:r>
            <a:r>
              <a:rPr sz="2800" spc="-5" dirty="0">
                <a:latin typeface="Arial MT"/>
                <a:cs typeface="Arial MT"/>
              </a:rPr>
              <a:t>fun</a:t>
            </a:r>
            <a:r>
              <a:rPr sz="2800" dirty="0">
                <a:latin typeface="Arial MT"/>
                <a:cs typeface="Arial MT"/>
              </a:rPr>
              <a:t>c</a:t>
            </a:r>
            <a:r>
              <a:rPr sz="2800" spc="-5" dirty="0">
                <a:latin typeface="Arial MT"/>
                <a:cs typeface="Arial MT"/>
              </a:rPr>
              <a:t>tio</a:t>
            </a:r>
            <a:r>
              <a:rPr sz="2800" dirty="0">
                <a:latin typeface="Arial MT"/>
                <a:cs typeface="Arial MT"/>
              </a:rPr>
              <a:t>n	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f	</a:t>
            </a:r>
            <a:r>
              <a:rPr sz="2800" spc="-5" dirty="0">
                <a:latin typeface="Arial MT"/>
                <a:cs typeface="Arial MT"/>
              </a:rPr>
              <a:t>ITU-</a:t>
            </a:r>
            <a:r>
              <a:rPr sz="2800" dirty="0">
                <a:latin typeface="Arial MT"/>
                <a:cs typeface="Arial MT"/>
              </a:rPr>
              <a:t>T  </a:t>
            </a:r>
            <a:r>
              <a:rPr sz="2800" spc="-10" dirty="0">
                <a:latin typeface="Arial MT"/>
                <a:cs typeface="Arial MT"/>
              </a:rPr>
              <a:t>efficient	</a:t>
            </a:r>
            <a:r>
              <a:rPr sz="2800" spc="-5" dirty="0">
                <a:latin typeface="Arial MT"/>
                <a:cs typeface="Arial MT"/>
              </a:rPr>
              <a:t>and		timely	production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2771" y="1478157"/>
            <a:ext cx="302069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6040">
              <a:lnSpc>
                <a:spcPct val="100400"/>
              </a:lnSpc>
              <a:spcBef>
                <a:spcPts val="85"/>
              </a:spcBef>
              <a:tabLst>
                <a:tab pos="581660" algn="l"/>
                <a:tab pos="1158240" algn="l"/>
                <a:tab pos="2414270" algn="l"/>
                <a:tab pos="2512695" algn="l"/>
              </a:tabLst>
            </a:pP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s	</a:t>
            </a:r>
            <a:r>
              <a:rPr sz="2800" spc="-6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dirty="0">
                <a:latin typeface="Arial MT"/>
                <a:cs typeface="Arial MT"/>
              </a:rPr>
              <a:t>o	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ur</a:t>
            </a:r>
            <a:r>
              <a:rPr sz="2800" dirty="0">
                <a:latin typeface="Arial MT"/>
                <a:cs typeface="Arial MT"/>
              </a:rPr>
              <a:t>e		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dirty="0">
                <a:latin typeface="Arial MT"/>
                <a:cs typeface="Arial MT"/>
              </a:rPr>
              <a:t>e 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f	s</a:t>
            </a:r>
            <a:r>
              <a:rPr sz="2800" spc="-5" dirty="0">
                <a:latin typeface="Arial MT"/>
                <a:cs typeface="Arial MT"/>
              </a:rPr>
              <a:t>tandard</a:t>
            </a:r>
            <a:r>
              <a:rPr sz="2800" dirty="0">
                <a:latin typeface="Arial MT"/>
                <a:cs typeface="Arial MT"/>
              </a:rPr>
              <a:t>s	</a:t>
            </a:r>
            <a:r>
              <a:rPr sz="2800" spc="-5" dirty="0">
                <a:latin typeface="Arial MT"/>
                <a:cs typeface="Arial MT"/>
              </a:rPr>
              <a:t>tha</a:t>
            </a:r>
            <a:r>
              <a:rPr sz="2800" dirty="0">
                <a:latin typeface="Arial MT"/>
                <a:cs typeface="Arial MT"/>
              </a:rPr>
              <a:t>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0" y="2335407"/>
            <a:ext cx="8988425" cy="425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cover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fields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telecommunication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worldwide.</a:t>
            </a:r>
            <a:endParaRPr sz="2800">
              <a:latin typeface="Arial MT"/>
              <a:cs typeface="Arial MT"/>
            </a:endParaRPr>
          </a:p>
          <a:p>
            <a:pPr marL="469900" marR="5080" indent="-350520" algn="just">
              <a:lnSpc>
                <a:spcPct val="100400"/>
              </a:lnSpc>
              <a:buChar char="-"/>
              <a:tabLst>
                <a:tab pos="469900" algn="l"/>
              </a:tabLst>
            </a:pPr>
            <a:r>
              <a:rPr sz="2800" spc="-5" dirty="0">
                <a:latin typeface="Arial MT"/>
                <a:cs typeface="Arial MT"/>
              </a:rPr>
              <a:t>The international standards produced by ITU-T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called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Recommendation.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They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become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mandatory only when they are adopted as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5" dirty="0">
                <a:latin typeface="Arial MT"/>
                <a:cs typeface="Arial MT"/>
              </a:rPr>
              <a:t>part of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national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law.</a:t>
            </a:r>
            <a:endParaRPr sz="2800">
              <a:latin typeface="Arial MT"/>
              <a:cs typeface="Arial MT"/>
            </a:endParaRPr>
          </a:p>
          <a:p>
            <a:pPr marL="469900" marR="17780" indent="-350520" algn="just">
              <a:lnSpc>
                <a:spcPct val="100400"/>
              </a:lnSpc>
              <a:buChar char="-"/>
              <a:tabLst>
                <a:tab pos="469900" algn="l"/>
              </a:tabLst>
            </a:pPr>
            <a:r>
              <a:rPr sz="2800" spc="-5" dirty="0">
                <a:latin typeface="Arial MT"/>
                <a:cs typeface="Arial MT"/>
              </a:rPr>
              <a:t>Some of the important standards published by ITU-T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 follows </a:t>
            </a:r>
            <a:r>
              <a:rPr sz="2800" dirty="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12700" marR="15875" algn="just">
              <a:lnSpc>
                <a:spcPct val="100400"/>
              </a:lnSpc>
              <a:spcBef>
                <a:spcPts val="5"/>
              </a:spcBef>
            </a:pPr>
            <a:r>
              <a:rPr sz="2800" spc="-5" dirty="0">
                <a:latin typeface="Arial MT"/>
                <a:cs typeface="Arial MT"/>
              </a:rPr>
              <a:t>Audio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compression</a:t>
            </a:r>
            <a:r>
              <a:rPr sz="2800" dirty="0">
                <a:latin typeface="Arial MT"/>
                <a:cs typeface="Arial MT"/>
              </a:rPr>
              <a:t> &amp;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coding</a:t>
            </a:r>
            <a:r>
              <a:rPr sz="2800" dirty="0">
                <a:latin typeface="Arial MT"/>
                <a:cs typeface="Arial MT"/>
              </a:rPr>
              <a:t> :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G.711,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G.722,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G.723,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G.726,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G.728, G.729</a:t>
            </a:r>
            <a:endParaRPr sz="2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40"/>
              </a:spcBef>
            </a:pPr>
            <a:r>
              <a:rPr sz="2400" spc="-10" dirty="0">
                <a:latin typeface="Arial MT"/>
                <a:cs typeface="Arial MT"/>
              </a:rPr>
              <a:t>Video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compression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H.261,H.262,H.263,H.264,H.265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246" y="0"/>
            <a:ext cx="31807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E36B09"/>
                </a:solidFill>
              </a:rPr>
              <a:t>H.261</a:t>
            </a:r>
            <a:r>
              <a:rPr spc="-60" dirty="0">
                <a:solidFill>
                  <a:srgbClr val="E36B09"/>
                </a:solidFill>
              </a:rPr>
              <a:t> </a:t>
            </a:r>
            <a:r>
              <a:rPr spc="-10" dirty="0">
                <a:solidFill>
                  <a:srgbClr val="E36B09"/>
                </a:solidFill>
              </a:rPr>
              <a:t>Standard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7710" y="620907"/>
            <a:ext cx="8895715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2110" marR="20320" indent="-360045">
              <a:lnSpc>
                <a:spcPct val="100400"/>
              </a:lnSpc>
              <a:spcBef>
                <a:spcPts val="85"/>
              </a:spcBef>
              <a:buChar char="•"/>
              <a:tabLst>
                <a:tab pos="372110" algn="l"/>
                <a:tab pos="372745" algn="l"/>
                <a:tab pos="1524635" algn="l"/>
                <a:tab pos="1985010" algn="l"/>
                <a:tab pos="2576830" algn="l"/>
                <a:tab pos="3691890" algn="l"/>
                <a:tab pos="4629785" algn="l"/>
                <a:tab pos="5801360" algn="l"/>
                <a:tab pos="6851015" algn="l"/>
              </a:tabLst>
            </a:pPr>
            <a:r>
              <a:rPr sz="2800" spc="-5" dirty="0">
                <a:latin typeface="Arial MT"/>
                <a:cs typeface="Arial MT"/>
              </a:rPr>
              <a:t>H.26</a:t>
            </a:r>
            <a:r>
              <a:rPr sz="2800" dirty="0">
                <a:latin typeface="Arial MT"/>
                <a:cs typeface="Arial MT"/>
              </a:rPr>
              <a:t>1	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s	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n	</a:t>
            </a:r>
            <a:r>
              <a:rPr sz="2800" spc="-5" dirty="0">
                <a:latin typeface="Arial MT"/>
                <a:cs typeface="Arial MT"/>
              </a:rPr>
              <a:t>ITU-</a:t>
            </a:r>
            <a:r>
              <a:rPr sz="2800" dirty="0">
                <a:latin typeface="Arial MT"/>
                <a:cs typeface="Arial MT"/>
              </a:rPr>
              <a:t>T	</a:t>
            </a:r>
            <a:r>
              <a:rPr sz="2800" spc="-5" dirty="0">
                <a:latin typeface="Arial MT"/>
                <a:cs typeface="Arial MT"/>
              </a:rPr>
              <a:t>DC</a:t>
            </a:r>
            <a:r>
              <a:rPr sz="2800" dirty="0">
                <a:latin typeface="Arial MT"/>
                <a:cs typeface="Arial MT"/>
              </a:rPr>
              <a:t>T	</a:t>
            </a:r>
            <a:r>
              <a:rPr sz="2800" spc="-5" dirty="0">
                <a:latin typeface="Arial MT"/>
                <a:cs typeface="Arial MT"/>
              </a:rPr>
              <a:t>ba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d	v</a:t>
            </a:r>
            <a:r>
              <a:rPr sz="2800" spc="-5" dirty="0">
                <a:latin typeface="Arial MT"/>
                <a:cs typeface="Arial MT"/>
              </a:rPr>
              <a:t>ide</a:t>
            </a:r>
            <a:r>
              <a:rPr sz="2800" dirty="0">
                <a:latin typeface="Arial MT"/>
                <a:cs typeface="Arial MT"/>
              </a:rPr>
              <a:t>o	c</a:t>
            </a:r>
            <a:r>
              <a:rPr sz="2800" spc="-5" dirty="0">
                <a:latin typeface="Arial MT"/>
                <a:cs typeface="Arial MT"/>
              </a:rPr>
              <a:t>ompre</a:t>
            </a:r>
            <a:r>
              <a:rPr sz="2800" dirty="0">
                <a:latin typeface="Arial MT"/>
                <a:cs typeface="Arial MT"/>
              </a:rPr>
              <a:t>ss</a:t>
            </a:r>
            <a:r>
              <a:rPr sz="2800" spc="-5" dirty="0">
                <a:latin typeface="Arial MT"/>
                <a:cs typeface="Arial MT"/>
              </a:rPr>
              <a:t>io</a:t>
            </a:r>
            <a:r>
              <a:rPr sz="2800" dirty="0">
                <a:latin typeface="Arial MT"/>
                <a:cs typeface="Arial MT"/>
              </a:rPr>
              <a:t>n  </a:t>
            </a:r>
            <a:r>
              <a:rPr sz="2800" spc="-5" dirty="0">
                <a:latin typeface="Arial MT"/>
                <a:cs typeface="Arial MT"/>
              </a:rPr>
              <a:t>standard.</a:t>
            </a:r>
            <a:endParaRPr sz="2800">
              <a:latin typeface="Arial MT"/>
              <a:cs typeface="Arial MT"/>
            </a:endParaRPr>
          </a:p>
          <a:p>
            <a:pPr marL="372110" indent="-360045">
              <a:lnSpc>
                <a:spcPct val="100000"/>
              </a:lnSpc>
              <a:spcBef>
                <a:spcPts val="15"/>
              </a:spcBef>
              <a:buChar char="•"/>
              <a:tabLst>
                <a:tab pos="372110" algn="l"/>
                <a:tab pos="372745" algn="l"/>
                <a:tab pos="755015" algn="l"/>
                <a:tab pos="1194435" algn="l"/>
                <a:tab pos="1868170" algn="l"/>
                <a:tab pos="2625725" algn="l"/>
                <a:tab pos="4112895" algn="l"/>
                <a:tab pos="4589780" algn="l"/>
                <a:tab pos="5263515" algn="l"/>
                <a:tab pos="6432550" algn="l"/>
                <a:tab pos="7545705" algn="l"/>
                <a:tab pos="8032115" algn="l"/>
              </a:tabLst>
            </a:pP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t	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s	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dirty="0">
                <a:latin typeface="Arial MT"/>
                <a:cs typeface="Arial MT"/>
              </a:rPr>
              <a:t>e	</a:t>
            </a:r>
            <a:r>
              <a:rPr sz="2800" spc="-5" dirty="0">
                <a:latin typeface="Arial MT"/>
                <a:cs typeface="Arial MT"/>
              </a:rPr>
              <a:t>fir</a:t>
            </a:r>
            <a:r>
              <a:rPr sz="2800" dirty="0">
                <a:latin typeface="Arial MT"/>
                <a:cs typeface="Arial MT"/>
              </a:rPr>
              <a:t>st	</a:t>
            </a:r>
            <a:r>
              <a:rPr sz="2800" spc="-5" dirty="0">
                <a:latin typeface="Arial MT"/>
                <a:cs typeface="Arial MT"/>
              </a:rPr>
              <a:t>membe</a:t>
            </a:r>
            <a:r>
              <a:rPr sz="2800" dirty="0">
                <a:latin typeface="Arial MT"/>
                <a:cs typeface="Arial MT"/>
              </a:rPr>
              <a:t>r	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f	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dirty="0">
                <a:latin typeface="Arial MT"/>
                <a:cs typeface="Arial MT"/>
              </a:rPr>
              <a:t>e	</a:t>
            </a:r>
            <a:r>
              <a:rPr sz="2800" spc="-5" dirty="0">
                <a:latin typeface="Arial MT"/>
                <a:cs typeface="Arial MT"/>
              </a:rPr>
              <a:t>H.26</a:t>
            </a:r>
            <a:r>
              <a:rPr sz="2800" dirty="0">
                <a:latin typeface="Arial MT"/>
                <a:cs typeface="Arial MT"/>
              </a:rPr>
              <a:t>X	</a:t>
            </a:r>
            <a:r>
              <a:rPr sz="2800" spc="-5" dirty="0">
                <a:latin typeface="Arial MT"/>
                <a:cs typeface="Arial MT"/>
              </a:rPr>
              <a:t>famil</a:t>
            </a:r>
            <a:r>
              <a:rPr sz="2800" dirty="0">
                <a:latin typeface="Arial MT"/>
                <a:cs typeface="Arial MT"/>
              </a:rPr>
              <a:t>y	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f	v</a:t>
            </a:r>
            <a:r>
              <a:rPr sz="2800" spc="-5" dirty="0">
                <a:latin typeface="Arial MT"/>
                <a:cs typeface="Arial MT"/>
              </a:rPr>
              <a:t>ide</a:t>
            </a:r>
            <a:r>
              <a:rPr sz="2800" dirty="0">
                <a:latin typeface="Arial MT"/>
                <a:cs typeface="Arial MT"/>
              </a:rPr>
              <a:t>o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4586" y="1906782"/>
            <a:ext cx="875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v</a:t>
            </a:r>
            <a:r>
              <a:rPr sz="2800" spc="-5" dirty="0">
                <a:latin typeface="Arial MT"/>
                <a:cs typeface="Arial MT"/>
              </a:rPr>
              <a:t>ide</a:t>
            </a:r>
            <a:r>
              <a:rPr sz="2800" dirty="0">
                <a:latin typeface="Arial MT"/>
                <a:cs typeface="Arial MT"/>
              </a:rPr>
              <a:t>o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2110" marR="5080">
              <a:lnSpc>
                <a:spcPct val="100400"/>
              </a:lnSpc>
              <a:spcBef>
                <a:spcPts val="85"/>
              </a:spcBef>
              <a:tabLst>
                <a:tab pos="1695450" algn="l"/>
                <a:tab pos="3524885" algn="l"/>
                <a:tab pos="4072254" algn="l"/>
                <a:tab pos="4843780" algn="l"/>
                <a:tab pos="6280150" algn="l"/>
                <a:tab pos="6836409" algn="l"/>
              </a:tabLst>
            </a:pPr>
            <a:r>
              <a:rPr dirty="0"/>
              <a:t>c</a:t>
            </a:r>
            <a:r>
              <a:rPr spc="-5" dirty="0"/>
              <a:t>odin</a:t>
            </a:r>
            <a:r>
              <a:rPr dirty="0"/>
              <a:t>g	s</a:t>
            </a:r>
            <a:r>
              <a:rPr spc="-5" dirty="0"/>
              <a:t>tandard</a:t>
            </a:r>
            <a:r>
              <a:rPr dirty="0"/>
              <a:t>s	</a:t>
            </a:r>
            <a:r>
              <a:rPr spc="-5" dirty="0"/>
              <a:t>i</a:t>
            </a:r>
            <a:r>
              <a:rPr dirty="0"/>
              <a:t>n	</a:t>
            </a:r>
            <a:r>
              <a:rPr spc="-5" dirty="0"/>
              <a:t>th</a:t>
            </a:r>
            <a:r>
              <a:rPr dirty="0"/>
              <a:t>e	</a:t>
            </a:r>
            <a:r>
              <a:rPr spc="-5" dirty="0"/>
              <a:t>domai</a:t>
            </a:r>
            <a:r>
              <a:rPr dirty="0"/>
              <a:t>n	</a:t>
            </a:r>
            <a:r>
              <a:rPr spc="-5" dirty="0"/>
              <a:t>o</a:t>
            </a:r>
            <a:r>
              <a:rPr dirty="0"/>
              <a:t>f	</a:t>
            </a:r>
            <a:r>
              <a:rPr spc="-5" dirty="0"/>
              <a:t>ITU-</a:t>
            </a:r>
            <a:r>
              <a:rPr dirty="0"/>
              <a:t>T  </a:t>
            </a:r>
            <a:r>
              <a:rPr spc="-5" dirty="0"/>
              <a:t>coding</a:t>
            </a:r>
            <a:r>
              <a:rPr spc="-10" dirty="0"/>
              <a:t> </a:t>
            </a:r>
            <a:r>
              <a:rPr spc="-5" dirty="0"/>
              <a:t>Experts Group</a:t>
            </a:r>
            <a:r>
              <a:rPr spc="-10" dirty="0"/>
              <a:t> </a:t>
            </a:r>
            <a:r>
              <a:rPr spc="-5" dirty="0"/>
              <a:t>(VCEG).</a:t>
            </a:r>
          </a:p>
          <a:p>
            <a:pPr marL="372110" marR="480695" indent="-372110">
              <a:lnSpc>
                <a:spcPct val="100400"/>
              </a:lnSpc>
              <a:buChar char="•"/>
              <a:tabLst>
                <a:tab pos="372110" algn="l"/>
                <a:tab pos="372745" algn="l"/>
              </a:tabLst>
            </a:pPr>
            <a:r>
              <a:rPr spc="-5" dirty="0"/>
              <a:t>This standard assumes one of two formats </a:t>
            </a:r>
            <a:r>
              <a:rPr dirty="0"/>
              <a:t>: </a:t>
            </a:r>
            <a:r>
              <a:rPr spc="-765" dirty="0"/>
              <a:t> </a:t>
            </a:r>
            <a:r>
              <a:rPr spc="-5" dirty="0"/>
              <a:t>CIF</a:t>
            </a:r>
            <a:r>
              <a:rPr spc="-10" dirty="0"/>
              <a:t> </a:t>
            </a:r>
            <a:r>
              <a:rPr spc="-5" dirty="0"/>
              <a:t>and QCIF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25" y="127317"/>
            <a:ext cx="28232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Specifications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99" y="908720"/>
            <a:ext cx="7344815" cy="46805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725" y="58262"/>
            <a:ext cx="29000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Design</a:t>
            </a:r>
            <a:r>
              <a:rPr spc="-45" dirty="0"/>
              <a:t> </a:t>
            </a:r>
            <a:r>
              <a:rPr spc="-10" dirty="0"/>
              <a:t>Details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28800"/>
            <a:ext cx="7355159" cy="4176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320" y="0"/>
            <a:ext cx="42633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E36B09"/>
                </a:solidFill>
              </a:rPr>
              <a:t>H.261</a:t>
            </a:r>
            <a:r>
              <a:rPr spc="-20" dirty="0">
                <a:solidFill>
                  <a:srgbClr val="E36B09"/>
                </a:solidFill>
              </a:rPr>
              <a:t> </a:t>
            </a:r>
            <a:r>
              <a:rPr dirty="0">
                <a:solidFill>
                  <a:srgbClr val="E36B09"/>
                </a:solidFill>
              </a:rPr>
              <a:t>Block</a:t>
            </a:r>
            <a:r>
              <a:rPr spc="-15" dirty="0">
                <a:solidFill>
                  <a:srgbClr val="E36B09"/>
                </a:solidFill>
              </a:rPr>
              <a:t> </a:t>
            </a:r>
            <a:r>
              <a:rPr spc="-10" dirty="0">
                <a:solidFill>
                  <a:srgbClr val="E36B09"/>
                </a:solidFill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1" y="980729"/>
            <a:ext cx="3747463" cy="22322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317" y="4100546"/>
            <a:ext cx="208089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Calibri"/>
                <a:cs typeface="Calibri"/>
              </a:rPr>
              <a:t>Motion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compensation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Motion </a:t>
            </a:r>
            <a:r>
              <a:rPr sz="1800" spc="-10" dirty="0">
                <a:latin typeface="Calibri"/>
                <a:cs typeface="Calibri"/>
              </a:rPr>
              <a:t>estimation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Quantizer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Calibri"/>
                <a:cs typeface="Calibri"/>
              </a:rPr>
              <a:t>Frame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820" y="0"/>
            <a:ext cx="15982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rgbClr val="E36B09"/>
                </a:solidFill>
              </a:rPr>
              <a:t>Co</a:t>
            </a:r>
            <a:r>
              <a:rPr spc="-35" dirty="0">
                <a:solidFill>
                  <a:srgbClr val="E36B09"/>
                </a:solidFill>
              </a:rPr>
              <a:t>n</a:t>
            </a:r>
            <a:r>
              <a:rPr spc="-45" dirty="0">
                <a:solidFill>
                  <a:srgbClr val="E36B09"/>
                </a:solidFill>
              </a:rPr>
              <a:t>t</a:t>
            </a:r>
            <a:r>
              <a:rPr spc="5" dirty="0">
                <a:solidFill>
                  <a:srgbClr val="E36B09"/>
                </a:solidFill>
              </a:rPr>
              <a:t>d</a:t>
            </a:r>
            <a:r>
              <a:rPr b="1" spc="-285" dirty="0">
                <a:solidFill>
                  <a:srgbClr val="E36B09"/>
                </a:solidFill>
                <a:latin typeface="Roboto Bk"/>
                <a:cs typeface="Roboto Bk"/>
              </a:rPr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1526" y="929018"/>
            <a:ext cx="8799830" cy="473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0"/>
              </a:spcBef>
              <a:buChar char="•"/>
              <a:tabLst>
                <a:tab pos="372110" algn="l"/>
                <a:tab pos="372745" algn="l"/>
              </a:tabLst>
            </a:pP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input image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divided into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blocks 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8x8 pixels.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372110" marR="5080" indent="-360045" algn="just">
              <a:lnSpc>
                <a:spcPct val="100400"/>
              </a:lnSpc>
              <a:buChar char="•"/>
              <a:tabLst>
                <a:tab pos="372745" algn="l"/>
              </a:tabLst>
            </a:pP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given 8x8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block,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subtract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prediction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generated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 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previous frame.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372110" marR="14604" indent="-360045" algn="just">
              <a:lnSpc>
                <a:spcPct val="100400"/>
              </a:lnSpc>
              <a:buChar char="•"/>
              <a:tabLst>
                <a:tab pos="372745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difference</a:t>
            </a:r>
            <a:r>
              <a:rPr sz="2800" spc="-5" dirty="0">
                <a:latin typeface="Arial MT"/>
                <a:cs typeface="Arial MT"/>
              </a:rPr>
              <a:t> between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block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being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encoded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prediction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transformed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85" dirty="0">
                <a:latin typeface="Arial MT"/>
                <a:cs typeface="Arial MT"/>
              </a:rPr>
              <a:t>DCT.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372110" marR="13335" indent="-360045" algn="just">
              <a:lnSpc>
                <a:spcPct val="100400"/>
              </a:lnSpc>
              <a:buChar char="•"/>
              <a:tabLst>
                <a:tab pos="372745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transform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coefficients</a:t>
            </a:r>
            <a:r>
              <a:rPr sz="2800" spc="-5" dirty="0">
                <a:latin typeface="Arial MT"/>
                <a:cs typeface="Arial MT"/>
              </a:rPr>
              <a:t> are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quantized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quantization label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encoded using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5" dirty="0">
                <a:latin typeface="Arial MT"/>
                <a:cs typeface="Arial MT"/>
              </a:rPr>
              <a:t>variable length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code.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871" y="0"/>
            <a:ext cx="46081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rgbClr val="E36B09"/>
                </a:solidFill>
              </a:rPr>
              <a:t>Motion</a:t>
            </a:r>
            <a:r>
              <a:rPr spc="-75" dirty="0">
                <a:solidFill>
                  <a:srgbClr val="E36B09"/>
                </a:solidFill>
              </a:rPr>
              <a:t> </a:t>
            </a:r>
            <a:r>
              <a:rPr dirty="0">
                <a:solidFill>
                  <a:srgbClr val="E36B09"/>
                </a:solidFill>
              </a:rPr>
              <a:t>Compensation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5" y="908720"/>
            <a:ext cx="6955870" cy="41375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72" y="701338"/>
            <a:ext cx="9007475" cy="5433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2585" marR="5080" indent="-342900" algn="just">
              <a:lnSpc>
                <a:spcPct val="100400"/>
              </a:lnSpc>
              <a:spcBef>
                <a:spcPts val="85"/>
              </a:spcBef>
              <a:buChar char="•"/>
              <a:tabLst>
                <a:tab pos="363220" algn="l"/>
              </a:tabLst>
            </a:pPr>
            <a:r>
              <a:rPr sz="2400" dirty="0">
                <a:latin typeface="Arial MT"/>
                <a:cs typeface="Arial MT"/>
              </a:rPr>
              <a:t>Audio &amp; Video</a:t>
            </a:r>
            <a:r>
              <a:rPr sz="2800" dirty="0">
                <a:latin typeface="Arial MT"/>
                <a:cs typeface="Arial MT"/>
              </a:rPr>
              <a:t>: </a:t>
            </a:r>
            <a:r>
              <a:rPr sz="2800" spc="-5" dirty="0">
                <a:latin typeface="Arial MT"/>
                <a:cs typeface="Arial MT"/>
              </a:rPr>
              <a:t>Applications involving audio and video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analog signal.</a:t>
            </a:r>
            <a:endParaRPr sz="2800">
              <a:latin typeface="Arial MT"/>
              <a:cs typeface="Arial MT"/>
            </a:endParaRPr>
          </a:p>
          <a:p>
            <a:pPr marL="362585" marR="15240" indent="-350520" algn="just">
              <a:lnSpc>
                <a:spcPct val="100400"/>
              </a:lnSpc>
              <a:spcBef>
                <a:spcPts val="525"/>
              </a:spcBef>
              <a:buChar char="-"/>
              <a:tabLst>
                <a:tab pos="363220" algn="l"/>
              </a:tabLst>
            </a:pPr>
            <a:r>
              <a:rPr sz="2800" spc="-5" dirty="0">
                <a:latin typeface="Arial MT"/>
                <a:cs typeface="Arial MT"/>
              </a:rPr>
              <a:t>Audio </a:t>
            </a:r>
            <a:r>
              <a:rPr sz="2800" dirty="0">
                <a:latin typeface="Arial MT"/>
                <a:cs typeface="Arial MT"/>
              </a:rPr>
              <a:t>&amp; </a:t>
            </a:r>
            <a:r>
              <a:rPr sz="2800" spc="-5" dirty="0">
                <a:latin typeface="Arial MT"/>
                <a:cs typeface="Arial MT"/>
              </a:rPr>
              <a:t>video signals vary continuously with time as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amplitude of the speech, audio and video signal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varies.</a:t>
            </a:r>
            <a:endParaRPr sz="2800">
              <a:latin typeface="Arial MT"/>
              <a:cs typeface="Arial MT"/>
            </a:endParaRPr>
          </a:p>
          <a:p>
            <a:pPr marL="362585" marR="15240" indent="-350520" algn="just">
              <a:lnSpc>
                <a:spcPct val="100400"/>
              </a:lnSpc>
              <a:spcBef>
                <a:spcPts val="530"/>
              </a:spcBef>
              <a:buChar char="-"/>
              <a:tabLst>
                <a:tab pos="363220" algn="l"/>
              </a:tabLst>
            </a:pPr>
            <a:r>
              <a:rPr sz="2800" spc="-5" dirty="0">
                <a:latin typeface="Arial MT"/>
                <a:cs typeface="Arial MT"/>
              </a:rPr>
              <a:t>The duration of applications that involve audio and/or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video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 be relatively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long.</a:t>
            </a:r>
            <a:endParaRPr sz="2800">
              <a:latin typeface="Arial MT"/>
              <a:cs typeface="Arial MT"/>
            </a:endParaRPr>
          </a:p>
          <a:p>
            <a:pPr marL="362585" marR="15875" indent="-350520" algn="just">
              <a:lnSpc>
                <a:spcPct val="100400"/>
              </a:lnSpc>
              <a:spcBef>
                <a:spcPts val="525"/>
              </a:spcBef>
              <a:buChar char="-"/>
              <a:tabLst>
                <a:tab pos="363220" algn="l"/>
              </a:tabLst>
            </a:pP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text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image,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standard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representation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digital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form.</a:t>
            </a:r>
            <a:endParaRPr sz="2800">
              <a:latin typeface="Arial MT"/>
              <a:cs typeface="Arial MT"/>
            </a:endParaRPr>
          </a:p>
          <a:p>
            <a:pPr marL="362585" marR="17780" indent="-350520" algn="just">
              <a:lnSpc>
                <a:spcPct val="100400"/>
              </a:lnSpc>
              <a:spcBef>
                <a:spcPts val="525"/>
              </a:spcBef>
              <a:buChar char="-"/>
              <a:tabLst>
                <a:tab pos="363220" algn="l"/>
              </a:tabLst>
            </a:pPr>
            <a:r>
              <a:rPr sz="2800" spc="-5" dirty="0">
                <a:latin typeface="Arial MT"/>
                <a:cs typeface="Arial MT"/>
              </a:rPr>
              <a:t>But in case of audio </a:t>
            </a:r>
            <a:r>
              <a:rPr sz="2800" dirty="0">
                <a:latin typeface="Arial MT"/>
                <a:cs typeface="Arial MT"/>
              </a:rPr>
              <a:t>&amp; </a:t>
            </a:r>
            <a:r>
              <a:rPr sz="2800" spc="-5" dirty="0">
                <a:latin typeface="Arial MT"/>
                <a:cs typeface="Arial MT"/>
              </a:rPr>
              <a:t>video form, because their basic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representation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analog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signals,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these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converted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into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corresponding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digital form.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3899" y="646430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49" y="56567"/>
            <a:ext cx="81191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  <a:latin typeface="Times New Roman"/>
                <a:cs typeface="Times New Roman"/>
              </a:rPr>
              <a:t>Multimedia</a:t>
            </a:r>
            <a:r>
              <a:rPr sz="4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sz="4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Representation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0550" y="127317"/>
            <a:ext cx="26543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Performance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52736"/>
            <a:ext cx="7859215" cy="48245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895" y="0"/>
            <a:ext cx="31648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E36B09"/>
                </a:solidFill>
              </a:rPr>
              <a:t>H.261</a:t>
            </a:r>
            <a:r>
              <a:rPr spc="-30" dirty="0">
                <a:solidFill>
                  <a:srgbClr val="E36B09"/>
                </a:solidFill>
              </a:rPr>
              <a:t> </a:t>
            </a:r>
            <a:r>
              <a:rPr spc="-85" dirty="0">
                <a:solidFill>
                  <a:srgbClr val="E36B09"/>
                </a:solidFill>
              </a:rPr>
              <a:t>Vs</a:t>
            </a:r>
            <a:r>
              <a:rPr spc="-25" dirty="0">
                <a:solidFill>
                  <a:srgbClr val="E36B09"/>
                </a:solidFill>
              </a:rPr>
              <a:t> </a:t>
            </a:r>
            <a:r>
              <a:rPr spc="-10" dirty="0">
                <a:solidFill>
                  <a:srgbClr val="E36B09"/>
                </a:solidFill>
              </a:rPr>
              <a:t>MPEG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5" y="980728"/>
            <a:ext cx="7560839" cy="47525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00" y="36035"/>
            <a:ext cx="30676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H.261</a:t>
            </a:r>
            <a:r>
              <a:rPr spc="-40" dirty="0"/>
              <a:t> </a:t>
            </a:r>
            <a:r>
              <a:rPr spc="-5" dirty="0"/>
              <a:t>Decoder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908720"/>
            <a:ext cx="7488831" cy="47525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850" y="36035"/>
            <a:ext cx="31807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H.262</a:t>
            </a:r>
            <a:r>
              <a:rPr spc="-60" dirty="0"/>
              <a:t> </a:t>
            </a:r>
            <a:r>
              <a:rPr spc="-10" dirty="0"/>
              <a:t>Standard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3326" y="748962"/>
            <a:ext cx="8100695" cy="45707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H.262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5" dirty="0">
                <a:latin typeface="Calibri"/>
                <a:cs typeface="Calibri"/>
              </a:rPr>
              <a:t> known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MPEG-2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video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standard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developed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maintained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jointly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ITU-T &amp; </a:t>
            </a:r>
            <a:r>
              <a:rPr sz="3200" spc="-10" dirty="0">
                <a:latin typeface="Calibri"/>
                <a:cs typeface="Calibri"/>
              </a:rPr>
              <a:t>MPEG.</a:t>
            </a:r>
            <a:endParaRPr sz="3200">
              <a:latin typeface="Calibri"/>
              <a:cs typeface="Calibri"/>
            </a:endParaRPr>
          </a:p>
          <a:p>
            <a:pPr marL="392430" marR="158115" indent="-380365">
              <a:lnSpc>
                <a:spcPct val="100299"/>
              </a:lnSpc>
              <a:spcBef>
                <a:spcPts val="434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provides </a:t>
            </a:r>
            <a:r>
              <a:rPr sz="3200" dirty="0">
                <a:latin typeface="Calibri"/>
                <a:cs typeface="Calibri"/>
              </a:rPr>
              <a:t>support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interlaced </a:t>
            </a:r>
            <a:r>
              <a:rPr sz="3200" dirty="0">
                <a:latin typeface="Calibri"/>
                <a:cs typeface="Calibri"/>
              </a:rPr>
              <a:t>video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NTSC(National </a:t>
            </a:r>
            <a:r>
              <a:rPr sz="3200" spc="-35" dirty="0">
                <a:latin typeface="Calibri"/>
                <a:cs typeface="Calibri"/>
              </a:rPr>
              <a:t>Television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Standards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Committee),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PAL(Phase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Alternate</a:t>
            </a:r>
            <a:r>
              <a:rPr sz="3200" dirty="0">
                <a:latin typeface="Calibri"/>
                <a:cs typeface="Calibri"/>
              </a:rPr>
              <a:t> Line) 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SECAM(Sequential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systems.</a:t>
            </a:r>
            <a:endParaRPr sz="3200">
              <a:latin typeface="Calibri"/>
              <a:cs typeface="Calibri"/>
            </a:endParaRPr>
          </a:p>
          <a:p>
            <a:pPr marL="392430" marR="697865" indent="-380365">
              <a:lnSpc>
                <a:spcPct val="101600"/>
              </a:lnSpc>
              <a:spcBef>
                <a:spcPts val="52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supports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wide</a:t>
            </a:r>
            <a:r>
              <a:rPr sz="3200" spc="-20" dirty="0">
                <a:latin typeface="Calibri"/>
                <a:cs typeface="Calibri"/>
              </a:rPr>
              <a:t> range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applications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mobile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HD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editing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850" y="36035"/>
            <a:ext cx="31807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H.262</a:t>
            </a:r>
            <a:r>
              <a:rPr spc="-60" dirty="0"/>
              <a:t> </a:t>
            </a:r>
            <a:r>
              <a:rPr spc="-10" dirty="0"/>
              <a:t>Standard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3326" y="748962"/>
            <a:ext cx="8061959" cy="2541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107823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25" dirty="0">
                <a:latin typeface="Calibri"/>
                <a:cs typeface="Calibri"/>
              </a:rPr>
              <a:t>Therefore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applications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practical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support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entire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standard.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0600"/>
              </a:lnSpc>
              <a:spcBef>
                <a:spcPts val="43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Such </a:t>
            </a:r>
            <a:r>
              <a:rPr sz="3200" spc="-5" dirty="0">
                <a:latin typeface="Calibri"/>
                <a:cs typeface="Calibri"/>
              </a:rPr>
              <a:t>applications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allowed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support only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subsets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n</a:t>
            </a:r>
            <a:r>
              <a:rPr sz="2800" dirty="0">
                <a:latin typeface="Calibri"/>
                <a:cs typeface="Calibri"/>
              </a:rPr>
              <a:t>th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entire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standard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profiles</a:t>
            </a:r>
            <a:r>
              <a:rPr sz="3200" dirty="0">
                <a:latin typeface="Calibri"/>
                <a:cs typeface="Calibri"/>
              </a:rPr>
              <a:t> and </a:t>
            </a:r>
            <a:r>
              <a:rPr sz="3200" spc="-10" dirty="0">
                <a:latin typeface="Calibri"/>
                <a:cs typeface="Calibri"/>
              </a:rPr>
              <a:t>levels.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850" y="36035"/>
            <a:ext cx="31807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H.263</a:t>
            </a:r>
            <a:r>
              <a:rPr spc="-60" dirty="0"/>
              <a:t> </a:t>
            </a:r>
            <a:r>
              <a:rPr spc="-10" dirty="0"/>
              <a:t>Standard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9006" y="748963"/>
            <a:ext cx="8003540" cy="50565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H.263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video </a:t>
            </a:r>
            <a:r>
              <a:rPr sz="3200" spc="-10" dirty="0">
                <a:latin typeface="Calibri"/>
                <a:cs typeface="Calibri"/>
              </a:rPr>
              <a:t>compression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standard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was </a:t>
            </a:r>
            <a:r>
              <a:rPr sz="3200" dirty="0">
                <a:latin typeface="Calibri"/>
                <a:cs typeface="Calibri"/>
              </a:rPr>
              <a:t>originally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rate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video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conferencing</a:t>
            </a:r>
            <a:endParaRPr sz="3200">
              <a:latin typeface="Calibri"/>
              <a:cs typeface="Calibri"/>
            </a:endParaRPr>
          </a:p>
          <a:p>
            <a:pPr marL="392430" marR="500380" indent="-380365">
              <a:lnSpc>
                <a:spcPct val="100299"/>
              </a:lnSpc>
              <a:spcBef>
                <a:spcPts val="434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60" dirty="0">
                <a:latin typeface="Calibri"/>
                <a:cs typeface="Calibri"/>
              </a:rPr>
              <a:t>Later,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 H.323 and H.320 such as </a:t>
            </a:r>
            <a:r>
              <a:rPr sz="3200" spc="-35" dirty="0">
                <a:latin typeface="Calibri"/>
                <a:cs typeface="Calibri"/>
              </a:rPr>
              <a:t>RTP/IP </a:t>
            </a:r>
            <a:r>
              <a:rPr sz="3200" dirty="0">
                <a:latin typeface="Calibri"/>
                <a:cs typeface="Calibri"/>
              </a:rPr>
              <a:t>video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conferencing </a:t>
            </a:r>
            <a:r>
              <a:rPr sz="3200" dirty="0">
                <a:latin typeface="Calibri"/>
                <a:cs typeface="Calibri"/>
              </a:rPr>
              <a:t>or ISDN based video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conferencing.</a:t>
            </a:r>
            <a:endParaRPr sz="3200">
              <a:latin typeface="Calibri"/>
              <a:cs typeface="Calibri"/>
            </a:endParaRPr>
          </a:p>
          <a:p>
            <a:pPr marL="392430" marR="260350" indent="-38036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Also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RTSP(Real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5" dirty="0">
                <a:latin typeface="Calibri"/>
                <a:cs typeface="Calibri"/>
              </a:rPr>
              <a:t> Streaming </a:t>
            </a:r>
            <a:r>
              <a:rPr sz="3200" spc="-15" dirty="0">
                <a:latin typeface="Calibri"/>
                <a:cs typeface="Calibri"/>
              </a:rPr>
              <a:t>Protocol)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SIP(</a:t>
            </a:r>
            <a:r>
              <a:rPr sz="3200" dirty="0">
                <a:solidFill>
                  <a:srgbClr val="202021"/>
                </a:solidFill>
                <a:latin typeface="Arial MT"/>
                <a:cs typeface="Arial MT"/>
              </a:rPr>
              <a:t>Session </a:t>
            </a:r>
            <a:r>
              <a:rPr sz="3200" spc="5" dirty="0">
                <a:solidFill>
                  <a:srgbClr val="20202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02021"/>
                </a:solidFill>
                <a:latin typeface="Arial MT"/>
                <a:cs typeface="Arial MT"/>
              </a:rPr>
              <a:t>Initiation</a:t>
            </a:r>
            <a:r>
              <a:rPr sz="3200" spc="-5" dirty="0">
                <a:solidFill>
                  <a:srgbClr val="20202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02021"/>
                </a:solidFill>
                <a:latin typeface="Arial MT"/>
                <a:cs typeface="Arial MT"/>
              </a:rPr>
              <a:t>Protocol</a:t>
            </a:r>
            <a:r>
              <a:rPr sz="3200" spc="-5" dirty="0">
                <a:solidFill>
                  <a:srgbClr val="20202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02021"/>
                </a:solidFill>
                <a:latin typeface="Arial MT"/>
                <a:cs typeface="Arial MT"/>
              </a:rPr>
              <a:t>)</a:t>
            </a:r>
            <a:r>
              <a:rPr sz="3200" spc="65" dirty="0">
                <a:solidFill>
                  <a:srgbClr val="202021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75" y="36035"/>
            <a:ext cx="33077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H.264</a:t>
            </a:r>
            <a:r>
              <a:rPr spc="-30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spc="-5" dirty="0"/>
              <a:t>MPEG-4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9006" y="748963"/>
            <a:ext cx="7841615" cy="40849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H.264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typically</a:t>
            </a:r>
            <a:r>
              <a:rPr sz="3200" dirty="0">
                <a:latin typeface="Calibri"/>
                <a:cs typeface="Calibri"/>
              </a:rPr>
              <a:t> used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lossy</a:t>
            </a:r>
            <a:r>
              <a:rPr sz="3200" dirty="0">
                <a:latin typeface="Calibri"/>
                <a:cs typeface="Calibri"/>
              </a:rPr>
              <a:t> video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compression </a:t>
            </a:r>
            <a:r>
              <a:rPr sz="3200" spc="-15" dirty="0">
                <a:latin typeface="Calibri"/>
                <a:cs typeface="Calibri"/>
              </a:rPr>
              <a:t>even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though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amount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loss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very</a:t>
            </a:r>
            <a:r>
              <a:rPr sz="3200" dirty="0">
                <a:latin typeface="Calibri"/>
                <a:cs typeface="Calibri"/>
              </a:rPr>
              <a:t> small.</a:t>
            </a:r>
            <a:endParaRPr sz="3200">
              <a:latin typeface="Calibri"/>
              <a:cs typeface="Calibri"/>
            </a:endParaRPr>
          </a:p>
          <a:p>
            <a:pPr marL="392430" marR="895985" indent="-380365">
              <a:lnSpc>
                <a:spcPct val="101600"/>
              </a:lnSpc>
              <a:spcBef>
                <a:spcPts val="3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possible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create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completely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lossless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H.264.</a:t>
            </a:r>
            <a:endParaRPr sz="3200">
              <a:latin typeface="Calibri"/>
              <a:cs typeface="Calibri"/>
            </a:endParaRPr>
          </a:p>
          <a:p>
            <a:pPr marL="392430" marR="43180" indent="-38036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very </a:t>
            </a:r>
            <a:r>
              <a:rPr sz="3200" spc="-15" dirty="0">
                <a:latin typeface="Calibri"/>
                <a:cs typeface="Calibri"/>
              </a:rPr>
              <a:t>broad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range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applications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supporting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low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high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rates.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400" y="36035"/>
            <a:ext cx="12306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H.323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9006" y="748963"/>
            <a:ext cx="7684134" cy="55422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1651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H.323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standard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designed</a:t>
            </a:r>
            <a:r>
              <a:rPr sz="3200" spc="-10" dirty="0">
                <a:latin typeface="Calibri"/>
                <a:cs typeface="Calibri"/>
              </a:rPr>
              <a:t> 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order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-10" dirty="0">
                <a:latin typeface="Calibri"/>
                <a:cs typeface="Calibri"/>
              </a:rPr>
              <a:t>voice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communication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telephones </a:t>
            </a:r>
            <a:r>
              <a:rPr sz="3200" dirty="0">
                <a:latin typeface="Calibri"/>
                <a:cs typeface="Calibri"/>
              </a:rPr>
              <a:t>on the public </a:t>
            </a:r>
            <a:r>
              <a:rPr sz="3200" spc="-5" dirty="0">
                <a:latin typeface="Calibri"/>
                <a:cs typeface="Calibri"/>
              </a:rPr>
              <a:t>telephone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computers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Internet</a:t>
            </a:r>
            <a:r>
              <a:rPr sz="3200" dirty="0">
                <a:latin typeface="Calibri"/>
                <a:cs typeface="Calibri"/>
              </a:rPr>
              <a:t> .</a:t>
            </a:r>
            <a:endParaRPr sz="3200">
              <a:latin typeface="Calibri"/>
              <a:cs typeface="Calibri"/>
            </a:endParaRPr>
          </a:p>
          <a:p>
            <a:pPr marL="392430" marR="918210" indent="-380365">
              <a:lnSpc>
                <a:spcPct val="101600"/>
              </a:lnSpc>
              <a:spcBef>
                <a:spcPts val="37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5" dirty="0">
                <a:latin typeface="Calibri"/>
                <a:cs typeface="Calibri"/>
              </a:rPr>
              <a:t>Internet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telephone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via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gateway.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0299"/>
              </a:lnSpc>
              <a:spcBef>
                <a:spcPts val="57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30" dirty="0">
                <a:latin typeface="Calibri"/>
                <a:cs typeface="Calibri"/>
              </a:rPr>
              <a:t>Gateway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layer</a:t>
            </a:r>
            <a:r>
              <a:rPr sz="3200" spc="-5" dirty="0">
                <a:latin typeface="Calibri"/>
                <a:cs typeface="Calibri"/>
              </a:rPr>
              <a:t> device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makes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communication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stack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possible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translating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1" y="1357385"/>
            <a:ext cx="7992887" cy="39438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775" y="36035"/>
            <a:ext cx="20878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Ope</a:t>
            </a:r>
            <a:r>
              <a:rPr spc="-85" dirty="0"/>
              <a:t>r</a:t>
            </a:r>
            <a:r>
              <a:rPr spc="-40" dirty="0"/>
              <a:t>a</a:t>
            </a:r>
            <a:r>
              <a:rPr dirty="0"/>
              <a:t>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9006" y="748963"/>
            <a:ext cx="7954009" cy="50565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13335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40" dirty="0">
                <a:latin typeface="Calibri"/>
                <a:cs typeface="Calibri"/>
              </a:rPr>
              <a:t>Terminal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sends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broadcast</a:t>
            </a:r>
            <a:r>
              <a:rPr sz="3200" spc="-5" dirty="0">
                <a:latin typeface="Calibri"/>
                <a:cs typeface="Calibri"/>
              </a:rPr>
              <a:t> message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gatekeeper.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Gatekeeper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sends its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address.</a:t>
            </a:r>
            <a:endParaRPr sz="3200">
              <a:latin typeface="Calibri"/>
              <a:cs typeface="Calibri"/>
            </a:endParaRPr>
          </a:p>
          <a:p>
            <a:pPr marL="392430" marR="135255" indent="-380365">
              <a:lnSpc>
                <a:spcPct val="100600"/>
              </a:lnSpc>
              <a:spcBef>
                <a:spcPts val="42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terminal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communicates</a:t>
            </a:r>
            <a:r>
              <a:rPr sz="3200" dirty="0">
                <a:latin typeface="Calibri"/>
                <a:cs typeface="Calibri"/>
              </a:rPr>
              <a:t> with </a:t>
            </a:r>
            <a:r>
              <a:rPr sz="3200" spc="-55" dirty="0">
                <a:latin typeface="Calibri"/>
                <a:cs typeface="Calibri"/>
              </a:rPr>
              <a:t>gatekeeper.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 negotiate </a:t>
            </a:r>
            <a:r>
              <a:rPr sz="3200" dirty="0">
                <a:latin typeface="Calibri"/>
                <a:cs typeface="Calibri"/>
              </a:rPr>
              <a:t>with the help of H.225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0299"/>
              </a:lnSpc>
              <a:spcBef>
                <a:spcPts val="57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terminal, </a:t>
            </a:r>
            <a:r>
              <a:rPr sz="3200" spc="-50" dirty="0">
                <a:latin typeface="Calibri"/>
                <a:cs typeface="Calibri"/>
              </a:rPr>
              <a:t>gatekeeper,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gateway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telephone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communicate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help of H.245 and </a:t>
            </a:r>
            <a:r>
              <a:rPr sz="3200" spc="-10" dirty="0">
                <a:latin typeface="Calibri"/>
                <a:cs typeface="Calibri"/>
              </a:rPr>
              <a:t>negotiate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compression</a:t>
            </a:r>
            <a:r>
              <a:rPr sz="3200" spc="-5" dirty="0">
                <a:latin typeface="Calibri"/>
                <a:cs typeface="Calibri"/>
              </a:rPr>
              <a:t> method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 used.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14" y="701338"/>
            <a:ext cx="9009380" cy="35191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2110" marR="5080" indent="-360045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72745" algn="l"/>
              </a:tabLst>
            </a:pPr>
            <a:r>
              <a:rPr sz="2800" spc="-5" dirty="0">
                <a:latin typeface="Calibri"/>
                <a:cs typeface="Calibri"/>
              </a:rPr>
              <a:t>Analog Signals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general </a:t>
            </a:r>
            <a:r>
              <a:rPr sz="2800" spc="-10" dirty="0">
                <a:latin typeface="Calibri"/>
                <a:cs typeface="Calibri"/>
              </a:rPr>
              <a:t>properties </a:t>
            </a:r>
            <a:r>
              <a:rPr sz="2800" spc="-15" dirty="0">
                <a:latin typeface="Calibri"/>
                <a:cs typeface="Calibri"/>
              </a:rPr>
              <a:t>relating to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varying </a:t>
            </a:r>
            <a:r>
              <a:rPr sz="2800" spc="-5" dirty="0">
                <a:latin typeface="Calibri"/>
                <a:cs typeface="Calibri"/>
              </a:rPr>
              <a:t>analog signal shown in fig., the amplitude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signals</a:t>
            </a:r>
            <a:r>
              <a:rPr sz="2800" spc="-10" dirty="0">
                <a:latin typeface="Calibri"/>
                <a:cs typeface="Calibri"/>
              </a:rPr>
              <a:t> varies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continuously</a:t>
            </a:r>
            <a:r>
              <a:rPr sz="2800" spc="-5" dirty="0">
                <a:latin typeface="Calibri"/>
                <a:cs typeface="Calibri"/>
              </a:rPr>
              <a:t> with time.</a:t>
            </a:r>
            <a:endParaRPr sz="2800">
              <a:latin typeface="Calibri"/>
              <a:cs typeface="Calibri"/>
            </a:endParaRPr>
          </a:p>
          <a:p>
            <a:pPr marL="372110" marR="12700" indent="-360045" algn="just">
              <a:lnSpc>
                <a:spcPct val="100400"/>
              </a:lnSpc>
              <a:spcBef>
                <a:spcPts val="525"/>
              </a:spcBef>
              <a:buFont typeface="Arial MT"/>
              <a:buChar char="•"/>
              <a:tabLst>
                <a:tab pos="37274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addition,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mathematical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</a:t>
            </a:r>
            <a:r>
              <a:rPr sz="2800" spc="-5" dirty="0">
                <a:latin typeface="Calibri"/>
                <a:cs typeface="Calibri"/>
              </a:rPr>
              <a:t> known</a:t>
            </a:r>
            <a:r>
              <a:rPr sz="2800" dirty="0">
                <a:latin typeface="Calibri"/>
                <a:cs typeface="Calibri"/>
              </a:rPr>
              <a:t> as </a:t>
            </a:r>
            <a:r>
              <a:rPr sz="2800" spc="-10" dirty="0">
                <a:latin typeface="Calibri"/>
                <a:cs typeface="Calibri"/>
              </a:rPr>
              <a:t>Fourier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 can </a:t>
            </a:r>
            <a:r>
              <a:rPr sz="2800" spc="-5" dirty="0">
                <a:latin typeface="Calibri"/>
                <a:cs typeface="Calibri"/>
              </a:rPr>
              <a:t>be used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show that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0" dirty="0">
                <a:latin typeface="Calibri"/>
                <a:cs typeface="Calibri"/>
              </a:rPr>
              <a:t>varying </a:t>
            </a:r>
            <a:r>
              <a:rPr sz="2800" spc="-5" dirty="0">
                <a:latin typeface="Calibri"/>
                <a:cs typeface="Calibri"/>
              </a:rPr>
              <a:t>analog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 is made up </a:t>
            </a:r>
            <a:r>
              <a:rPr sz="2800" dirty="0">
                <a:latin typeface="Calibri"/>
                <a:cs typeface="Calibri"/>
              </a:rPr>
              <a:t>of a </a:t>
            </a:r>
            <a:r>
              <a:rPr sz="2800" spc="-5" dirty="0">
                <a:latin typeface="Calibri"/>
                <a:cs typeface="Calibri"/>
              </a:rPr>
              <a:t>possibly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infinite </a:t>
            </a:r>
            <a:r>
              <a:rPr sz="2800" spc="-5" dirty="0">
                <a:latin typeface="Calibri"/>
                <a:cs typeface="Calibri"/>
              </a:rPr>
              <a:t>number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single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frequency </a:t>
            </a:r>
            <a:r>
              <a:rPr sz="2800" spc="-5" dirty="0">
                <a:latin typeface="Calibri"/>
                <a:cs typeface="Calibri"/>
              </a:rPr>
              <a:t>sinusoidal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whose amplitude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phase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vary continuously</a:t>
            </a:r>
            <a:r>
              <a:rPr sz="2800" spc="-5" dirty="0">
                <a:latin typeface="Calibri"/>
                <a:cs typeface="Calibri"/>
              </a:rPr>
              <a:t> with time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each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other.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3899" y="646430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125" y="56567"/>
            <a:ext cx="4413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0000"/>
                </a:solidFill>
                <a:latin typeface="Times New Roman"/>
                <a:cs typeface="Times New Roman"/>
              </a:rPr>
              <a:t>Digitization</a:t>
            </a:r>
            <a:r>
              <a:rPr sz="4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Times New Roman"/>
                <a:cs typeface="Times New Roman"/>
              </a:rPr>
              <a:t>Principle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806" y="748963"/>
            <a:ext cx="8724265" cy="35134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60325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terminal, </a:t>
            </a:r>
            <a:r>
              <a:rPr sz="3200" spc="-50" dirty="0">
                <a:latin typeface="Calibri"/>
                <a:cs typeface="Calibri"/>
              </a:rPr>
              <a:t>gatekeeper,</a:t>
            </a:r>
            <a:r>
              <a:rPr sz="3200" spc="-5" dirty="0">
                <a:latin typeface="Calibri"/>
                <a:cs typeface="Calibri"/>
              </a:rPr>
              <a:t> telephone </a:t>
            </a:r>
            <a:r>
              <a:rPr sz="3200" spc="-20" dirty="0">
                <a:latin typeface="Calibri"/>
                <a:cs typeface="Calibri"/>
              </a:rPr>
              <a:t>exchange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audio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dirty="0">
                <a:latin typeface="Calibri"/>
                <a:cs typeface="Calibri"/>
              </a:rPr>
              <a:t>with the help of </a:t>
            </a:r>
            <a:r>
              <a:rPr sz="3200" spc="-15" dirty="0">
                <a:latin typeface="Calibri"/>
                <a:cs typeface="Calibri"/>
              </a:rPr>
              <a:t>RTP </a:t>
            </a:r>
            <a:r>
              <a:rPr sz="3200" dirty="0">
                <a:latin typeface="Calibri"/>
                <a:cs typeface="Calibri"/>
              </a:rPr>
              <a:t>under 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management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5" dirty="0">
                <a:latin typeface="Calibri"/>
                <a:cs typeface="Calibri"/>
              </a:rPr>
              <a:t>RTCP.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0299"/>
              </a:lnSpc>
              <a:spcBef>
                <a:spcPts val="434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termination</a:t>
            </a:r>
            <a:r>
              <a:rPr sz="3200" dirty="0">
                <a:latin typeface="Calibri"/>
                <a:cs typeface="Calibri"/>
              </a:rPr>
              <a:t> of </a:t>
            </a:r>
            <a:r>
              <a:rPr sz="3200" spc="-5" dirty="0">
                <a:latin typeface="Calibri"/>
                <a:cs typeface="Calibri"/>
              </a:rPr>
              <a:t>connection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be </a:t>
            </a:r>
            <a:r>
              <a:rPr sz="3200" spc="-25" dirty="0">
                <a:latin typeface="Calibri"/>
                <a:cs typeface="Calibri"/>
              </a:rPr>
              <a:t>exercised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terminal,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gatekeeper,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gateway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telephone </a:t>
            </a:r>
            <a:r>
              <a:rPr sz="3200" spc="-10" dirty="0">
                <a:latin typeface="Calibri"/>
                <a:cs typeface="Calibri"/>
              </a:rPr>
              <a:t>communicating </a:t>
            </a:r>
            <a:r>
              <a:rPr sz="3200" dirty="0">
                <a:latin typeface="Calibri"/>
                <a:cs typeface="Calibri"/>
              </a:rPr>
              <a:t>with each other using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Q.931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250" y="36035"/>
            <a:ext cx="59245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Arial MT"/>
                <a:cs typeface="Arial MT"/>
              </a:rPr>
              <a:t>Streaming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live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audio/video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055" y="712767"/>
            <a:ext cx="9026525" cy="52108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2270" marR="6985" indent="-369570" algn="just">
              <a:lnSpc>
                <a:spcPts val="3229"/>
              </a:lnSpc>
              <a:spcBef>
                <a:spcPts val="475"/>
              </a:spcBef>
              <a:buChar char="•"/>
              <a:tabLst>
                <a:tab pos="382270" algn="l"/>
              </a:tabLst>
            </a:pPr>
            <a:r>
              <a:rPr sz="2950" dirty="0">
                <a:latin typeface="Arial MT"/>
                <a:cs typeface="Arial MT"/>
              </a:rPr>
              <a:t>It</a:t>
            </a:r>
            <a:r>
              <a:rPr sz="2950" spc="81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is similar to the broadcasting of audio and video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by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radio and TV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stations.</a:t>
            </a:r>
            <a:endParaRPr sz="2950">
              <a:latin typeface="Arial MT"/>
              <a:cs typeface="Arial MT"/>
            </a:endParaRPr>
          </a:p>
          <a:p>
            <a:pPr marL="382270" marR="6985" indent="-369570" algn="just">
              <a:lnSpc>
                <a:spcPts val="3229"/>
              </a:lnSpc>
              <a:spcBef>
                <a:spcPts val="590"/>
              </a:spcBef>
              <a:buFont typeface="Arial MT"/>
              <a:buChar char="•"/>
              <a:tabLst>
                <a:tab pos="602615" algn="l"/>
              </a:tabLst>
            </a:pPr>
            <a:r>
              <a:rPr dirty="0"/>
              <a:t>	</a:t>
            </a:r>
            <a:r>
              <a:rPr sz="2950" dirty="0">
                <a:latin typeface="Arial MT"/>
                <a:cs typeface="Arial MT"/>
              </a:rPr>
              <a:t>Instead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of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broadcasting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to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-45" dirty="0">
                <a:latin typeface="Arial MT"/>
                <a:cs typeface="Arial MT"/>
              </a:rPr>
              <a:t>air,</a:t>
            </a:r>
            <a:r>
              <a:rPr sz="2950" spc="-4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stations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broadcast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through the </a:t>
            </a:r>
            <a:r>
              <a:rPr sz="2950" spc="-5" dirty="0">
                <a:latin typeface="Arial MT"/>
                <a:cs typeface="Arial MT"/>
              </a:rPr>
              <a:t>Internet.</a:t>
            </a:r>
            <a:endParaRPr sz="2950">
              <a:latin typeface="Arial MT"/>
              <a:cs typeface="Arial MT"/>
            </a:endParaRPr>
          </a:p>
          <a:p>
            <a:pPr marL="382270" marR="5080" indent="-369570" algn="just">
              <a:lnSpc>
                <a:spcPts val="3229"/>
              </a:lnSpc>
              <a:spcBef>
                <a:spcPts val="590"/>
              </a:spcBef>
              <a:buChar char="•"/>
              <a:tabLst>
                <a:tab pos="382270" algn="l"/>
              </a:tabLst>
            </a:pPr>
            <a:r>
              <a:rPr sz="2950" dirty="0">
                <a:latin typeface="Arial MT"/>
                <a:cs typeface="Arial MT"/>
              </a:rPr>
              <a:t>There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are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several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-5" dirty="0">
                <a:latin typeface="Arial MT"/>
                <a:cs typeface="Arial MT"/>
              </a:rPr>
              <a:t>similarities</a:t>
            </a:r>
            <a:r>
              <a:rPr sz="2950" dirty="0">
                <a:latin typeface="Arial MT"/>
                <a:cs typeface="Arial MT"/>
              </a:rPr>
              <a:t> between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streaming </a:t>
            </a:r>
            <a:r>
              <a:rPr sz="2950" spc="-80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stored audio/video and streaming live audio/video.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They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are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both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sensitive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to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delay;</a:t>
            </a:r>
            <a:r>
              <a:rPr sz="2950" spc="81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neither</a:t>
            </a:r>
            <a:r>
              <a:rPr sz="2950" spc="819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can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accept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retransmission.</a:t>
            </a:r>
            <a:endParaRPr sz="2950">
              <a:latin typeface="Arial MT"/>
              <a:cs typeface="Arial MT"/>
            </a:endParaRPr>
          </a:p>
          <a:p>
            <a:pPr marL="382270" marR="8255" indent="-369570" algn="just">
              <a:lnSpc>
                <a:spcPts val="3220"/>
              </a:lnSpc>
              <a:spcBef>
                <a:spcPts val="590"/>
              </a:spcBef>
              <a:buChar char="•"/>
              <a:tabLst>
                <a:tab pos="382270" algn="l"/>
              </a:tabLst>
            </a:pPr>
            <a:r>
              <a:rPr sz="2950" spc="-20" dirty="0">
                <a:latin typeface="Arial MT"/>
                <a:cs typeface="Arial MT"/>
              </a:rPr>
              <a:t>However,</a:t>
            </a:r>
            <a:r>
              <a:rPr sz="2950" spc="-1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there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is</a:t>
            </a:r>
            <a:r>
              <a:rPr sz="2950" spc="5" dirty="0">
                <a:latin typeface="Arial MT"/>
                <a:cs typeface="Arial MT"/>
              </a:rPr>
              <a:t> a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-5" dirty="0">
                <a:latin typeface="Arial MT"/>
                <a:cs typeface="Arial MT"/>
              </a:rPr>
              <a:t>difference.</a:t>
            </a:r>
            <a:r>
              <a:rPr sz="2950" dirty="0">
                <a:latin typeface="Arial MT"/>
                <a:cs typeface="Arial MT"/>
              </a:rPr>
              <a:t> In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first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application, the communication is unicast and on-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demand.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In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second,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communication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is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multicast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and live.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400" y="36035"/>
            <a:ext cx="73215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Arial MT"/>
                <a:cs typeface="Arial MT"/>
              </a:rPr>
              <a:t>Real-time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interactive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audio/video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806" y="748963"/>
            <a:ext cx="9138285" cy="20561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13970" indent="-380365">
              <a:lnSpc>
                <a:spcPts val="3829"/>
              </a:lnSpc>
              <a:spcBef>
                <a:spcPts val="235"/>
              </a:spcBef>
              <a:buChar char="•"/>
              <a:tabLst>
                <a:tab pos="392430" algn="l"/>
                <a:tab pos="393065" algn="l"/>
                <a:tab pos="1119505" algn="l"/>
                <a:tab pos="3085465" algn="l"/>
                <a:tab pos="5325110" algn="l"/>
                <a:tab pos="7895590" algn="l"/>
              </a:tabLst>
            </a:pPr>
            <a:r>
              <a:rPr sz="3200" dirty="0">
                <a:latin typeface="Arial MT"/>
                <a:cs typeface="Arial MT"/>
              </a:rPr>
              <a:t>In	real-time	interactive	audio/video,	people  communicate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with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another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real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time.</a:t>
            </a:r>
            <a:endParaRPr sz="3200">
              <a:latin typeface="Arial MT"/>
              <a:cs typeface="Arial MT"/>
            </a:endParaRPr>
          </a:p>
          <a:p>
            <a:pPr marL="392430" marR="5080" indent="-380365">
              <a:lnSpc>
                <a:spcPct val="101600"/>
              </a:lnSpc>
              <a:spcBef>
                <a:spcPts val="390"/>
              </a:spcBef>
              <a:buChar char="•"/>
              <a:tabLst>
                <a:tab pos="392430" algn="l"/>
                <a:tab pos="393065" algn="l"/>
                <a:tab pos="1378585" algn="l"/>
                <a:tab pos="3046095" algn="l"/>
                <a:tab pos="4457700" algn="l"/>
                <a:tab pos="5104130" algn="l"/>
                <a:tab pos="6346190" algn="l"/>
                <a:tab pos="7426959" algn="l"/>
                <a:tab pos="8092440" algn="l"/>
                <a:tab pos="8672830" algn="l"/>
              </a:tabLst>
            </a:pPr>
            <a:r>
              <a:rPr sz="3200" dirty="0">
                <a:latin typeface="Arial MT"/>
                <a:cs typeface="Arial MT"/>
              </a:rPr>
              <a:t>The	Internet	phone	or	voice	over	IP	is	an  example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this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type of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application.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06" y="2853987"/>
            <a:ext cx="1534795" cy="14941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2430" marR="5080" indent="-380365" algn="just">
              <a:lnSpc>
                <a:spcPct val="100600"/>
              </a:lnSpc>
              <a:spcBef>
                <a:spcPts val="75"/>
              </a:spcBef>
              <a:buChar char="•"/>
              <a:tabLst>
                <a:tab pos="393065" algn="l"/>
              </a:tabLst>
            </a:pPr>
            <a:r>
              <a:rPr sz="3200" spc="-15" dirty="0">
                <a:latin typeface="Arial MT"/>
                <a:cs typeface="Arial MT"/>
              </a:rPr>
              <a:t>Video </a:t>
            </a:r>
            <a:r>
              <a:rPr sz="3200" spc="-8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allows  </a:t>
            </a:r>
            <a:r>
              <a:rPr sz="3200" spc="-35" dirty="0">
                <a:latin typeface="Arial MT"/>
                <a:cs typeface="Arial MT"/>
              </a:rPr>
              <a:t>orally.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1177" y="2853987"/>
            <a:ext cx="703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that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0000" y="2853987"/>
            <a:ext cx="7426325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31445" marR="5080" indent="-119380">
              <a:lnSpc>
                <a:spcPct val="101600"/>
              </a:lnSpc>
              <a:spcBef>
                <a:spcPts val="35"/>
              </a:spcBef>
              <a:tabLst>
                <a:tab pos="1683385" algn="l"/>
                <a:tab pos="2336800" algn="l"/>
                <a:tab pos="2635250" algn="l"/>
                <a:tab pos="3235960" algn="l"/>
                <a:tab pos="4904740" algn="l"/>
                <a:tab pos="5079365" algn="l"/>
                <a:tab pos="6734809" algn="l"/>
              </a:tabLst>
            </a:pPr>
            <a:r>
              <a:rPr sz="3200" dirty="0">
                <a:latin typeface="Arial MT"/>
                <a:cs typeface="Arial MT"/>
              </a:rPr>
              <a:t>conferencing	is	another	example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people	to	communicate		visually	and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125" y="36035"/>
            <a:ext cx="335152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Arial MT"/>
                <a:cs typeface="Arial MT"/>
              </a:rPr>
              <a:t>Characteristics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806" y="674668"/>
            <a:ext cx="9137650" cy="21304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92430" indent="-380365" algn="just">
              <a:lnSpc>
                <a:spcPct val="100000"/>
              </a:lnSpc>
              <a:spcBef>
                <a:spcPts val="685"/>
              </a:spcBef>
              <a:buChar char="•"/>
              <a:tabLst>
                <a:tab pos="393065" algn="l"/>
              </a:tabLst>
            </a:pPr>
            <a:r>
              <a:rPr sz="3200" spc="-30" dirty="0">
                <a:latin typeface="Arial MT"/>
                <a:cs typeface="Arial MT"/>
              </a:rPr>
              <a:t>Time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Relationship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 marL="49530" marR="5080" algn="just">
              <a:lnSpc>
                <a:spcPct val="100600"/>
              </a:lnSpc>
              <a:spcBef>
                <a:spcPts val="560"/>
              </a:spcBef>
            </a:pPr>
            <a:r>
              <a:rPr sz="3200" dirty="0">
                <a:latin typeface="Arial MT"/>
                <a:cs typeface="Arial MT"/>
              </a:rPr>
              <a:t>- Real time data on a packet switched network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require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preservation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time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relationship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between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packets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session.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650" y="101263"/>
            <a:ext cx="4419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90" dirty="0">
                <a:solidFill>
                  <a:srgbClr val="BF4F4D"/>
                </a:solidFill>
                <a:latin typeface="Roboto Bk"/>
                <a:cs typeface="Roboto Bk"/>
              </a:rPr>
              <a:t>Time</a:t>
            </a:r>
            <a:r>
              <a:rPr sz="4000" b="1" spc="-15" dirty="0">
                <a:solidFill>
                  <a:srgbClr val="BF4F4D"/>
                </a:solidFill>
                <a:latin typeface="Roboto Bk"/>
                <a:cs typeface="Roboto Bk"/>
              </a:rPr>
              <a:t> </a:t>
            </a:r>
            <a:r>
              <a:rPr sz="4000" b="1" spc="114" dirty="0">
                <a:solidFill>
                  <a:srgbClr val="BF4F4D"/>
                </a:solidFill>
                <a:latin typeface="Roboto Bk"/>
                <a:cs typeface="Roboto Bk"/>
              </a:rPr>
              <a:t>Relationship</a:t>
            </a:r>
            <a:endParaRPr sz="400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830" y="1594601"/>
            <a:ext cx="7203166" cy="40708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000" y="36035"/>
            <a:ext cx="22987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Timestamp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62572"/>
            <a:ext cx="7918966" cy="41450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1125" y="36035"/>
            <a:ext cx="10515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>
                <a:latin typeface="Calibri"/>
                <a:cs typeface="Calibri"/>
              </a:rPr>
              <a:t>Ji</a:t>
            </a:r>
            <a:r>
              <a:rPr sz="3950" spc="-60" dirty="0">
                <a:latin typeface="Calibri"/>
                <a:cs typeface="Calibri"/>
              </a:rPr>
              <a:t>t</a:t>
            </a:r>
            <a:r>
              <a:rPr sz="3950" spc="-45" dirty="0">
                <a:latin typeface="Calibri"/>
                <a:cs typeface="Calibri"/>
              </a:rPr>
              <a:t>t</a:t>
            </a:r>
            <a:r>
              <a:rPr sz="3950" dirty="0">
                <a:latin typeface="Calibri"/>
                <a:cs typeface="Calibri"/>
              </a:rPr>
              <a:t>er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24" y="748963"/>
            <a:ext cx="7983855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</a:pPr>
            <a:r>
              <a:rPr sz="3200" spc="-15" dirty="0">
                <a:latin typeface="Calibri"/>
                <a:cs typeface="Calibri"/>
              </a:rPr>
              <a:t>Jitter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introduced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delay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packets.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2024306"/>
            <a:ext cx="6807758" cy="39013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387699" y="6464300"/>
            <a:ext cx="2311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3850" y="36035"/>
            <a:ext cx="31730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>
                <a:latin typeface="Calibri"/>
                <a:cs typeface="Calibri"/>
              </a:rPr>
              <a:t>Playback</a:t>
            </a:r>
            <a:r>
              <a:rPr sz="3950" spc="-85" dirty="0">
                <a:latin typeface="Calibri"/>
                <a:cs typeface="Calibri"/>
              </a:rPr>
              <a:t> </a:t>
            </a:r>
            <a:r>
              <a:rPr sz="3950" spc="-20" dirty="0">
                <a:latin typeface="Calibri"/>
                <a:cs typeface="Calibri"/>
              </a:rPr>
              <a:t>Buffer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7" y="1577233"/>
            <a:ext cx="5951507" cy="11151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719" y="3262912"/>
            <a:ext cx="6073104" cy="11408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5855" y="5199031"/>
            <a:ext cx="4914095" cy="9207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284" y="755312"/>
            <a:ext cx="761174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arrival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playback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time,buffer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required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until</a:t>
            </a:r>
            <a:r>
              <a:rPr sz="1800" spc="-5" dirty="0">
                <a:latin typeface="Calibri"/>
                <a:cs typeface="Calibri"/>
              </a:rPr>
              <a:t> they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back.This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buffer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playback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buffer.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387699" y="6464300"/>
            <a:ext cx="2311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350" y="36035"/>
            <a:ext cx="43110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Other</a:t>
            </a:r>
            <a:r>
              <a:rPr spc="-40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5334" y="748963"/>
            <a:ext cx="8584565" cy="46564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20701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Ordering </a:t>
            </a:r>
            <a:r>
              <a:rPr sz="3200" dirty="0">
                <a:latin typeface="Calibri"/>
                <a:cs typeface="Calibri"/>
              </a:rPr>
              <a:t>: A sequence number on each </a:t>
            </a:r>
            <a:r>
              <a:rPr sz="3200" spc="-25" dirty="0">
                <a:latin typeface="Calibri"/>
                <a:cs typeface="Calibri"/>
              </a:rPr>
              <a:t>packet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real</a:t>
            </a:r>
            <a:r>
              <a:rPr sz="3200" dirty="0">
                <a:latin typeface="Calibri"/>
                <a:cs typeface="Calibri"/>
              </a:rPr>
              <a:t> time </a:t>
            </a:r>
            <a:r>
              <a:rPr sz="3200" spc="-20" dirty="0">
                <a:latin typeface="Calibri"/>
                <a:cs typeface="Calibri"/>
              </a:rPr>
              <a:t>traffic.</a:t>
            </a:r>
            <a:endParaRPr sz="3200">
              <a:latin typeface="Calibri"/>
              <a:cs typeface="Calibri"/>
            </a:endParaRPr>
          </a:p>
          <a:p>
            <a:pPr marL="392430" marR="290830" indent="-380365">
              <a:lnSpc>
                <a:spcPct val="101600"/>
              </a:lnSpc>
              <a:spcBef>
                <a:spcPts val="39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Multicasting</a:t>
            </a:r>
            <a:r>
              <a:rPr sz="3200" dirty="0">
                <a:latin typeface="Calibri"/>
                <a:cs typeface="Calibri"/>
              </a:rPr>
              <a:t> : The </a:t>
            </a:r>
            <a:r>
              <a:rPr sz="3200" spc="-20" dirty="0">
                <a:latin typeface="Calibri"/>
                <a:cs typeface="Calibri"/>
              </a:rPr>
              <a:t>traffic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be </a:t>
            </a:r>
            <a:r>
              <a:rPr sz="3200" spc="-10" dirty="0">
                <a:latin typeface="Calibri"/>
                <a:cs typeface="Calibri"/>
              </a:rPr>
              <a:t>heavy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therefore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be </a:t>
            </a:r>
            <a:r>
              <a:rPr sz="3200" spc="-10" dirty="0">
                <a:latin typeface="Calibri"/>
                <a:cs typeface="Calibri"/>
              </a:rPr>
              <a:t>distributed</a:t>
            </a:r>
            <a:r>
              <a:rPr sz="3200" dirty="0">
                <a:latin typeface="Calibri"/>
                <a:cs typeface="Calibri"/>
              </a:rPr>
              <a:t> using </a:t>
            </a:r>
            <a:r>
              <a:rPr sz="3200" spc="-10" dirty="0">
                <a:latin typeface="Calibri"/>
                <a:cs typeface="Calibri"/>
              </a:rPr>
              <a:t>multicasting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methods.</a:t>
            </a:r>
            <a:endParaRPr sz="3200">
              <a:latin typeface="Calibri"/>
              <a:cs typeface="Calibri"/>
            </a:endParaRPr>
          </a:p>
          <a:p>
            <a:pPr marL="392430" marR="26034" indent="-38036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30" dirty="0">
                <a:latin typeface="Calibri"/>
                <a:cs typeface="Calibri"/>
              </a:rPr>
              <a:t>Translation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changing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encoding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payload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lower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quality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match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bandwidth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receiving </a:t>
            </a:r>
            <a:r>
              <a:rPr sz="3200" spc="-10" dirty="0">
                <a:latin typeface="Calibri"/>
                <a:cs typeface="Calibri"/>
              </a:rPr>
              <a:t>network.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1600"/>
              </a:lnSpc>
              <a:spcBef>
                <a:spcPts val="52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Mixing : Mixing means </a:t>
            </a:r>
            <a:r>
              <a:rPr sz="3200" spc="-5" dirty="0">
                <a:latin typeface="Calibri"/>
                <a:cs typeface="Calibri"/>
              </a:rPr>
              <a:t>combining </a:t>
            </a:r>
            <a:r>
              <a:rPr sz="3200" spc="-20" dirty="0">
                <a:latin typeface="Calibri"/>
                <a:cs typeface="Calibri"/>
              </a:rPr>
              <a:t>several </a:t>
            </a:r>
            <a:r>
              <a:rPr sz="3200" spc="-15" dirty="0">
                <a:latin typeface="Calibri"/>
                <a:cs typeface="Calibri"/>
              </a:rPr>
              <a:t>streams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traffic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dirty="0">
                <a:latin typeface="Calibri"/>
                <a:cs typeface="Calibri"/>
              </a:rPr>
              <a:t> one </a:t>
            </a:r>
            <a:r>
              <a:rPr sz="3200" spc="-15" dirty="0">
                <a:latin typeface="Calibri"/>
                <a:cs typeface="Calibri"/>
              </a:rPr>
              <a:t>stream.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699" y="36035"/>
            <a:ext cx="78549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Support </a:t>
            </a:r>
            <a:r>
              <a:rPr spc="-15" dirty="0"/>
              <a:t>from</a:t>
            </a:r>
            <a:r>
              <a:rPr dirty="0"/>
              <a:t> </a:t>
            </a:r>
            <a:r>
              <a:rPr spc="-35" dirty="0"/>
              <a:t>Transport</a:t>
            </a:r>
            <a:r>
              <a:rPr dirty="0"/>
              <a:t> </a:t>
            </a:r>
            <a:r>
              <a:rPr spc="-25" dirty="0"/>
              <a:t>Layer</a:t>
            </a:r>
            <a:r>
              <a:rPr dirty="0"/>
              <a:t> </a:t>
            </a:r>
            <a:r>
              <a:rPr spc="-15" dirty="0"/>
              <a:t>Protocol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318" y="748963"/>
            <a:ext cx="8439785" cy="45707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235"/>
              </a:spcBef>
              <a:buChar char="•"/>
              <a:tabLst>
                <a:tab pos="392430" algn="l"/>
                <a:tab pos="393065" algn="l"/>
              </a:tabLst>
            </a:pPr>
            <a:r>
              <a:rPr sz="3200" spc="-105" dirty="0">
                <a:latin typeface="Arial MT"/>
                <a:cs typeface="Arial MT"/>
              </a:rPr>
              <a:t>TCP,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with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sophistication,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suitable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 interactive multimedia </a:t>
            </a:r>
            <a:r>
              <a:rPr sz="3200" spc="-10" dirty="0">
                <a:latin typeface="Arial MT"/>
                <a:cs typeface="Arial MT"/>
              </a:rPr>
              <a:t>traffic </a:t>
            </a:r>
            <a:r>
              <a:rPr sz="3200" dirty="0">
                <a:latin typeface="Arial MT"/>
                <a:cs typeface="Arial MT"/>
              </a:rPr>
              <a:t>because we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cannot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allow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retransmission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packets.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300">
              <a:latin typeface="Arial MT"/>
              <a:cs typeface="Arial MT"/>
            </a:endParaRPr>
          </a:p>
          <a:p>
            <a:pPr marL="392430" marR="403225" indent="-380365">
              <a:lnSpc>
                <a:spcPct val="100099"/>
              </a:lnSpc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Arial MT"/>
                <a:cs typeface="Arial MT"/>
              </a:rPr>
              <a:t>UDP is more suitable than TCP for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interactive</a:t>
            </a:r>
            <a:r>
              <a:rPr sz="3200" spc="-10" dirty="0">
                <a:latin typeface="Arial MT"/>
                <a:cs typeface="Arial MT"/>
              </a:rPr>
              <a:t> traffic.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However,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need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services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120" dirty="0">
                <a:latin typeface="Arial MT"/>
                <a:cs typeface="Arial MT"/>
              </a:rPr>
              <a:t>RTP,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another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transport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layer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protocol,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make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up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deficiencies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5" dirty="0">
                <a:latin typeface="Arial MT"/>
                <a:cs typeface="Arial MT"/>
              </a:rPr>
              <a:t>UDP.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980728"/>
            <a:ext cx="7056783" cy="47525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63899" y="646430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4475" y="36035"/>
            <a:ext cx="7988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/>
              <a:t>R</a:t>
            </a:r>
            <a:r>
              <a:rPr spc="5" dirty="0"/>
              <a:t>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630" y="748963"/>
            <a:ext cx="8565515" cy="26181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80645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5" dirty="0">
                <a:latin typeface="Calibri"/>
                <a:cs typeface="Calibri"/>
              </a:rPr>
              <a:t>Real </a:t>
            </a:r>
            <a:r>
              <a:rPr sz="3200" dirty="0">
                <a:latin typeface="Calibri"/>
                <a:cs typeface="Calibri"/>
              </a:rPr>
              <a:t>Time </a:t>
            </a:r>
            <a:r>
              <a:rPr sz="3200" spc="-30" dirty="0">
                <a:latin typeface="Calibri"/>
                <a:cs typeface="Calibri"/>
              </a:rPr>
              <a:t>Transport </a:t>
            </a:r>
            <a:r>
              <a:rPr sz="3200" spc="-15" dirty="0">
                <a:latin typeface="Calibri"/>
                <a:cs typeface="Calibri"/>
              </a:rPr>
              <a:t>Protocol </a:t>
            </a:r>
            <a:r>
              <a:rPr sz="3200" spc="-10" dirty="0">
                <a:latin typeface="Calibri"/>
                <a:cs typeface="Calibri"/>
              </a:rPr>
              <a:t>(RTP) </a:t>
            </a:r>
            <a:r>
              <a:rPr sz="3200" dirty="0">
                <a:latin typeface="Calibri"/>
                <a:cs typeface="Calibri"/>
              </a:rPr>
              <a:t>is designed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 </a:t>
            </a:r>
            <a:r>
              <a:rPr sz="3200" spc="-20" dirty="0">
                <a:latin typeface="Calibri"/>
                <a:cs typeface="Calibri"/>
              </a:rPr>
              <a:t>traffic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Internet.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1600"/>
              </a:lnSpc>
              <a:spcBef>
                <a:spcPts val="39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main</a:t>
            </a:r>
            <a:r>
              <a:rPr sz="3200" spc="-5" dirty="0">
                <a:latin typeface="Calibri"/>
                <a:cs typeface="Calibri"/>
              </a:rPr>
              <a:t> contributions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RTP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timestamping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Sequencing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mixing </a:t>
            </a:r>
            <a:r>
              <a:rPr sz="3200" spc="-10" dirty="0">
                <a:latin typeface="Calibri"/>
                <a:cs typeface="Calibri"/>
              </a:rPr>
              <a:t>facilities.</a:t>
            </a:r>
            <a:endParaRPr sz="3200">
              <a:latin typeface="Calibri"/>
              <a:cs typeface="Calibri"/>
            </a:endParaRPr>
          </a:p>
          <a:p>
            <a:pPr marL="392430" indent="-3803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Position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RTP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protocol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suit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138" y="3645023"/>
            <a:ext cx="6480719" cy="27563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000" y="36035"/>
            <a:ext cx="38284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RTP</a:t>
            </a:r>
            <a:r>
              <a:rPr spc="-25" dirty="0"/>
              <a:t> </a:t>
            </a:r>
            <a:r>
              <a:rPr spc="-40" dirty="0"/>
              <a:t>Packet</a:t>
            </a:r>
            <a:r>
              <a:rPr spc="-20" dirty="0"/>
              <a:t> </a:t>
            </a:r>
            <a:r>
              <a:rPr spc="-15" dirty="0"/>
              <a:t>Format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24744"/>
            <a:ext cx="7925398" cy="40324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55" y="750867"/>
            <a:ext cx="7677784" cy="47345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635" marR="42545" indent="-369570">
              <a:lnSpc>
                <a:spcPts val="3529"/>
              </a:lnSpc>
              <a:spcBef>
                <a:spcPts val="235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-50" dirty="0">
                <a:latin typeface="Calibri"/>
                <a:cs typeface="Calibri"/>
              </a:rPr>
              <a:t>Ver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: 2-bit </a:t>
            </a:r>
            <a:r>
              <a:rPr sz="2950" spc="-5" dirty="0">
                <a:latin typeface="Calibri"/>
                <a:cs typeface="Calibri"/>
              </a:rPr>
              <a:t>field defines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version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40" dirty="0">
                <a:latin typeface="Calibri"/>
                <a:cs typeface="Calibri"/>
              </a:rPr>
              <a:t>number.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Current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version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2.</a:t>
            </a:r>
            <a:endParaRPr sz="2950">
              <a:latin typeface="Calibri"/>
              <a:cs typeface="Calibri"/>
            </a:endParaRPr>
          </a:p>
          <a:p>
            <a:pPr marL="381635" marR="5080" indent="-369570">
              <a:lnSpc>
                <a:spcPts val="3529"/>
              </a:lnSpc>
              <a:spcBef>
                <a:spcPts val="59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5" dirty="0">
                <a:latin typeface="Calibri"/>
                <a:cs typeface="Calibri"/>
              </a:rPr>
              <a:t>P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: </a:t>
            </a:r>
            <a:r>
              <a:rPr sz="2950" spc="5" dirty="0">
                <a:latin typeface="Calibri"/>
                <a:cs typeface="Calibri"/>
              </a:rPr>
              <a:t>1</a:t>
            </a:r>
            <a:r>
              <a:rPr sz="2950" dirty="0">
                <a:latin typeface="Calibri"/>
                <a:cs typeface="Calibri"/>
              </a:rPr>
              <a:t> bit </a:t>
            </a:r>
            <a:r>
              <a:rPr sz="2950" spc="-5" dirty="0">
                <a:latin typeface="Calibri"/>
                <a:cs typeface="Calibri"/>
              </a:rPr>
              <a:t>field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set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1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indicates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presence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padding </a:t>
            </a:r>
            <a:r>
              <a:rPr sz="2950" spc="-15" dirty="0">
                <a:latin typeface="Calibri"/>
                <a:cs typeface="Calibri"/>
              </a:rPr>
              <a:t>at</a:t>
            </a:r>
            <a:r>
              <a:rPr sz="2950" dirty="0">
                <a:latin typeface="Calibri"/>
                <a:cs typeface="Calibri"/>
              </a:rPr>
              <a:t> the end of the </a:t>
            </a:r>
            <a:r>
              <a:rPr sz="2950" spc="-15" dirty="0">
                <a:latin typeface="Calibri"/>
                <a:cs typeface="Calibri"/>
              </a:rPr>
              <a:t>packet.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Padding</a:t>
            </a:r>
            <a:r>
              <a:rPr sz="2950" dirty="0">
                <a:latin typeface="Calibri"/>
                <a:cs typeface="Calibri"/>
              </a:rPr>
              <a:t> is the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norm if a </a:t>
            </a:r>
            <a:r>
              <a:rPr sz="2950" spc="-20" dirty="0">
                <a:latin typeface="Calibri"/>
                <a:cs typeface="Calibri"/>
              </a:rPr>
              <a:t>packet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</a:t>
            </a:r>
            <a:r>
              <a:rPr sz="2950" spc="-5" dirty="0">
                <a:latin typeface="Calibri"/>
                <a:cs typeface="Calibri"/>
              </a:rPr>
              <a:t>encrypted.If</a:t>
            </a:r>
            <a:r>
              <a:rPr sz="2950" dirty="0">
                <a:latin typeface="Calibri"/>
                <a:cs typeface="Calibri"/>
              </a:rPr>
              <a:t> P=0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there</a:t>
            </a:r>
            <a:r>
              <a:rPr sz="2950" dirty="0">
                <a:latin typeface="Calibri"/>
                <a:cs typeface="Calibri"/>
              </a:rPr>
              <a:t> is </a:t>
            </a:r>
            <a:r>
              <a:rPr sz="2950" spc="5" dirty="0">
                <a:latin typeface="Calibri"/>
                <a:cs typeface="Calibri"/>
              </a:rPr>
              <a:t>no 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padding.</a:t>
            </a:r>
            <a:endParaRPr sz="2950">
              <a:latin typeface="Calibri"/>
              <a:cs typeface="Calibri"/>
            </a:endParaRPr>
          </a:p>
          <a:p>
            <a:pPr marL="381635" marR="290830" indent="-369570">
              <a:lnSpc>
                <a:spcPts val="3529"/>
              </a:lnSpc>
              <a:spcBef>
                <a:spcPts val="58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5" dirty="0">
                <a:latin typeface="Calibri"/>
                <a:cs typeface="Calibri"/>
              </a:rPr>
              <a:t>X</a:t>
            </a:r>
            <a:r>
              <a:rPr sz="2950" dirty="0">
                <a:latin typeface="Calibri"/>
                <a:cs typeface="Calibri"/>
              </a:rPr>
              <a:t> : </a:t>
            </a:r>
            <a:r>
              <a:rPr sz="2950" spc="5" dirty="0">
                <a:latin typeface="Calibri"/>
                <a:cs typeface="Calibri"/>
              </a:rPr>
              <a:t>1</a:t>
            </a:r>
            <a:r>
              <a:rPr sz="2950" dirty="0">
                <a:latin typeface="Calibri"/>
                <a:cs typeface="Calibri"/>
              </a:rPr>
              <a:t> bit </a:t>
            </a:r>
            <a:r>
              <a:rPr sz="2950" spc="-5" dirty="0">
                <a:latin typeface="Calibri"/>
                <a:cs typeface="Calibri"/>
              </a:rPr>
              <a:t>field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set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1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indicates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extra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extension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header</a:t>
            </a:r>
            <a:r>
              <a:rPr sz="2950" spc="-5" dirty="0">
                <a:latin typeface="Calibri"/>
                <a:cs typeface="Calibri"/>
              </a:rPr>
              <a:t> between</a:t>
            </a:r>
            <a:r>
              <a:rPr sz="2950" dirty="0">
                <a:latin typeface="Calibri"/>
                <a:cs typeface="Calibri"/>
              </a:rPr>
              <a:t> basic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header and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 </a:t>
            </a:r>
            <a:r>
              <a:rPr sz="2950" spc="-15" dirty="0">
                <a:latin typeface="Calibri"/>
                <a:cs typeface="Calibri"/>
              </a:rPr>
              <a:t>data.</a:t>
            </a:r>
            <a:endParaRPr sz="2950">
              <a:latin typeface="Calibri"/>
              <a:cs typeface="Calibri"/>
            </a:endParaRPr>
          </a:p>
          <a:p>
            <a:pPr marL="381635" marR="55244" indent="-369570">
              <a:lnSpc>
                <a:spcPts val="3529"/>
              </a:lnSpc>
              <a:spcBef>
                <a:spcPts val="57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-5" dirty="0">
                <a:latin typeface="Calibri"/>
                <a:cs typeface="Calibri"/>
              </a:rPr>
              <a:t>Contributor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Count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:</a:t>
            </a:r>
            <a:r>
              <a:rPr sz="2950" spc="5" dirty="0">
                <a:latin typeface="Calibri"/>
                <a:cs typeface="Calibri"/>
              </a:rPr>
              <a:t> 4 </a:t>
            </a:r>
            <a:r>
              <a:rPr sz="2950" dirty="0">
                <a:latin typeface="Calibri"/>
                <a:cs typeface="Calibri"/>
              </a:rPr>
              <a:t>bit </a:t>
            </a:r>
            <a:r>
              <a:rPr sz="2950" spc="-5" dirty="0">
                <a:latin typeface="Calibri"/>
                <a:cs typeface="Calibri"/>
              </a:rPr>
              <a:t>field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indicates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number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contributors.(at</a:t>
            </a:r>
            <a:r>
              <a:rPr sz="2950" spc="-5" dirty="0">
                <a:latin typeface="Calibri"/>
                <a:cs typeface="Calibri"/>
              </a:rPr>
              <a:t> most</a:t>
            </a:r>
            <a:r>
              <a:rPr sz="2950" dirty="0">
                <a:latin typeface="Calibri"/>
                <a:cs typeface="Calibri"/>
              </a:rPr>
              <a:t> 14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contributers)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06" y="748962"/>
            <a:ext cx="7188200" cy="20561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47752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  <a:tab pos="4237990" algn="l"/>
              </a:tabLst>
            </a:pPr>
            <a:r>
              <a:rPr sz="3200" dirty="0">
                <a:latin typeface="Calibri"/>
                <a:cs typeface="Calibri"/>
              </a:rPr>
              <a:t>M : 1 bit </a:t>
            </a:r>
            <a:r>
              <a:rPr sz="3200" spc="-20" dirty="0">
                <a:latin typeface="Calibri"/>
                <a:cs typeface="Calibri"/>
              </a:rPr>
              <a:t>Marker </a:t>
            </a:r>
            <a:r>
              <a:rPr sz="3200" dirty="0">
                <a:latin typeface="Calibri"/>
                <a:cs typeface="Calibri"/>
              </a:rPr>
              <a:t>field used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indicate	</a:t>
            </a:r>
            <a:r>
              <a:rPr sz="3200" dirty="0">
                <a:latin typeface="Calibri"/>
                <a:cs typeface="Calibri"/>
              </a:rPr>
              <a:t>end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1600"/>
              </a:lnSpc>
              <a:spcBef>
                <a:spcPts val="39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20" dirty="0">
                <a:latin typeface="Calibri"/>
                <a:cs typeface="Calibri"/>
              </a:rPr>
              <a:t>Payload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field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indicates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payload.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495" y="3233616"/>
            <a:ext cx="7285803" cy="25430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318" y="710860"/>
            <a:ext cx="8023859" cy="50660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92430" marR="5080" indent="-380365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Sequence Number : 16 bit field used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RTP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packets.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sequence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first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packet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chosen </a:t>
            </a:r>
            <a:r>
              <a:rPr sz="3200" spc="-10" dirty="0">
                <a:latin typeface="Calibri"/>
                <a:cs typeface="Calibri"/>
              </a:rPr>
              <a:t>randomly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incremented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subsequent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packet.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92430" marR="89535" indent="-380365">
              <a:lnSpc>
                <a:spcPct val="90200"/>
              </a:lnSpc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Timestamp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32 bit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field </a:t>
            </a:r>
            <a:r>
              <a:rPr sz="3200" spc="-15" dirty="0">
                <a:latin typeface="Calibri"/>
                <a:cs typeface="Calibri"/>
              </a:rPr>
              <a:t>indicates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-20" dirty="0">
                <a:latin typeface="Calibri"/>
                <a:cs typeface="Calibri"/>
              </a:rPr>
              <a:t>packets.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timestamp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first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packet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random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number,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succeeding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packet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value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the sum of </a:t>
            </a:r>
            <a:r>
              <a:rPr sz="3200" spc="-5" dirty="0">
                <a:latin typeface="Calibri"/>
                <a:cs typeface="Calibri"/>
              </a:rPr>
              <a:t>preceding </a:t>
            </a:r>
            <a:r>
              <a:rPr sz="3200" spc="-10" dirty="0">
                <a:latin typeface="Calibri"/>
                <a:cs typeface="Calibri"/>
              </a:rPr>
              <a:t>timestamp </a:t>
            </a:r>
            <a:r>
              <a:rPr sz="3200" dirty="0">
                <a:latin typeface="Calibri"/>
                <a:cs typeface="Calibri"/>
              </a:rPr>
              <a:t>plus 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first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byte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10" dirty="0">
                <a:latin typeface="Calibri"/>
                <a:cs typeface="Calibri"/>
              </a:rPr>
              <a:t>produced.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9006" y="748962"/>
            <a:ext cx="7542530" cy="30276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5" dirty="0">
                <a:latin typeface="Calibri"/>
                <a:cs typeface="Calibri"/>
              </a:rPr>
              <a:t>Synchronization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identifier </a:t>
            </a:r>
            <a:r>
              <a:rPr sz="3200" dirty="0">
                <a:latin typeface="Calibri"/>
                <a:cs typeface="Calibri"/>
              </a:rPr>
              <a:t>: 32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field </a:t>
            </a:r>
            <a:r>
              <a:rPr sz="3200" spc="-5" dirty="0">
                <a:latin typeface="Calibri"/>
                <a:cs typeface="Calibri"/>
              </a:rPr>
              <a:t>defines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source.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20" dirty="0">
                <a:latin typeface="Calibri"/>
                <a:cs typeface="Calibri"/>
              </a:rPr>
              <a:t>several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sources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mixer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synchronization </a:t>
            </a:r>
            <a:r>
              <a:rPr sz="3200" spc="-10" dirty="0">
                <a:latin typeface="Calibri"/>
                <a:cs typeface="Calibri"/>
              </a:rPr>
              <a:t> source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sources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contributors.</a:t>
            </a:r>
            <a:endParaRPr sz="3200">
              <a:latin typeface="Calibri"/>
              <a:cs typeface="Calibri"/>
            </a:endParaRPr>
          </a:p>
          <a:p>
            <a:pPr marL="392430" marR="75565" indent="-380365">
              <a:lnSpc>
                <a:spcPct val="101600"/>
              </a:lnSpc>
              <a:spcBef>
                <a:spcPts val="38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Contributor</a:t>
            </a:r>
            <a:r>
              <a:rPr sz="3200" spc="-5" dirty="0">
                <a:latin typeface="Calibri"/>
                <a:cs typeface="Calibri"/>
              </a:rPr>
              <a:t> identifier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Each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these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32 bit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identifiers</a:t>
            </a:r>
            <a:r>
              <a:rPr sz="3200" spc="-5" dirty="0">
                <a:latin typeface="Calibri"/>
                <a:cs typeface="Calibri"/>
              </a:rPr>
              <a:t> defines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10" dirty="0">
                <a:latin typeface="Calibri"/>
                <a:cs typeface="Calibri"/>
              </a:rPr>
              <a:t>source.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125" y="36035"/>
            <a:ext cx="10566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/>
              <a:t>R</a:t>
            </a:r>
            <a:r>
              <a:rPr spc="-85" dirty="0"/>
              <a:t>T</a:t>
            </a:r>
            <a:r>
              <a:rPr spc="5" dirty="0"/>
              <a:t>CP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3326" y="748960"/>
            <a:ext cx="8782050" cy="40849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 algn="just">
              <a:lnSpc>
                <a:spcPts val="3829"/>
              </a:lnSpc>
              <a:spcBef>
                <a:spcPts val="235"/>
              </a:spcBef>
              <a:buChar char="•"/>
              <a:tabLst>
                <a:tab pos="393065" algn="l"/>
              </a:tabLst>
            </a:pPr>
            <a:r>
              <a:rPr sz="3200" spc="-20" dirty="0">
                <a:latin typeface="Arial MT"/>
                <a:cs typeface="Arial MT"/>
              </a:rPr>
              <a:t>RTP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allows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only one type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message,</a:t>
            </a:r>
            <a:r>
              <a:rPr sz="3200" spc="88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carries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data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source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destination.</a:t>
            </a:r>
          </a:p>
          <a:p>
            <a:pPr marL="392430" marR="17145" indent="-380365" algn="just">
              <a:lnSpc>
                <a:spcPct val="101600"/>
              </a:lnSpc>
              <a:spcBef>
                <a:spcPts val="385"/>
              </a:spcBef>
              <a:buChar char="•"/>
              <a:tabLst>
                <a:tab pos="393065" algn="l"/>
              </a:tabLst>
            </a:pPr>
            <a:r>
              <a:rPr sz="3200" dirty="0">
                <a:latin typeface="Arial MT"/>
                <a:cs typeface="Arial MT"/>
              </a:rPr>
              <a:t>In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many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cases,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there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need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other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messages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 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session.</a:t>
            </a:r>
          </a:p>
          <a:p>
            <a:pPr marL="392430" marR="11430" indent="-380365" algn="just">
              <a:lnSpc>
                <a:spcPct val="100600"/>
              </a:lnSpc>
              <a:spcBef>
                <a:spcPts val="565"/>
              </a:spcBef>
              <a:buChar char="•"/>
              <a:tabLst>
                <a:tab pos="393065" algn="l"/>
              </a:tabLst>
            </a:pPr>
            <a:r>
              <a:rPr sz="3200" dirty="0">
                <a:latin typeface="Arial MT"/>
                <a:cs typeface="Arial MT"/>
              </a:rPr>
              <a:t>These messages control</a:t>
            </a:r>
            <a:r>
              <a:rPr sz="3200" spc="88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flow and quality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data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allow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recipient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send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feedback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source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sources.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26" y="4882810"/>
            <a:ext cx="3054985" cy="14941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2430" marR="5080" indent="-380365">
              <a:lnSpc>
                <a:spcPct val="100600"/>
              </a:lnSpc>
              <a:spcBef>
                <a:spcPts val="75"/>
              </a:spcBef>
              <a:buFont typeface="Arial MT"/>
              <a:buChar char="•"/>
              <a:tabLst>
                <a:tab pos="889000" algn="l"/>
                <a:tab pos="889635" algn="l"/>
                <a:tab pos="2132965" algn="l"/>
                <a:tab pos="2815590" algn="l"/>
              </a:tabLst>
            </a:pPr>
            <a:r>
              <a:rPr dirty="0"/>
              <a:t>	</a:t>
            </a:r>
            <a:r>
              <a:rPr sz="3200" spc="-15" dirty="0">
                <a:latin typeface="Arial MT"/>
                <a:cs typeface="Arial MT"/>
              </a:rPr>
              <a:t>Real-Time 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</a:t>
            </a:r>
            <a:r>
              <a:rPr sz="3200" spc="-60" dirty="0">
                <a:latin typeface="Arial MT"/>
                <a:cs typeface="Arial MT"/>
              </a:rPr>
              <a:t>R</a:t>
            </a:r>
            <a:r>
              <a:rPr sz="3200" dirty="0">
                <a:latin typeface="Arial MT"/>
                <a:cs typeface="Arial MT"/>
              </a:rPr>
              <a:t>TCP)	is	a  purpose.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9163" y="4882810"/>
            <a:ext cx="1749425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6850" marR="5080" indent="-184785">
              <a:lnSpc>
                <a:spcPct val="101600"/>
              </a:lnSpc>
              <a:spcBef>
                <a:spcPts val="35"/>
              </a:spcBef>
            </a:pPr>
            <a:r>
              <a:rPr sz="3200" spc="-120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ransport  protocol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39440" y="4882810"/>
            <a:ext cx="3544570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215265">
              <a:lnSpc>
                <a:spcPct val="101600"/>
              </a:lnSpc>
              <a:spcBef>
                <a:spcPts val="35"/>
              </a:spcBef>
              <a:tabLst>
                <a:tab pos="2037080" algn="l"/>
                <a:tab pos="2898775" algn="l"/>
              </a:tabLst>
            </a:pPr>
            <a:r>
              <a:rPr sz="3200" dirty="0">
                <a:latin typeface="Arial MT"/>
                <a:cs typeface="Arial MT"/>
              </a:rPr>
              <a:t>Control	</a:t>
            </a:r>
            <a:r>
              <a:rPr sz="3200" spc="-885" dirty="0">
                <a:latin typeface="Arial MT"/>
                <a:cs typeface="Arial MT"/>
              </a:rPr>
              <a:t> Protocol  designed	for	this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450" y="150336"/>
            <a:ext cx="42424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RTCP</a:t>
            </a:r>
            <a:r>
              <a:rPr spc="-35" dirty="0"/>
              <a:t> </a:t>
            </a:r>
            <a:r>
              <a:rPr dirty="0"/>
              <a:t>Message</a:t>
            </a:r>
            <a:r>
              <a:rPr spc="-30" dirty="0"/>
              <a:t> </a:t>
            </a:r>
            <a:r>
              <a:rPr spc="-35" dirty="0"/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787" y="1556792"/>
            <a:ext cx="6392913" cy="35283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854" y="681525"/>
            <a:ext cx="7602220" cy="55689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62585" indent="-35052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z="2700" spc="5" dirty="0">
                <a:latin typeface="Calibri"/>
                <a:cs typeface="Calibri"/>
              </a:rPr>
              <a:t>Sender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report:Include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timestamp</a:t>
            </a:r>
            <a:r>
              <a:rPr sz="2700" spc="-5" dirty="0">
                <a:latin typeface="Calibri"/>
                <a:cs typeface="Calibri"/>
              </a:rPr>
              <a:t> information.</a:t>
            </a:r>
            <a:endParaRPr sz="2700">
              <a:latin typeface="Calibri"/>
              <a:cs typeface="Calibri"/>
            </a:endParaRPr>
          </a:p>
          <a:p>
            <a:pPr marL="362585" marR="855980" indent="-350520">
              <a:lnSpc>
                <a:spcPts val="2850"/>
              </a:lnSpc>
              <a:spcBef>
                <a:spcPts val="705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z="2700" spc="-5" dirty="0">
                <a:latin typeface="Calibri"/>
                <a:cs typeface="Calibri"/>
              </a:rPr>
              <a:t>Receiver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report:Informs</a:t>
            </a:r>
            <a:r>
              <a:rPr sz="2700" spc="5" dirty="0">
                <a:latin typeface="Calibri"/>
                <a:cs typeface="Calibri"/>
              </a:rPr>
              <a:t> the sender and other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receivers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about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QoS.</a:t>
            </a:r>
            <a:endParaRPr sz="2700">
              <a:latin typeface="Calibri"/>
              <a:cs typeface="Calibri"/>
            </a:endParaRPr>
          </a:p>
          <a:p>
            <a:pPr marL="362585" marR="5080" indent="-350520">
              <a:lnSpc>
                <a:spcPct val="89800"/>
              </a:lnSpc>
              <a:spcBef>
                <a:spcPts val="585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z="2700" dirty="0">
                <a:latin typeface="Calibri"/>
                <a:cs typeface="Calibri"/>
              </a:rPr>
              <a:t>Source </a:t>
            </a:r>
            <a:r>
              <a:rPr sz="2700" spc="5" dirty="0">
                <a:latin typeface="Calibri"/>
                <a:cs typeface="Calibri"/>
              </a:rPr>
              <a:t>Description </a:t>
            </a:r>
            <a:r>
              <a:rPr sz="2700" dirty="0">
                <a:latin typeface="Calibri"/>
                <a:cs typeface="Calibri"/>
              </a:rPr>
              <a:t>Message </a:t>
            </a:r>
            <a:r>
              <a:rPr sz="2700" spc="5" dirty="0">
                <a:latin typeface="Calibri"/>
                <a:cs typeface="Calibri"/>
              </a:rPr>
              <a:t>: </a:t>
            </a:r>
            <a:r>
              <a:rPr sz="2700" spc="10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source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periodically </a:t>
            </a:r>
            <a:r>
              <a:rPr sz="2700" spc="5" dirty="0">
                <a:latin typeface="Calibri"/>
                <a:cs typeface="Calibri"/>
              </a:rPr>
              <a:t>sends a </a:t>
            </a:r>
            <a:r>
              <a:rPr sz="2700" dirty="0">
                <a:latin typeface="Calibri"/>
                <a:cs typeface="Calibri"/>
              </a:rPr>
              <a:t>source </a:t>
            </a:r>
            <a:r>
              <a:rPr sz="2700" spc="5" dirty="0">
                <a:latin typeface="Calibri"/>
                <a:cs typeface="Calibri"/>
              </a:rPr>
              <a:t>description </a:t>
            </a:r>
            <a:r>
              <a:rPr sz="2700" dirty="0">
                <a:latin typeface="Calibri"/>
                <a:cs typeface="Calibri"/>
              </a:rPr>
              <a:t>message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give </a:t>
            </a:r>
            <a:r>
              <a:rPr sz="2700" spc="5" dirty="0">
                <a:latin typeface="Calibri"/>
                <a:cs typeface="Calibri"/>
              </a:rPr>
              <a:t>additional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information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about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itself.</a:t>
            </a:r>
            <a:r>
              <a:rPr sz="2700" spc="5" dirty="0">
                <a:latin typeface="Calibri"/>
                <a:cs typeface="Calibri"/>
              </a:rPr>
              <a:t> This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information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can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be</a:t>
            </a:r>
            <a:r>
              <a:rPr sz="2700" spc="5" dirty="0">
                <a:latin typeface="Calibri"/>
                <a:cs typeface="Calibri"/>
              </a:rPr>
              <a:t> name, email </a:t>
            </a:r>
            <a:r>
              <a:rPr sz="2700" dirty="0">
                <a:latin typeface="Calibri"/>
                <a:cs typeface="Calibri"/>
              </a:rPr>
              <a:t>address,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telephone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number and </a:t>
            </a:r>
            <a:r>
              <a:rPr sz="2700" dirty="0">
                <a:latin typeface="Calibri"/>
                <a:cs typeface="Calibri"/>
              </a:rPr>
              <a:t>address </a:t>
            </a:r>
            <a:r>
              <a:rPr sz="2700" spc="5" dirty="0">
                <a:latin typeface="Calibri"/>
                <a:cs typeface="Calibri"/>
              </a:rPr>
              <a:t>of the owner or </a:t>
            </a:r>
            <a:r>
              <a:rPr sz="2700" spc="-5" dirty="0">
                <a:latin typeface="Calibri"/>
                <a:cs typeface="Calibri"/>
              </a:rPr>
              <a:t>controller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source.</a:t>
            </a:r>
            <a:endParaRPr sz="2700">
              <a:latin typeface="Calibri"/>
              <a:cs typeface="Calibri"/>
            </a:endParaRPr>
          </a:p>
          <a:p>
            <a:pPr marL="362585" marR="577850" indent="-350520">
              <a:lnSpc>
                <a:spcPts val="2850"/>
              </a:lnSpc>
              <a:spcBef>
                <a:spcPts val="705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z="2700" spc="-15" dirty="0">
                <a:latin typeface="Calibri"/>
                <a:cs typeface="Calibri"/>
              </a:rPr>
              <a:t>Bye</a:t>
            </a:r>
            <a:r>
              <a:rPr sz="2700" dirty="0">
                <a:latin typeface="Calibri"/>
                <a:cs typeface="Calibri"/>
              </a:rPr>
              <a:t> Message </a:t>
            </a:r>
            <a:r>
              <a:rPr sz="2700" spc="5" dirty="0">
                <a:latin typeface="Calibri"/>
                <a:cs typeface="Calibri"/>
              </a:rPr>
              <a:t>: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 source </a:t>
            </a:r>
            <a:r>
              <a:rPr sz="2700" spc="5" dirty="0">
                <a:latin typeface="Calibri"/>
                <a:cs typeface="Calibri"/>
              </a:rPr>
              <a:t>sends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bye</a:t>
            </a:r>
            <a:r>
              <a:rPr sz="2700" dirty="0">
                <a:latin typeface="Calibri"/>
                <a:cs typeface="Calibri"/>
              </a:rPr>
              <a:t> message </a:t>
            </a:r>
            <a:r>
              <a:rPr sz="2700" spc="-10" dirty="0">
                <a:latin typeface="Calibri"/>
                <a:cs typeface="Calibri"/>
              </a:rPr>
              <a:t>to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shut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sown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stream.</a:t>
            </a:r>
            <a:endParaRPr sz="2700">
              <a:latin typeface="Calibri"/>
              <a:cs typeface="Calibri"/>
            </a:endParaRPr>
          </a:p>
          <a:p>
            <a:pPr marL="362585" marR="363855" indent="-350520">
              <a:lnSpc>
                <a:spcPct val="89100"/>
              </a:lnSpc>
              <a:spcBef>
                <a:spcPts val="610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z="2700" dirty="0">
                <a:latin typeface="Calibri"/>
                <a:cs typeface="Calibri"/>
              </a:rPr>
              <a:t>Application </a:t>
            </a:r>
            <a:r>
              <a:rPr sz="2700" spc="5" dirty="0">
                <a:latin typeface="Calibri"/>
                <a:cs typeface="Calibri"/>
              </a:rPr>
              <a:t>Specific </a:t>
            </a:r>
            <a:r>
              <a:rPr sz="2700" dirty="0">
                <a:latin typeface="Calibri"/>
                <a:cs typeface="Calibri"/>
              </a:rPr>
              <a:t>Message </a:t>
            </a:r>
            <a:r>
              <a:rPr sz="2700" spc="5" dirty="0">
                <a:latin typeface="Calibri"/>
                <a:cs typeface="Calibri"/>
              </a:rPr>
              <a:t>: is a </a:t>
            </a:r>
            <a:r>
              <a:rPr sz="2700" spc="-10" dirty="0">
                <a:latin typeface="Calibri"/>
                <a:cs typeface="Calibri"/>
              </a:rPr>
              <a:t>packet </a:t>
            </a:r>
            <a:r>
              <a:rPr sz="2700" spc="-15" dirty="0">
                <a:latin typeface="Calibri"/>
                <a:cs typeface="Calibri"/>
              </a:rPr>
              <a:t>for </a:t>
            </a:r>
            <a:r>
              <a:rPr sz="2700" spc="5" dirty="0">
                <a:latin typeface="Calibri"/>
                <a:cs typeface="Calibri"/>
              </a:rPr>
              <a:t>an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application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 </a:t>
            </a:r>
            <a:r>
              <a:rPr sz="2700" spc="-5" dirty="0">
                <a:latin typeface="Calibri"/>
                <a:cs typeface="Calibri"/>
              </a:rPr>
              <a:t>wants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use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new</a:t>
            </a:r>
            <a:r>
              <a:rPr sz="2700" dirty="0">
                <a:latin typeface="Calibri"/>
                <a:cs typeface="Calibri"/>
              </a:rPr>
              <a:t> applications. </a:t>
            </a:r>
            <a:r>
              <a:rPr sz="2700" spc="5" dirty="0">
                <a:latin typeface="Calibri"/>
                <a:cs typeface="Calibri"/>
              </a:rPr>
              <a:t>It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allows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 definition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new </a:t>
            </a:r>
            <a:r>
              <a:rPr sz="2700" dirty="0">
                <a:latin typeface="Calibri"/>
                <a:cs typeface="Calibri"/>
              </a:rPr>
              <a:t>message </a:t>
            </a:r>
            <a:r>
              <a:rPr sz="2700" spc="5" dirty="0">
                <a:latin typeface="Calibri"/>
                <a:cs typeface="Calibri"/>
              </a:rPr>
              <a:t>type.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275" y="36035"/>
            <a:ext cx="9417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65" dirty="0"/>
              <a:t>V</a:t>
            </a:r>
            <a:r>
              <a:rPr dirty="0"/>
              <a:t>oIP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55" y="674667"/>
            <a:ext cx="7806055" cy="50488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82270" marR="5080" indent="-369570" algn="just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529590" algn="l"/>
              </a:tabLst>
            </a:pPr>
            <a:r>
              <a:rPr dirty="0"/>
              <a:t>	</a:t>
            </a:r>
            <a:r>
              <a:rPr sz="2950" dirty="0">
                <a:latin typeface="Arial MT"/>
                <a:cs typeface="Arial MT"/>
              </a:rPr>
              <a:t>One more </a:t>
            </a:r>
            <a:r>
              <a:rPr sz="2950" spc="-5" dirty="0">
                <a:latin typeface="Arial MT"/>
                <a:cs typeface="Arial MT"/>
              </a:rPr>
              <a:t>real-time </a:t>
            </a:r>
            <a:r>
              <a:rPr sz="2950" dirty="0">
                <a:latin typeface="Arial MT"/>
                <a:cs typeface="Arial MT"/>
              </a:rPr>
              <a:t>interactive audio/video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application: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voice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over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-130" dirty="0">
                <a:latin typeface="Arial MT"/>
                <a:cs typeface="Arial MT"/>
              </a:rPr>
              <a:t>IP,</a:t>
            </a:r>
            <a:r>
              <a:rPr sz="2950" spc="-12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or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-5" dirty="0">
                <a:latin typeface="Arial MT"/>
                <a:cs typeface="Arial MT"/>
              </a:rPr>
              <a:t>Internet 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-25" dirty="0">
                <a:latin typeface="Arial MT"/>
                <a:cs typeface="Arial MT"/>
              </a:rPr>
              <a:t>telephony.</a:t>
            </a:r>
            <a:endParaRPr sz="2950">
              <a:latin typeface="Arial MT"/>
              <a:cs typeface="Arial MT"/>
            </a:endParaRPr>
          </a:p>
          <a:p>
            <a:pPr marL="382270" marR="13970" indent="-369570" algn="just">
              <a:lnSpc>
                <a:spcPts val="2850"/>
              </a:lnSpc>
              <a:spcBef>
                <a:spcPts val="600"/>
              </a:spcBef>
              <a:buChar char="•"/>
              <a:tabLst>
                <a:tab pos="382270" algn="l"/>
              </a:tabLst>
            </a:pPr>
            <a:r>
              <a:rPr sz="2950" dirty="0">
                <a:latin typeface="Arial MT"/>
                <a:cs typeface="Arial MT"/>
              </a:rPr>
              <a:t>The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idea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is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to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use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-5" dirty="0">
                <a:latin typeface="Arial MT"/>
                <a:cs typeface="Arial MT"/>
              </a:rPr>
              <a:t>Internet</a:t>
            </a:r>
            <a:r>
              <a:rPr sz="2950" dirty="0">
                <a:latin typeface="Arial MT"/>
                <a:cs typeface="Arial MT"/>
              </a:rPr>
              <a:t> as</a:t>
            </a:r>
            <a:r>
              <a:rPr sz="2950" spc="5" dirty="0">
                <a:latin typeface="Arial MT"/>
                <a:cs typeface="Arial MT"/>
              </a:rPr>
              <a:t> a 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telephone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network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with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some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-5" dirty="0">
                <a:latin typeface="Arial MT"/>
                <a:cs typeface="Arial MT"/>
              </a:rPr>
              <a:t>additional </a:t>
            </a:r>
            <a:r>
              <a:rPr sz="2950" dirty="0">
                <a:latin typeface="Arial MT"/>
                <a:cs typeface="Arial MT"/>
              </a:rPr>
              <a:t> capabilities.</a:t>
            </a:r>
            <a:endParaRPr sz="2950">
              <a:latin typeface="Arial MT"/>
              <a:cs typeface="Arial MT"/>
            </a:endParaRPr>
          </a:p>
          <a:p>
            <a:pPr marL="382270" marR="11430" indent="-369570" algn="just">
              <a:lnSpc>
                <a:spcPts val="2850"/>
              </a:lnSpc>
              <a:spcBef>
                <a:spcPts val="600"/>
              </a:spcBef>
              <a:buChar char="•"/>
              <a:tabLst>
                <a:tab pos="382270" algn="l"/>
              </a:tabLst>
            </a:pPr>
            <a:r>
              <a:rPr sz="2950" dirty="0">
                <a:latin typeface="Arial MT"/>
                <a:cs typeface="Arial MT"/>
              </a:rPr>
              <a:t>Instead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of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communicating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over</a:t>
            </a:r>
            <a:r>
              <a:rPr sz="2950" spc="5" dirty="0">
                <a:latin typeface="Arial MT"/>
                <a:cs typeface="Arial MT"/>
              </a:rPr>
              <a:t> a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circuit-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switched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network,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this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application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allows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communication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between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two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parties</a:t>
            </a:r>
            <a:r>
              <a:rPr sz="2950" spc="81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over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the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packet-switched </a:t>
            </a:r>
            <a:r>
              <a:rPr sz="2950" spc="-5" dirty="0">
                <a:latin typeface="Arial MT"/>
                <a:cs typeface="Arial MT"/>
              </a:rPr>
              <a:t>Internet.</a:t>
            </a:r>
            <a:endParaRPr sz="2950">
              <a:latin typeface="Arial MT"/>
              <a:cs typeface="Arial MT"/>
            </a:endParaRPr>
          </a:p>
          <a:p>
            <a:pPr marL="382270" marR="9525" indent="-369570" algn="just">
              <a:lnSpc>
                <a:spcPts val="2850"/>
              </a:lnSpc>
              <a:spcBef>
                <a:spcPts val="600"/>
              </a:spcBef>
              <a:buChar char="•"/>
              <a:tabLst>
                <a:tab pos="382270" algn="l"/>
              </a:tabLst>
            </a:pPr>
            <a:r>
              <a:rPr sz="2950" spc="-55" dirty="0">
                <a:latin typeface="Arial MT"/>
                <a:cs typeface="Arial MT"/>
              </a:rPr>
              <a:t>Two</a:t>
            </a:r>
            <a:r>
              <a:rPr sz="2950" spc="-5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protocols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have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been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designed</a:t>
            </a:r>
            <a:r>
              <a:rPr sz="2950" spc="819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to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handle this type of communication: SIP and 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H.323.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858" y="773274"/>
            <a:ext cx="7118984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2110" marR="5080" indent="-360045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range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frequencies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sinusoidal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 that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5" dirty="0">
                <a:latin typeface="Calibri"/>
                <a:cs typeface="Calibri"/>
              </a:rPr>
              <a:t>up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signal 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bandwidth.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3600" y="76705"/>
            <a:ext cx="211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36B09"/>
                </a:solidFill>
              </a:rPr>
              <a:t>Digiti</a:t>
            </a:r>
            <a:r>
              <a:rPr sz="3600" spc="-60" dirty="0">
                <a:solidFill>
                  <a:srgbClr val="E36B09"/>
                </a:solidFill>
              </a:rPr>
              <a:t>z</a:t>
            </a:r>
            <a:r>
              <a:rPr sz="3600" spc="-35" dirty="0">
                <a:solidFill>
                  <a:srgbClr val="E36B09"/>
                </a:solidFill>
              </a:rPr>
              <a:t>a</a:t>
            </a:r>
            <a:r>
              <a:rPr sz="3600" dirty="0">
                <a:solidFill>
                  <a:srgbClr val="E36B09"/>
                </a:solidFill>
              </a:rPr>
              <a:t>tion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695" y="2204863"/>
            <a:ext cx="7956287" cy="409116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0675" y="36035"/>
            <a:ext cx="6432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SIP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630" y="748962"/>
            <a:ext cx="8299450" cy="310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130175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Session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Initiated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(SIP)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application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layer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establishes,</a:t>
            </a:r>
            <a:r>
              <a:rPr sz="3200" spc="-5" dirty="0">
                <a:latin typeface="Calibri"/>
                <a:cs typeface="Calibri"/>
              </a:rPr>
              <a:t> manages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terminates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multimedia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ct val="101600"/>
              </a:lnSpc>
              <a:spcBef>
                <a:spcPts val="3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can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create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40" dirty="0">
                <a:latin typeface="Calibri"/>
                <a:cs typeface="Calibri"/>
              </a:rPr>
              <a:t>party,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multiparty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multicast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sessions.</a:t>
            </a:r>
            <a:endParaRPr sz="3200">
              <a:latin typeface="Calibri"/>
              <a:cs typeface="Calibri"/>
            </a:endParaRPr>
          </a:p>
          <a:p>
            <a:pPr marL="392430" indent="-3803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SIP</a:t>
            </a:r>
            <a:r>
              <a:rPr sz="3200" spc="-10" dirty="0">
                <a:latin typeface="Calibri"/>
                <a:cs typeface="Calibri"/>
              </a:rPr>
              <a:t> can </a:t>
            </a:r>
            <a:r>
              <a:rPr sz="3200" dirty="0">
                <a:latin typeface="Calibri"/>
                <a:cs typeface="Calibri"/>
              </a:rPr>
              <a:t>run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either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00" dirty="0">
                <a:latin typeface="Calibri"/>
                <a:cs typeface="Calibri"/>
              </a:rPr>
              <a:t>UDP,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TCP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SCTP.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350" y="36035"/>
            <a:ext cx="20199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Messa</a:t>
            </a:r>
            <a:r>
              <a:rPr spc="-35" dirty="0"/>
              <a:t>g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06" y="674667"/>
            <a:ext cx="6480175" cy="17208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92430" indent="-38036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SIP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15" dirty="0">
                <a:latin typeface="Calibri"/>
                <a:cs typeface="Calibri"/>
              </a:rPr>
              <a:t> protocol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like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75" dirty="0">
                <a:latin typeface="Calibri"/>
                <a:cs typeface="Calibri"/>
              </a:rPr>
              <a:t>HTTP.</a:t>
            </a:r>
            <a:endParaRPr sz="3200">
              <a:latin typeface="Calibri"/>
              <a:cs typeface="Calibri"/>
            </a:endParaRPr>
          </a:p>
          <a:p>
            <a:pPr marL="392430" indent="-3803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Hence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like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HTTP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messages.</a:t>
            </a:r>
            <a:endParaRPr sz="3200">
              <a:latin typeface="Calibri"/>
              <a:cs typeface="Calibri"/>
            </a:endParaRPr>
          </a:p>
          <a:p>
            <a:pPr marL="392430" indent="-3803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6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defined.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852935"/>
            <a:ext cx="8510588" cy="20882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630" y="710860"/>
            <a:ext cx="8595360" cy="53232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92430" marR="746760" indent="-380365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caller</a:t>
            </a:r>
            <a:r>
              <a:rPr sz="3200" spc="-10" dirty="0">
                <a:latin typeface="Calibri"/>
                <a:cs typeface="Calibri"/>
              </a:rPr>
              <a:t> initializes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INVITE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message.</a:t>
            </a:r>
            <a:endParaRPr sz="3200">
              <a:latin typeface="Calibri"/>
              <a:cs typeface="Calibri"/>
            </a:endParaRPr>
          </a:p>
          <a:p>
            <a:pPr marL="392430" marR="175260" indent="-380365">
              <a:lnSpc>
                <a:spcPts val="3529"/>
              </a:lnSpc>
              <a:spcBef>
                <a:spcPts val="5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0" dirty="0">
                <a:latin typeface="Calibri"/>
                <a:cs typeface="Calibri"/>
              </a:rPr>
              <a:t>After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callee </a:t>
            </a:r>
            <a:r>
              <a:rPr sz="3200" spc="-15" dirty="0">
                <a:latin typeface="Calibri"/>
                <a:cs typeface="Calibri"/>
              </a:rPr>
              <a:t>answers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call,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caller </a:t>
            </a:r>
            <a:r>
              <a:rPr sz="3200" dirty="0">
                <a:latin typeface="Calibri"/>
                <a:cs typeface="Calibri"/>
              </a:rPr>
              <a:t>sends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ACK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confirmation.</a:t>
            </a:r>
            <a:endParaRPr sz="3200">
              <a:latin typeface="Calibri"/>
              <a:cs typeface="Calibri"/>
            </a:endParaRPr>
          </a:p>
          <a:p>
            <a:pPr marL="392430" indent="-38036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BYE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terminates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session.</a:t>
            </a:r>
            <a:endParaRPr sz="3200">
              <a:latin typeface="Calibri"/>
              <a:cs typeface="Calibri"/>
            </a:endParaRPr>
          </a:p>
          <a:p>
            <a:pPr marL="392430" marR="5080" indent="-380365">
              <a:lnSpc>
                <a:spcPts val="3529"/>
              </a:lnSpc>
              <a:spcBef>
                <a:spcPts val="66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queries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capabilities.</a:t>
            </a:r>
            <a:endParaRPr sz="3200">
              <a:latin typeface="Calibri"/>
              <a:cs typeface="Calibri"/>
            </a:endParaRPr>
          </a:p>
          <a:p>
            <a:pPr marL="392430" marR="300355" indent="-380365">
              <a:lnSpc>
                <a:spcPts val="3529"/>
              </a:lnSpc>
              <a:spcBef>
                <a:spcPts val="51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 CANCEL </a:t>
            </a:r>
            <a:r>
              <a:rPr sz="3200" spc="-5" dirty="0">
                <a:latin typeface="Calibri"/>
                <a:cs typeface="Calibri"/>
              </a:rPr>
              <a:t>message cancels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already </a:t>
            </a:r>
            <a:r>
              <a:rPr sz="3200" spc="-20" dirty="0">
                <a:latin typeface="Calibri"/>
                <a:cs typeface="Calibri"/>
              </a:rPr>
              <a:t>started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initialization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process.</a:t>
            </a:r>
            <a:endParaRPr sz="3200">
              <a:latin typeface="Calibri"/>
              <a:cs typeface="Calibri"/>
            </a:endParaRPr>
          </a:p>
          <a:p>
            <a:pPr marL="392430" marR="17780" indent="-380365">
              <a:lnSpc>
                <a:spcPts val="3529"/>
              </a:lnSpc>
              <a:spcBef>
                <a:spcPts val="51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REGISTER</a:t>
            </a:r>
            <a:r>
              <a:rPr sz="3200" spc="-5" dirty="0">
                <a:latin typeface="Calibri"/>
                <a:cs typeface="Calibri"/>
              </a:rPr>
              <a:t> message </a:t>
            </a:r>
            <a:r>
              <a:rPr sz="3200" spc="-25" dirty="0">
                <a:latin typeface="Calibri"/>
                <a:cs typeface="Calibri"/>
              </a:rPr>
              <a:t>makes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connection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callee</a:t>
            </a:r>
            <a:r>
              <a:rPr sz="3200" dirty="0">
                <a:latin typeface="Calibri"/>
                <a:cs typeface="Calibri"/>
              </a:rPr>
              <a:t> is not </a:t>
            </a:r>
            <a:r>
              <a:rPr sz="3200" spc="-15" dirty="0">
                <a:latin typeface="Calibri"/>
                <a:cs typeface="Calibri"/>
              </a:rPr>
              <a:t>available.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325" y="36035"/>
            <a:ext cx="24250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SIP</a:t>
            </a:r>
            <a:r>
              <a:rPr spc="-75" dirty="0"/>
              <a:t> </a:t>
            </a:r>
            <a:r>
              <a:rPr spc="-10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06" y="748962"/>
            <a:ext cx="7553959" cy="2541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0" dirty="0">
                <a:latin typeface="Calibri"/>
                <a:cs typeface="Calibri"/>
              </a:rPr>
              <a:t>SIP,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email </a:t>
            </a:r>
            <a:r>
              <a:rPr sz="3200" spc="-10" dirty="0">
                <a:latin typeface="Calibri"/>
                <a:cs typeface="Calibri"/>
              </a:rPr>
              <a:t>address,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IP </a:t>
            </a:r>
            <a:r>
              <a:rPr sz="3200" spc="-10" dirty="0">
                <a:latin typeface="Calibri"/>
                <a:cs typeface="Calibri"/>
              </a:rPr>
              <a:t>address,</a:t>
            </a:r>
            <a:r>
              <a:rPr sz="3200" spc="-5" dirty="0">
                <a:latin typeface="Calibri"/>
                <a:cs typeface="Calibri"/>
              </a:rPr>
              <a:t> telephone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 and other types of </a:t>
            </a:r>
            <a:r>
              <a:rPr sz="3200" spc="-5" dirty="0">
                <a:latin typeface="Calibri"/>
                <a:cs typeface="Calibri"/>
              </a:rPr>
              <a:t>addresses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sender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receiver.</a:t>
            </a:r>
            <a:endParaRPr sz="3200">
              <a:latin typeface="Calibri"/>
              <a:cs typeface="Calibri"/>
            </a:endParaRPr>
          </a:p>
          <a:p>
            <a:pPr marL="392430" marR="578485" indent="-380365">
              <a:lnSpc>
                <a:spcPct val="101600"/>
              </a:lnSpc>
              <a:spcBef>
                <a:spcPts val="3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50" dirty="0">
                <a:latin typeface="Calibri"/>
                <a:cs typeface="Calibri"/>
              </a:rPr>
              <a:t>However,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address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SIP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format.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61048"/>
            <a:ext cx="8610600" cy="15894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25" y="36035"/>
            <a:ext cx="30372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Simple</a:t>
            </a:r>
            <a:r>
              <a:rPr spc="-40" dirty="0"/>
              <a:t> </a:t>
            </a:r>
            <a:r>
              <a:rPr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214" y="752137"/>
            <a:ext cx="7461884" cy="1376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2110" marR="5080" indent="-360045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simple session using SIP </a:t>
            </a:r>
            <a:r>
              <a:rPr sz="2800" spc="-10" dirty="0">
                <a:latin typeface="Calibri"/>
                <a:cs typeface="Calibri"/>
              </a:rPr>
              <a:t>consists </a:t>
            </a:r>
            <a:r>
              <a:rPr sz="2800" dirty="0">
                <a:latin typeface="Calibri"/>
                <a:cs typeface="Calibri"/>
              </a:rPr>
              <a:t>of 3 </a:t>
            </a:r>
            <a:r>
              <a:rPr sz="2800" spc="-5" dirty="0">
                <a:latin typeface="Calibri"/>
                <a:cs typeface="Calibri"/>
              </a:rPr>
              <a:t>modules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Establishing,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Terminating.</a:t>
            </a:r>
            <a:endParaRPr sz="280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latin typeface="Calibri"/>
                <a:cs typeface="Calibri"/>
              </a:rPr>
              <a:t>Following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simple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session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SIP.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4062" y="2277471"/>
            <a:ext cx="7686675" cy="3848735"/>
            <a:chOff x="754062" y="2277471"/>
            <a:chExt cx="7686675" cy="38487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5463" y="2277471"/>
              <a:ext cx="6645275" cy="38486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757" y="3265487"/>
              <a:ext cx="7112000" cy="873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062" y="4368801"/>
              <a:ext cx="7340600" cy="6540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5050" y="5253037"/>
              <a:ext cx="7056437" cy="64293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1433" y="748962"/>
            <a:ext cx="7536180" cy="46564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81025" marR="5080" indent="-568960">
              <a:lnSpc>
                <a:spcPts val="3829"/>
              </a:lnSpc>
              <a:spcBef>
                <a:spcPts val="235"/>
              </a:spcBef>
              <a:tabLst>
                <a:tab pos="581025" algn="l"/>
              </a:tabLst>
            </a:pPr>
            <a:r>
              <a:rPr sz="3200" dirty="0">
                <a:latin typeface="Arial MT"/>
                <a:cs typeface="Arial MT"/>
              </a:rPr>
              <a:t>1.	</a:t>
            </a:r>
            <a:r>
              <a:rPr sz="3200" spc="-10" dirty="0">
                <a:latin typeface="Calibri"/>
                <a:cs typeface="Calibri"/>
              </a:rPr>
              <a:t>Establishing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session 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Establishing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SIP </a:t>
            </a:r>
            <a:r>
              <a:rPr sz="3200" spc="-15" dirty="0">
                <a:latin typeface="Calibri"/>
                <a:cs typeface="Calibri"/>
              </a:rPr>
              <a:t>requires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3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way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handshake.</a:t>
            </a:r>
            <a:endParaRPr sz="3200">
              <a:latin typeface="Calibri"/>
              <a:cs typeface="Calibri"/>
            </a:endParaRPr>
          </a:p>
          <a:p>
            <a:pPr marL="409575" marR="309880" indent="-361315">
              <a:lnSpc>
                <a:spcPct val="100600"/>
              </a:lnSpc>
              <a:spcBef>
                <a:spcPts val="430"/>
              </a:spcBef>
              <a:buChar char="-"/>
              <a:tabLst>
                <a:tab pos="409575" algn="l"/>
                <a:tab pos="410209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sends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INVITE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0" dirty="0">
                <a:latin typeface="Calibri"/>
                <a:cs typeface="Calibri"/>
              </a:rPr>
              <a:t>UDP,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TCP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 SCTP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begin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communication.</a:t>
            </a:r>
            <a:endParaRPr sz="3200">
              <a:latin typeface="Calibri"/>
              <a:cs typeface="Calibri"/>
            </a:endParaRPr>
          </a:p>
          <a:p>
            <a:pPr marL="409575" marR="372110" indent="-361315">
              <a:lnSpc>
                <a:spcPct val="101600"/>
              </a:lnSpc>
              <a:spcBef>
                <a:spcPts val="525"/>
              </a:spcBef>
              <a:buChar char="-"/>
              <a:tabLst>
                <a:tab pos="409575" algn="l"/>
                <a:tab pos="410209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start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reply</a:t>
            </a:r>
            <a:r>
              <a:rPr sz="3200" spc="-5" dirty="0">
                <a:latin typeface="Calibri"/>
                <a:cs typeface="Calibri"/>
              </a:rPr>
              <a:t> message.</a:t>
            </a:r>
            <a:endParaRPr sz="3200">
              <a:latin typeface="Calibri"/>
              <a:cs typeface="Calibri"/>
            </a:endParaRPr>
          </a:p>
          <a:p>
            <a:pPr marL="409575" marR="71755" indent="-361315">
              <a:lnSpc>
                <a:spcPct val="101600"/>
              </a:lnSpc>
              <a:spcBef>
                <a:spcPts val="525"/>
              </a:spcBef>
              <a:buChar char="-"/>
              <a:tabLst>
                <a:tab pos="409575" algn="l"/>
                <a:tab pos="410209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confirm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reply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dirty="0">
                <a:latin typeface="Calibri"/>
                <a:cs typeface="Calibri"/>
              </a:rPr>
              <a:t> has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been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received,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sends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ACK </a:t>
            </a:r>
            <a:r>
              <a:rPr sz="3200" spc="-5" dirty="0">
                <a:latin typeface="Calibri"/>
                <a:cs typeface="Calibri"/>
              </a:rPr>
              <a:t>message.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24" y="748962"/>
            <a:ext cx="7665720" cy="30276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  <a:buAutoNum type="arabicPeriod" startAt="2"/>
              <a:tabLst>
                <a:tab pos="413384" algn="l"/>
              </a:tabLst>
            </a:pPr>
            <a:r>
              <a:rPr sz="3200" spc="-5" dirty="0">
                <a:latin typeface="Calibri"/>
                <a:cs typeface="Calibri"/>
              </a:rPr>
              <a:t>Communicating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After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established,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caller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5" dirty="0">
                <a:latin typeface="Calibri"/>
                <a:cs typeface="Calibri"/>
              </a:rPr>
              <a:t>callee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communicate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temporary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ports.</a:t>
            </a:r>
            <a:endParaRPr sz="3200">
              <a:latin typeface="Calibri"/>
              <a:cs typeface="Calibri"/>
            </a:endParaRPr>
          </a:p>
          <a:p>
            <a:pPr marL="12700" marR="63500" algn="just">
              <a:lnSpc>
                <a:spcPct val="100600"/>
              </a:lnSpc>
              <a:spcBef>
                <a:spcPts val="425"/>
              </a:spcBef>
              <a:buAutoNum type="arabicPeriod" startAt="2"/>
              <a:tabLst>
                <a:tab pos="413384" algn="l"/>
              </a:tabLst>
            </a:pPr>
            <a:r>
              <a:rPr sz="3200" spc="-30" dirty="0">
                <a:latin typeface="Calibri"/>
                <a:cs typeface="Calibri"/>
              </a:rPr>
              <a:t>Terminating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terminated </a:t>
            </a:r>
            <a:r>
              <a:rPr sz="3200" dirty="0">
                <a:latin typeface="Calibri"/>
                <a:cs typeface="Calibri"/>
              </a:rPr>
              <a:t>with a </a:t>
            </a:r>
            <a:r>
              <a:rPr sz="3200" spc="-30" dirty="0">
                <a:latin typeface="Calibri"/>
                <a:cs typeface="Calibri"/>
              </a:rPr>
              <a:t>BYE </a:t>
            </a:r>
            <a:r>
              <a:rPr sz="3200" spc="-5" dirty="0">
                <a:latin typeface="Calibri"/>
                <a:cs typeface="Calibri"/>
              </a:rPr>
              <a:t>message </a:t>
            </a:r>
            <a:r>
              <a:rPr sz="3200" spc="-10" dirty="0">
                <a:latin typeface="Calibri"/>
                <a:cs typeface="Calibri"/>
              </a:rPr>
              <a:t>sent by </a:t>
            </a:r>
            <a:r>
              <a:rPr sz="3200" dirty="0">
                <a:latin typeface="Calibri"/>
                <a:cs typeface="Calibri"/>
              </a:rPr>
              <a:t>either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party.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0950" y="36035"/>
            <a:ext cx="38538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Tracking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Callee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9006" y="748962"/>
            <a:ext cx="7427595" cy="45707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SIP has a mechanism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finds the IP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address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terminal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sitting.</a:t>
            </a:r>
            <a:endParaRPr sz="3200">
              <a:latin typeface="Calibri"/>
              <a:cs typeface="Calibri"/>
            </a:endParaRPr>
          </a:p>
          <a:p>
            <a:pPr marL="392430" marR="934719" indent="-380365">
              <a:lnSpc>
                <a:spcPct val="101600"/>
              </a:lnSpc>
              <a:spcBef>
                <a:spcPts val="38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perform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tracking,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SIP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concept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registration.</a:t>
            </a:r>
            <a:endParaRPr sz="3200">
              <a:latin typeface="Calibri"/>
              <a:cs typeface="Calibri"/>
            </a:endParaRPr>
          </a:p>
          <a:p>
            <a:pPr marL="392430" marR="337820" indent="-380365">
              <a:lnSpc>
                <a:spcPct val="100299"/>
              </a:lnSpc>
              <a:spcBef>
                <a:spcPts val="57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SIP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defines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servers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registrars.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5" dirty="0">
                <a:latin typeface="Calibri"/>
                <a:cs typeface="Calibri"/>
              </a:rPr>
              <a:t>moment </a:t>
            </a:r>
            <a:r>
              <a:rPr sz="3200" dirty="0">
                <a:latin typeface="Calibri"/>
                <a:cs typeface="Calibri"/>
              </a:rPr>
              <a:t>a user is </a:t>
            </a:r>
            <a:r>
              <a:rPr sz="3200" spc="-20" dirty="0">
                <a:latin typeface="Calibri"/>
                <a:cs typeface="Calibri"/>
              </a:rPr>
              <a:t>registered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10" dirty="0">
                <a:latin typeface="Calibri"/>
                <a:cs typeface="Calibri"/>
              </a:rPr>
              <a:t> least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 </a:t>
            </a:r>
            <a:r>
              <a:rPr sz="3200" spc="-20" dirty="0">
                <a:latin typeface="Calibri"/>
                <a:cs typeface="Calibri"/>
              </a:rPr>
              <a:t>registrar</a:t>
            </a:r>
            <a:r>
              <a:rPr sz="3200" spc="-5" dirty="0">
                <a:latin typeface="Calibri"/>
                <a:cs typeface="Calibri"/>
              </a:rPr>
              <a:t> server</a:t>
            </a:r>
            <a:r>
              <a:rPr sz="3200" dirty="0">
                <a:latin typeface="Calibri"/>
                <a:cs typeface="Calibri"/>
              </a:rPr>
              <a:t> &amp;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 </a:t>
            </a:r>
            <a:r>
              <a:rPr sz="3200" spc="-5" dirty="0">
                <a:latin typeface="Calibri"/>
                <a:cs typeface="Calibri"/>
              </a:rPr>
              <a:t>server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knows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address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the</a:t>
            </a:r>
            <a:r>
              <a:rPr sz="3200" spc="-5" dirty="0">
                <a:latin typeface="Calibri"/>
                <a:cs typeface="Calibri"/>
              </a:rPr>
              <a:t> callee.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5" dirty="0"/>
              <a:t>d</a:t>
            </a:r>
            <a:r>
              <a:rPr b="1" spc="-285" dirty="0">
                <a:latin typeface="Roboto Bk"/>
                <a:cs typeface="Roboto Bk"/>
              </a:rPr>
              <a:t>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7296" y="731837"/>
            <a:ext cx="7641590" cy="5546725"/>
            <a:chOff x="497296" y="731837"/>
            <a:chExt cx="7641590" cy="5546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296" y="731837"/>
              <a:ext cx="7641011" cy="5546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16832"/>
              <a:ext cx="2016224" cy="4170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1848" y="1989415"/>
              <a:ext cx="2101850" cy="3444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5895" y="2674936"/>
              <a:ext cx="1837802" cy="3444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1880" y="3186113"/>
              <a:ext cx="4248472" cy="3444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6285" y="3686176"/>
              <a:ext cx="4314825" cy="3381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8763" y="3855244"/>
              <a:ext cx="2101849" cy="3381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595" y="4483615"/>
              <a:ext cx="1968200" cy="4170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1882" y="4581525"/>
              <a:ext cx="4314825" cy="3444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7624" y="5035550"/>
              <a:ext cx="6552727" cy="7826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0661" y="5942012"/>
              <a:ext cx="6518275" cy="33655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750" y="36035"/>
            <a:ext cx="32512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H.323</a:t>
            </a:r>
            <a:r>
              <a:rPr spc="-40" dirty="0"/>
              <a:t> </a:t>
            </a:r>
            <a:r>
              <a:rPr spc="-15" dirty="0"/>
              <a:t>Protocols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27071"/>
            <a:ext cx="7931150" cy="38038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450" y="0"/>
            <a:ext cx="57696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i="1" spc="120" dirty="0">
                <a:latin typeface="Roboto"/>
                <a:cs typeface="Roboto"/>
              </a:rPr>
              <a:t>Digitizing</a:t>
            </a:r>
            <a:r>
              <a:rPr i="1" spc="35" dirty="0">
                <a:latin typeface="Roboto"/>
                <a:cs typeface="Roboto"/>
              </a:rPr>
              <a:t> </a:t>
            </a:r>
            <a:r>
              <a:rPr i="1" spc="125" dirty="0">
                <a:latin typeface="Roboto"/>
                <a:cs typeface="Roboto"/>
              </a:rPr>
              <a:t>Audio</a:t>
            </a:r>
            <a:r>
              <a:rPr i="1" spc="35" dirty="0">
                <a:latin typeface="Roboto"/>
                <a:cs typeface="Roboto"/>
              </a:rPr>
              <a:t> </a:t>
            </a:r>
            <a:r>
              <a:rPr i="1" spc="475" dirty="0">
                <a:latin typeface="Roboto"/>
                <a:cs typeface="Roboto"/>
              </a:rPr>
              <a:t>&amp;</a:t>
            </a:r>
            <a:r>
              <a:rPr i="1" spc="35" dirty="0">
                <a:latin typeface="Roboto"/>
                <a:cs typeface="Roboto"/>
              </a:rPr>
              <a:t> </a:t>
            </a:r>
            <a:r>
              <a:rPr i="1" spc="65" dirty="0">
                <a:latin typeface="Roboto"/>
                <a:cs typeface="Roboto"/>
              </a:rPr>
              <a:t>Video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9559" y="566947"/>
            <a:ext cx="8564880" cy="53213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735" algn="just">
              <a:lnSpc>
                <a:spcPct val="100000"/>
              </a:lnSpc>
              <a:spcBef>
                <a:spcPts val="380"/>
              </a:spcBef>
            </a:pPr>
            <a:r>
              <a:rPr sz="2950" dirty="0">
                <a:latin typeface="Calibri"/>
                <a:cs typeface="Calibri"/>
              </a:rPr>
              <a:t>Digitizing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Audio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:</a:t>
            </a:r>
            <a:endParaRPr sz="2950">
              <a:latin typeface="Calibri"/>
              <a:cs typeface="Calibri"/>
            </a:endParaRPr>
          </a:p>
          <a:p>
            <a:pPr marL="381635" marR="204470" indent="-369570" algn="just">
              <a:lnSpc>
                <a:spcPts val="3229"/>
              </a:lnSpc>
              <a:spcBef>
                <a:spcPts val="650"/>
              </a:spcBef>
              <a:buFont typeface="Arial MT"/>
              <a:buChar char="•"/>
              <a:tabLst>
                <a:tab pos="382270" algn="l"/>
              </a:tabLst>
            </a:pPr>
            <a:r>
              <a:rPr sz="2950" dirty="0">
                <a:latin typeface="Calibri"/>
                <a:cs typeface="Calibri"/>
              </a:rPr>
              <a:t>When sound is </a:t>
            </a:r>
            <a:r>
              <a:rPr sz="2950" spc="-25" dirty="0">
                <a:latin typeface="Calibri"/>
                <a:cs typeface="Calibri"/>
              </a:rPr>
              <a:t>fed </a:t>
            </a:r>
            <a:r>
              <a:rPr sz="2950" spc="-15" dirty="0">
                <a:latin typeface="Calibri"/>
                <a:cs typeface="Calibri"/>
              </a:rPr>
              <a:t>into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-5" dirty="0">
                <a:latin typeface="Calibri"/>
                <a:cs typeface="Calibri"/>
              </a:rPr>
              <a:t>microphone, </a:t>
            </a:r>
            <a:r>
              <a:rPr sz="2950" dirty="0">
                <a:latin typeface="Calibri"/>
                <a:cs typeface="Calibri"/>
              </a:rPr>
              <a:t>an </a:t>
            </a:r>
            <a:r>
              <a:rPr sz="2950" spc="-5" dirty="0">
                <a:latin typeface="Calibri"/>
                <a:cs typeface="Calibri"/>
              </a:rPr>
              <a:t>electronic </a:t>
            </a:r>
            <a:r>
              <a:rPr sz="2950" dirty="0">
                <a:latin typeface="Calibri"/>
                <a:cs typeface="Calibri"/>
              </a:rPr>
              <a:t> analog signal is </a:t>
            </a:r>
            <a:r>
              <a:rPr sz="2950" spc="-15" dirty="0">
                <a:latin typeface="Calibri"/>
                <a:cs typeface="Calibri"/>
              </a:rPr>
              <a:t>generated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spc="-10" dirty="0">
                <a:latin typeface="Calibri"/>
                <a:cs typeface="Calibri"/>
              </a:rPr>
              <a:t>represents </a:t>
            </a:r>
            <a:r>
              <a:rPr sz="2950" dirty="0">
                <a:latin typeface="Calibri"/>
                <a:cs typeface="Calibri"/>
              </a:rPr>
              <a:t>the sound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amplitude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as a function of time.</a:t>
            </a:r>
            <a:endParaRPr sz="2950">
              <a:latin typeface="Calibri"/>
              <a:cs typeface="Calibri"/>
            </a:endParaRPr>
          </a:p>
          <a:p>
            <a:pPr marL="382270" indent="-369570" algn="just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382270" algn="l"/>
              </a:tabLst>
            </a:pPr>
            <a:r>
              <a:rPr sz="2950" dirty="0">
                <a:latin typeface="Calibri"/>
                <a:cs typeface="Calibri"/>
              </a:rPr>
              <a:t>This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signal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5" dirty="0">
                <a:latin typeface="Calibri"/>
                <a:cs typeface="Calibri"/>
              </a:rPr>
              <a:t> called </a:t>
            </a:r>
            <a:r>
              <a:rPr sz="2950" dirty="0">
                <a:latin typeface="Calibri"/>
                <a:cs typeface="Calibri"/>
              </a:rPr>
              <a:t>analog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audio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signal.</a:t>
            </a:r>
            <a:endParaRPr sz="2950">
              <a:latin typeface="Calibri"/>
              <a:cs typeface="Calibri"/>
            </a:endParaRPr>
          </a:p>
          <a:p>
            <a:pPr marL="381635" marR="5080" indent="-369570">
              <a:lnSpc>
                <a:spcPts val="3229"/>
              </a:lnSpc>
              <a:spcBef>
                <a:spcPts val="65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dirty="0">
                <a:latin typeface="Calibri"/>
                <a:cs typeface="Calibri"/>
              </a:rPr>
              <a:t>This analog signal </a:t>
            </a:r>
            <a:r>
              <a:rPr sz="2950" spc="-10" dirty="0">
                <a:latin typeface="Calibri"/>
                <a:cs typeface="Calibri"/>
              </a:rPr>
              <a:t>can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be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digitized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produce</a:t>
            </a:r>
            <a:r>
              <a:rPr sz="2950" dirty="0">
                <a:latin typeface="Calibri"/>
                <a:cs typeface="Calibri"/>
              </a:rPr>
              <a:t> a </a:t>
            </a:r>
            <a:r>
              <a:rPr sz="2950" spc="-5" dirty="0">
                <a:latin typeface="Calibri"/>
                <a:cs typeface="Calibri"/>
              </a:rPr>
              <a:t>digital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signal.</a:t>
            </a:r>
            <a:endParaRPr sz="2950">
              <a:latin typeface="Calibri"/>
              <a:cs typeface="Calibri"/>
            </a:endParaRPr>
          </a:p>
          <a:p>
            <a:pPr marL="381635" marR="83185" indent="-369570">
              <a:lnSpc>
                <a:spcPts val="3220"/>
              </a:lnSpc>
              <a:spcBef>
                <a:spcPts val="60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2950" spc="-25" dirty="0">
                <a:latin typeface="Calibri"/>
                <a:cs typeface="Calibri"/>
              </a:rPr>
              <a:t>Voice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sampled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at</a:t>
            </a:r>
            <a:r>
              <a:rPr sz="2950" dirty="0">
                <a:latin typeface="Calibri"/>
                <a:cs typeface="Calibri"/>
              </a:rPr>
              <a:t> 8000</a:t>
            </a:r>
            <a:r>
              <a:rPr sz="2950" spc="-5" dirty="0">
                <a:latin typeface="Calibri"/>
                <a:cs typeface="Calibri"/>
              </a:rPr>
              <a:t> samples/sec</a:t>
            </a:r>
            <a:r>
              <a:rPr sz="2950" dirty="0">
                <a:latin typeface="Calibri"/>
                <a:cs typeface="Calibri"/>
              </a:rPr>
              <a:t> with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8</a:t>
            </a:r>
            <a:r>
              <a:rPr sz="2950" dirty="0">
                <a:latin typeface="Calibri"/>
                <a:cs typeface="Calibri"/>
              </a:rPr>
              <a:t> bits/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sample. This </a:t>
            </a:r>
            <a:r>
              <a:rPr sz="2950" spc="-5" dirty="0">
                <a:latin typeface="Calibri"/>
                <a:cs typeface="Calibri"/>
              </a:rPr>
              <a:t>results </a:t>
            </a:r>
            <a:r>
              <a:rPr sz="2950" dirty="0">
                <a:latin typeface="Calibri"/>
                <a:cs typeface="Calibri"/>
              </a:rPr>
              <a:t>in </a:t>
            </a:r>
            <a:r>
              <a:rPr sz="2950" spc="-5" dirty="0">
                <a:latin typeface="Calibri"/>
                <a:cs typeface="Calibri"/>
              </a:rPr>
              <a:t>digital </a:t>
            </a:r>
            <a:r>
              <a:rPr sz="2950" dirty="0">
                <a:latin typeface="Calibri"/>
                <a:cs typeface="Calibri"/>
              </a:rPr>
              <a:t>signal of 64 </a:t>
            </a:r>
            <a:r>
              <a:rPr sz="2950" spc="-5" dirty="0">
                <a:latin typeface="Calibri"/>
                <a:cs typeface="Calibri"/>
              </a:rPr>
              <a:t>kbps. </a:t>
            </a:r>
            <a:r>
              <a:rPr sz="2950" dirty="0">
                <a:latin typeface="Calibri"/>
                <a:cs typeface="Calibri"/>
              </a:rPr>
              <a:t>Music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sampled </a:t>
            </a:r>
            <a:r>
              <a:rPr sz="2950" spc="-15" dirty="0">
                <a:latin typeface="Calibri"/>
                <a:cs typeface="Calibri"/>
              </a:rPr>
              <a:t>at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44100/sec</a:t>
            </a:r>
            <a:r>
              <a:rPr sz="2950" dirty="0">
                <a:latin typeface="Calibri"/>
                <a:cs typeface="Calibri"/>
              </a:rPr>
              <a:t> with 16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bits/sample.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Results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-5" dirty="0">
                <a:latin typeface="Calibri"/>
                <a:cs typeface="Calibri"/>
              </a:rPr>
              <a:t> digital </a:t>
            </a:r>
            <a:r>
              <a:rPr sz="2950" dirty="0">
                <a:latin typeface="Calibri"/>
                <a:cs typeface="Calibri"/>
              </a:rPr>
              <a:t>signal of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705.6</a:t>
            </a:r>
            <a:r>
              <a:rPr sz="2950" spc="-5" dirty="0">
                <a:latin typeface="Calibri"/>
                <a:cs typeface="Calibri"/>
              </a:rPr>
              <a:t> kbps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for</a:t>
            </a:r>
            <a:r>
              <a:rPr sz="2950" spc="-5" dirty="0">
                <a:latin typeface="Calibri"/>
                <a:cs typeface="Calibri"/>
              </a:rPr>
              <a:t> monaural </a:t>
            </a:r>
            <a:r>
              <a:rPr sz="2950" dirty="0">
                <a:latin typeface="Calibri"/>
                <a:cs typeface="Calibri"/>
              </a:rPr>
              <a:t>and 1.411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Mbps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for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stereo.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4420</Words>
  <Application>Microsoft Office PowerPoint</Application>
  <PresentationFormat>On-screen Show (4:3)</PresentationFormat>
  <Paragraphs>425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Aptos</vt:lpstr>
      <vt:lpstr>Arial</vt:lpstr>
      <vt:lpstr>Arial MT</vt:lpstr>
      <vt:lpstr>Calibri</vt:lpstr>
      <vt:lpstr>Roboto</vt:lpstr>
      <vt:lpstr>Roboto Bk</vt:lpstr>
      <vt:lpstr>Times New Roman</vt:lpstr>
      <vt:lpstr>Office Theme</vt:lpstr>
      <vt:lpstr>Internet Communication Engineering</vt:lpstr>
      <vt:lpstr>Multimedia Communications</vt:lpstr>
      <vt:lpstr>Multimedia Communications</vt:lpstr>
      <vt:lpstr>Multimedia Information Representation</vt:lpstr>
      <vt:lpstr>Multimedia Information Representation</vt:lpstr>
      <vt:lpstr>Digitization Principle</vt:lpstr>
      <vt:lpstr>PowerPoint Presentation</vt:lpstr>
      <vt:lpstr>Digitization</vt:lpstr>
      <vt:lpstr>Digitizing Audio &amp; Video</vt:lpstr>
      <vt:lpstr>Digitizing Audio &amp; Video</vt:lpstr>
      <vt:lpstr>Compression</vt:lpstr>
      <vt:lpstr>Audio &amp; Video Compression</vt:lpstr>
      <vt:lpstr>Predictive Encoding</vt:lpstr>
      <vt:lpstr>Perceptual Encoding: MP3</vt:lpstr>
      <vt:lpstr>Contd…</vt:lpstr>
      <vt:lpstr>Video Compression</vt:lpstr>
      <vt:lpstr>Image Compression : JPEG</vt:lpstr>
      <vt:lpstr>JPEG</vt:lpstr>
      <vt:lpstr>JPEG Process</vt:lpstr>
      <vt:lpstr>JPEG Process</vt:lpstr>
      <vt:lpstr>3 Cases</vt:lpstr>
      <vt:lpstr>PowerPoint Presentation</vt:lpstr>
      <vt:lpstr>Case 2</vt:lpstr>
      <vt:lpstr>Case 3</vt:lpstr>
      <vt:lpstr>Quantization</vt:lpstr>
      <vt:lpstr>Compression</vt:lpstr>
      <vt:lpstr>PowerPoint Presentation</vt:lpstr>
      <vt:lpstr>Video Compression: MPEG</vt:lpstr>
      <vt:lpstr>Spatial Compression</vt:lpstr>
      <vt:lpstr>Temporal Compression</vt:lpstr>
      <vt:lpstr>Temporal Compression</vt:lpstr>
      <vt:lpstr>PowerPoint Presentation</vt:lpstr>
      <vt:lpstr>Contd…</vt:lpstr>
      <vt:lpstr>PowerPoint Presentation</vt:lpstr>
      <vt:lpstr>PowerPoint Presentation</vt:lpstr>
      <vt:lpstr>PowerPoint Presentation</vt:lpstr>
      <vt:lpstr>MPEG frame construction</vt:lpstr>
      <vt:lpstr>PowerPoint Presentation</vt:lpstr>
      <vt:lpstr>Contd…</vt:lpstr>
      <vt:lpstr>MPEG-4</vt:lpstr>
      <vt:lpstr>MPEG-4 Functions</vt:lpstr>
      <vt:lpstr>Profiles and Levels</vt:lpstr>
      <vt:lpstr>ITU Standards</vt:lpstr>
      <vt:lpstr>H.261 Standard</vt:lpstr>
      <vt:lpstr>Specifications</vt:lpstr>
      <vt:lpstr>Design Details</vt:lpstr>
      <vt:lpstr>H.261 Block Diagram</vt:lpstr>
      <vt:lpstr>Contd…</vt:lpstr>
      <vt:lpstr>Motion Compensation</vt:lpstr>
      <vt:lpstr>Performance</vt:lpstr>
      <vt:lpstr>H.261 Vs MPEG</vt:lpstr>
      <vt:lpstr>H.261 Decoder</vt:lpstr>
      <vt:lpstr>H.262 Standard</vt:lpstr>
      <vt:lpstr>H.262 Standard</vt:lpstr>
      <vt:lpstr>H.263 Standard</vt:lpstr>
      <vt:lpstr>H.264 / MPEG-4</vt:lpstr>
      <vt:lpstr>H.323</vt:lpstr>
      <vt:lpstr>PowerPoint Presentation</vt:lpstr>
      <vt:lpstr>Operation</vt:lpstr>
      <vt:lpstr>Contd…</vt:lpstr>
      <vt:lpstr>Streaming live audio/video</vt:lpstr>
      <vt:lpstr>Real-time interactive audio/video</vt:lpstr>
      <vt:lpstr>Characteristics</vt:lpstr>
      <vt:lpstr>Time Relationship</vt:lpstr>
      <vt:lpstr>Timestamp</vt:lpstr>
      <vt:lpstr>PowerPoint Presentation</vt:lpstr>
      <vt:lpstr>PowerPoint Presentation</vt:lpstr>
      <vt:lpstr>Other Characteristics</vt:lpstr>
      <vt:lpstr>Support from Transport Layer Protocol</vt:lpstr>
      <vt:lpstr>RTP</vt:lpstr>
      <vt:lpstr>RTP Packet Format</vt:lpstr>
      <vt:lpstr>Contd…</vt:lpstr>
      <vt:lpstr>Contd…</vt:lpstr>
      <vt:lpstr>Contd…</vt:lpstr>
      <vt:lpstr>Contd…</vt:lpstr>
      <vt:lpstr>RTCP</vt:lpstr>
      <vt:lpstr>RTCP Message Types</vt:lpstr>
      <vt:lpstr>Contd…</vt:lpstr>
      <vt:lpstr>VoIP</vt:lpstr>
      <vt:lpstr>SIP</vt:lpstr>
      <vt:lpstr>Messages</vt:lpstr>
      <vt:lpstr>Contd…</vt:lpstr>
      <vt:lpstr>SIP Formats</vt:lpstr>
      <vt:lpstr>Simple Session</vt:lpstr>
      <vt:lpstr>Contd…</vt:lpstr>
      <vt:lpstr>Contd…</vt:lpstr>
      <vt:lpstr>Tracking the Callee</vt:lpstr>
      <vt:lpstr>Contd…</vt:lpstr>
      <vt:lpstr>H.323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Varad Patil</cp:lastModifiedBy>
  <cp:revision>1</cp:revision>
  <dcterms:created xsi:type="dcterms:W3CDTF">2024-06-01T19:03:28Z</dcterms:created>
  <dcterms:modified xsi:type="dcterms:W3CDTF">2024-06-01T19:10:39Z</dcterms:modified>
</cp:coreProperties>
</file>