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9"/>
  </p:notesMasterIdLst>
  <p:sldIdLst>
    <p:sldId id="256" r:id="rId2"/>
    <p:sldId id="380" r:id="rId3"/>
    <p:sldId id="387" r:id="rId4"/>
    <p:sldId id="388" r:id="rId5"/>
    <p:sldId id="389" r:id="rId6"/>
    <p:sldId id="390" r:id="rId7"/>
    <p:sldId id="392" r:id="rId8"/>
    <p:sldId id="393" r:id="rId9"/>
    <p:sldId id="394" r:id="rId10"/>
    <p:sldId id="395" r:id="rId11"/>
    <p:sldId id="396" r:id="rId12"/>
    <p:sldId id="398" r:id="rId13"/>
    <p:sldId id="381" r:id="rId14"/>
    <p:sldId id="399" r:id="rId15"/>
    <p:sldId id="382" r:id="rId16"/>
    <p:sldId id="383" r:id="rId17"/>
    <p:sldId id="400" r:id="rId18"/>
    <p:sldId id="401" r:id="rId19"/>
    <p:sldId id="402" r:id="rId20"/>
    <p:sldId id="403" r:id="rId21"/>
    <p:sldId id="404" r:id="rId22"/>
    <p:sldId id="405" r:id="rId23"/>
    <p:sldId id="408" r:id="rId24"/>
    <p:sldId id="406" r:id="rId25"/>
    <p:sldId id="407" r:id="rId26"/>
    <p:sldId id="379" r:id="rId27"/>
    <p:sldId id="397" r:id="rId28"/>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8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3AC6"/>
    <a:srgbClr val="66BA74"/>
    <a:srgbClr val="193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E5A3F-FDA1-46C1-9C48-705AF0E73451}">
  <a:tblStyle styleId="{69CE5A3F-FDA1-46C1-9C48-705AF0E7345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53381" autoAdjust="0"/>
  </p:normalViewPr>
  <p:slideViewPr>
    <p:cSldViewPr snapToGrid="0">
      <p:cViewPr varScale="1">
        <p:scale>
          <a:sx n="88" d="100"/>
          <a:sy n="88" d="100"/>
        </p:scale>
        <p:origin x="894" y="78"/>
      </p:cViewPr>
      <p:guideLst>
        <p:guide orient="horz" pos="2160"/>
        <p:guide pos="2880"/>
        <p:guide orient="horz" pos="180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620769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2c9a838b7_0_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2c9a838b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534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7505"/>
            <a:ext cx="7543800" cy="2161646"/>
          </a:xfrm>
        </p:spPr>
        <p:txBody>
          <a:bodyPr anchor="b"/>
          <a:lstStyle>
            <a:lvl1pPr>
              <a:defRPr sz="64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10000"/>
            <a:ext cx="6461760" cy="889000"/>
          </a:xfrm>
        </p:spPr>
        <p:txBody>
          <a:bodyPr anchor="t">
            <a:normAutofit/>
          </a:bodyPr>
          <a:lstStyle>
            <a:lvl1pPr marL="0" indent="0" algn="l">
              <a:buNone/>
              <a:defRPr sz="1900">
                <a:solidFill>
                  <a:schemeClr val="tx1">
                    <a:tint val="75000"/>
                  </a:schemeClr>
                </a:solidFill>
              </a:defRPr>
            </a:lvl1pPr>
            <a:lvl2pPr marL="444820" indent="0" algn="ctr">
              <a:buNone/>
              <a:defRPr>
                <a:solidFill>
                  <a:schemeClr val="tx1">
                    <a:tint val="75000"/>
                  </a:schemeClr>
                </a:solidFill>
              </a:defRPr>
            </a:lvl2pPr>
            <a:lvl3pPr marL="889640" indent="0" algn="ctr">
              <a:buNone/>
              <a:defRPr>
                <a:solidFill>
                  <a:schemeClr val="tx1">
                    <a:tint val="75000"/>
                  </a:schemeClr>
                </a:solidFill>
              </a:defRPr>
            </a:lvl3pPr>
            <a:lvl4pPr marL="1334460" indent="0" algn="ctr">
              <a:buNone/>
              <a:defRPr>
                <a:solidFill>
                  <a:schemeClr val="tx1">
                    <a:tint val="75000"/>
                  </a:schemeClr>
                </a:solidFill>
              </a:defRPr>
            </a:lvl4pPr>
            <a:lvl5pPr marL="1779279" indent="0" algn="ctr">
              <a:buNone/>
              <a:defRPr>
                <a:solidFill>
                  <a:schemeClr val="tx1">
                    <a:tint val="75000"/>
                  </a:schemeClr>
                </a:solidFill>
              </a:defRPr>
            </a:lvl5pPr>
            <a:lvl6pPr marL="2224099" indent="0" algn="ctr">
              <a:buNone/>
              <a:defRPr>
                <a:solidFill>
                  <a:schemeClr val="tx1">
                    <a:tint val="75000"/>
                  </a:schemeClr>
                </a:solidFill>
              </a:defRPr>
            </a:lvl6pPr>
            <a:lvl7pPr marL="2668920" indent="0" algn="ctr">
              <a:buNone/>
              <a:defRPr>
                <a:solidFill>
                  <a:schemeClr val="tx1">
                    <a:tint val="75000"/>
                  </a:schemeClr>
                </a:solidFill>
              </a:defRPr>
            </a:lvl7pPr>
            <a:lvl8pPr marL="3113739" indent="0" algn="ctr">
              <a:buNone/>
              <a:defRPr>
                <a:solidFill>
                  <a:schemeClr val="tx1">
                    <a:tint val="75000"/>
                  </a:schemeClr>
                </a:solidFill>
              </a:defRPr>
            </a:lvl8pPr>
            <a:lvl9pPr marL="355855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72"/>
            <a:ext cx="1752600" cy="4876271"/>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28872"/>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21" y="4572002"/>
            <a:ext cx="7659687" cy="973668"/>
          </a:xfrm>
        </p:spPr>
        <p:txBody>
          <a:bodyPr anchor="t"/>
          <a:lstStyle>
            <a:lvl1pPr algn="l">
              <a:defRPr sz="35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21" y="3210719"/>
            <a:ext cx="6135687" cy="1361282"/>
          </a:xfrm>
        </p:spPr>
        <p:txBody>
          <a:bodyPr anchor="b"/>
          <a:lstStyle>
            <a:lvl1pPr marL="0" indent="0">
              <a:buNone/>
              <a:defRPr sz="1900">
                <a:solidFill>
                  <a:schemeClr val="tx1">
                    <a:tint val="75000"/>
                  </a:schemeClr>
                </a:solidFill>
              </a:defRPr>
            </a:lvl1pPr>
            <a:lvl2pPr marL="444820" indent="0">
              <a:buNone/>
              <a:defRPr sz="1800">
                <a:solidFill>
                  <a:schemeClr val="tx1">
                    <a:tint val="75000"/>
                  </a:schemeClr>
                </a:solidFill>
              </a:defRPr>
            </a:lvl2pPr>
            <a:lvl3pPr marL="889640" indent="0">
              <a:buNone/>
              <a:defRPr sz="1600">
                <a:solidFill>
                  <a:schemeClr val="tx1">
                    <a:tint val="75000"/>
                  </a:schemeClr>
                </a:solidFill>
              </a:defRPr>
            </a:lvl3pPr>
            <a:lvl4pPr marL="1334460" indent="0">
              <a:buNone/>
              <a:defRPr sz="1300">
                <a:solidFill>
                  <a:schemeClr val="tx1">
                    <a:tint val="75000"/>
                  </a:schemeClr>
                </a:solidFill>
              </a:defRPr>
            </a:lvl4pPr>
            <a:lvl5pPr marL="1779279" indent="0">
              <a:buNone/>
              <a:defRPr sz="1300">
                <a:solidFill>
                  <a:schemeClr val="tx1">
                    <a:tint val="75000"/>
                  </a:schemeClr>
                </a:solidFill>
              </a:defRPr>
            </a:lvl5pPr>
            <a:lvl6pPr marL="2224099" indent="0">
              <a:buNone/>
              <a:defRPr sz="1300">
                <a:solidFill>
                  <a:schemeClr val="tx1">
                    <a:tint val="75000"/>
                  </a:schemeClr>
                </a:solidFill>
              </a:defRPr>
            </a:lvl6pPr>
            <a:lvl7pPr marL="2668920" indent="0">
              <a:buNone/>
              <a:defRPr sz="1300">
                <a:solidFill>
                  <a:schemeClr val="tx1">
                    <a:tint val="75000"/>
                  </a:schemeClr>
                </a:solidFill>
              </a:defRPr>
            </a:lvl7pPr>
            <a:lvl8pPr marL="3113739" indent="0">
              <a:buNone/>
              <a:defRPr sz="1300">
                <a:solidFill>
                  <a:schemeClr val="tx1">
                    <a:tint val="75000"/>
                  </a:schemeClr>
                </a:solidFill>
              </a:defRPr>
            </a:lvl8pPr>
            <a:lvl9pPr marL="3558559"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80161"/>
            <a:ext cx="3657600" cy="3825240"/>
          </a:xfrm>
        </p:spPr>
        <p:txBody>
          <a:bodyPr/>
          <a:lstStyle>
            <a:lvl1pPr>
              <a:defRPr sz="27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280161"/>
            <a:ext cx="3657600" cy="3825240"/>
          </a:xfrm>
        </p:spPr>
        <p:txBody>
          <a:bodyPr/>
          <a:lstStyle>
            <a:lvl1pPr>
              <a:defRPr sz="2700"/>
            </a:lvl1pPr>
            <a:lvl2pPr>
              <a:defRPr sz="23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4"/>
            <a:ext cx="3657600" cy="533136"/>
          </a:xfrm>
        </p:spPr>
        <p:txBody>
          <a:bodyPr anchor="b">
            <a:noAutofit/>
          </a:bodyPr>
          <a:lstStyle>
            <a:lvl1pPr marL="0" indent="0" algn="ctr">
              <a:buNone/>
              <a:defRPr sz="1900" b="1">
                <a:solidFill>
                  <a:schemeClr val="tx2"/>
                </a:solidFill>
              </a:defRPr>
            </a:lvl1pPr>
            <a:lvl2pPr marL="444820" indent="0">
              <a:buNone/>
              <a:defRPr sz="1900" b="1"/>
            </a:lvl2pPr>
            <a:lvl3pPr marL="889640" indent="0">
              <a:buNone/>
              <a:defRPr sz="1800" b="1"/>
            </a:lvl3pPr>
            <a:lvl4pPr marL="1334460" indent="0">
              <a:buNone/>
              <a:defRPr sz="1600" b="1"/>
            </a:lvl4pPr>
            <a:lvl5pPr marL="1779279" indent="0">
              <a:buNone/>
              <a:defRPr sz="1600" b="1"/>
            </a:lvl5pPr>
            <a:lvl6pPr marL="2224099" indent="0">
              <a:buNone/>
              <a:defRPr sz="1600" b="1"/>
            </a:lvl6pPr>
            <a:lvl7pPr marL="2668920" indent="0">
              <a:buNone/>
              <a:defRPr sz="1600" b="1"/>
            </a:lvl7pPr>
            <a:lvl8pPr marL="3113739" indent="0">
              <a:buNone/>
              <a:defRPr sz="1600" b="1"/>
            </a:lvl8pPr>
            <a:lvl9pPr marL="355855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7"/>
            <a:ext cx="3657600" cy="3292740"/>
          </a:xfrm>
        </p:spPr>
        <p:txBody>
          <a:bodyPr/>
          <a:lstStyle>
            <a:lvl1pPr>
              <a:defRPr sz="23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279264"/>
            <a:ext cx="3657600" cy="533136"/>
          </a:xfrm>
        </p:spPr>
        <p:txBody>
          <a:bodyPr anchor="b">
            <a:noAutofit/>
          </a:bodyPr>
          <a:lstStyle>
            <a:lvl1pPr marL="0" indent="0" algn="ctr">
              <a:buNone/>
              <a:defRPr sz="1900" b="1">
                <a:solidFill>
                  <a:schemeClr val="tx2"/>
                </a:solidFill>
              </a:defRPr>
            </a:lvl1pPr>
            <a:lvl2pPr marL="444820" indent="0">
              <a:buNone/>
              <a:defRPr sz="1900" b="1"/>
            </a:lvl2pPr>
            <a:lvl3pPr marL="889640" indent="0">
              <a:buNone/>
              <a:defRPr sz="1800" b="1"/>
            </a:lvl3pPr>
            <a:lvl4pPr marL="1334460" indent="0">
              <a:buNone/>
              <a:defRPr sz="1600" b="1"/>
            </a:lvl4pPr>
            <a:lvl5pPr marL="1779279" indent="0">
              <a:buNone/>
              <a:defRPr sz="1600" b="1"/>
            </a:lvl5pPr>
            <a:lvl6pPr marL="2224099" indent="0">
              <a:buNone/>
              <a:defRPr sz="1600" b="1"/>
            </a:lvl6pPr>
            <a:lvl7pPr marL="2668920" indent="0">
              <a:buNone/>
              <a:defRPr sz="1600" b="1"/>
            </a:lvl7pPr>
            <a:lvl8pPr marL="3113739" indent="0">
              <a:buNone/>
              <a:defRPr sz="1600" b="1"/>
            </a:lvl8pPr>
            <a:lvl9pPr marL="355855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812397"/>
            <a:ext cx="3657600" cy="3292740"/>
          </a:xfrm>
        </p:spPr>
        <p:txBody>
          <a:bodyPr/>
          <a:lstStyle>
            <a:lvl1pPr>
              <a:defRPr sz="23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579622"/>
            <a:ext cx="7772400" cy="495300"/>
          </a:xfrm>
        </p:spPr>
        <p:txBody>
          <a:bodyPr anchor="b"/>
          <a:lstStyle>
            <a:lvl1pPr algn="ctr">
              <a:defRPr sz="21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804" y="5080000"/>
            <a:ext cx="7772401" cy="508000"/>
          </a:xfrm>
        </p:spPr>
        <p:txBody>
          <a:bodyPr>
            <a:normAutofit/>
          </a:bodyPr>
          <a:lstStyle>
            <a:lvl1pPr marL="0" indent="0" algn="ctr">
              <a:buNone/>
              <a:defRPr sz="1600"/>
            </a:lvl1pPr>
            <a:lvl2pPr marL="444820" indent="0">
              <a:buNone/>
              <a:defRPr sz="1200"/>
            </a:lvl2pPr>
            <a:lvl3pPr marL="889640" indent="0">
              <a:buNone/>
              <a:defRPr sz="1000"/>
            </a:lvl3pPr>
            <a:lvl4pPr marL="1334460" indent="0">
              <a:buNone/>
              <a:defRPr sz="900"/>
            </a:lvl4pPr>
            <a:lvl5pPr marL="1779279" indent="0">
              <a:buNone/>
              <a:defRPr sz="900"/>
            </a:lvl5pPr>
            <a:lvl6pPr marL="2224099" indent="0">
              <a:buNone/>
              <a:defRPr sz="900"/>
            </a:lvl6pPr>
            <a:lvl7pPr marL="2668920" indent="0">
              <a:buNone/>
              <a:defRPr sz="900"/>
            </a:lvl7pPr>
            <a:lvl8pPr marL="3113739" indent="0">
              <a:buNone/>
              <a:defRPr sz="900"/>
            </a:lvl8pPr>
            <a:lvl9pPr marL="355855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fld id="{00000000-1234-1234-1234-123412341234}" type="slidenum">
              <a:rPr lang="en" smtClean="0"/>
              <a:pPr algn="r"/>
              <a:t>‹#›</a:t>
            </a:fld>
            <a:endParaRPr lang="en"/>
          </a:p>
        </p:txBody>
      </p:sp>
      <p:sp>
        <p:nvSpPr>
          <p:cNvPr id="9" name="Content Placeholder 8"/>
          <p:cNvSpPr>
            <a:spLocks noGrp="1"/>
          </p:cNvSpPr>
          <p:nvPr>
            <p:ph sz="quarter" idx="13"/>
          </p:nvPr>
        </p:nvSpPr>
        <p:spPr>
          <a:xfrm>
            <a:off x="304800" y="317503"/>
            <a:ext cx="7772400" cy="41190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579398"/>
            <a:ext cx="7772400" cy="495522"/>
          </a:xfrm>
        </p:spPr>
        <p:txBody>
          <a:bodyPr anchor="b"/>
          <a:lstStyle>
            <a:lvl1pPr algn="ctr">
              <a:defRPr sz="21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4572000"/>
          </a:xfrm>
        </p:spPr>
        <p:txBody>
          <a:bodyPr/>
          <a:lstStyle>
            <a:lvl1pPr marL="0" indent="0">
              <a:buNone/>
              <a:defRPr sz="3100"/>
            </a:lvl1pPr>
            <a:lvl2pPr marL="444820" indent="0">
              <a:buNone/>
              <a:defRPr sz="2700"/>
            </a:lvl2pPr>
            <a:lvl3pPr marL="889640" indent="0">
              <a:buNone/>
              <a:defRPr sz="2300"/>
            </a:lvl3pPr>
            <a:lvl4pPr marL="1334460" indent="0">
              <a:buNone/>
              <a:defRPr sz="1900"/>
            </a:lvl4pPr>
            <a:lvl5pPr marL="1779279" indent="0">
              <a:buNone/>
              <a:defRPr sz="1900"/>
            </a:lvl5pPr>
            <a:lvl6pPr marL="2224099" indent="0">
              <a:buNone/>
              <a:defRPr sz="1900"/>
            </a:lvl6pPr>
            <a:lvl7pPr marL="2668920" indent="0">
              <a:buNone/>
              <a:defRPr sz="1900"/>
            </a:lvl7pPr>
            <a:lvl8pPr marL="3113739" indent="0">
              <a:buNone/>
              <a:defRPr sz="1900"/>
            </a:lvl8pPr>
            <a:lvl9pPr marL="3558559" indent="0">
              <a:buNone/>
              <a:defRPr sz="1900"/>
            </a:lvl9pPr>
          </a:lstStyle>
          <a:p>
            <a:r>
              <a:rPr lang="en-US" smtClean="0"/>
              <a:t>Click icon to add picture</a:t>
            </a:r>
            <a:endParaRPr lang="en-US" dirty="0"/>
          </a:p>
        </p:txBody>
      </p:sp>
      <p:sp>
        <p:nvSpPr>
          <p:cNvPr id="4" name="Text Placeholder 3"/>
          <p:cNvSpPr>
            <a:spLocks noGrp="1"/>
          </p:cNvSpPr>
          <p:nvPr>
            <p:ph type="body" sz="half" idx="2"/>
          </p:nvPr>
        </p:nvSpPr>
        <p:spPr>
          <a:xfrm>
            <a:off x="301752" y="5080000"/>
            <a:ext cx="7772400" cy="510540"/>
          </a:xfrm>
        </p:spPr>
        <p:txBody>
          <a:bodyPr>
            <a:normAutofit/>
          </a:bodyPr>
          <a:lstStyle>
            <a:lvl1pPr marL="0" indent="0" algn="ctr">
              <a:buNone/>
              <a:defRPr sz="1600"/>
            </a:lvl1pPr>
            <a:lvl2pPr marL="444820" indent="0">
              <a:buNone/>
              <a:defRPr sz="1200"/>
            </a:lvl2pPr>
            <a:lvl3pPr marL="889640" indent="0">
              <a:buNone/>
              <a:defRPr sz="1000"/>
            </a:lvl3pPr>
            <a:lvl4pPr marL="1334460" indent="0">
              <a:buNone/>
              <a:defRPr sz="900"/>
            </a:lvl4pPr>
            <a:lvl5pPr marL="1779279" indent="0">
              <a:buNone/>
              <a:defRPr sz="900"/>
            </a:lvl5pPr>
            <a:lvl6pPr marL="2224099" indent="0">
              <a:buNone/>
              <a:defRPr sz="900"/>
            </a:lvl6pPr>
            <a:lvl7pPr marL="2668920" indent="0">
              <a:buNone/>
              <a:defRPr sz="900"/>
            </a:lvl7pPr>
            <a:lvl8pPr marL="3113739" indent="0">
              <a:buNone/>
              <a:defRPr sz="900"/>
            </a:lvl8pPr>
            <a:lvl9pPr marL="3558559"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1/12/2024</a:t>
            </a:fld>
            <a:endParaRPr lang="en-US" dirty="0"/>
          </a:p>
        </p:txBody>
      </p:sp>
      <p:sp>
        <p:nvSpPr>
          <p:cNvPr id="9" name="Slide Number Placeholder 8"/>
          <p:cNvSpPr>
            <a:spLocks noGrp="1"/>
          </p:cNvSpPr>
          <p:nvPr>
            <p:ph type="sldNum" sz="quarter" idx="11"/>
          </p:nvPr>
        </p:nvSpPr>
        <p:spPr/>
        <p:txBody>
          <a:bodyPr/>
          <a:lstStyle/>
          <a:p>
            <a:pPr algn="r"/>
            <a:fld id="{00000000-1234-1234-1234-123412341234}" type="slidenum">
              <a:rPr lang="en" smtClean="0"/>
              <a:pPr algn="r"/>
              <a:t>‹#›</a:t>
            </a:fld>
            <a:endParaRPr lang="en"/>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8"/>
            <a:ext cx="7620000" cy="952500"/>
          </a:xfrm>
          <a:prstGeom prst="rect">
            <a:avLst/>
          </a:prstGeom>
        </p:spPr>
        <p:txBody>
          <a:bodyPr vert="horz" lIns="88963" tIns="44482" rIns="88963" bIns="44482"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33501"/>
            <a:ext cx="7620000" cy="4000500"/>
          </a:xfrm>
          <a:prstGeom prst="rect">
            <a:avLst/>
          </a:prstGeom>
        </p:spPr>
        <p:txBody>
          <a:bodyPr vert="horz" lIns="88963" tIns="44482" rIns="88963" bIns="4448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5715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8963" tIns="44482" rIns="88963" bIns="44482" rtlCol="0" anchor="ctr"/>
          <a:lstStyle/>
          <a:p>
            <a:pPr algn="ctr"/>
            <a:endParaRPr lang="en-US" dirty="0"/>
          </a:p>
        </p:txBody>
      </p:sp>
      <p:sp>
        <p:nvSpPr>
          <p:cNvPr id="8" name="Rectangle 7"/>
          <p:cNvSpPr/>
          <p:nvPr/>
        </p:nvSpPr>
        <p:spPr>
          <a:xfrm>
            <a:off x="8458200" y="4572000"/>
            <a:ext cx="685800" cy="57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8963" tIns="44482" rIns="88963" bIns="44482" rtlCol="0" anchor="ctr"/>
          <a:lstStyle/>
          <a:p>
            <a:pPr algn="ctr"/>
            <a:endParaRPr lang="en-US" dirty="0"/>
          </a:p>
        </p:txBody>
      </p:sp>
      <p:sp>
        <p:nvSpPr>
          <p:cNvPr id="6" name="Slide Number Placeholder 5"/>
          <p:cNvSpPr>
            <a:spLocks noGrp="1"/>
          </p:cNvSpPr>
          <p:nvPr>
            <p:ph type="sldNum" sz="quarter" idx="4"/>
          </p:nvPr>
        </p:nvSpPr>
        <p:spPr>
          <a:xfrm>
            <a:off x="8531788" y="4707468"/>
            <a:ext cx="548640" cy="33020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lgn="r"/>
            <a:fld id="{00000000-1234-1234-1234-123412341234}" type="slidenum">
              <a:rPr lang="en" smtClean="0"/>
              <a:pPr algn="r"/>
              <a:t>‹#›</a:t>
            </a:fld>
            <a:endParaRPr lang="en"/>
          </a:p>
        </p:txBody>
      </p:sp>
      <p:sp>
        <p:nvSpPr>
          <p:cNvPr id="5" name="Footer Placeholder 4"/>
          <p:cNvSpPr>
            <a:spLocks noGrp="1"/>
          </p:cNvSpPr>
          <p:nvPr>
            <p:ph type="ftr" sz="quarter" idx="3"/>
          </p:nvPr>
        </p:nvSpPr>
        <p:spPr>
          <a:xfrm rot="16200000">
            <a:off x="7784190" y="3343488"/>
            <a:ext cx="1972733" cy="365760"/>
          </a:xfrm>
          <a:prstGeom prst="rect">
            <a:avLst/>
          </a:prstGeom>
        </p:spPr>
        <p:txBody>
          <a:bodyPr vert="horz" lIns="88963" tIns="44482" rIns="88963" bIns="44482"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754559" y="1341120"/>
            <a:ext cx="2031999" cy="365760"/>
          </a:xfrm>
          <a:prstGeom prst="rect">
            <a:avLst/>
          </a:prstGeom>
        </p:spPr>
        <p:txBody>
          <a:bodyPr vert="horz" lIns="88963" tIns="44482" rIns="88963" bIns="44482" rtlCol="0" anchor="ctr"/>
          <a:lstStyle>
            <a:lvl1pPr algn="l">
              <a:defRPr sz="1200">
                <a:solidFill>
                  <a:schemeClr val="bg2"/>
                </a:solidFill>
              </a:defRPr>
            </a:lvl1pPr>
          </a:lstStyle>
          <a:p>
            <a:fld id="{327B613C-1AD7-49D3-885D-F654C5CDBAA6}" type="datetime1">
              <a:rPr lang="en-US" smtClean="0"/>
              <a:pPr/>
              <a:t>1/12/2024</a:t>
            </a:fld>
            <a:endParaRPr lang="en-US" dirty="0"/>
          </a:p>
        </p:txBody>
      </p:sp>
      <p:pic>
        <p:nvPicPr>
          <p:cNvPr id="9" name="Picture 8" descr="A picture containing food&#10;&#10;Description automatically generated">
            <a:extLst>
              <a:ext uri="{FF2B5EF4-FFF2-40B4-BE49-F238E27FC236}">
                <a16:creationId xmlns:a16="http://schemas.microsoft.com/office/drawing/2014/main" id="{914E3FB3-7D52-4D52-90AA-69F5CF6DAD29}"/>
              </a:ext>
            </a:extLst>
          </p:cNvPr>
          <p:cNvPicPr>
            <a:picLocks noChangeAspect="1"/>
          </p:cNvPicPr>
          <p:nvPr userDrawn="1"/>
        </p:nvPicPr>
        <p:blipFill>
          <a:blip r:embed="rId13"/>
          <a:stretch>
            <a:fillRect/>
          </a:stretch>
        </p:blipFill>
        <p:spPr>
          <a:xfrm>
            <a:off x="122842" y="5073654"/>
            <a:ext cx="1319592" cy="544953"/>
          </a:xfrm>
          <a:prstGeom prst="rect">
            <a:avLst/>
          </a:prstGeom>
        </p:spPr>
      </p:pic>
      <p:sp>
        <p:nvSpPr>
          <p:cNvPr id="10" name="TextBox 9">
            <a:extLst>
              <a:ext uri="{FF2B5EF4-FFF2-40B4-BE49-F238E27FC236}">
                <a16:creationId xmlns:a16="http://schemas.microsoft.com/office/drawing/2014/main" id="{D7FB37A1-29FF-4425-8393-79A9BBB15B85}"/>
              </a:ext>
            </a:extLst>
          </p:cNvPr>
          <p:cNvSpPr txBox="1"/>
          <p:nvPr userDrawn="1"/>
        </p:nvSpPr>
        <p:spPr>
          <a:xfrm>
            <a:off x="4085331" y="5413421"/>
            <a:ext cx="1115817" cy="243721"/>
          </a:xfrm>
          <a:prstGeom prst="rect">
            <a:avLst/>
          </a:prstGeom>
          <a:noFill/>
        </p:spPr>
        <p:txBody>
          <a:bodyPr wrap="none" lIns="88963" tIns="44482" rIns="88963" bIns="44482" rtlCol="0">
            <a:spAutoFit/>
          </a:bodyPr>
          <a:lstStyle/>
          <a:p>
            <a:r>
              <a:rPr lang="en-IN" sz="1000" dirty="0" err="1" smtClean="0">
                <a:solidFill>
                  <a:schemeClr val="bg1">
                    <a:lumMod val="50000"/>
                  </a:schemeClr>
                </a:solidFill>
              </a:rPr>
              <a:t>Priyanka</a:t>
            </a:r>
            <a:r>
              <a:rPr lang="en-IN" sz="1000" baseline="0" dirty="0" smtClean="0">
                <a:solidFill>
                  <a:schemeClr val="bg1">
                    <a:lumMod val="50000"/>
                  </a:schemeClr>
                </a:solidFill>
              </a:rPr>
              <a:t> </a:t>
            </a:r>
            <a:r>
              <a:rPr lang="en-IN" sz="1000" baseline="0" dirty="0" err="1" smtClean="0">
                <a:solidFill>
                  <a:schemeClr val="bg1">
                    <a:lumMod val="50000"/>
                  </a:schemeClr>
                </a:solidFill>
              </a:rPr>
              <a:t>Kadam</a:t>
            </a:r>
            <a:endParaRPr lang="en-IN" sz="1000"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l" defTabSz="889640" rtl="0" eaLnBrk="1" latinLnBrk="0" hangingPunct="1">
        <a:spcBef>
          <a:spcPct val="0"/>
        </a:spcBef>
        <a:buNone/>
        <a:defRPr sz="4500" kern="1200" cap="none" spc="-97" baseline="0">
          <a:ln>
            <a:noFill/>
          </a:ln>
          <a:solidFill>
            <a:schemeClr val="tx2"/>
          </a:solidFill>
          <a:effectLst/>
          <a:latin typeface="+mj-lt"/>
          <a:ea typeface="+mj-ea"/>
          <a:cs typeface="+mj-cs"/>
        </a:defRPr>
      </a:lvl1pPr>
    </p:titleStyle>
    <p:bodyStyle>
      <a:lvl1pPr marL="333615" indent="-222410" algn="l" defTabSz="889640" rtl="0" eaLnBrk="1" latinLnBrk="0" hangingPunct="1">
        <a:spcBef>
          <a:spcPct val="20000"/>
        </a:spcBef>
        <a:buClr>
          <a:schemeClr val="accent1"/>
        </a:buClr>
        <a:buFont typeface="Arial" pitchFamily="34" charset="0"/>
        <a:buChar char="•"/>
        <a:defRPr sz="2100" kern="1200">
          <a:solidFill>
            <a:schemeClr val="tx1"/>
          </a:solidFill>
          <a:latin typeface="+mn-lt"/>
          <a:ea typeface="+mn-ea"/>
          <a:cs typeface="+mn-cs"/>
        </a:defRPr>
      </a:lvl1pPr>
      <a:lvl2pPr marL="622747" indent="-222410" algn="l" defTabSz="889640" rtl="0" eaLnBrk="1" latinLnBrk="0" hangingPunct="1">
        <a:spcBef>
          <a:spcPct val="20000"/>
        </a:spcBef>
        <a:buClr>
          <a:schemeClr val="accent2"/>
        </a:buClr>
        <a:buFont typeface="Arial" pitchFamily="34" charset="0"/>
        <a:buChar char="•"/>
        <a:defRPr sz="1900" kern="1200">
          <a:solidFill>
            <a:schemeClr val="tx1"/>
          </a:solidFill>
          <a:latin typeface="+mn-lt"/>
          <a:ea typeface="+mn-ea"/>
          <a:cs typeface="+mn-cs"/>
        </a:defRPr>
      </a:lvl2pPr>
      <a:lvl3pPr marL="978604" indent="-222410" algn="l" defTabSz="88964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45497" indent="-222410" algn="l" defTabSz="88964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12388" indent="-222410" algn="l" defTabSz="889640" rtl="0" eaLnBrk="1" latinLnBrk="0" hangingPunct="1">
        <a:spcBef>
          <a:spcPct val="20000"/>
        </a:spcBef>
        <a:buClr>
          <a:schemeClr val="accent5"/>
        </a:buClr>
        <a:buFont typeface="Arial" pitchFamily="34" charset="0"/>
        <a:buChar char="•"/>
        <a:defRPr sz="1300" kern="1200" baseline="0">
          <a:solidFill>
            <a:schemeClr val="tx1"/>
          </a:solidFill>
          <a:latin typeface="+mn-lt"/>
          <a:ea typeface="+mn-ea"/>
          <a:cs typeface="+mn-cs"/>
        </a:defRPr>
      </a:lvl5pPr>
      <a:lvl6pPr marL="1690316" indent="-177928" algn="l" defTabSz="889640" rtl="0" eaLnBrk="1" latinLnBrk="0" hangingPunct="1">
        <a:spcBef>
          <a:spcPct val="20000"/>
        </a:spcBef>
        <a:buClr>
          <a:schemeClr val="accent1"/>
        </a:buClr>
        <a:buFont typeface="Arial" pitchFamily="34" charset="0"/>
        <a:buChar char="•"/>
        <a:defRPr sz="1300" kern="1200" baseline="0">
          <a:solidFill>
            <a:schemeClr val="tx1"/>
          </a:solidFill>
          <a:latin typeface="+mn-lt"/>
          <a:ea typeface="+mn-ea"/>
          <a:cs typeface="+mn-cs"/>
        </a:defRPr>
      </a:lvl6pPr>
      <a:lvl7pPr marL="1868245" indent="-177928" algn="l" defTabSz="889640" rtl="0" eaLnBrk="1" latinLnBrk="0" hangingPunct="1">
        <a:spcBef>
          <a:spcPct val="20000"/>
        </a:spcBef>
        <a:buClr>
          <a:schemeClr val="accent2"/>
        </a:buClr>
        <a:buFont typeface="Arial" pitchFamily="34" charset="0"/>
        <a:buChar char="•"/>
        <a:defRPr sz="1300" kern="1200">
          <a:solidFill>
            <a:schemeClr val="tx1"/>
          </a:solidFill>
          <a:latin typeface="+mn-lt"/>
          <a:ea typeface="+mn-ea"/>
          <a:cs typeface="+mn-cs"/>
        </a:defRPr>
      </a:lvl7pPr>
      <a:lvl8pPr marL="2046172" indent="-177928" algn="l" defTabSz="889640" rtl="0" eaLnBrk="1" latinLnBrk="0" hangingPunct="1">
        <a:spcBef>
          <a:spcPct val="20000"/>
        </a:spcBef>
        <a:buClr>
          <a:schemeClr val="accent3"/>
        </a:buClr>
        <a:buFont typeface="Arial" pitchFamily="34" charset="0"/>
        <a:buChar char="•"/>
        <a:defRPr sz="1300" kern="1200">
          <a:solidFill>
            <a:schemeClr val="tx1"/>
          </a:solidFill>
          <a:latin typeface="+mn-lt"/>
          <a:ea typeface="+mn-ea"/>
          <a:cs typeface="+mn-cs"/>
        </a:defRPr>
      </a:lvl8pPr>
      <a:lvl9pPr marL="2224099" indent="-177928" algn="l" defTabSz="889640" rtl="0" eaLnBrk="1" latinLnBrk="0" hangingPunct="1">
        <a:spcBef>
          <a:spcPct val="20000"/>
        </a:spcBef>
        <a:buClr>
          <a:schemeClr val="accent4"/>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889640" rtl="0" eaLnBrk="1" latinLnBrk="0" hangingPunct="1">
        <a:defRPr sz="1800" kern="1200">
          <a:solidFill>
            <a:schemeClr val="tx1"/>
          </a:solidFill>
          <a:latin typeface="+mn-lt"/>
          <a:ea typeface="+mn-ea"/>
          <a:cs typeface="+mn-cs"/>
        </a:defRPr>
      </a:lvl1pPr>
      <a:lvl2pPr marL="444820" algn="l" defTabSz="889640" rtl="0" eaLnBrk="1" latinLnBrk="0" hangingPunct="1">
        <a:defRPr sz="1800" kern="1200">
          <a:solidFill>
            <a:schemeClr val="tx1"/>
          </a:solidFill>
          <a:latin typeface="+mn-lt"/>
          <a:ea typeface="+mn-ea"/>
          <a:cs typeface="+mn-cs"/>
        </a:defRPr>
      </a:lvl2pPr>
      <a:lvl3pPr marL="889640" algn="l" defTabSz="889640" rtl="0" eaLnBrk="1" latinLnBrk="0" hangingPunct="1">
        <a:defRPr sz="1800" kern="1200">
          <a:solidFill>
            <a:schemeClr val="tx1"/>
          </a:solidFill>
          <a:latin typeface="+mn-lt"/>
          <a:ea typeface="+mn-ea"/>
          <a:cs typeface="+mn-cs"/>
        </a:defRPr>
      </a:lvl3pPr>
      <a:lvl4pPr marL="1334460" algn="l" defTabSz="889640" rtl="0" eaLnBrk="1" latinLnBrk="0" hangingPunct="1">
        <a:defRPr sz="1800" kern="1200">
          <a:solidFill>
            <a:schemeClr val="tx1"/>
          </a:solidFill>
          <a:latin typeface="+mn-lt"/>
          <a:ea typeface="+mn-ea"/>
          <a:cs typeface="+mn-cs"/>
        </a:defRPr>
      </a:lvl4pPr>
      <a:lvl5pPr marL="1779279" algn="l" defTabSz="889640" rtl="0" eaLnBrk="1" latinLnBrk="0" hangingPunct="1">
        <a:defRPr sz="1800" kern="1200">
          <a:solidFill>
            <a:schemeClr val="tx1"/>
          </a:solidFill>
          <a:latin typeface="+mn-lt"/>
          <a:ea typeface="+mn-ea"/>
          <a:cs typeface="+mn-cs"/>
        </a:defRPr>
      </a:lvl5pPr>
      <a:lvl6pPr marL="2224099" algn="l" defTabSz="889640" rtl="0" eaLnBrk="1" latinLnBrk="0" hangingPunct="1">
        <a:defRPr sz="1800" kern="1200">
          <a:solidFill>
            <a:schemeClr val="tx1"/>
          </a:solidFill>
          <a:latin typeface="+mn-lt"/>
          <a:ea typeface="+mn-ea"/>
          <a:cs typeface="+mn-cs"/>
        </a:defRPr>
      </a:lvl6pPr>
      <a:lvl7pPr marL="2668920" algn="l" defTabSz="889640" rtl="0" eaLnBrk="1" latinLnBrk="0" hangingPunct="1">
        <a:defRPr sz="1800" kern="1200">
          <a:solidFill>
            <a:schemeClr val="tx1"/>
          </a:solidFill>
          <a:latin typeface="+mn-lt"/>
          <a:ea typeface="+mn-ea"/>
          <a:cs typeface="+mn-cs"/>
        </a:defRPr>
      </a:lvl7pPr>
      <a:lvl8pPr marL="3113739" algn="l" defTabSz="889640" rtl="0" eaLnBrk="1" latinLnBrk="0" hangingPunct="1">
        <a:defRPr sz="1800" kern="1200">
          <a:solidFill>
            <a:schemeClr val="tx1"/>
          </a:solidFill>
          <a:latin typeface="+mn-lt"/>
          <a:ea typeface="+mn-ea"/>
          <a:cs typeface="+mn-cs"/>
        </a:defRPr>
      </a:lvl8pPr>
      <a:lvl9pPr marL="3558559" algn="l" defTabSz="8896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quick_guide.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827308"/>
            <a:ext cx="8220080" cy="1738668"/>
          </a:xfrm>
          <a:prstGeom prst="rect">
            <a:avLst/>
          </a:prstGeom>
        </p:spPr>
        <p:txBody>
          <a:bodyPr spcFirstLastPara="1" wrap="square" lIns="88949" tIns="88949" rIns="88949" bIns="88949" anchor="b" anchorCtr="0">
            <a:noAutofit/>
          </a:bodyPr>
          <a:lstStyle/>
          <a:p>
            <a:r>
              <a:rPr lang="en-US" sz="3600" dirty="0"/>
              <a:t>Natural Language Processing - Introduction</a:t>
            </a:r>
          </a:p>
        </p:txBody>
      </p:sp>
      <p:sp>
        <p:nvSpPr>
          <p:cNvPr id="56" name="Google Shape;56;p13"/>
          <p:cNvSpPr txBox="1">
            <a:spLocks noGrp="1"/>
          </p:cNvSpPr>
          <p:nvPr>
            <p:ph type="subTitle" idx="1"/>
          </p:nvPr>
        </p:nvSpPr>
        <p:spPr>
          <a:xfrm>
            <a:off x="311700" y="3291510"/>
            <a:ext cx="8520600" cy="1718906"/>
          </a:xfrm>
          <a:prstGeom prst="rect">
            <a:avLst/>
          </a:prstGeom>
        </p:spPr>
        <p:txBody>
          <a:bodyPr spcFirstLastPara="1" wrap="square" lIns="88949" tIns="88949" rIns="88949" bIns="88949" anchor="ctr" anchorCtr="0">
            <a:noAutofit/>
          </a:bodyPr>
          <a:lstStyle/>
          <a:p>
            <a:pPr lvl="0"/>
            <a:r>
              <a:rPr lang="en-IN" dirty="0" smtClean="0"/>
              <a:t>EXTC </a:t>
            </a:r>
            <a:r>
              <a:rPr lang="en-IN" dirty="0"/>
              <a:t>– </a:t>
            </a:r>
            <a:r>
              <a:rPr lang="en-IN" dirty="0" smtClean="0"/>
              <a:t>BE(SEM VIII) </a:t>
            </a:r>
            <a:r>
              <a:rPr lang="en-IN" dirty="0"/>
              <a:t>– </a:t>
            </a:r>
            <a:r>
              <a:rPr lang="en-IN" dirty="0" smtClean="0"/>
              <a:t>NLP</a:t>
            </a:r>
            <a:endParaRPr lang="en-IN" dirty="0"/>
          </a:p>
          <a:p>
            <a:pPr lvl="0"/>
            <a:endParaRPr lang="en-IN" dirty="0"/>
          </a:p>
          <a:p>
            <a:pPr lvl="0"/>
            <a:r>
              <a:rPr lang="en-IN" b="1" dirty="0" err="1"/>
              <a:t>Prof.</a:t>
            </a:r>
            <a:r>
              <a:rPr lang="en-IN" b="1" dirty="0"/>
              <a:t> </a:t>
            </a:r>
            <a:r>
              <a:rPr lang="en-IN" b="1" dirty="0" err="1"/>
              <a:t>Priyanka</a:t>
            </a:r>
            <a:r>
              <a:rPr lang="en-IN" b="1" dirty="0"/>
              <a:t> </a:t>
            </a:r>
            <a:r>
              <a:rPr lang="en-IN" b="1" dirty="0" err="1"/>
              <a:t>Kadam</a:t>
            </a:r>
            <a:endParaRPr lang="en-IN" b="1" dirty="0"/>
          </a:p>
          <a:p>
            <a:pPr lvl="0"/>
            <a:r>
              <a:rPr lang="en-IN" sz="1300" dirty="0"/>
              <a:t>Assistant Professor</a:t>
            </a:r>
          </a:p>
          <a:p>
            <a:pPr lvl="0"/>
            <a:r>
              <a:rPr lang="en-IN" sz="1300" dirty="0"/>
              <a:t>Dept. of Electronics and Telecommunication </a:t>
            </a:r>
          </a:p>
          <a:p>
            <a:pPr lvl="0"/>
            <a:r>
              <a:rPr lang="en-IN" sz="1300" dirty="0"/>
              <a:t>SIES Graduate School of Technology</a:t>
            </a:r>
          </a:p>
        </p:txBody>
      </p:sp>
      <p:sp>
        <p:nvSpPr>
          <p:cNvPr id="3" name="Slide Number Placeholder 2">
            <a:extLst>
              <a:ext uri="{FF2B5EF4-FFF2-40B4-BE49-F238E27FC236}">
                <a16:creationId xmlns:a16="http://schemas.microsoft.com/office/drawing/2014/main" id="{0CEDE995-1943-4164-B1BE-C25A240B359E}"/>
              </a:ext>
            </a:extLst>
          </p:cNvPr>
          <p:cNvSpPr>
            <a:spLocks noGrp="1"/>
          </p:cNvSpPr>
          <p:nvPr>
            <p:ph type="sldNum" sz="quarter" idx="12"/>
          </p:nvPr>
        </p:nvSpPr>
        <p:spPr/>
        <p:txBody>
          <a:bodyPr/>
          <a:lstStyle/>
          <a:p>
            <a:pPr algn="r"/>
            <a:fld id="{00000000-1234-1234-1234-123412341234}" type="slidenum">
              <a:rPr lang="en" smtClean="0"/>
              <a:pPr algn="r"/>
              <a:t>1</a:t>
            </a:fld>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Stemming</a:t>
            </a:r>
            <a:endParaRPr lang="en-US" dirty="0"/>
          </a:p>
        </p:txBody>
      </p:sp>
      <p:sp>
        <p:nvSpPr>
          <p:cNvPr id="3" name="Content Placeholder 2"/>
          <p:cNvSpPr>
            <a:spLocks noGrp="1"/>
          </p:cNvSpPr>
          <p:nvPr>
            <p:ph idx="1"/>
          </p:nvPr>
        </p:nvSpPr>
        <p:spPr/>
        <p:txBody>
          <a:bodyPr/>
          <a:lstStyle/>
          <a:p>
            <a:r>
              <a:rPr lang="en-US" dirty="0"/>
              <a:t>It is also known as the text standardization step where the words are stemmed or diminished to their root/base form. </a:t>
            </a:r>
            <a:endParaRPr lang="en-US" dirty="0" smtClean="0"/>
          </a:p>
          <a:p>
            <a:r>
              <a:rPr lang="en-US" dirty="0"/>
              <a:t> </a:t>
            </a:r>
            <a:r>
              <a:rPr lang="en-US" b="1" dirty="0"/>
              <a:t>For example</a:t>
            </a:r>
            <a:r>
              <a:rPr lang="en-US" dirty="0"/>
              <a:t>, words like ‘programmer’, ‘programming, ‘program’ will be stemmed to ‘program’.</a:t>
            </a:r>
          </a:p>
          <a:p>
            <a:r>
              <a:rPr lang="en-US" dirty="0"/>
              <a:t>But the </a:t>
            </a:r>
            <a:r>
              <a:rPr lang="en-US" b="1" dirty="0"/>
              <a:t>disadvantage</a:t>
            </a:r>
            <a:r>
              <a:rPr lang="en-US" dirty="0"/>
              <a:t> of stemming is that it stems the words such that its root form loses the meaning or it is not diminished to a proper English word. </a:t>
            </a:r>
            <a:endParaRPr lang="en-US" dirty="0" smtClean="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10</a:t>
            </a:fld>
            <a:endParaRPr lang="en"/>
          </a:p>
        </p:txBody>
      </p:sp>
    </p:spTree>
    <p:extLst>
      <p:ext uri="{BB962C8B-B14F-4D97-AF65-F5344CB8AC3E}">
        <p14:creationId xmlns:p14="http://schemas.microsoft.com/office/powerpoint/2010/main" val="157406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Lemmatization</a:t>
            </a:r>
            <a:endParaRPr lang="en-US" dirty="0"/>
          </a:p>
        </p:txBody>
      </p:sp>
      <p:sp>
        <p:nvSpPr>
          <p:cNvPr id="3" name="Content Placeholder 2"/>
          <p:cNvSpPr>
            <a:spLocks noGrp="1"/>
          </p:cNvSpPr>
          <p:nvPr>
            <p:ph idx="1"/>
          </p:nvPr>
        </p:nvSpPr>
        <p:spPr/>
        <p:txBody>
          <a:bodyPr/>
          <a:lstStyle/>
          <a:p>
            <a:r>
              <a:rPr lang="en-US" dirty="0"/>
              <a:t>It stems the word but makes sure that it does not lose its meaning.  </a:t>
            </a:r>
            <a:endParaRPr lang="en-US" dirty="0" smtClean="0"/>
          </a:p>
          <a:p>
            <a:r>
              <a:rPr lang="en-US" dirty="0" smtClean="0"/>
              <a:t>Lemmatization </a:t>
            </a:r>
            <a:r>
              <a:rPr lang="en-US" dirty="0"/>
              <a:t>has a pre-defined dictionary that stores the context of words and checks the word in the dictionary while diminishing</a:t>
            </a:r>
            <a:r>
              <a:rPr lang="en-US" dirty="0" smtClean="0"/>
              <a:t>.</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11</a:t>
            </a:fld>
            <a:endParaRPr lang="en"/>
          </a:p>
        </p:txBody>
      </p:sp>
      <p:graphicFrame>
        <p:nvGraphicFramePr>
          <p:cNvPr id="5" name="Table 4"/>
          <p:cNvGraphicFramePr>
            <a:graphicFrameLocks noGrp="1"/>
          </p:cNvGraphicFramePr>
          <p:nvPr/>
        </p:nvGraphicFramePr>
        <p:xfrm>
          <a:off x="457200" y="2785110"/>
          <a:ext cx="7620000" cy="1097280"/>
        </p:xfrm>
        <a:graphic>
          <a:graphicData uri="http://schemas.openxmlformats.org/drawingml/2006/table">
            <a:tbl>
              <a:tblPr/>
              <a:tblGrid>
                <a:gridCol w="2540000">
                  <a:extLst>
                    <a:ext uri="{9D8B030D-6E8A-4147-A177-3AD203B41FA5}">
                      <a16:colId xmlns:a16="http://schemas.microsoft.com/office/drawing/2014/main" val="3204890063"/>
                    </a:ext>
                  </a:extLst>
                </a:gridCol>
                <a:gridCol w="2540000">
                  <a:extLst>
                    <a:ext uri="{9D8B030D-6E8A-4147-A177-3AD203B41FA5}">
                      <a16:colId xmlns:a16="http://schemas.microsoft.com/office/drawing/2014/main" val="2612942801"/>
                    </a:ext>
                  </a:extLst>
                </a:gridCol>
                <a:gridCol w="2540000">
                  <a:extLst>
                    <a:ext uri="{9D8B030D-6E8A-4147-A177-3AD203B41FA5}">
                      <a16:colId xmlns:a16="http://schemas.microsoft.com/office/drawing/2014/main" val="4267863547"/>
                    </a:ext>
                  </a:extLst>
                </a:gridCol>
              </a:tblGrid>
              <a:tr h="0">
                <a:tc>
                  <a:txBody>
                    <a:bodyPr/>
                    <a:lstStyle/>
                    <a:p>
                      <a:r>
                        <a:rPr lang="en-US">
                          <a:effectLst/>
                        </a:rPr>
                        <a:t>Original Word</a:t>
                      </a:r>
                    </a:p>
                  </a:txBody>
                  <a:tcPr anchor="ctr">
                    <a:lnL>
                      <a:noFill/>
                    </a:lnL>
                    <a:lnR>
                      <a:noFill/>
                    </a:lnR>
                    <a:lnT>
                      <a:noFill/>
                    </a:lnT>
                    <a:lnB>
                      <a:noFill/>
                    </a:lnB>
                    <a:solidFill>
                      <a:srgbClr val="FFFFFF"/>
                    </a:solidFill>
                  </a:tcPr>
                </a:tc>
                <a:tc>
                  <a:txBody>
                    <a:bodyPr/>
                    <a:lstStyle/>
                    <a:p>
                      <a:r>
                        <a:rPr lang="en-US">
                          <a:effectLst/>
                        </a:rPr>
                        <a:t>After Stemming</a:t>
                      </a:r>
                    </a:p>
                  </a:txBody>
                  <a:tcPr anchor="ctr">
                    <a:lnL>
                      <a:noFill/>
                    </a:lnL>
                    <a:lnR>
                      <a:noFill/>
                    </a:lnR>
                    <a:lnT>
                      <a:noFill/>
                    </a:lnT>
                    <a:lnB>
                      <a:noFill/>
                    </a:lnB>
                    <a:solidFill>
                      <a:srgbClr val="FFFFFF"/>
                    </a:solidFill>
                  </a:tcPr>
                </a:tc>
                <a:tc>
                  <a:txBody>
                    <a:bodyPr/>
                    <a:lstStyle/>
                    <a:p>
                      <a:r>
                        <a:rPr lang="en-US">
                          <a:effectLst/>
                        </a:rPr>
                        <a:t>After Lemmatization</a:t>
                      </a:r>
                    </a:p>
                  </a:txBody>
                  <a:tcPr anchor="ctr">
                    <a:lnL>
                      <a:noFill/>
                    </a:lnL>
                    <a:lnR>
                      <a:noFill/>
                    </a:lnR>
                    <a:lnT>
                      <a:noFill/>
                    </a:lnT>
                    <a:lnB>
                      <a:noFill/>
                    </a:lnB>
                    <a:solidFill>
                      <a:srgbClr val="FFFFFF"/>
                    </a:solidFill>
                  </a:tcPr>
                </a:tc>
                <a:extLst>
                  <a:ext uri="{0D108BD9-81ED-4DB2-BD59-A6C34878D82A}">
                    <a16:rowId xmlns:a16="http://schemas.microsoft.com/office/drawing/2014/main" val="1760868479"/>
                  </a:ext>
                </a:extLst>
              </a:tr>
              <a:tr h="0">
                <a:tc>
                  <a:txBody>
                    <a:bodyPr/>
                    <a:lstStyle/>
                    <a:p>
                      <a:r>
                        <a:rPr lang="en-US">
                          <a:effectLst/>
                        </a:rPr>
                        <a:t>goose</a:t>
                      </a:r>
                    </a:p>
                  </a:txBody>
                  <a:tcPr anchor="ctr">
                    <a:lnL>
                      <a:noFill/>
                    </a:lnL>
                    <a:lnR>
                      <a:noFill/>
                    </a:lnR>
                    <a:lnT>
                      <a:noFill/>
                    </a:lnT>
                    <a:lnB>
                      <a:noFill/>
                    </a:lnB>
                    <a:solidFill>
                      <a:srgbClr val="FFFFFF"/>
                    </a:solidFill>
                  </a:tcPr>
                </a:tc>
                <a:tc>
                  <a:txBody>
                    <a:bodyPr/>
                    <a:lstStyle/>
                    <a:p>
                      <a:r>
                        <a:rPr lang="en-US">
                          <a:effectLst/>
                        </a:rPr>
                        <a:t>goos</a:t>
                      </a:r>
                    </a:p>
                  </a:txBody>
                  <a:tcPr anchor="ctr">
                    <a:lnL>
                      <a:noFill/>
                    </a:lnL>
                    <a:lnR>
                      <a:noFill/>
                    </a:lnR>
                    <a:lnT>
                      <a:noFill/>
                    </a:lnT>
                    <a:lnB>
                      <a:noFill/>
                    </a:lnB>
                    <a:solidFill>
                      <a:srgbClr val="FFFFFF"/>
                    </a:solidFill>
                  </a:tcPr>
                </a:tc>
                <a:tc>
                  <a:txBody>
                    <a:bodyPr/>
                    <a:lstStyle/>
                    <a:p>
                      <a:r>
                        <a:rPr lang="en-US">
                          <a:effectLst/>
                        </a:rPr>
                        <a:t>goose</a:t>
                      </a:r>
                    </a:p>
                  </a:txBody>
                  <a:tcPr anchor="ctr">
                    <a:lnL>
                      <a:noFill/>
                    </a:lnL>
                    <a:lnR>
                      <a:noFill/>
                    </a:lnR>
                    <a:lnT>
                      <a:noFill/>
                    </a:lnT>
                    <a:lnB>
                      <a:noFill/>
                    </a:lnB>
                    <a:solidFill>
                      <a:srgbClr val="FFFFFF"/>
                    </a:solidFill>
                  </a:tcPr>
                </a:tc>
                <a:extLst>
                  <a:ext uri="{0D108BD9-81ED-4DB2-BD59-A6C34878D82A}">
                    <a16:rowId xmlns:a16="http://schemas.microsoft.com/office/drawing/2014/main" val="4181253235"/>
                  </a:ext>
                </a:extLst>
              </a:tr>
              <a:tr h="0">
                <a:tc>
                  <a:txBody>
                    <a:bodyPr/>
                    <a:lstStyle/>
                    <a:p>
                      <a:r>
                        <a:rPr lang="en-US">
                          <a:effectLst/>
                        </a:rPr>
                        <a:t>geese</a:t>
                      </a:r>
                    </a:p>
                  </a:txBody>
                  <a:tcPr anchor="ctr">
                    <a:lnL>
                      <a:noFill/>
                    </a:lnL>
                    <a:lnR>
                      <a:noFill/>
                    </a:lnR>
                    <a:lnT>
                      <a:noFill/>
                    </a:lnT>
                    <a:lnB>
                      <a:noFill/>
                    </a:lnB>
                    <a:solidFill>
                      <a:srgbClr val="FFFFFF"/>
                    </a:solidFill>
                  </a:tcPr>
                </a:tc>
                <a:tc>
                  <a:txBody>
                    <a:bodyPr/>
                    <a:lstStyle/>
                    <a:p>
                      <a:r>
                        <a:rPr lang="en-US">
                          <a:effectLst/>
                        </a:rPr>
                        <a:t>gees</a:t>
                      </a:r>
                    </a:p>
                  </a:txBody>
                  <a:tcPr anchor="ctr">
                    <a:lnL>
                      <a:noFill/>
                    </a:lnL>
                    <a:lnR>
                      <a:noFill/>
                    </a:lnR>
                    <a:lnT>
                      <a:noFill/>
                    </a:lnT>
                    <a:lnB>
                      <a:noFill/>
                    </a:lnB>
                    <a:solidFill>
                      <a:srgbClr val="FFFFFF"/>
                    </a:solidFill>
                  </a:tcPr>
                </a:tc>
                <a:tc>
                  <a:txBody>
                    <a:bodyPr/>
                    <a:lstStyle/>
                    <a:p>
                      <a:r>
                        <a:rPr lang="en-US" dirty="0">
                          <a:effectLst/>
                        </a:rPr>
                        <a:t>goose</a:t>
                      </a:r>
                    </a:p>
                  </a:txBody>
                  <a:tcPr anchor="ctr">
                    <a:lnL>
                      <a:noFill/>
                    </a:lnL>
                    <a:lnR>
                      <a:noFill/>
                    </a:lnR>
                    <a:lnT>
                      <a:noFill/>
                    </a:lnT>
                    <a:lnB>
                      <a:noFill/>
                    </a:lnB>
                    <a:solidFill>
                      <a:srgbClr val="FFFFFF"/>
                    </a:solidFill>
                  </a:tcPr>
                </a:tc>
                <a:extLst>
                  <a:ext uri="{0D108BD9-81ED-4DB2-BD59-A6C34878D82A}">
                    <a16:rowId xmlns:a16="http://schemas.microsoft.com/office/drawing/2014/main" val="303601104"/>
                  </a:ext>
                </a:extLst>
              </a:tr>
            </a:tbl>
          </a:graphicData>
        </a:graphic>
      </p:graphicFrame>
      <p:sp>
        <p:nvSpPr>
          <p:cNvPr id="6" name="Rectangle 1"/>
          <p:cNvSpPr>
            <a:spLocks noChangeArrowheads="1"/>
          </p:cNvSpPr>
          <p:nvPr/>
        </p:nvSpPr>
        <p:spPr bwMode="auto">
          <a:xfrm>
            <a:off x="457200" y="276685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222222"/>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22222"/>
              </a:solidFill>
              <a:latin typeface="Lato"/>
            </a:endParaRPr>
          </a:p>
        </p:txBody>
      </p:sp>
    </p:spTree>
    <p:extLst>
      <p:ext uri="{BB962C8B-B14F-4D97-AF65-F5344CB8AC3E}">
        <p14:creationId xmlns:p14="http://schemas.microsoft.com/office/powerpoint/2010/main" val="180536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8"/>
            <a:ext cx="7620000" cy="466213"/>
          </a:xfrm>
        </p:spPr>
        <p:txBody>
          <a:bodyPr/>
          <a:lstStyle/>
          <a:p>
            <a:pPr algn="ctr"/>
            <a:r>
              <a:rPr lang="en-US" sz="2800" dirty="0" smtClean="0"/>
              <a:t>Difference between Stemming and Lemmatization</a:t>
            </a:r>
            <a:endParaRPr lang="en-US" sz="2800"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12</a:t>
            </a:fld>
            <a:endParaRPr lang="en"/>
          </a:p>
        </p:txBody>
      </p:sp>
      <p:pic>
        <p:nvPicPr>
          <p:cNvPr id="2050" name="Picture 2" descr="https://static.wixstatic.com/media/6e3b57_956e983249c141ac93d33fa36eb4c126~mv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7686" y="695081"/>
            <a:ext cx="6879772" cy="490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395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Ambiguity and Uncertainty in </a:t>
            </a:r>
            <a:r>
              <a:rPr lang="en-US" sz="3600" dirty="0" smtClean="0"/>
              <a:t>Language</a:t>
            </a:r>
            <a:endParaRPr lang="en-US" sz="3600" dirty="0"/>
          </a:p>
        </p:txBody>
      </p:sp>
      <p:sp>
        <p:nvSpPr>
          <p:cNvPr id="3" name="Content Placeholder 2"/>
          <p:cNvSpPr>
            <a:spLocks noGrp="1"/>
          </p:cNvSpPr>
          <p:nvPr>
            <p:ph idx="1"/>
          </p:nvPr>
        </p:nvSpPr>
        <p:spPr/>
        <p:txBody>
          <a:bodyPr>
            <a:normAutofit fontScale="85000" lnSpcReduction="20000"/>
          </a:bodyPr>
          <a:lstStyle/>
          <a:p>
            <a:r>
              <a:rPr lang="en-US" dirty="0"/>
              <a:t>Ambiguity, generally used in natural language processing, can be referred as the ability of being understood in more than one way. </a:t>
            </a:r>
            <a:endParaRPr lang="en-US" dirty="0" smtClean="0"/>
          </a:p>
          <a:p>
            <a:r>
              <a:rPr lang="en-US" dirty="0"/>
              <a:t>Natural language is very ambiguous. NLP has the following types of ambiguities </a:t>
            </a:r>
            <a:r>
              <a:rPr lang="en-US" dirty="0" smtClean="0"/>
              <a:t>−</a:t>
            </a:r>
          </a:p>
          <a:p>
            <a:r>
              <a:rPr lang="en-US" b="1" dirty="0"/>
              <a:t>Lexical Ambiguity</a:t>
            </a:r>
          </a:p>
          <a:p>
            <a:r>
              <a:rPr lang="en-US" dirty="0"/>
              <a:t>The ambiguity of a single word is called lexical ambiguity. For example, treating the word </a:t>
            </a:r>
            <a:r>
              <a:rPr lang="en-US" b="1" dirty="0"/>
              <a:t>silver</a:t>
            </a:r>
            <a:r>
              <a:rPr lang="en-US" dirty="0"/>
              <a:t> as a noun, an adjective, or a verb</a:t>
            </a:r>
            <a:r>
              <a:rPr lang="en-US" dirty="0" smtClean="0"/>
              <a:t>.</a:t>
            </a:r>
          </a:p>
          <a:p>
            <a:r>
              <a:rPr lang="en-US" dirty="0"/>
              <a:t>There are various types of lexical ambiguity, including:</a:t>
            </a:r>
          </a:p>
          <a:p>
            <a:r>
              <a:rPr lang="en-US" b="1" dirty="0"/>
              <a:t>Polysemy:</a:t>
            </a:r>
            <a:r>
              <a:rPr lang="en-US" dirty="0"/>
              <a:t> A single word having multiple related meanings. For example, the word "bank" can refer to a financial institution or the side of a river.</a:t>
            </a:r>
          </a:p>
          <a:p>
            <a:r>
              <a:rPr lang="en-US" b="1" dirty="0"/>
              <a:t>Homonymy:</a:t>
            </a:r>
            <a:r>
              <a:rPr lang="en-US" dirty="0"/>
              <a:t> Different words with the same spelling or pronunciation but different meanings. For instance, "bat" can refer to a flying mammal or a piece of sports equipment.</a:t>
            </a:r>
          </a:p>
          <a:p>
            <a:r>
              <a:rPr lang="en-US" b="1" dirty="0" err="1"/>
              <a:t>Heteronymy</a:t>
            </a:r>
            <a:r>
              <a:rPr lang="en-US" b="1" dirty="0"/>
              <a:t>:</a:t>
            </a:r>
            <a:r>
              <a:rPr lang="en-US" dirty="0"/>
              <a:t> Words with the same spelling but different pronunciations and meanings. An example is "tear," which can mean to rip or a drop of liquid from the eye</a:t>
            </a:r>
            <a:r>
              <a:rPr lang="en-US" dirty="0" smtClean="0"/>
              <a:t>.</a:t>
            </a:r>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13</a:t>
            </a:fld>
            <a:endParaRPr lang="en"/>
          </a:p>
        </p:txBody>
      </p:sp>
    </p:spTree>
    <p:extLst>
      <p:ext uri="{BB962C8B-B14F-4D97-AF65-F5344CB8AC3E}">
        <p14:creationId xmlns:p14="http://schemas.microsoft.com/office/powerpoint/2010/main" val="249604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8"/>
            <a:ext cx="7620000" cy="446046"/>
          </a:xfrm>
        </p:spPr>
        <p:txBody>
          <a:bodyPr/>
          <a:lstStyle/>
          <a:p>
            <a:r>
              <a:rPr lang="en-US" sz="3600" dirty="0"/>
              <a:t>Ambiguity and Uncertainty in Language</a:t>
            </a:r>
          </a:p>
        </p:txBody>
      </p:sp>
      <p:sp>
        <p:nvSpPr>
          <p:cNvPr id="3" name="Content Placeholder 2"/>
          <p:cNvSpPr>
            <a:spLocks noGrp="1"/>
          </p:cNvSpPr>
          <p:nvPr>
            <p:ph idx="1"/>
          </p:nvPr>
        </p:nvSpPr>
        <p:spPr>
          <a:xfrm>
            <a:off x="457200" y="805544"/>
            <a:ext cx="7620000" cy="4909456"/>
          </a:xfrm>
        </p:spPr>
        <p:txBody>
          <a:bodyPr>
            <a:normAutofit fontScale="77500" lnSpcReduction="20000"/>
          </a:bodyPr>
          <a:lstStyle/>
          <a:p>
            <a:r>
              <a:rPr lang="en-US" b="1" dirty="0"/>
              <a:t>Syntactic Ambiguity</a:t>
            </a:r>
          </a:p>
          <a:p>
            <a:r>
              <a:rPr lang="en-US" dirty="0"/>
              <a:t>This kind of ambiguity occurs when a sentence is parsed in different ways. </a:t>
            </a:r>
          </a:p>
          <a:p>
            <a:r>
              <a:rPr lang="en-US" dirty="0"/>
              <a:t>types of syntactic ambiguity:</a:t>
            </a:r>
          </a:p>
          <a:p>
            <a:r>
              <a:rPr lang="en-US" b="1" dirty="0"/>
              <a:t>Structural Ambiguity:</a:t>
            </a:r>
            <a:r>
              <a:rPr lang="en-US" dirty="0"/>
              <a:t> This occurs when the syntactic structure of a sentence allows for multiple interpretations. For example:</a:t>
            </a:r>
          </a:p>
          <a:p>
            <a:pPr lvl="1"/>
            <a:r>
              <a:rPr lang="en-US" dirty="0"/>
              <a:t>"I saw the man with the telescope." Is the man holding the telescope or did the speaker use the telescope to see the man?</a:t>
            </a:r>
          </a:p>
          <a:p>
            <a:r>
              <a:rPr lang="en-US" b="1" dirty="0"/>
              <a:t>Attachment Ambiguity:</a:t>
            </a:r>
            <a:r>
              <a:rPr lang="en-US" dirty="0"/>
              <a:t> In sentences with multiple clauses, the attachment of a phrase or clause to one part of the sentence over another can lead to ambiguity. For instance:</a:t>
            </a:r>
          </a:p>
          <a:p>
            <a:pPr lvl="1"/>
            <a:r>
              <a:rPr lang="en-US" dirty="0"/>
              <a:t>"I told my friend I would help." Did the speaker tell their friend that they would help, or did they tell their friend about their intention to help someone else?</a:t>
            </a:r>
          </a:p>
          <a:p>
            <a:r>
              <a:rPr lang="en-US" b="1" dirty="0"/>
              <a:t>Modifier Attachment Ambiguity:</a:t>
            </a:r>
            <a:r>
              <a:rPr lang="en-US" dirty="0"/>
              <a:t> This occurs when a modifier, such as an adjective or adverb, can be associated with more than one word in a sentence. For example:</a:t>
            </a:r>
          </a:p>
          <a:p>
            <a:pPr lvl="1"/>
            <a:r>
              <a:rPr lang="en-US" dirty="0"/>
              <a:t>"She almost told him everything." Did she almost tell him everything, or did she tell him almost everything</a:t>
            </a:r>
            <a:r>
              <a:rPr lang="en-US" dirty="0" smtClean="0"/>
              <a:t>?</a:t>
            </a:r>
            <a:endParaRPr lang="en-US" dirty="0"/>
          </a:p>
          <a:p>
            <a:r>
              <a:rPr lang="en-US" b="1" dirty="0"/>
              <a:t>Coordination Ambiguity:</a:t>
            </a:r>
            <a:r>
              <a:rPr lang="en-US" dirty="0"/>
              <a:t> Ambiguity can arise in sentences with coordination, where multiple phrases are joined by conjunctions. For example:</a:t>
            </a:r>
          </a:p>
          <a:p>
            <a:pPr lvl="1"/>
            <a:r>
              <a:rPr lang="en-US" dirty="0"/>
              <a:t>"She </a:t>
            </a:r>
            <a:r>
              <a:rPr lang="en-US" dirty="0" smtClean="0"/>
              <a:t>likes </a:t>
            </a:r>
            <a:r>
              <a:rPr lang="en-US" dirty="0"/>
              <a:t>chocolate and vanilla ice cream." Does she like both flavors, or does she like chocolate ice cream and vanilla ice cream </a:t>
            </a:r>
            <a:r>
              <a:rPr lang="en-US" dirty="0" smtClean="0"/>
              <a:t>separately</a:t>
            </a:r>
            <a:r>
              <a:rPr lang="en-US" dirty="0"/>
              <a:t>?</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14</a:t>
            </a:fld>
            <a:endParaRPr lang="en"/>
          </a:p>
        </p:txBody>
      </p:sp>
    </p:spTree>
    <p:extLst>
      <p:ext uri="{BB962C8B-B14F-4D97-AF65-F5344CB8AC3E}">
        <p14:creationId xmlns:p14="http://schemas.microsoft.com/office/powerpoint/2010/main" val="300141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Ambiguity and Uncertainty in Language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Semantic Ambiguity</a:t>
            </a:r>
          </a:p>
          <a:p>
            <a:r>
              <a:rPr lang="en-US" dirty="0"/>
              <a:t>This kind of ambiguity occurs when the meaning of the words themselves can be misinterpreted</a:t>
            </a:r>
            <a:r>
              <a:rPr lang="en-US" dirty="0" smtClean="0"/>
              <a:t>.</a:t>
            </a:r>
          </a:p>
          <a:p>
            <a:r>
              <a:rPr lang="en-US" dirty="0" smtClean="0"/>
              <a:t> </a:t>
            </a:r>
            <a:r>
              <a:rPr lang="en-US" dirty="0"/>
              <a:t>In other words, semantic ambiguity happens when a sentence contains an ambiguous word or phrase. </a:t>
            </a:r>
            <a:endParaRPr lang="en-US" dirty="0" smtClean="0"/>
          </a:p>
          <a:p>
            <a:r>
              <a:rPr lang="en-US" dirty="0" smtClean="0"/>
              <a:t>For </a:t>
            </a:r>
            <a:r>
              <a:rPr lang="en-US" dirty="0"/>
              <a:t>example, the sentence “The car hit the pole while it was moving” is having semantic ambiguity because the interpretations can be “The car, while moving, hit the pole” and “The car hit the pole while the </a:t>
            </a:r>
            <a:r>
              <a:rPr lang="en-US" dirty="0" smtClean="0"/>
              <a:t>pole </a:t>
            </a:r>
            <a:r>
              <a:rPr lang="en-US" dirty="0"/>
              <a:t>was moving</a:t>
            </a:r>
            <a:r>
              <a:rPr lang="en-US" dirty="0" smtClean="0"/>
              <a:t>”.</a:t>
            </a:r>
          </a:p>
          <a:p>
            <a:r>
              <a:rPr lang="en-US" b="1" dirty="0"/>
              <a:t>Anaphoric Ambiguity</a:t>
            </a:r>
          </a:p>
          <a:p>
            <a:r>
              <a:rPr lang="en-US" dirty="0"/>
              <a:t>This kind of ambiguity arises due to the use of anaphora entities in discourse. For example, the horse ran up the hill. It was very steep. It soon got tired. Here, the anaphoric reference of “it” in two situations cause ambiguity</a:t>
            </a:r>
            <a:r>
              <a:rPr lang="en-US" dirty="0" smtClean="0"/>
              <a:t>.</a:t>
            </a: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15</a:t>
            </a:fld>
            <a:endParaRPr lang="en"/>
          </a:p>
        </p:txBody>
      </p:sp>
    </p:spTree>
    <p:extLst>
      <p:ext uri="{BB962C8B-B14F-4D97-AF65-F5344CB8AC3E}">
        <p14:creationId xmlns:p14="http://schemas.microsoft.com/office/powerpoint/2010/main" val="12693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8"/>
            <a:ext cx="7620000" cy="565789"/>
          </a:xfrm>
        </p:spPr>
        <p:txBody>
          <a:bodyPr/>
          <a:lstStyle/>
          <a:p>
            <a:r>
              <a:rPr lang="en-US" sz="3600" dirty="0"/>
              <a:t>Ambiguity and Uncertainty in Language</a:t>
            </a:r>
            <a:endParaRPr lang="en-US" dirty="0"/>
          </a:p>
        </p:txBody>
      </p:sp>
      <p:sp>
        <p:nvSpPr>
          <p:cNvPr id="3" name="Content Placeholder 2"/>
          <p:cNvSpPr>
            <a:spLocks noGrp="1"/>
          </p:cNvSpPr>
          <p:nvPr>
            <p:ph idx="1"/>
          </p:nvPr>
        </p:nvSpPr>
        <p:spPr>
          <a:xfrm>
            <a:off x="457199" y="794657"/>
            <a:ext cx="7968343" cy="4539344"/>
          </a:xfrm>
        </p:spPr>
        <p:txBody>
          <a:bodyPr>
            <a:normAutofit/>
          </a:bodyPr>
          <a:lstStyle/>
          <a:p>
            <a:r>
              <a:rPr lang="en-US" b="1" dirty="0"/>
              <a:t>Pragmatic ambiguity</a:t>
            </a:r>
          </a:p>
          <a:p>
            <a:r>
              <a:rPr lang="en-US" dirty="0"/>
              <a:t>Such kind of ambiguity refers to the situation where the context of a phrase gives it multiple interpretations. </a:t>
            </a:r>
            <a:endParaRPr lang="en-US" dirty="0" smtClean="0"/>
          </a:p>
          <a:p>
            <a:r>
              <a:rPr lang="en-US" dirty="0" smtClean="0"/>
              <a:t>In </a:t>
            </a:r>
            <a:r>
              <a:rPr lang="en-US" dirty="0"/>
              <a:t>simple words, we can say that pragmatic ambiguity arises when the statement is not </a:t>
            </a:r>
            <a:r>
              <a:rPr lang="en-US" dirty="0" smtClean="0"/>
              <a:t>specific</a:t>
            </a:r>
            <a:r>
              <a:rPr lang="en-IN" dirty="0" smtClean="0"/>
              <a:t> </a:t>
            </a:r>
            <a:r>
              <a:rPr lang="en-IN" dirty="0"/>
              <a:t>and the context does not provide the information needed to clarify the statement. Information is missing, and must be inferred.</a:t>
            </a:r>
            <a:endParaRPr lang="en-US" dirty="0" smtClean="0"/>
          </a:p>
          <a:p>
            <a:r>
              <a:rPr lang="en-US" dirty="0" smtClean="0"/>
              <a:t>For </a:t>
            </a:r>
            <a:r>
              <a:rPr lang="en-US" dirty="0"/>
              <a:t>example, the sentence “I like you too” can have multiple interpretations like I like you (just like you like me), I like you (just like someone else dose</a:t>
            </a:r>
            <a:r>
              <a:rPr lang="en-US" dirty="0" smtClean="0"/>
              <a:t>).</a:t>
            </a:r>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16</a:t>
            </a:fld>
            <a:endParaRPr lang="en"/>
          </a:p>
        </p:txBody>
      </p:sp>
      <p:pic>
        <p:nvPicPr>
          <p:cNvPr id="5" name="Picture 4"/>
          <p:cNvPicPr/>
          <p:nvPr/>
        </p:nvPicPr>
        <p:blipFill>
          <a:blip r:embed="rId2"/>
          <a:srcRect/>
          <a:stretch>
            <a:fillRect/>
          </a:stretch>
        </p:blipFill>
        <p:spPr bwMode="auto">
          <a:xfrm>
            <a:off x="650476" y="4200526"/>
            <a:ext cx="7000875" cy="1133475"/>
          </a:xfrm>
          <a:prstGeom prst="rect">
            <a:avLst/>
          </a:prstGeom>
          <a:noFill/>
          <a:ln w="9525">
            <a:noFill/>
            <a:miter lim="800000"/>
            <a:headEnd/>
            <a:tailEnd/>
          </a:ln>
        </p:spPr>
      </p:pic>
    </p:spTree>
    <p:extLst>
      <p:ext uri="{BB962C8B-B14F-4D97-AF65-F5344CB8AC3E}">
        <p14:creationId xmlns:p14="http://schemas.microsoft.com/office/powerpoint/2010/main" val="342476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Stages of NLP</a:t>
            </a:r>
            <a:endParaRPr lang="en-US" dirty="0"/>
          </a:p>
        </p:txBody>
      </p:sp>
      <p:sp>
        <p:nvSpPr>
          <p:cNvPr id="3" name="Content Placeholder 2"/>
          <p:cNvSpPr>
            <a:spLocks noGrp="1"/>
          </p:cNvSpPr>
          <p:nvPr>
            <p:ph idx="1"/>
          </p:nvPr>
        </p:nvSpPr>
        <p:spPr/>
        <p:txBody>
          <a:bodyPr/>
          <a:lstStyle/>
          <a:p>
            <a:r>
              <a:rPr lang="en-IN" dirty="0"/>
              <a:t>The analysis of NL is broken down into various broad levels such as phonological, morphological, lexical, syntactic, semantic, pragmatic and discourse analysis.</a:t>
            </a:r>
            <a:endParaRPr lang="en-US" dirty="0"/>
          </a:p>
          <a:p>
            <a:r>
              <a:rPr lang="en-IN" dirty="0"/>
              <a:t>For example some applications require the first 3 levels only. Also, the levels could be applied in a different order independent of their granularity</a:t>
            </a: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17</a:t>
            </a:fld>
            <a:endParaRPr lang="en"/>
          </a:p>
        </p:txBody>
      </p:sp>
    </p:spTree>
    <p:extLst>
      <p:ext uri="{BB962C8B-B14F-4D97-AF65-F5344CB8AC3E}">
        <p14:creationId xmlns:p14="http://schemas.microsoft.com/office/powerpoint/2010/main" val="2363597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Stages of NLP</a:t>
            </a:r>
          </a:p>
        </p:txBody>
      </p:sp>
      <p:sp>
        <p:nvSpPr>
          <p:cNvPr id="3" name="Content Placeholder 2"/>
          <p:cNvSpPr>
            <a:spLocks noGrp="1"/>
          </p:cNvSpPr>
          <p:nvPr>
            <p:ph idx="1"/>
          </p:nvPr>
        </p:nvSpPr>
        <p:spPr/>
        <p:txBody>
          <a:bodyPr/>
          <a:lstStyle/>
          <a:p>
            <a:r>
              <a:rPr lang="en-IN" b="1" dirty="0"/>
              <a:t>Level  1 – Phonology</a:t>
            </a:r>
            <a:r>
              <a:rPr lang="en-IN" dirty="0"/>
              <a:t> </a:t>
            </a:r>
            <a:endParaRPr lang="en-US" dirty="0"/>
          </a:p>
          <a:p>
            <a:r>
              <a:rPr lang="en-IN" dirty="0"/>
              <a:t>This level is applied </a:t>
            </a:r>
            <a:r>
              <a:rPr lang="en-IN" i="1" dirty="0"/>
              <a:t>only </a:t>
            </a:r>
            <a:r>
              <a:rPr lang="en-IN" dirty="0"/>
              <a:t>if the input is a speech. Input is acoustic waveform and output is string of words. </a:t>
            </a:r>
            <a:endParaRPr lang="en-US" dirty="0"/>
          </a:p>
          <a:p>
            <a:r>
              <a:rPr lang="en-IN" dirty="0"/>
              <a:t>It deals with speech recognition and generation. That is interpretation of speech sounds within and across words </a:t>
            </a:r>
            <a:endParaRPr lang="en-US" dirty="0"/>
          </a:p>
          <a:p>
            <a:r>
              <a:rPr lang="en-IN" dirty="0"/>
              <a:t>Speech sound might give a big hint about the meaning of a word or a sentence.</a:t>
            </a:r>
            <a:endParaRPr lang="en-US" dirty="0"/>
          </a:p>
          <a:p>
            <a:r>
              <a:rPr lang="en-IN" dirty="0"/>
              <a:t>The area of computational linguistic that deals with speech analysis is computational phonology.</a:t>
            </a:r>
            <a:endParaRPr lang="en-US" dirty="0"/>
          </a:p>
          <a:p>
            <a:pPr marL="111205" indent="0">
              <a:buNone/>
            </a:pP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18</a:t>
            </a:fld>
            <a:endParaRPr lang="en"/>
          </a:p>
        </p:txBody>
      </p:sp>
    </p:spTree>
    <p:extLst>
      <p:ext uri="{BB962C8B-B14F-4D97-AF65-F5344CB8AC3E}">
        <p14:creationId xmlns:p14="http://schemas.microsoft.com/office/powerpoint/2010/main" val="32386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Morphological Analysis</a:t>
            </a:r>
            <a:endParaRPr lang="en-US" dirty="0"/>
          </a:p>
        </p:txBody>
      </p:sp>
      <p:sp>
        <p:nvSpPr>
          <p:cNvPr id="3" name="Content Placeholder 2"/>
          <p:cNvSpPr>
            <a:spLocks noGrp="1"/>
          </p:cNvSpPr>
          <p:nvPr>
            <p:ph idx="1"/>
          </p:nvPr>
        </p:nvSpPr>
        <p:spPr/>
        <p:txBody>
          <a:bodyPr>
            <a:normAutofit lnSpcReduction="10000"/>
          </a:bodyPr>
          <a:lstStyle/>
          <a:p>
            <a:r>
              <a:rPr lang="en-IN" dirty="0"/>
              <a:t>Morphology is study of internal structure of words. Given a particular word in a language, what are the different meaningful units it is made up of and each small unit is called a morpheme.</a:t>
            </a:r>
            <a:endParaRPr lang="en-US" dirty="0"/>
          </a:p>
          <a:p>
            <a:r>
              <a:rPr lang="en-IN" dirty="0"/>
              <a:t>cat : stem	cats:  cat  + </a:t>
            </a:r>
            <a:r>
              <a:rPr lang="en-IN" dirty="0" smtClean="0"/>
              <a:t>s    unhappy</a:t>
            </a:r>
            <a:r>
              <a:rPr lang="en-IN" dirty="0"/>
              <a:t>	happily	</a:t>
            </a:r>
            <a:r>
              <a:rPr lang="en-IN" dirty="0" smtClean="0"/>
              <a:t>      unhappily</a:t>
            </a:r>
            <a:endParaRPr lang="en-US" dirty="0"/>
          </a:p>
          <a:p>
            <a:r>
              <a:rPr lang="en-IN" dirty="0"/>
              <a:t>cats : N +PL	cat:   </a:t>
            </a:r>
            <a:r>
              <a:rPr lang="en-IN" dirty="0" smtClean="0"/>
              <a:t>N+SG      sort</a:t>
            </a:r>
            <a:r>
              <a:rPr lang="en-IN" dirty="0"/>
              <a:t>: V+SG	sorts: </a:t>
            </a:r>
            <a:r>
              <a:rPr lang="en-IN" dirty="0" smtClean="0"/>
              <a:t>V+PL   sort</a:t>
            </a:r>
            <a:r>
              <a:rPr lang="en-IN" dirty="0"/>
              <a:t>: N+PL</a:t>
            </a:r>
            <a:endParaRPr lang="en-US" dirty="0"/>
          </a:p>
          <a:p>
            <a:r>
              <a:rPr lang="en-IN" b="1" dirty="0"/>
              <a:t>Computational tool to perform morphological parsing is finite state transducer.</a:t>
            </a:r>
            <a:endParaRPr lang="en-US" dirty="0"/>
          </a:p>
          <a:p>
            <a:r>
              <a:rPr lang="en-IN" b="1" dirty="0" smtClean="0"/>
              <a:t>[Note: </a:t>
            </a:r>
            <a:r>
              <a:rPr lang="en-IN" dirty="0"/>
              <a:t>In Information Retrieval, document and query terms can be stemmed to match the morphological variants of terms between the documents and query; such that the singular form of a noun in a query will match even with its plural form in the document, and vice </a:t>
            </a:r>
            <a:r>
              <a:rPr lang="en-IN" dirty="0" smtClean="0"/>
              <a:t>versa</a:t>
            </a:r>
            <a:r>
              <a:rPr lang="en-IN" dirty="0"/>
              <a:t>, thereby increasing recall</a:t>
            </a:r>
            <a:r>
              <a:rPr lang="en-IN" dirty="0" smtClean="0"/>
              <a:t>.</a:t>
            </a:r>
            <a:r>
              <a:rPr lang="en-IN" b="1" dirty="0" smtClean="0"/>
              <a:t>]</a:t>
            </a:r>
            <a:endParaRPr lang="en-US" dirty="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19</a:t>
            </a:fld>
            <a:endParaRPr lang="en"/>
          </a:p>
        </p:txBody>
      </p:sp>
    </p:spTree>
    <p:extLst>
      <p:ext uri="{BB962C8B-B14F-4D97-AF65-F5344CB8AC3E}">
        <p14:creationId xmlns:p14="http://schemas.microsoft.com/office/powerpoint/2010/main" val="102695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8"/>
            <a:ext cx="7620000" cy="631103"/>
          </a:xfrm>
        </p:spPr>
        <p:txBody>
          <a:bodyPr/>
          <a:lstStyle/>
          <a:p>
            <a:r>
              <a:rPr lang="en-US" sz="3200" dirty="0" smtClean="0"/>
              <a:t/>
            </a:r>
            <a:br>
              <a:rPr lang="en-US" sz="3200" dirty="0" smtClean="0"/>
            </a:br>
            <a:r>
              <a:rPr lang="en-US" sz="3200" dirty="0" smtClean="0"/>
              <a:t>Natural </a:t>
            </a:r>
            <a:r>
              <a:rPr lang="en-US" sz="3200" dirty="0"/>
              <a:t>Language Processing - Introduction</a:t>
            </a:r>
            <a:br>
              <a:rPr lang="en-US" sz="3200" dirty="0"/>
            </a:br>
            <a:endParaRPr lang="en-US" dirty="0"/>
          </a:p>
        </p:txBody>
      </p:sp>
      <p:sp>
        <p:nvSpPr>
          <p:cNvPr id="3" name="Content Placeholder 2"/>
          <p:cNvSpPr>
            <a:spLocks noGrp="1"/>
          </p:cNvSpPr>
          <p:nvPr>
            <p:ph idx="1"/>
          </p:nvPr>
        </p:nvSpPr>
        <p:spPr>
          <a:xfrm>
            <a:off x="457200" y="859971"/>
            <a:ext cx="7620000" cy="4474030"/>
          </a:xfrm>
        </p:spPr>
        <p:txBody>
          <a:bodyPr>
            <a:normAutofit lnSpcReduction="10000"/>
          </a:bodyPr>
          <a:lstStyle/>
          <a:p>
            <a:endParaRPr lang="en-US" b="1" dirty="0" smtClean="0"/>
          </a:p>
          <a:p>
            <a:endParaRPr lang="en-US" b="1" dirty="0"/>
          </a:p>
          <a:p>
            <a:endParaRPr lang="en-US" b="1" dirty="0" smtClean="0"/>
          </a:p>
          <a:p>
            <a:endParaRPr lang="en-US" b="1" dirty="0"/>
          </a:p>
          <a:p>
            <a:endParaRPr lang="en-US" b="1" dirty="0" smtClean="0"/>
          </a:p>
          <a:p>
            <a:r>
              <a:rPr lang="en-US" b="1" dirty="0" smtClean="0"/>
              <a:t>Natural </a:t>
            </a:r>
            <a:r>
              <a:rPr lang="en-US" b="1" dirty="0"/>
              <a:t>Language Processing (NLP)</a:t>
            </a:r>
            <a:r>
              <a:rPr lang="en-US" dirty="0"/>
              <a:t> is a branch of AI that helps computers to understand, interpret and manipulate human languages like English or Hindi to analyze and derive it’s </a:t>
            </a:r>
            <a:r>
              <a:rPr lang="en-US" dirty="0" smtClean="0"/>
              <a:t>meaning.</a:t>
            </a:r>
          </a:p>
          <a:p>
            <a:pPr marL="111205" indent="0">
              <a:buNone/>
            </a:pPr>
            <a:endParaRPr lang="en-US" dirty="0" smtClean="0"/>
          </a:p>
          <a:p>
            <a:r>
              <a:rPr lang="en-US" dirty="0" smtClean="0"/>
              <a:t>NLP </a:t>
            </a:r>
            <a:r>
              <a:rPr lang="en-US" dirty="0"/>
              <a:t>helps developers to organize and structure knowledge to perform tasks like translation, summarization, named entity recognition, relationship extraction, speech recognition, topic segmentation, etc</a:t>
            </a:r>
            <a:r>
              <a:rPr lang="en-US" dirty="0" smtClean="0"/>
              <a:t>.</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a:t>
            </a:fld>
            <a:endParaRPr lang="en"/>
          </a:p>
        </p:txBody>
      </p:sp>
      <p:pic>
        <p:nvPicPr>
          <p:cNvPr id="7" name="Picture 6"/>
          <p:cNvPicPr>
            <a:picLocks noChangeAspect="1"/>
          </p:cNvPicPr>
          <p:nvPr/>
        </p:nvPicPr>
        <p:blipFill>
          <a:blip r:embed="rId2"/>
          <a:stretch>
            <a:fillRect/>
          </a:stretch>
        </p:blipFill>
        <p:spPr>
          <a:xfrm>
            <a:off x="2686730" y="732064"/>
            <a:ext cx="2908527" cy="1815193"/>
          </a:xfrm>
          <a:prstGeom prst="rect">
            <a:avLst/>
          </a:prstGeom>
        </p:spPr>
      </p:pic>
    </p:spTree>
    <p:extLst>
      <p:ext uri="{BB962C8B-B14F-4D97-AF65-F5344CB8AC3E}">
        <p14:creationId xmlns:p14="http://schemas.microsoft.com/office/powerpoint/2010/main" val="65866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Lexical </a:t>
            </a:r>
            <a:r>
              <a:rPr lang="en-IN" b="1" dirty="0" smtClean="0"/>
              <a:t>Analysis</a:t>
            </a:r>
            <a:endParaRPr lang="en-US" dirty="0"/>
          </a:p>
        </p:txBody>
      </p:sp>
      <p:sp>
        <p:nvSpPr>
          <p:cNvPr id="3" name="Content Placeholder 2"/>
          <p:cNvSpPr>
            <a:spLocks noGrp="1"/>
          </p:cNvSpPr>
          <p:nvPr>
            <p:ph idx="1"/>
          </p:nvPr>
        </p:nvSpPr>
        <p:spPr/>
        <p:txBody>
          <a:bodyPr/>
          <a:lstStyle/>
          <a:p>
            <a:r>
              <a:rPr lang="en-IN" dirty="0"/>
              <a:t>It deals with understanding of everything about distinct words according to their position in the speech, their meanings and their relation to other words.</a:t>
            </a:r>
            <a:endParaRPr lang="en-US" dirty="0"/>
          </a:p>
          <a:p>
            <a:r>
              <a:rPr lang="en-IN" dirty="0"/>
              <a:t>It identify and </a:t>
            </a:r>
            <a:r>
              <a:rPr lang="en-IN" dirty="0" err="1"/>
              <a:t>analyze</a:t>
            </a:r>
            <a:r>
              <a:rPr lang="en-IN" dirty="0"/>
              <a:t> the structure of words with respect to their lexical meaning and part-of-speech</a:t>
            </a:r>
            <a:r>
              <a:rPr lang="en-IN" dirty="0" smtClean="0"/>
              <a:t>.</a:t>
            </a:r>
          </a:p>
          <a:p>
            <a:r>
              <a:rPr lang="en-IN" dirty="0" smtClean="0"/>
              <a:t> </a:t>
            </a:r>
            <a:r>
              <a:rPr lang="en-IN" dirty="0"/>
              <a:t>Lexicon is a dictionary. Lexicon of a language means the collection of words and phrases in a language. </a:t>
            </a:r>
            <a:endParaRPr lang="en-IN" dirty="0" smtClean="0"/>
          </a:p>
          <a:p>
            <a:r>
              <a:rPr lang="en-IN" dirty="0" smtClean="0"/>
              <a:t>Validity </a:t>
            </a:r>
            <a:r>
              <a:rPr lang="en-IN" dirty="0"/>
              <a:t>of word is checked according to lexicon.  </a:t>
            </a:r>
            <a:endParaRPr lang="en-US" dirty="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20</a:t>
            </a:fld>
            <a:endParaRPr lang="en"/>
          </a:p>
        </p:txBody>
      </p:sp>
    </p:spTree>
    <p:extLst>
      <p:ext uri="{BB962C8B-B14F-4D97-AF65-F5344CB8AC3E}">
        <p14:creationId xmlns:p14="http://schemas.microsoft.com/office/powerpoint/2010/main" val="18408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Syntactic Analysis</a:t>
            </a:r>
            <a:endParaRPr lang="en-US" dirty="0"/>
          </a:p>
        </p:txBody>
      </p:sp>
      <p:sp>
        <p:nvSpPr>
          <p:cNvPr id="3" name="Content Placeholder 2"/>
          <p:cNvSpPr>
            <a:spLocks noGrp="1"/>
          </p:cNvSpPr>
          <p:nvPr>
            <p:ph idx="1"/>
          </p:nvPr>
        </p:nvSpPr>
        <p:spPr/>
        <p:txBody>
          <a:bodyPr>
            <a:normAutofit fontScale="85000" lnSpcReduction="20000"/>
          </a:bodyPr>
          <a:lstStyle/>
          <a:p>
            <a:r>
              <a:rPr lang="en-IN" b="1" dirty="0"/>
              <a:t>Syntactic Analysis (Parsing)</a:t>
            </a:r>
            <a:r>
              <a:rPr lang="en-IN" dirty="0"/>
              <a:t> − It involves analysis of words in the sentence for grammar and arranging words in a manner that shows the relationship among the words. </a:t>
            </a:r>
            <a:endParaRPr lang="en-IN" dirty="0" smtClean="0"/>
          </a:p>
          <a:p>
            <a:r>
              <a:rPr lang="en-IN" dirty="0" smtClean="0"/>
              <a:t>The </a:t>
            </a:r>
            <a:r>
              <a:rPr lang="en-IN" dirty="0"/>
              <a:t>sentence such as “The school goes to boy” is rejected by English syntactic </a:t>
            </a:r>
            <a:r>
              <a:rPr lang="en-IN" dirty="0" err="1"/>
              <a:t>analyzer</a:t>
            </a:r>
            <a:r>
              <a:rPr lang="en-IN" dirty="0"/>
              <a:t>.</a:t>
            </a:r>
            <a:endParaRPr lang="en-US" dirty="0"/>
          </a:p>
          <a:p>
            <a:r>
              <a:rPr lang="en-IN" dirty="0"/>
              <a:t>Syntax refers to the study of formal relationships between words of sentences. Validity of a sentence is checked according to rules of grammar. </a:t>
            </a:r>
            <a:endParaRPr lang="en-US" dirty="0"/>
          </a:p>
          <a:p>
            <a:r>
              <a:rPr lang="en-IN" dirty="0"/>
              <a:t>To perform syntactic analysis, the knowledge of grammar and parsing techniques is required. </a:t>
            </a:r>
            <a:endParaRPr lang="en-US" dirty="0"/>
          </a:p>
          <a:p>
            <a:r>
              <a:rPr lang="en-IN" dirty="0"/>
              <a:t>Grammar is formal specification of rules allowable in the language. </a:t>
            </a:r>
            <a:endParaRPr lang="en-IN" dirty="0" smtClean="0"/>
          </a:p>
          <a:p>
            <a:r>
              <a:rPr lang="en-IN" dirty="0" smtClean="0"/>
              <a:t>Parsing </a:t>
            </a:r>
            <a:r>
              <a:rPr lang="en-IN" dirty="0"/>
              <a:t>is a method of analysing a sentence to determine  its structure according to the grammar. CFG is used for syntactic analysis</a:t>
            </a:r>
            <a:r>
              <a:rPr lang="en-IN" dirty="0" smtClean="0"/>
              <a:t>.</a:t>
            </a:r>
          </a:p>
          <a:p>
            <a:r>
              <a:rPr lang="en-IN" dirty="0" smtClean="0"/>
              <a:t> </a:t>
            </a:r>
            <a:r>
              <a:rPr lang="en-IN" dirty="0"/>
              <a:t>Two basic parsing techniques are top down parsing and bottom-up parsing.</a:t>
            </a:r>
            <a:endParaRPr lang="en-US" dirty="0"/>
          </a:p>
          <a:p>
            <a:r>
              <a:rPr lang="en-IN" b="1" dirty="0"/>
              <a:t>I eat banana.</a:t>
            </a:r>
            <a:endParaRPr lang="en-US" dirty="0"/>
          </a:p>
          <a:p>
            <a:r>
              <a:rPr lang="en-IN" b="1" dirty="0"/>
              <a:t>I banana eat.</a:t>
            </a:r>
            <a:endParaRPr lang="en-US" dirty="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21</a:t>
            </a:fld>
            <a:endParaRPr lang="en"/>
          </a:p>
        </p:txBody>
      </p:sp>
    </p:spTree>
    <p:extLst>
      <p:ext uri="{BB962C8B-B14F-4D97-AF65-F5344CB8AC3E}">
        <p14:creationId xmlns:p14="http://schemas.microsoft.com/office/powerpoint/2010/main" val="20805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Semantic </a:t>
            </a:r>
            <a:r>
              <a:rPr lang="en-IN" b="1" dirty="0" smtClean="0"/>
              <a:t>Analysis</a:t>
            </a:r>
            <a:endParaRPr lang="en-US" dirty="0"/>
          </a:p>
        </p:txBody>
      </p:sp>
      <p:sp>
        <p:nvSpPr>
          <p:cNvPr id="3" name="Content Placeholder 2"/>
          <p:cNvSpPr>
            <a:spLocks noGrp="1"/>
          </p:cNvSpPr>
          <p:nvPr>
            <p:ph idx="1"/>
          </p:nvPr>
        </p:nvSpPr>
        <p:spPr/>
        <p:txBody>
          <a:bodyPr/>
          <a:lstStyle/>
          <a:p>
            <a:r>
              <a:rPr lang="en-IN" b="1" dirty="0"/>
              <a:t>Level 5 – Semantic Analysis</a:t>
            </a:r>
            <a:endParaRPr lang="en-US" dirty="0"/>
          </a:p>
          <a:p>
            <a:r>
              <a:rPr lang="en-IN" dirty="0"/>
              <a:t>Semantics deals with the meaning of natural language sentences. Meaning of the sentences is understood  in this phase. </a:t>
            </a:r>
            <a:endParaRPr lang="en-IN" dirty="0" smtClean="0"/>
          </a:p>
          <a:p>
            <a:r>
              <a:rPr lang="en-IN" dirty="0" smtClean="0"/>
              <a:t>It </a:t>
            </a:r>
            <a:r>
              <a:rPr lang="en-IN" dirty="0"/>
              <a:t>draws the exact meaning or the dictionary meaning from the text. </a:t>
            </a:r>
            <a:endParaRPr lang="en-IN" dirty="0" smtClean="0"/>
          </a:p>
          <a:p>
            <a:r>
              <a:rPr lang="en-IN" dirty="0" smtClean="0"/>
              <a:t>The </a:t>
            </a:r>
            <a:r>
              <a:rPr lang="en-IN" dirty="0"/>
              <a:t>text is checked for meaningfulness. It is done by mapping syntactic structures and objects in the task domain. The semantic </a:t>
            </a:r>
            <a:r>
              <a:rPr lang="en-IN" dirty="0" err="1"/>
              <a:t>analyzer</a:t>
            </a:r>
            <a:r>
              <a:rPr lang="en-IN" dirty="0"/>
              <a:t> disregards sentence such as “hot ice-cream”.</a:t>
            </a:r>
            <a:endParaRPr lang="en-US" dirty="0"/>
          </a:p>
          <a:p>
            <a:r>
              <a:rPr lang="en-IN" dirty="0"/>
              <a:t>e.g.</a:t>
            </a:r>
            <a:endParaRPr lang="en-US" dirty="0"/>
          </a:p>
          <a:p>
            <a:r>
              <a:rPr lang="en-IN" dirty="0"/>
              <a:t>She eats banana</a:t>
            </a:r>
            <a:endParaRPr lang="en-US" dirty="0"/>
          </a:p>
          <a:p>
            <a:r>
              <a:rPr lang="en-IN" dirty="0"/>
              <a:t>Machine eats banana.</a:t>
            </a:r>
            <a:endParaRPr lang="en-US" dirty="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22</a:t>
            </a:fld>
            <a:endParaRPr lang="en"/>
          </a:p>
        </p:txBody>
      </p:sp>
    </p:spTree>
    <p:extLst>
      <p:ext uri="{BB962C8B-B14F-4D97-AF65-F5344CB8AC3E}">
        <p14:creationId xmlns:p14="http://schemas.microsoft.com/office/powerpoint/2010/main" val="2767286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on Semantic Analysis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Example: The cat is on the mat.</a:t>
            </a:r>
            <a:endParaRPr lang="en-US" dirty="0"/>
          </a:p>
          <a:p>
            <a:pPr lvl="1"/>
            <a:r>
              <a:rPr lang="en-US" b="1" dirty="0"/>
              <a:t>Syntactic Structure:</a:t>
            </a:r>
            <a:r>
              <a:rPr lang="en-US" dirty="0"/>
              <a:t> Subject ("The cat"), verb ("is"), preposition ("on"), and object ("the mat").</a:t>
            </a:r>
          </a:p>
          <a:p>
            <a:pPr lvl="1"/>
            <a:r>
              <a:rPr lang="en-US" b="1" dirty="0"/>
              <a:t>Objects in the Task Domain:</a:t>
            </a:r>
            <a:r>
              <a:rPr lang="en-US" dirty="0"/>
              <a:t> Entities represented by "cat" and "mat."</a:t>
            </a:r>
          </a:p>
          <a:p>
            <a:pPr lvl="1"/>
            <a:r>
              <a:rPr lang="en-US" b="1" dirty="0"/>
              <a:t>Mapping Syntactic Structures to Meaning:</a:t>
            </a:r>
            <a:r>
              <a:rPr lang="en-US" dirty="0"/>
              <a:t> The cat is located on the mat.</a:t>
            </a:r>
          </a:p>
          <a:p>
            <a:pPr lvl="1"/>
            <a:r>
              <a:rPr lang="en-US" b="1" dirty="0"/>
              <a:t>Meaningfulness Check:</a:t>
            </a:r>
            <a:r>
              <a:rPr lang="en-US" dirty="0"/>
              <a:t> The sentence is meaningful and describes a spatial relationship.</a:t>
            </a:r>
          </a:p>
          <a:p>
            <a:r>
              <a:rPr lang="en-US" b="1" dirty="0"/>
              <a:t>Example: The sun rises in the east.</a:t>
            </a:r>
            <a:endParaRPr lang="en-US" dirty="0"/>
          </a:p>
          <a:p>
            <a:pPr lvl="1"/>
            <a:r>
              <a:rPr lang="en-US" b="1" dirty="0"/>
              <a:t>Syntactic Structure:</a:t>
            </a:r>
            <a:r>
              <a:rPr lang="en-US" dirty="0"/>
              <a:t> Subject ("The sun"), verb ("rises"), preposition ("in"), and object ("the east").</a:t>
            </a:r>
          </a:p>
          <a:p>
            <a:pPr lvl="1"/>
            <a:r>
              <a:rPr lang="en-US" b="1" dirty="0"/>
              <a:t>Objects in the Task Domain:</a:t>
            </a:r>
            <a:r>
              <a:rPr lang="en-US" dirty="0"/>
              <a:t> Entities represented by "sun" and "east."</a:t>
            </a:r>
          </a:p>
          <a:p>
            <a:pPr lvl="1"/>
            <a:r>
              <a:rPr lang="en-US" b="1" dirty="0"/>
              <a:t>Mapping Syntactic Structures to Meaning:</a:t>
            </a:r>
            <a:r>
              <a:rPr lang="en-US" dirty="0"/>
              <a:t> The sun undergoes the action of rising, and the direction is specified as east.</a:t>
            </a:r>
          </a:p>
          <a:p>
            <a:pPr lvl="1"/>
            <a:r>
              <a:rPr lang="en-US" b="1" dirty="0"/>
              <a:t>Meaningfulness Check:</a:t>
            </a:r>
            <a:r>
              <a:rPr lang="en-US" dirty="0"/>
              <a:t> The sentence is meaningful, describing the natural phenomenon of sunrise.</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23</a:t>
            </a:fld>
            <a:endParaRPr lang="en"/>
          </a:p>
        </p:txBody>
      </p:sp>
    </p:spTree>
    <p:extLst>
      <p:ext uri="{BB962C8B-B14F-4D97-AF65-F5344CB8AC3E}">
        <p14:creationId xmlns:p14="http://schemas.microsoft.com/office/powerpoint/2010/main" val="3740432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Pragmatic Analysis</a:t>
            </a:r>
            <a:endParaRPr lang="en-US" dirty="0"/>
          </a:p>
        </p:txBody>
      </p:sp>
      <p:sp>
        <p:nvSpPr>
          <p:cNvPr id="3" name="Content Placeholder 2"/>
          <p:cNvSpPr>
            <a:spLocks noGrp="1"/>
          </p:cNvSpPr>
          <p:nvPr>
            <p:ph idx="1"/>
          </p:nvPr>
        </p:nvSpPr>
        <p:spPr/>
        <p:txBody>
          <a:bodyPr>
            <a:normAutofit fontScale="92500" lnSpcReduction="20000"/>
          </a:bodyPr>
          <a:lstStyle/>
          <a:p>
            <a:r>
              <a:rPr lang="en-IN" b="1" dirty="0"/>
              <a:t>Pragmatic :</a:t>
            </a:r>
            <a:endParaRPr lang="en-US" dirty="0"/>
          </a:p>
          <a:p>
            <a:r>
              <a:rPr lang="en-IN" dirty="0"/>
              <a:t>During this, what was said is re-interpreted on what it actually meant. It involves deriving those aspects of language which require real world knowledge.</a:t>
            </a:r>
            <a:endParaRPr lang="en-US" dirty="0"/>
          </a:p>
          <a:p>
            <a:r>
              <a:rPr lang="en-IN" dirty="0"/>
              <a:t>Explains how extra meaning is read into texts without actually being encoded in them. This requires much world knowledge, including the understanding of intentions, plans, and goals. </a:t>
            </a:r>
            <a:endParaRPr lang="en-IN" dirty="0" smtClean="0"/>
          </a:p>
          <a:p>
            <a:r>
              <a:rPr lang="en-IN" dirty="0" smtClean="0"/>
              <a:t>Consider </a:t>
            </a:r>
            <a:r>
              <a:rPr lang="en-IN" dirty="0"/>
              <a:t>the following 2 sentences:</a:t>
            </a:r>
            <a:endParaRPr lang="en-US" dirty="0"/>
          </a:p>
          <a:p>
            <a:pPr lvl="0"/>
            <a:r>
              <a:rPr lang="en-IN" dirty="0"/>
              <a:t>The city counsellors refused the demonstrators a permit because they feared violence.</a:t>
            </a:r>
            <a:endParaRPr lang="en-US" dirty="0"/>
          </a:p>
          <a:p>
            <a:pPr lvl="0"/>
            <a:r>
              <a:rPr lang="en-IN" dirty="0"/>
              <a:t>The city counsellors refused the demonstrators a permit because they advocated revolution.</a:t>
            </a:r>
            <a:endParaRPr lang="en-US" dirty="0"/>
          </a:p>
          <a:p>
            <a:r>
              <a:rPr lang="en-IN" dirty="0"/>
              <a:t>The meaning of “they” in the 2 sentences is different. In order to figure out the difference, world knowledge in knowledge bases and inferencing modules should be utilized.</a:t>
            </a:r>
            <a:endParaRPr lang="en-US" dirty="0"/>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24</a:t>
            </a:fld>
            <a:endParaRPr lang="en"/>
          </a:p>
        </p:txBody>
      </p:sp>
    </p:spTree>
    <p:extLst>
      <p:ext uri="{BB962C8B-B14F-4D97-AF65-F5344CB8AC3E}">
        <p14:creationId xmlns:p14="http://schemas.microsoft.com/office/powerpoint/2010/main" val="3837536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Pragmatic Analysis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Statement: "I'm freezing."</a:t>
            </a:r>
            <a:endParaRPr lang="en-US" dirty="0"/>
          </a:p>
          <a:p>
            <a:pPr lvl="1"/>
            <a:r>
              <a:rPr lang="en-US" b="1" dirty="0"/>
              <a:t>Literal Meaning:</a:t>
            </a:r>
            <a:r>
              <a:rPr lang="en-US" dirty="0"/>
              <a:t> Describing a low temperature or feeling very cold.</a:t>
            </a:r>
          </a:p>
          <a:p>
            <a:pPr lvl="1"/>
            <a:r>
              <a:rPr lang="en-US" b="1" dirty="0"/>
              <a:t>Pragmatic Interpretation:</a:t>
            </a:r>
            <a:r>
              <a:rPr lang="en-US" dirty="0"/>
              <a:t> In a social context, this statement might be a subtle request for someone to adjust the thermostat or offer a blanket.</a:t>
            </a:r>
          </a:p>
          <a:p>
            <a:r>
              <a:rPr lang="en-US" b="1" dirty="0"/>
              <a:t>Statement: "Nice weather we're having."</a:t>
            </a:r>
            <a:endParaRPr lang="en-US" dirty="0"/>
          </a:p>
          <a:p>
            <a:pPr lvl="1"/>
            <a:r>
              <a:rPr lang="en-US" b="1" dirty="0"/>
              <a:t>Literal Meaning:</a:t>
            </a:r>
            <a:r>
              <a:rPr lang="en-US" dirty="0"/>
              <a:t> A comment on the current weather conditions.</a:t>
            </a:r>
          </a:p>
          <a:p>
            <a:pPr lvl="1"/>
            <a:r>
              <a:rPr lang="en-US" b="1" dirty="0"/>
              <a:t>Pragmatic Interpretation:</a:t>
            </a:r>
            <a:r>
              <a:rPr lang="en-US" dirty="0"/>
              <a:t> In a social context, this statement is often used as a conversation starter rather than a literal observation about the weather.</a:t>
            </a:r>
          </a:p>
          <a:p>
            <a:r>
              <a:rPr lang="en-US" b="1" dirty="0"/>
              <a:t>Statement: "Do you have the time?"</a:t>
            </a:r>
            <a:endParaRPr lang="en-US" dirty="0"/>
          </a:p>
          <a:p>
            <a:pPr lvl="1"/>
            <a:r>
              <a:rPr lang="en-US" b="1" dirty="0"/>
              <a:t>Literal Meaning:</a:t>
            </a:r>
            <a:r>
              <a:rPr lang="en-US" dirty="0"/>
              <a:t> A straightforward question about the current time.</a:t>
            </a:r>
          </a:p>
          <a:p>
            <a:pPr lvl="1"/>
            <a:r>
              <a:rPr lang="en-US" b="1" dirty="0"/>
              <a:t>Pragmatic Interpretation:</a:t>
            </a:r>
            <a:r>
              <a:rPr lang="en-US" dirty="0"/>
              <a:t> In a social context, this question might be a way of initiating a conversation or gauging the willingness of the other person to engage</a:t>
            </a:r>
            <a:r>
              <a:rPr lang="en-US" dirty="0" smtClean="0"/>
              <a: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25</a:t>
            </a:fld>
            <a:endParaRPr lang="en"/>
          </a:p>
        </p:txBody>
      </p:sp>
    </p:spTree>
    <p:extLst>
      <p:ext uri="{BB962C8B-B14F-4D97-AF65-F5344CB8AC3E}">
        <p14:creationId xmlns:p14="http://schemas.microsoft.com/office/powerpoint/2010/main" val="682744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itle 1">
            <a:extLst>
              <a:ext uri="{FF2B5EF4-FFF2-40B4-BE49-F238E27FC236}">
                <a16:creationId xmlns:a16="http://schemas.microsoft.com/office/drawing/2014/main" id="{73EBC242-5D90-45BC-B81E-C86D1BB7722A}"/>
              </a:ext>
            </a:extLst>
          </p:cNvPr>
          <p:cNvSpPr txBox="1">
            <a:spLocks/>
          </p:cNvSpPr>
          <p:nvPr/>
        </p:nvSpPr>
        <p:spPr>
          <a:xfrm>
            <a:off x="0" y="2061150"/>
            <a:ext cx="9144000" cy="936886"/>
          </a:xfrm>
          <a:prstGeom prst="rect">
            <a:avLst/>
          </a:prstGeom>
          <a:noFill/>
          <a:ln>
            <a:noFill/>
          </a:ln>
        </p:spPr>
        <p:txBody>
          <a:bodyPr spcFirstLastPara="1" wrap="square" lIns="88949" tIns="88949" rIns="88949" bIns="8894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700" b="1" dirty="0">
                <a:solidFill>
                  <a:schemeClr val="tx1"/>
                </a:solidFill>
                <a:latin typeface="Cambria"/>
                <a:cs typeface="Calibri Light"/>
              </a:rPr>
              <a:t>Thank You!</a:t>
            </a:r>
          </a:p>
          <a:p>
            <a:endParaRPr lang="en-US" sz="1200" b="1" i="1" dirty="0">
              <a:solidFill>
                <a:schemeClr val="tx1"/>
              </a:solidFill>
              <a:latin typeface="Cambria"/>
              <a:cs typeface="Calibri Light"/>
            </a:endParaRPr>
          </a:p>
          <a:p>
            <a:r>
              <a:rPr lang="en-US" sz="1200" b="1" i="1" dirty="0">
                <a:solidFill>
                  <a:schemeClr val="tx1"/>
                </a:solidFill>
                <a:latin typeface="Cambria"/>
                <a:cs typeface="Calibri Light"/>
              </a:rPr>
              <a:t>(priyankak@sies.edu.in)</a:t>
            </a:r>
            <a:endParaRPr lang="en-US" sz="1200" b="1" i="1" dirty="0">
              <a:solidFill>
                <a:schemeClr val="tx1"/>
              </a:solidFill>
              <a:latin typeface="Cambria"/>
            </a:endParaRPr>
          </a:p>
        </p:txBody>
      </p:sp>
      <p:sp>
        <p:nvSpPr>
          <p:cNvPr id="4" name="Slide Number Placeholder 3">
            <a:extLst>
              <a:ext uri="{FF2B5EF4-FFF2-40B4-BE49-F238E27FC236}">
                <a16:creationId xmlns:a16="http://schemas.microsoft.com/office/drawing/2014/main" id="{C43E15FA-7CC5-42AD-A402-008D33E3C8FC}"/>
              </a:ext>
            </a:extLst>
          </p:cNvPr>
          <p:cNvSpPr>
            <a:spLocks noGrp="1"/>
          </p:cNvSpPr>
          <p:nvPr>
            <p:ph type="sldNum" sz="quarter" idx="12"/>
          </p:nvPr>
        </p:nvSpPr>
        <p:spPr/>
        <p:txBody>
          <a:bodyPr/>
          <a:lstStyle/>
          <a:p>
            <a:pPr algn="r"/>
            <a:fld id="{00000000-1234-1234-1234-123412341234}" type="slidenum">
              <a:rPr lang="en" smtClean="0"/>
              <a:pPr algn="r"/>
              <a:t>26</a:t>
            </a:fld>
            <a:endParaRPr lang="en" dirty="0"/>
          </a:p>
        </p:txBody>
      </p:sp>
    </p:spTree>
    <p:extLst>
      <p:ext uri="{BB962C8B-B14F-4D97-AF65-F5344CB8AC3E}">
        <p14:creationId xmlns:p14="http://schemas.microsoft.com/office/powerpoint/2010/main" val="30345109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www.tutorialspoint.com/natural_language_processing/natural_language_processing_quick_guide.htm</a:t>
            </a:r>
            <a:endParaRPr lang="en-US" dirty="0" smtClean="0"/>
          </a:p>
          <a:p>
            <a:r>
              <a:rPr lang="en-US" dirty="0" err="1" smtClean="0"/>
              <a:t>Colab</a:t>
            </a:r>
            <a:r>
              <a:rPr lang="en-US" dirty="0" smtClean="0"/>
              <a:t> Implement: </a:t>
            </a:r>
          </a:p>
          <a:p>
            <a:pPr marL="111205" indent="0">
              <a:buNone/>
            </a:pPr>
            <a:r>
              <a:rPr lang="en-US" dirty="0"/>
              <a:t>https://colab.research.google.com/drive/1eAipYEBJK3zWLF5T8xDFT2iLtwEM8Olf?authuser=1#scrollTo=ihuTtwAnoTof</a:t>
            </a:r>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27</a:t>
            </a:fld>
            <a:endParaRPr lang="en"/>
          </a:p>
        </p:txBody>
      </p:sp>
    </p:spTree>
    <p:extLst>
      <p:ext uri="{BB962C8B-B14F-4D97-AF65-F5344CB8AC3E}">
        <p14:creationId xmlns:p14="http://schemas.microsoft.com/office/powerpoint/2010/main" val="3828071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Fields of NLP</a:t>
            </a:r>
            <a:endParaRPr lang="en-US" dirty="0"/>
          </a:p>
        </p:txBody>
      </p:sp>
      <p:sp>
        <p:nvSpPr>
          <p:cNvPr id="3" name="Content Placeholder 2"/>
          <p:cNvSpPr>
            <a:spLocks noGrp="1"/>
          </p:cNvSpPr>
          <p:nvPr>
            <p:ph idx="1"/>
          </p:nvPr>
        </p:nvSpPr>
        <p:spPr/>
        <p:txBody>
          <a:bodyPr/>
          <a:lstStyle/>
          <a:p>
            <a:pPr fontAlgn="base"/>
            <a:r>
              <a:rPr lang="en-US" dirty="0"/>
              <a:t>Speech Recognition — The translation of spoken language into text.</a:t>
            </a:r>
          </a:p>
          <a:p>
            <a:pPr fontAlgn="base"/>
            <a:r>
              <a:rPr lang="en-US" dirty="0"/>
              <a:t>Natural Language Understanding (NLU)  — The computer’s ability to understand what we say.</a:t>
            </a:r>
          </a:p>
          <a:p>
            <a:pPr fontAlgn="base"/>
            <a:r>
              <a:rPr lang="en-US" dirty="0"/>
              <a:t>Natural Language Generation  (NLG) — The generation of natural language by a computer.</a:t>
            </a:r>
          </a:p>
          <a:p>
            <a:pPr marL="111205" indent="0">
              <a:buNone/>
            </a:pP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3</a:t>
            </a:fld>
            <a:endParaRPr lang="en"/>
          </a:p>
        </p:txBody>
      </p:sp>
    </p:spTree>
    <p:extLst>
      <p:ext uri="{BB962C8B-B14F-4D97-AF65-F5344CB8AC3E}">
        <p14:creationId xmlns:p14="http://schemas.microsoft.com/office/powerpoint/2010/main" val="367371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Speech Recognition</a:t>
            </a:r>
          </a:p>
        </p:txBody>
      </p:sp>
      <p:sp>
        <p:nvSpPr>
          <p:cNvPr id="3" name="Content Placeholder 2"/>
          <p:cNvSpPr>
            <a:spLocks noGrp="1"/>
          </p:cNvSpPr>
          <p:nvPr>
            <p:ph idx="1"/>
          </p:nvPr>
        </p:nvSpPr>
        <p:spPr/>
        <p:txBody>
          <a:bodyPr>
            <a:normAutofit fontScale="92500" lnSpcReduction="10000"/>
          </a:bodyPr>
          <a:lstStyle/>
          <a:p>
            <a:pPr fontAlgn="base"/>
            <a:r>
              <a:rPr lang="en-US" dirty="0"/>
              <a:t>First, the computer must take natural language and convert it into artificial language. This is what speech recognition, or speech-to-text, does. This is the first step of NLU.</a:t>
            </a:r>
          </a:p>
          <a:p>
            <a:pPr fontAlgn="base"/>
            <a:r>
              <a:rPr lang="en-US" dirty="0"/>
              <a:t>Hidden Markov Models (HMMs) are used in the majority of voice recognition systems nowadays. </a:t>
            </a:r>
            <a:endParaRPr lang="en-US" dirty="0" smtClean="0"/>
          </a:p>
          <a:p>
            <a:pPr fontAlgn="base"/>
            <a:r>
              <a:rPr lang="en-US" dirty="0" smtClean="0"/>
              <a:t>These </a:t>
            </a:r>
            <a:r>
              <a:rPr lang="en-US" dirty="0"/>
              <a:t>are statistical models that use mathematical calculations to determine what you said in order to convert your speech to text.</a:t>
            </a:r>
          </a:p>
          <a:p>
            <a:pPr fontAlgn="base"/>
            <a:r>
              <a:rPr lang="en-US" dirty="0"/>
              <a:t>HMMs do this by listening to you talk, breaking it down into small units (typically 10-20 milliseconds), and comparing it to pre-recorded speech to figure out which phoneme you uttered in each unit (a phoneme is the smallest unit of speech</a:t>
            </a:r>
            <a:r>
              <a:rPr lang="en-US" dirty="0" smtClean="0"/>
              <a:t>).</a:t>
            </a:r>
          </a:p>
          <a:p>
            <a:pPr fontAlgn="base"/>
            <a:r>
              <a:rPr lang="en-US" dirty="0" smtClean="0"/>
              <a:t>The </a:t>
            </a:r>
            <a:r>
              <a:rPr lang="en-US" dirty="0"/>
              <a:t>program then examines the sequence of phonemes and uses statistical analysis to determine the most likely words and sentences you were speaking.</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4</a:t>
            </a:fld>
            <a:endParaRPr lang="en"/>
          </a:p>
        </p:txBody>
      </p:sp>
    </p:spTree>
    <p:extLst>
      <p:ext uri="{BB962C8B-B14F-4D97-AF65-F5344CB8AC3E}">
        <p14:creationId xmlns:p14="http://schemas.microsoft.com/office/powerpoint/2010/main" val="290486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Natural Language Understanding (NLU</a:t>
            </a:r>
            <a:r>
              <a:rPr lang="en-US" sz="3200" b="1" dirty="0" smtClean="0"/>
              <a:t>)</a:t>
            </a:r>
            <a:endParaRPr lang="en-US" sz="3200" dirty="0"/>
          </a:p>
        </p:txBody>
      </p:sp>
      <p:sp>
        <p:nvSpPr>
          <p:cNvPr id="3" name="Content Placeholder 2"/>
          <p:cNvSpPr>
            <a:spLocks noGrp="1"/>
          </p:cNvSpPr>
          <p:nvPr>
            <p:ph idx="1"/>
          </p:nvPr>
        </p:nvSpPr>
        <p:spPr/>
        <p:txBody>
          <a:bodyPr>
            <a:normAutofit fontScale="92500" lnSpcReduction="10000"/>
          </a:bodyPr>
          <a:lstStyle/>
          <a:p>
            <a:pPr fontAlgn="base"/>
            <a:r>
              <a:rPr lang="en-US" dirty="0"/>
              <a:t>The next and hardest step of NLP, is the understanding part.</a:t>
            </a:r>
          </a:p>
          <a:p>
            <a:pPr fontAlgn="base"/>
            <a:r>
              <a:rPr lang="en-US" dirty="0"/>
              <a:t>First, the computer must comprehend the meaning of each word. It tries to figure out whether the word is a noun or a verb, whether it’s in the past or present tense, and so on. This is called Part-of-Speech tagging (POS).</a:t>
            </a:r>
          </a:p>
          <a:p>
            <a:pPr fontAlgn="base"/>
            <a:r>
              <a:rPr lang="en-US" dirty="0"/>
              <a:t>A lexicon (a vocabulary) and a set of grammatical rules are also built into NLP systems. The most difficult part of NLP is understanding.</a:t>
            </a:r>
          </a:p>
          <a:p>
            <a:pPr fontAlgn="base"/>
            <a:r>
              <a:rPr lang="en-US" dirty="0"/>
              <a:t>The machine should be able to grasp what you said by the conclusion of the process. </a:t>
            </a:r>
            <a:endParaRPr lang="en-US" dirty="0" smtClean="0"/>
          </a:p>
          <a:p>
            <a:pPr fontAlgn="base"/>
            <a:r>
              <a:rPr lang="en-US" dirty="0" smtClean="0"/>
              <a:t>There </a:t>
            </a:r>
            <a:r>
              <a:rPr lang="en-US" dirty="0"/>
              <a:t>are several challenges in accomplishing this when considering problems such as words having several meanings (polysemy) or different words having similar meanings (synonymy), but developers encode rules into their NLU systems and train them to learn to apply the rules correctly</a:t>
            </a:r>
            <a:r>
              <a:rPr lang="en-US" dirty="0" smtClean="0"/>
              <a:t>.</a:t>
            </a: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5</a:t>
            </a:fld>
            <a:endParaRPr lang="en"/>
          </a:p>
        </p:txBody>
      </p:sp>
    </p:spTree>
    <p:extLst>
      <p:ext uri="{BB962C8B-B14F-4D97-AF65-F5344CB8AC3E}">
        <p14:creationId xmlns:p14="http://schemas.microsoft.com/office/powerpoint/2010/main" val="373665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Natural Language Generation (NLG</a:t>
            </a:r>
            <a:r>
              <a:rPr lang="en-US" sz="3600" b="1" dirty="0" smtClean="0"/>
              <a:t>)</a:t>
            </a:r>
            <a:endParaRPr lang="en-US" sz="3600" dirty="0"/>
          </a:p>
        </p:txBody>
      </p:sp>
      <p:sp>
        <p:nvSpPr>
          <p:cNvPr id="3" name="Content Placeholder 2"/>
          <p:cNvSpPr>
            <a:spLocks noGrp="1"/>
          </p:cNvSpPr>
          <p:nvPr>
            <p:ph idx="1"/>
          </p:nvPr>
        </p:nvSpPr>
        <p:spPr/>
        <p:txBody>
          <a:bodyPr>
            <a:normAutofit fontScale="85000" lnSpcReduction="20000"/>
          </a:bodyPr>
          <a:lstStyle/>
          <a:p>
            <a:pPr fontAlgn="base"/>
            <a:r>
              <a:rPr lang="en-US" dirty="0"/>
              <a:t>NLG is much simpler to accomplish</a:t>
            </a:r>
            <a:r>
              <a:rPr lang="en-US" dirty="0" smtClean="0"/>
              <a:t>.</a:t>
            </a:r>
          </a:p>
          <a:p>
            <a:pPr fontAlgn="base"/>
            <a:r>
              <a:rPr lang="en-US" dirty="0" smtClean="0"/>
              <a:t> </a:t>
            </a:r>
            <a:r>
              <a:rPr lang="en-US" dirty="0"/>
              <a:t>NLG converts a computer’s artificial language into text and can also convert that text into audible speech using text-to-speech technology.</a:t>
            </a:r>
          </a:p>
          <a:p>
            <a:pPr fontAlgn="base"/>
            <a:r>
              <a:rPr lang="en-US" dirty="0"/>
              <a:t>First, the NLP system identifies what data should be converted to text</a:t>
            </a:r>
            <a:r>
              <a:rPr lang="en-US" dirty="0" smtClean="0"/>
              <a:t>.</a:t>
            </a:r>
          </a:p>
          <a:p>
            <a:pPr fontAlgn="base"/>
            <a:r>
              <a:rPr lang="en-US" dirty="0" smtClean="0"/>
              <a:t> </a:t>
            </a:r>
            <a:r>
              <a:rPr lang="en-US" dirty="0"/>
              <a:t>If you asked the computer a question about the weather, it most likely did an online search to find your answer, and from there it decides that the temperature, wind, and humidity are the factors that should be read aloud to you.</a:t>
            </a:r>
          </a:p>
          <a:p>
            <a:pPr fontAlgn="base"/>
            <a:r>
              <a:rPr lang="en-US" dirty="0"/>
              <a:t>Then, it organizes the structure of how it’s going to say it. This is similar to NLU except backwards. </a:t>
            </a:r>
          </a:p>
          <a:p>
            <a:pPr fontAlgn="base"/>
            <a:r>
              <a:rPr lang="en-US" dirty="0" smtClean="0"/>
              <a:t>NLG </a:t>
            </a:r>
            <a:r>
              <a:rPr lang="en-US" dirty="0"/>
              <a:t>system can construct full sentences using a lexicon and a set of grammar rules.</a:t>
            </a:r>
          </a:p>
          <a:p>
            <a:pPr fontAlgn="base"/>
            <a:r>
              <a:rPr lang="en-US" dirty="0"/>
              <a:t>Finally, text-to-speech takes over. The text-to-speech engine uses a </a:t>
            </a:r>
            <a:r>
              <a:rPr lang="en-US" dirty="0" smtClean="0"/>
              <a:t>special  </a:t>
            </a:r>
            <a:r>
              <a:rPr lang="en-US" dirty="0"/>
              <a:t>model to evaluate the text and identify breaks, duration, and pitch. </a:t>
            </a:r>
            <a:endParaRPr lang="en-US" dirty="0" smtClean="0"/>
          </a:p>
          <a:p>
            <a:pPr fontAlgn="base"/>
            <a:r>
              <a:rPr lang="en-US" dirty="0" smtClean="0"/>
              <a:t>The </a:t>
            </a:r>
            <a:r>
              <a:rPr lang="en-US" dirty="0"/>
              <a:t>engine then combines all the recorded phonemes into one cohesive string of speech using a speech database.</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6</a:t>
            </a:fld>
            <a:endParaRPr lang="en"/>
          </a:p>
        </p:txBody>
      </p:sp>
    </p:spTree>
    <p:extLst>
      <p:ext uri="{BB962C8B-B14F-4D97-AF65-F5344CB8AC3E}">
        <p14:creationId xmlns:p14="http://schemas.microsoft.com/office/powerpoint/2010/main" val="250527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Generic NLP </a:t>
            </a:r>
            <a:r>
              <a:rPr lang="en-IN" b="1" dirty="0" smtClean="0"/>
              <a:t>system</a:t>
            </a:r>
            <a:endParaRPr lang="en-US" dirty="0"/>
          </a:p>
        </p:txBody>
      </p:sp>
      <p:pic>
        <p:nvPicPr>
          <p:cNvPr id="5" name="Content Placeholder 4"/>
          <p:cNvPicPr>
            <a:picLocks noGrp="1" noChangeAspect="1"/>
          </p:cNvPicPr>
          <p:nvPr>
            <p:ph idx="1"/>
          </p:nvPr>
        </p:nvPicPr>
        <p:blipFill>
          <a:blip r:embed="rId2"/>
          <a:stretch>
            <a:fillRect/>
          </a:stretch>
        </p:blipFill>
        <p:spPr>
          <a:xfrm>
            <a:off x="936434" y="1333041"/>
            <a:ext cx="6378765" cy="3396121"/>
          </a:xfrm>
          <a:prstGeom prst="rect">
            <a:avLst/>
          </a:prstGeom>
        </p:spPr>
      </p:pic>
      <p:sp>
        <p:nvSpPr>
          <p:cNvPr id="4" name="Slide Number Placeholder 3"/>
          <p:cNvSpPr>
            <a:spLocks noGrp="1"/>
          </p:cNvSpPr>
          <p:nvPr>
            <p:ph type="sldNum" sz="quarter" idx="12"/>
          </p:nvPr>
        </p:nvSpPr>
        <p:spPr/>
        <p:txBody>
          <a:bodyPr/>
          <a:lstStyle/>
          <a:p>
            <a:pPr algn="r"/>
            <a:fld id="{00000000-1234-1234-1234-123412341234}" type="slidenum">
              <a:rPr lang="en" smtClean="0"/>
              <a:pPr algn="r"/>
              <a:t>7</a:t>
            </a:fld>
            <a:endParaRPr lang="en"/>
          </a:p>
        </p:txBody>
      </p:sp>
    </p:spTree>
    <p:extLst>
      <p:ext uri="{BB962C8B-B14F-4D97-AF65-F5344CB8AC3E}">
        <p14:creationId xmlns:p14="http://schemas.microsoft.com/office/powerpoint/2010/main" val="1256361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Pre-processing</a:t>
            </a:r>
            <a:endParaRPr lang="en-US" dirty="0"/>
          </a:p>
        </p:txBody>
      </p:sp>
      <p:sp>
        <p:nvSpPr>
          <p:cNvPr id="3" name="Content Placeholder 2"/>
          <p:cNvSpPr>
            <a:spLocks noGrp="1"/>
          </p:cNvSpPr>
          <p:nvPr>
            <p:ph idx="1"/>
          </p:nvPr>
        </p:nvSpPr>
        <p:spPr/>
        <p:txBody>
          <a:bodyPr/>
          <a:lstStyle/>
          <a:p>
            <a:r>
              <a:rPr lang="en-IN" b="1" dirty="0"/>
              <a:t>Tokenization: </a:t>
            </a:r>
            <a:endParaRPr lang="en-US" dirty="0"/>
          </a:p>
          <a:p>
            <a:r>
              <a:rPr lang="en-IN" dirty="0"/>
              <a:t>Tokenization is a process of converting sentence into a chain of words so that processing word by word can be easily performed. Here we use white space character for tokenization. </a:t>
            </a:r>
            <a:endParaRPr lang="en-US" dirty="0"/>
          </a:p>
          <a:p>
            <a:r>
              <a:rPr lang="en-IN" dirty="0"/>
              <a:t>New York and rock ’n’ roll are individual words despite the fact that they contain spaces, but for many applications we’ll need to separate I’m into the two words I and am</a:t>
            </a:r>
            <a:r>
              <a:rPr lang="en-IN" dirty="0" smtClean="0"/>
              <a:t>.</a:t>
            </a:r>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8</a:t>
            </a:fld>
            <a:endParaRPr lang="en"/>
          </a:p>
        </p:txBody>
      </p:sp>
    </p:spTree>
    <p:extLst>
      <p:ext uri="{BB962C8B-B14F-4D97-AF65-F5344CB8AC3E}">
        <p14:creationId xmlns:p14="http://schemas.microsoft.com/office/powerpoint/2010/main" val="230685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Stop word removal</a:t>
            </a:r>
            <a:endParaRPr lang="en-US" dirty="0"/>
          </a:p>
        </p:txBody>
      </p:sp>
      <p:sp>
        <p:nvSpPr>
          <p:cNvPr id="3" name="Content Placeholder 2"/>
          <p:cNvSpPr>
            <a:spLocks noGrp="1"/>
          </p:cNvSpPr>
          <p:nvPr>
            <p:ph idx="1"/>
          </p:nvPr>
        </p:nvSpPr>
        <p:spPr/>
        <p:txBody>
          <a:bodyPr>
            <a:normAutofit fontScale="92500" lnSpcReduction="10000"/>
          </a:bodyPr>
          <a:lstStyle/>
          <a:p>
            <a:r>
              <a:rPr lang="en-IN" dirty="0"/>
              <a:t>Stop words are the most frequently occurring words which slow down the processing of documents as these</a:t>
            </a:r>
            <a:endParaRPr lang="en-US" dirty="0"/>
          </a:p>
          <a:p>
            <a:r>
              <a:rPr lang="en-IN" dirty="0"/>
              <a:t>words are irrelevant. Hence we remove the stop words to enhance the speed of searching. </a:t>
            </a:r>
            <a:endParaRPr lang="en-IN" dirty="0" smtClean="0"/>
          </a:p>
          <a:p>
            <a:r>
              <a:rPr lang="en-IN" dirty="0" smtClean="0"/>
              <a:t>A </a:t>
            </a:r>
            <a:r>
              <a:rPr lang="en-IN" dirty="0"/>
              <a:t>corpus of stop words is used to filter out the stop words from the documents.</a:t>
            </a:r>
            <a:endParaRPr lang="en-US" dirty="0"/>
          </a:p>
          <a:p>
            <a:r>
              <a:rPr lang="en-US" dirty="0"/>
              <a:t>You can even customize lists of </a:t>
            </a:r>
            <a:r>
              <a:rPr lang="en-US" dirty="0" err="1"/>
              <a:t>stopwords</a:t>
            </a:r>
            <a:r>
              <a:rPr lang="en-US" dirty="0"/>
              <a:t> to include words that you want to ignore.</a:t>
            </a:r>
          </a:p>
          <a:p>
            <a:r>
              <a:rPr lang="en-US" dirty="0"/>
              <a:t>Let’s say you want to classify customer service tickets based on their topics. In this example: </a:t>
            </a:r>
            <a:r>
              <a:rPr lang="en-US" i="1" dirty="0"/>
              <a:t>“Hello, I’m having trouble logging in with my new password”</a:t>
            </a:r>
            <a:r>
              <a:rPr lang="en-US" dirty="0"/>
              <a:t>, it may be useful to remove stop words like </a:t>
            </a:r>
            <a:r>
              <a:rPr lang="en-US" i="1" dirty="0"/>
              <a:t>“hello”</a:t>
            </a:r>
            <a:r>
              <a:rPr lang="en-US" dirty="0"/>
              <a:t>, </a:t>
            </a:r>
            <a:r>
              <a:rPr lang="en-US" i="1" dirty="0"/>
              <a:t>“I”</a:t>
            </a:r>
            <a:r>
              <a:rPr lang="en-US" dirty="0"/>
              <a:t>, </a:t>
            </a:r>
            <a:r>
              <a:rPr lang="en-US" i="1" dirty="0"/>
              <a:t>“am”</a:t>
            </a:r>
            <a:r>
              <a:rPr lang="en-US" dirty="0"/>
              <a:t>, </a:t>
            </a:r>
            <a:r>
              <a:rPr lang="en-US" i="1" dirty="0"/>
              <a:t>“with”</a:t>
            </a:r>
            <a:r>
              <a:rPr lang="en-US" dirty="0"/>
              <a:t>, </a:t>
            </a:r>
            <a:r>
              <a:rPr lang="en-US" i="1" dirty="0"/>
              <a:t>“my”</a:t>
            </a:r>
            <a:r>
              <a:rPr lang="en-US" dirty="0"/>
              <a:t>, so you’re left with the words that help you understand the topic of the ticket: </a:t>
            </a:r>
            <a:r>
              <a:rPr lang="en-US" i="1" dirty="0"/>
              <a:t>“trouble”</a:t>
            </a:r>
            <a:r>
              <a:rPr lang="en-US" dirty="0"/>
              <a:t>, </a:t>
            </a:r>
            <a:r>
              <a:rPr lang="en-US" i="1" dirty="0"/>
              <a:t>“logging in”</a:t>
            </a:r>
            <a:r>
              <a:rPr lang="en-US" dirty="0"/>
              <a:t>, </a:t>
            </a:r>
            <a:r>
              <a:rPr lang="en-US" i="1" dirty="0"/>
              <a:t>“new”</a:t>
            </a:r>
            <a:r>
              <a:rPr lang="en-US" dirty="0"/>
              <a:t>, </a:t>
            </a:r>
            <a:r>
              <a:rPr lang="en-US" i="1" dirty="0"/>
              <a:t>“password”</a:t>
            </a:r>
            <a:r>
              <a:rPr lang="en-US" dirty="0"/>
              <a:t>.</a:t>
            </a:r>
          </a:p>
          <a:p>
            <a:endParaRPr lang="en-US" dirty="0"/>
          </a:p>
        </p:txBody>
      </p:sp>
      <p:sp>
        <p:nvSpPr>
          <p:cNvPr id="4" name="Slide Number Placeholder 3"/>
          <p:cNvSpPr>
            <a:spLocks noGrp="1"/>
          </p:cNvSpPr>
          <p:nvPr>
            <p:ph type="sldNum" sz="quarter" idx="12"/>
          </p:nvPr>
        </p:nvSpPr>
        <p:spPr/>
        <p:txBody>
          <a:bodyPr/>
          <a:lstStyle/>
          <a:p>
            <a:pPr algn="r"/>
            <a:fld id="{00000000-1234-1234-1234-123412341234}" type="slidenum">
              <a:rPr lang="en" smtClean="0"/>
              <a:pPr algn="r"/>
              <a:t>9</a:t>
            </a:fld>
            <a:endParaRPr lang="en"/>
          </a:p>
        </p:txBody>
      </p:sp>
    </p:spTree>
    <p:extLst>
      <p:ext uri="{BB962C8B-B14F-4D97-AF65-F5344CB8AC3E}">
        <p14:creationId xmlns:p14="http://schemas.microsoft.com/office/powerpoint/2010/main" val="231785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17625</TotalTime>
  <Words>1999</Words>
  <Application>Microsoft Office PowerPoint</Application>
  <PresentationFormat>On-screen Show (16:10)</PresentationFormat>
  <Paragraphs>210</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vt:lpstr>
      <vt:lpstr>Lato</vt:lpstr>
      <vt:lpstr>Adjacency</vt:lpstr>
      <vt:lpstr>Natural Language Processing - Introduction</vt:lpstr>
      <vt:lpstr> Natural Language Processing - Introduction </vt:lpstr>
      <vt:lpstr>Fields of NLP</vt:lpstr>
      <vt:lpstr>Speech Recognition</vt:lpstr>
      <vt:lpstr>Natural Language Understanding (NLU)</vt:lpstr>
      <vt:lpstr>Natural Language Generation (NLG)</vt:lpstr>
      <vt:lpstr>Generic NLP system</vt:lpstr>
      <vt:lpstr>Pre-processing</vt:lpstr>
      <vt:lpstr>Stop word removal</vt:lpstr>
      <vt:lpstr>Stemming</vt:lpstr>
      <vt:lpstr>Lemmatization</vt:lpstr>
      <vt:lpstr>Difference between Stemming and Lemmatization</vt:lpstr>
      <vt:lpstr>Ambiguity and Uncertainty in Language</vt:lpstr>
      <vt:lpstr>Ambiguity and Uncertainty in Language</vt:lpstr>
      <vt:lpstr>Ambiguity and Uncertainty in Language</vt:lpstr>
      <vt:lpstr>Ambiguity and Uncertainty in Language</vt:lpstr>
      <vt:lpstr>Stages of NLP</vt:lpstr>
      <vt:lpstr>Stages of NLP</vt:lpstr>
      <vt:lpstr>Morphological Analysis</vt:lpstr>
      <vt:lpstr>Lexical Analysis</vt:lpstr>
      <vt:lpstr>Syntactic Analysis</vt:lpstr>
      <vt:lpstr>Semantic Analysis</vt:lpstr>
      <vt:lpstr>Examples on Semantic Analysis</vt:lpstr>
      <vt:lpstr>Pragmatic Analysis</vt:lpstr>
      <vt:lpstr>Examples of Pragmatic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 - Part III (NPV)</dc:title>
  <dc:creator>Prasad Balan Iyer</dc:creator>
  <cp:lastModifiedBy>BHARAT</cp:lastModifiedBy>
  <cp:revision>578</cp:revision>
  <dcterms:modified xsi:type="dcterms:W3CDTF">2024-01-12T05:22:50Z</dcterms:modified>
</cp:coreProperties>
</file>