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5"/>
  </p:notesMasterIdLst>
  <p:sldIdLst>
    <p:sldId id="256" r:id="rId2"/>
    <p:sldId id="398"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7" r:id="rId31"/>
    <p:sldId id="426" r:id="rId32"/>
    <p:sldId id="379" r:id="rId33"/>
    <p:sldId id="397" r:id="rId34"/>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8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3AC6"/>
    <a:srgbClr val="66BA74"/>
    <a:srgbClr val="193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E5A3F-FDA1-46C1-9C48-705AF0E73451}">
  <a:tblStyle styleId="{69CE5A3F-FDA1-46C1-9C48-705AF0E7345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53381" autoAdjust="0"/>
  </p:normalViewPr>
  <p:slideViewPr>
    <p:cSldViewPr snapToGrid="0">
      <p:cViewPr varScale="1">
        <p:scale>
          <a:sx n="88" d="100"/>
          <a:sy n="88" d="100"/>
        </p:scale>
        <p:origin x="774" y="78"/>
      </p:cViewPr>
      <p:guideLst>
        <p:guide orient="horz" pos="2160"/>
        <p:guide pos="2880"/>
        <p:guide orient="horz" pos="180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20769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534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505"/>
            <a:ext cx="7543800" cy="2161646"/>
          </a:xfrm>
        </p:spPr>
        <p:txBody>
          <a:bodyPr anchor="b"/>
          <a:lstStyle>
            <a:lvl1pPr>
              <a:defRPr sz="64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6461760" cy="889000"/>
          </a:xfrm>
        </p:spPr>
        <p:txBody>
          <a:bodyPr anchor="t">
            <a:normAutofit/>
          </a:bodyPr>
          <a:lstStyle>
            <a:lvl1pPr marL="0" indent="0" algn="l">
              <a:buNone/>
              <a:defRPr sz="1900">
                <a:solidFill>
                  <a:schemeClr val="tx1">
                    <a:tint val="75000"/>
                  </a:schemeClr>
                </a:solidFill>
              </a:defRPr>
            </a:lvl1pPr>
            <a:lvl2pPr marL="444820" indent="0" algn="ctr">
              <a:buNone/>
              <a:defRPr>
                <a:solidFill>
                  <a:schemeClr val="tx1">
                    <a:tint val="75000"/>
                  </a:schemeClr>
                </a:solidFill>
              </a:defRPr>
            </a:lvl2pPr>
            <a:lvl3pPr marL="889640" indent="0" algn="ctr">
              <a:buNone/>
              <a:defRPr>
                <a:solidFill>
                  <a:schemeClr val="tx1">
                    <a:tint val="75000"/>
                  </a:schemeClr>
                </a:solidFill>
              </a:defRPr>
            </a:lvl3pPr>
            <a:lvl4pPr marL="1334460" indent="0" algn="ctr">
              <a:buNone/>
              <a:defRPr>
                <a:solidFill>
                  <a:schemeClr val="tx1">
                    <a:tint val="75000"/>
                  </a:schemeClr>
                </a:solidFill>
              </a:defRPr>
            </a:lvl4pPr>
            <a:lvl5pPr marL="1779279" indent="0" algn="ctr">
              <a:buNone/>
              <a:defRPr>
                <a:solidFill>
                  <a:schemeClr val="tx1">
                    <a:tint val="75000"/>
                  </a:schemeClr>
                </a:solidFill>
              </a:defRPr>
            </a:lvl5pPr>
            <a:lvl6pPr marL="2224099" indent="0" algn="ctr">
              <a:buNone/>
              <a:defRPr>
                <a:solidFill>
                  <a:schemeClr val="tx1">
                    <a:tint val="75000"/>
                  </a:schemeClr>
                </a:solidFill>
              </a:defRPr>
            </a:lvl6pPr>
            <a:lvl7pPr marL="2668920" indent="0" algn="ctr">
              <a:buNone/>
              <a:defRPr>
                <a:solidFill>
                  <a:schemeClr val="tx1">
                    <a:tint val="75000"/>
                  </a:schemeClr>
                </a:solidFill>
              </a:defRPr>
            </a:lvl7pPr>
            <a:lvl8pPr marL="3113739" indent="0" algn="ctr">
              <a:buNone/>
              <a:defRPr>
                <a:solidFill>
                  <a:schemeClr val="tx1">
                    <a:tint val="75000"/>
                  </a:schemeClr>
                </a:solidFill>
              </a:defRPr>
            </a:lvl8pPr>
            <a:lvl9pPr marL="355855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72"/>
            <a:ext cx="1752600" cy="4876271"/>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28872"/>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21" y="4572002"/>
            <a:ext cx="7659687" cy="973668"/>
          </a:xfrm>
        </p:spPr>
        <p:txBody>
          <a:bodyPr anchor="t"/>
          <a:lstStyle>
            <a:lvl1pPr algn="l">
              <a:defRPr sz="35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21" y="3210719"/>
            <a:ext cx="6135687" cy="1361282"/>
          </a:xfrm>
        </p:spPr>
        <p:txBody>
          <a:bodyPr anchor="b"/>
          <a:lstStyle>
            <a:lvl1pPr marL="0" indent="0">
              <a:buNone/>
              <a:defRPr sz="1900">
                <a:solidFill>
                  <a:schemeClr val="tx1">
                    <a:tint val="75000"/>
                  </a:schemeClr>
                </a:solidFill>
              </a:defRPr>
            </a:lvl1pPr>
            <a:lvl2pPr marL="444820" indent="0">
              <a:buNone/>
              <a:defRPr sz="1800">
                <a:solidFill>
                  <a:schemeClr val="tx1">
                    <a:tint val="75000"/>
                  </a:schemeClr>
                </a:solidFill>
              </a:defRPr>
            </a:lvl2pPr>
            <a:lvl3pPr marL="889640" indent="0">
              <a:buNone/>
              <a:defRPr sz="1600">
                <a:solidFill>
                  <a:schemeClr val="tx1">
                    <a:tint val="75000"/>
                  </a:schemeClr>
                </a:solidFill>
              </a:defRPr>
            </a:lvl3pPr>
            <a:lvl4pPr marL="1334460" indent="0">
              <a:buNone/>
              <a:defRPr sz="1300">
                <a:solidFill>
                  <a:schemeClr val="tx1">
                    <a:tint val="75000"/>
                  </a:schemeClr>
                </a:solidFill>
              </a:defRPr>
            </a:lvl4pPr>
            <a:lvl5pPr marL="1779279" indent="0">
              <a:buNone/>
              <a:defRPr sz="1300">
                <a:solidFill>
                  <a:schemeClr val="tx1">
                    <a:tint val="75000"/>
                  </a:schemeClr>
                </a:solidFill>
              </a:defRPr>
            </a:lvl5pPr>
            <a:lvl6pPr marL="2224099" indent="0">
              <a:buNone/>
              <a:defRPr sz="1300">
                <a:solidFill>
                  <a:schemeClr val="tx1">
                    <a:tint val="75000"/>
                  </a:schemeClr>
                </a:solidFill>
              </a:defRPr>
            </a:lvl6pPr>
            <a:lvl7pPr marL="2668920" indent="0">
              <a:buNone/>
              <a:defRPr sz="1300">
                <a:solidFill>
                  <a:schemeClr val="tx1">
                    <a:tint val="75000"/>
                  </a:schemeClr>
                </a:solidFill>
              </a:defRPr>
            </a:lvl7pPr>
            <a:lvl8pPr marL="3113739" indent="0">
              <a:buNone/>
              <a:defRPr sz="1300">
                <a:solidFill>
                  <a:schemeClr val="tx1">
                    <a:tint val="75000"/>
                  </a:schemeClr>
                </a:solidFill>
              </a:defRPr>
            </a:lvl8pPr>
            <a:lvl9pPr marL="3558559"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1/31/2024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80161"/>
            <a:ext cx="3657600" cy="3825240"/>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280161"/>
            <a:ext cx="3657600" cy="3825240"/>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4"/>
            <a:ext cx="3657600" cy="533136"/>
          </a:xfrm>
        </p:spPr>
        <p:txBody>
          <a:bodyPr anchor="b">
            <a:noAutofit/>
          </a:bodyPr>
          <a:lstStyle>
            <a:lvl1pPr marL="0" indent="0" algn="ctr">
              <a:buNone/>
              <a:defRPr sz="1900" b="1">
                <a:solidFill>
                  <a:schemeClr val="tx2"/>
                </a:solidFill>
              </a:defRPr>
            </a:lvl1pPr>
            <a:lvl2pPr marL="444820" indent="0">
              <a:buNone/>
              <a:defRPr sz="1900" b="1"/>
            </a:lvl2pPr>
            <a:lvl3pPr marL="889640" indent="0">
              <a:buNone/>
              <a:defRPr sz="1800" b="1"/>
            </a:lvl3pPr>
            <a:lvl4pPr marL="1334460" indent="0">
              <a:buNone/>
              <a:defRPr sz="1600" b="1"/>
            </a:lvl4pPr>
            <a:lvl5pPr marL="1779279" indent="0">
              <a:buNone/>
              <a:defRPr sz="1600" b="1"/>
            </a:lvl5pPr>
            <a:lvl6pPr marL="2224099" indent="0">
              <a:buNone/>
              <a:defRPr sz="1600" b="1"/>
            </a:lvl6pPr>
            <a:lvl7pPr marL="2668920" indent="0">
              <a:buNone/>
              <a:defRPr sz="1600" b="1"/>
            </a:lvl7pPr>
            <a:lvl8pPr marL="3113739" indent="0">
              <a:buNone/>
              <a:defRPr sz="1600" b="1"/>
            </a:lvl8pPr>
            <a:lvl9pPr marL="355855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7"/>
            <a:ext cx="3657600" cy="329274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279264"/>
            <a:ext cx="3657600" cy="533136"/>
          </a:xfrm>
        </p:spPr>
        <p:txBody>
          <a:bodyPr anchor="b">
            <a:noAutofit/>
          </a:bodyPr>
          <a:lstStyle>
            <a:lvl1pPr marL="0" indent="0" algn="ctr">
              <a:buNone/>
              <a:defRPr sz="1900" b="1">
                <a:solidFill>
                  <a:schemeClr val="tx2"/>
                </a:solidFill>
              </a:defRPr>
            </a:lvl1pPr>
            <a:lvl2pPr marL="444820" indent="0">
              <a:buNone/>
              <a:defRPr sz="1900" b="1"/>
            </a:lvl2pPr>
            <a:lvl3pPr marL="889640" indent="0">
              <a:buNone/>
              <a:defRPr sz="1800" b="1"/>
            </a:lvl3pPr>
            <a:lvl4pPr marL="1334460" indent="0">
              <a:buNone/>
              <a:defRPr sz="1600" b="1"/>
            </a:lvl4pPr>
            <a:lvl5pPr marL="1779279" indent="0">
              <a:buNone/>
              <a:defRPr sz="1600" b="1"/>
            </a:lvl5pPr>
            <a:lvl6pPr marL="2224099" indent="0">
              <a:buNone/>
              <a:defRPr sz="1600" b="1"/>
            </a:lvl6pPr>
            <a:lvl7pPr marL="2668920" indent="0">
              <a:buNone/>
              <a:defRPr sz="1600" b="1"/>
            </a:lvl7pPr>
            <a:lvl8pPr marL="3113739" indent="0">
              <a:buNone/>
              <a:defRPr sz="1600" b="1"/>
            </a:lvl8pPr>
            <a:lvl9pPr marL="355855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812397"/>
            <a:ext cx="3657600" cy="329274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579622"/>
            <a:ext cx="7772400" cy="495300"/>
          </a:xfrm>
        </p:spPr>
        <p:txBody>
          <a:bodyPr anchor="b"/>
          <a:lstStyle>
            <a:lvl1pPr algn="ctr">
              <a:defRPr sz="21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4" y="5080000"/>
            <a:ext cx="7772401" cy="508000"/>
          </a:xfrm>
        </p:spPr>
        <p:txBody>
          <a:bodyPr>
            <a:normAutofit/>
          </a:bodyPr>
          <a:lstStyle>
            <a:lvl1pPr marL="0" indent="0" algn="ctr">
              <a:buNone/>
              <a:defRPr sz="1600"/>
            </a:lvl1pPr>
            <a:lvl2pPr marL="444820" indent="0">
              <a:buNone/>
              <a:defRPr sz="1200"/>
            </a:lvl2pPr>
            <a:lvl3pPr marL="889640" indent="0">
              <a:buNone/>
              <a:defRPr sz="1000"/>
            </a:lvl3pPr>
            <a:lvl4pPr marL="1334460" indent="0">
              <a:buNone/>
              <a:defRPr sz="900"/>
            </a:lvl4pPr>
            <a:lvl5pPr marL="1779279" indent="0">
              <a:buNone/>
              <a:defRPr sz="900"/>
            </a:lvl5pPr>
            <a:lvl6pPr marL="2224099" indent="0">
              <a:buNone/>
              <a:defRPr sz="900"/>
            </a:lvl6pPr>
            <a:lvl7pPr marL="2668920" indent="0">
              <a:buNone/>
              <a:defRPr sz="900"/>
            </a:lvl7pPr>
            <a:lvl8pPr marL="3113739" indent="0">
              <a:buNone/>
              <a:defRPr sz="900"/>
            </a:lvl8pPr>
            <a:lvl9pPr marL="355855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mtClean="0"/>
              <a:pPr algn="r"/>
              <a:t>‹#›</a:t>
            </a:fld>
            <a:endParaRPr lang="en"/>
          </a:p>
        </p:txBody>
      </p:sp>
      <p:sp>
        <p:nvSpPr>
          <p:cNvPr id="9" name="Content Placeholder 8"/>
          <p:cNvSpPr>
            <a:spLocks noGrp="1"/>
          </p:cNvSpPr>
          <p:nvPr>
            <p:ph sz="quarter" idx="13"/>
          </p:nvPr>
        </p:nvSpPr>
        <p:spPr>
          <a:xfrm>
            <a:off x="304800" y="317503"/>
            <a:ext cx="7772400" cy="41190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579398"/>
            <a:ext cx="7772400" cy="495522"/>
          </a:xfrm>
        </p:spPr>
        <p:txBody>
          <a:bodyPr anchor="b"/>
          <a:lstStyle>
            <a:lvl1pPr algn="ctr">
              <a:defRPr sz="21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572000"/>
          </a:xfrm>
        </p:spPr>
        <p:txBody>
          <a:bodyPr/>
          <a:lstStyle>
            <a:lvl1pPr marL="0" indent="0">
              <a:buNone/>
              <a:defRPr sz="3100"/>
            </a:lvl1pPr>
            <a:lvl2pPr marL="444820" indent="0">
              <a:buNone/>
              <a:defRPr sz="2700"/>
            </a:lvl2pPr>
            <a:lvl3pPr marL="889640" indent="0">
              <a:buNone/>
              <a:defRPr sz="2300"/>
            </a:lvl3pPr>
            <a:lvl4pPr marL="1334460" indent="0">
              <a:buNone/>
              <a:defRPr sz="1900"/>
            </a:lvl4pPr>
            <a:lvl5pPr marL="1779279" indent="0">
              <a:buNone/>
              <a:defRPr sz="1900"/>
            </a:lvl5pPr>
            <a:lvl6pPr marL="2224099" indent="0">
              <a:buNone/>
              <a:defRPr sz="1900"/>
            </a:lvl6pPr>
            <a:lvl7pPr marL="2668920" indent="0">
              <a:buNone/>
              <a:defRPr sz="1900"/>
            </a:lvl7pPr>
            <a:lvl8pPr marL="3113739" indent="0">
              <a:buNone/>
              <a:defRPr sz="1900"/>
            </a:lvl8pPr>
            <a:lvl9pPr marL="3558559" indent="0">
              <a:buNone/>
              <a:defRPr sz="1900"/>
            </a:lvl9pPr>
          </a:lstStyle>
          <a:p>
            <a:r>
              <a:rPr lang="en-US" smtClean="0"/>
              <a:t>Click icon to add picture</a:t>
            </a:r>
            <a:endParaRPr lang="en-US" dirty="0"/>
          </a:p>
        </p:txBody>
      </p:sp>
      <p:sp>
        <p:nvSpPr>
          <p:cNvPr id="4" name="Text Placeholder 3"/>
          <p:cNvSpPr>
            <a:spLocks noGrp="1"/>
          </p:cNvSpPr>
          <p:nvPr>
            <p:ph type="body" sz="half" idx="2"/>
          </p:nvPr>
        </p:nvSpPr>
        <p:spPr>
          <a:xfrm>
            <a:off x="301752" y="5080000"/>
            <a:ext cx="7772400" cy="510540"/>
          </a:xfrm>
        </p:spPr>
        <p:txBody>
          <a:bodyPr>
            <a:normAutofit/>
          </a:bodyPr>
          <a:lstStyle>
            <a:lvl1pPr marL="0" indent="0" algn="ctr">
              <a:buNone/>
              <a:defRPr sz="1600"/>
            </a:lvl1pPr>
            <a:lvl2pPr marL="444820" indent="0">
              <a:buNone/>
              <a:defRPr sz="1200"/>
            </a:lvl2pPr>
            <a:lvl3pPr marL="889640" indent="0">
              <a:buNone/>
              <a:defRPr sz="1000"/>
            </a:lvl3pPr>
            <a:lvl4pPr marL="1334460" indent="0">
              <a:buNone/>
              <a:defRPr sz="900"/>
            </a:lvl4pPr>
            <a:lvl5pPr marL="1779279" indent="0">
              <a:buNone/>
              <a:defRPr sz="900"/>
            </a:lvl5pPr>
            <a:lvl6pPr marL="2224099" indent="0">
              <a:buNone/>
              <a:defRPr sz="900"/>
            </a:lvl6pPr>
            <a:lvl7pPr marL="2668920" indent="0">
              <a:buNone/>
              <a:defRPr sz="900"/>
            </a:lvl7pPr>
            <a:lvl8pPr marL="3113739" indent="0">
              <a:buNone/>
              <a:defRPr sz="900"/>
            </a:lvl8pPr>
            <a:lvl9pPr marL="3558559"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1/31/2024</a:t>
            </a:fld>
            <a:endParaRPr lang="en-US" dirty="0"/>
          </a:p>
        </p:txBody>
      </p:sp>
      <p:sp>
        <p:nvSpPr>
          <p:cNvPr id="9" name="Slide Number Placeholder 8"/>
          <p:cNvSpPr>
            <a:spLocks noGrp="1"/>
          </p:cNvSpPr>
          <p:nvPr>
            <p:ph type="sldNum" sz="quarter" idx="11"/>
          </p:nvPr>
        </p:nvSpPr>
        <p:spPr/>
        <p:txBody>
          <a:bodyPr/>
          <a:lstStyle/>
          <a:p>
            <a:pPr algn="r"/>
            <a:fld id="{00000000-1234-1234-1234-123412341234}" type="slidenum">
              <a:rPr lang="en" smtClean="0"/>
              <a:pPr algn="r"/>
              <a:t>‹#›</a:t>
            </a:fld>
            <a:endParaRPr lang="en"/>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8"/>
            <a:ext cx="7620000" cy="952500"/>
          </a:xfrm>
          <a:prstGeom prst="rect">
            <a:avLst/>
          </a:prstGeom>
        </p:spPr>
        <p:txBody>
          <a:bodyPr vert="horz" lIns="88963" tIns="44482" rIns="88963" bIns="44482"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33501"/>
            <a:ext cx="7620000" cy="4000500"/>
          </a:xfrm>
          <a:prstGeom prst="rect">
            <a:avLst/>
          </a:prstGeom>
        </p:spPr>
        <p:txBody>
          <a:bodyPr vert="horz" lIns="88963" tIns="44482" rIns="88963" bIns="4448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8963" tIns="44482" rIns="88963" bIns="44482" rtlCol="0" anchor="ctr"/>
          <a:lstStyle/>
          <a:p>
            <a:pPr algn="ctr"/>
            <a:endParaRPr lang="en-US" dirty="0"/>
          </a:p>
        </p:txBody>
      </p:sp>
      <p:sp>
        <p:nvSpPr>
          <p:cNvPr id="8" name="Rectangle 7"/>
          <p:cNvSpPr/>
          <p:nvPr/>
        </p:nvSpPr>
        <p:spPr>
          <a:xfrm>
            <a:off x="8458200" y="4572000"/>
            <a:ext cx="6858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63" tIns="44482" rIns="88963" bIns="44482" rtlCol="0" anchor="ctr"/>
          <a:lstStyle/>
          <a:p>
            <a:pPr algn="ctr"/>
            <a:endParaRPr lang="en-US" dirty="0"/>
          </a:p>
        </p:txBody>
      </p:sp>
      <p:sp>
        <p:nvSpPr>
          <p:cNvPr id="6" name="Slide Number Placeholder 5"/>
          <p:cNvSpPr>
            <a:spLocks noGrp="1"/>
          </p:cNvSpPr>
          <p:nvPr>
            <p:ph type="sldNum" sz="quarter" idx="4"/>
          </p:nvPr>
        </p:nvSpPr>
        <p:spPr>
          <a:xfrm>
            <a:off x="8531788" y="4707468"/>
            <a:ext cx="548640" cy="33020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r"/>
            <a:fld id="{00000000-1234-1234-1234-123412341234}" type="slidenum">
              <a:rPr lang="en" smtClean="0"/>
              <a:pPr algn="r"/>
              <a:t>‹#›</a:t>
            </a:fld>
            <a:endParaRPr lang="en"/>
          </a:p>
        </p:txBody>
      </p:sp>
      <p:sp>
        <p:nvSpPr>
          <p:cNvPr id="5" name="Footer Placeholder 4"/>
          <p:cNvSpPr>
            <a:spLocks noGrp="1"/>
          </p:cNvSpPr>
          <p:nvPr>
            <p:ph type="ftr" sz="quarter" idx="3"/>
          </p:nvPr>
        </p:nvSpPr>
        <p:spPr>
          <a:xfrm rot="16200000">
            <a:off x="7784190" y="3343488"/>
            <a:ext cx="1972733" cy="365760"/>
          </a:xfrm>
          <a:prstGeom prst="rect">
            <a:avLst/>
          </a:prstGeom>
        </p:spPr>
        <p:txBody>
          <a:bodyPr vert="horz" lIns="88963" tIns="44482" rIns="88963" bIns="44482"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754559" y="1341120"/>
            <a:ext cx="2031999" cy="365760"/>
          </a:xfrm>
          <a:prstGeom prst="rect">
            <a:avLst/>
          </a:prstGeom>
        </p:spPr>
        <p:txBody>
          <a:bodyPr vert="horz" lIns="88963" tIns="44482" rIns="88963" bIns="44482" rtlCol="0" anchor="ctr"/>
          <a:lstStyle>
            <a:lvl1pPr algn="l">
              <a:defRPr sz="1200">
                <a:solidFill>
                  <a:schemeClr val="bg2"/>
                </a:solidFill>
              </a:defRPr>
            </a:lvl1pPr>
          </a:lstStyle>
          <a:p>
            <a:fld id="{327B613C-1AD7-49D3-885D-F654C5CDBAA6}" type="datetime1">
              <a:rPr lang="en-US" smtClean="0"/>
              <a:pPr/>
              <a:t>1/31/2024</a:t>
            </a:fld>
            <a:endParaRPr lang="en-US" dirty="0"/>
          </a:p>
        </p:txBody>
      </p:sp>
      <p:pic>
        <p:nvPicPr>
          <p:cNvPr id="9" name="Picture 8" descr="A picture containing food&#10;&#10;Description automatically generated">
            <a:extLst>
              <a:ext uri="{FF2B5EF4-FFF2-40B4-BE49-F238E27FC236}">
                <a16:creationId xmlns:a16="http://schemas.microsoft.com/office/drawing/2014/main" id="{914E3FB3-7D52-4D52-90AA-69F5CF6DAD29}"/>
              </a:ext>
            </a:extLst>
          </p:cNvPr>
          <p:cNvPicPr>
            <a:picLocks noChangeAspect="1"/>
          </p:cNvPicPr>
          <p:nvPr userDrawn="1"/>
        </p:nvPicPr>
        <p:blipFill>
          <a:blip r:embed="rId13"/>
          <a:stretch>
            <a:fillRect/>
          </a:stretch>
        </p:blipFill>
        <p:spPr>
          <a:xfrm>
            <a:off x="122842" y="5073654"/>
            <a:ext cx="1319592" cy="544953"/>
          </a:xfrm>
          <a:prstGeom prst="rect">
            <a:avLst/>
          </a:prstGeom>
        </p:spPr>
      </p:pic>
      <p:sp>
        <p:nvSpPr>
          <p:cNvPr id="10" name="TextBox 9">
            <a:extLst>
              <a:ext uri="{FF2B5EF4-FFF2-40B4-BE49-F238E27FC236}">
                <a16:creationId xmlns:a16="http://schemas.microsoft.com/office/drawing/2014/main" id="{D7FB37A1-29FF-4425-8393-79A9BBB15B85}"/>
              </a:ext>
            </a:extLst>
          </p:cNvPr>
          <p:cNvSpPr txBox="1"/>
          <p:nvPr userDrawn="1"/>
        </p:nvSpPr>
        <p:spPr>
          <a:xfrm>
            <a:off x="4085331" y="5413421"/>
            <a:ext cx="1115817" cy="243721"/>
          </a:xfrm>
          <a:prstGeom prst="rect">
            <a:avLst/>
          </a:prstGeom>
          <a:noFill/>
        </p:spPr>
        <p:txBody>
          <a:bodyPr wrap="none" lIns="88963" tIns="44482" rIns="88963" bIns="44482" rtlCol="0">
            <a:spAutoFit/>
          </a:bodyPr>
          <a:lstStyle/>
          <a:p>
            <a:r>
              <a:rPr lang="en-IN" sz="1000" dirty="0" err="1" smtClean="0">
                <a:solidFill>
                  <a:schemeClr val="bg1">
                    <a:lumMod val="50000"/>
                  </a:schemeClr>
                </a:solidFill>
              </a:rPr>
              <a:t>Priyanka</a:t>
            </a:r>
            <a:r>
              <a:rPr lang="en-IN" sz="1000" baseline="0" dirty="0" smtClean="0">
                <a:solidFill>
                  <a:schemeClr val="bg1">
                    <a:lumMod val="50000"/>
                  </a:schemeClr>
                </a:solidFill>
              </a:rPr>
              <a:t> </a:t>
            </a:r>
            <a:r>
              <a:rPr lang="en-IN" sz="1000" baseline="0" dirty="0" err="1" smtClean="0">
                <a:solidFill>
                  <a:schemeClr val="bg1">
                    <a:lumMod val="50000"/>
                  </a:schemeClr>
                </a:solidFill>
              </a:rPr>
              <a:t>Kadam</a:t>
            </a:r>
            <a:endParaRPr lang="en-IN" sz="10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defTabSz="889640" rtl="0" eaLnBrk="1" latinLnBrk="0" hangingPunct="1">
        <a:spcBef>
          <a:spcPct val="0"/>
        </a:spcBef>
        <a:buNone/>
        <a:defRPr sz="4500" kern="1200" cap="none" spc="-97" baseline="0">
          <a:ln>
            <a:noFill/>
          </a:ln>
          <a:solidFill>
            <a:schemeClr val="tx2"/>
          </a:solidFill>
          <a:effectLst/>
          <a:latin typeface="+mj-lt"/>
          <a:ea typeface="+mj-ea"/>
          <a:cs typeface="+mj-cs"/>
        </a:defRPr>
      </a:lvl1pPr>
    </p:titleStyle>
    <p:bodyStyle>
      <a:lvl1pPr marL="333615" indent="-222410" algn="l" defTabSz="889640" rtl="0" eaLnBrk="1" latinLnBrk="0" hangingPunct="1">
        <a:spcBef>
          <a:spcPct val="20000"/>
        </a:spcBef>
        <a:buClr>
          <a:schemeClr val="accent1"/>
        </a:buClr>
        <a:buFont typeface="Arial" pitchFamily="34" charset="0"/>
        <a:buChar char="•"/>
        <a:defRPr sz="2100" kern="1200">
          <a:solidFill>
            <a:schemeClr val="tx1"/>
          </a:solidFill>
          <a:latin typeface="+mn-lt"/>
          <a:ea typeface="+mn-ea"/>
          <a:cs typeface="+mn-cs"/>
        </a:defRPr>
      </a:lvl1pPr>
      <a:lvl2pPr marL="622747" indent="-222410" algn="l" defTabSz="889640" rtl="0" eaLnBrk="1" latinLnBrk="0" hangingPunct="1">
        <a:spcBef>
          <a:spcPct val="20000"/>
        </a:spcBef>
        <a:buClr>
          <a:schemeClr val="accent2"/>
        </a:buClr>
        <a:buFont typeface="Arial" pitchFamily="34" charset="0"/>
        <a:buChar char="•"/>
        <a:defRPr sz="1900" kern="1200">
          <a:solidFill>
            <a:schemeClr val="tx1"/>
          </a:solidFill>
          <a:latin typeface="+mn-lt"/>
          <a:ea typeface="+mn-ea"/>
          <a:cs typeface="+mn-cs"/>
        </a:defRPr>
      </a:lvl2pPr>
      <a:lvl3pPr marL="978604" indent="-222410" algn="l" defTabSz="88964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45497" indent="-222410" algn="l" defTabSz="88964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12388" indent="-222410" algn="l" defTabSz="889640" rtl="0" eaLnBrk="1" latinLnBrk="0" hangingPunct="1">
        <a:spcBef>
          <a:spcPct val="20000"/>
        </a:spcBef>
        <a:buClr>
          <a:schemeClr val="accent5"/>
        </a:buClr>
        <a:buFont typeface="Arial" pitchFamily="34" charset="0"/>
        <a:buChar char="•"/>
        <a:defRPr sz="1300" kern="1200" baseline="0">
          <a:solidFill>
            <a:schemeClr val="tx1"/>
          </a:solidFill>
          <a:latin typeface="+mn-lt"/>
          <a:ea typeface="+mn-ea"/>
          <a:cs typeface="+mn-cs"/>
        </a:defRPr>
      </a:lvl5pPr>
      <a:lvl6pPr marL="1690316" indent="-177928" algn="l" defTabSz="889640" rtl="0" eaLnBrk="1" latinLnBrk="0" hangingPunct="1">
        <a:spcBef>
          <a:spcPct val="20000"/>
        </a:spcBef>
        <a:buClr>
          <a:schemeClr val="accent1"/>
        </a:buClr>
        <a:buFont typeface="Arial" pitchFamily="34" charset="0"/>
        <a:buChar char="•"/>
        <a:defRPr sz="1300" kern="1200" baseline="0">
          <a:solidFill>
            <a:schemeClr val="tx1"/>
          </a:solidFill>
          <a:latin typeface="+mn-lt"/>
          <a:ea typeface="+mn-ea"/>
          <a:cs typeface="+mn-cs"/>
        </a:defRPr>
      </a:lvl6pPr>
      <a:lvl7pPr marL="1868245" indent="-177928" algn="l" defTabSz="889640" rtl="0" eaLnBrk="1" latinLnBrk="0" hangingPunct="1">
        <a:spcBef>
          <a:spcPct val="20000"/>
        </a:spcBef>
        <a:buClr>
          <a:schemeClr val="accent2"/>
        </a:buClr>
        <a:buFont typeface="Arial" pitchFamily="34" charset="0"/>
        <a:buChar char="•"/>
        <a:defRPr sz="1300" kern="1200">
          <a:solidFill>
            <a:schemeClr val="tx1"/>
          </a:solidFill>
          <a:latin typeface="+mn-lt"/>
          <a:ea typeface="+mn-ea"/>
          <a:cs typeface="+mn-cs"/>
        </a:defRPr>
      </a:lvl7pPr>
      <a:lvl8pPr marL="2046172" indent="-177928" algn="l" defTabSz="889640" rtl="0" eaLnBrk="1" latinLnBrk="0" hangingPunct="1">
        <a:spcBef>
          <a:spcPct val="20000"/>
        </a:spcBef>
        <a:buClr>
          <a:schemeClr val="accent3"/>
        </a:buClr>
        <a:buFont typeface="Arial" pitchFamily="34" charset="0"/>
        <a:buChar char="•"/>
        <a:defRPr sz="1300" kern="1200">
          <a:solidFill>
            <a:schemeClr val="tx1"/>
          </a:solidFill>
          <a:latin typeface="+mn-lt"/>
          <a:ea typeface="+mn-ea"/>
          <a:cs typeface="+mn-cs"/>
        </a:defRPr>
      </a:lvl8pPr>
      <a:lvl9pPr marL="2224099" indent="-177928" algn="l" defTabSz="889640" rtl="0" eaLnBrk="1" latinLnBrk="0" hangingPunct="1">
        <a:spcBef>
          <a:spcPct val="20000"/>
        </a:spcBef>
        <a:buClr>
          <a:schemeClr val="accent4"/>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889640" rtl="0" eaLnBrk="1" latinLnBrk="0" hangingPunct="1">
        <a:defRPr sz="1800" kern="1200">
          <a:solidFill>
            <a:schemeClr val="tx1"/>
          </a:solidFill>
          <a:latin typeface="+mn-lt"/>
          <a:ea typeface="+mn-ea"/>
          <a:cs typeface="+mn-cs"/>
        </a:defRPr>
      </a:lvl1pPr>
      <a:lvl2pPr marL="444820" algn="l" defTabSz="889640" rtl="0" eaLnBrk="1" latinLnBrk="0" hangingPunct="1">
        <a:defRPr sz="1800" kern="1200">
          <a:solidFill>
            <a:schemeClr val="tx1"/>
          </a:solidFill>
          <a:latin typeface="+mn-lt"/>
          <a:ea typeface="+mn-ea"/>
          <a:cs typeface="+mn-cs"/>
        </a:defRPr>
      </a:lvl2pPr>
      <a:lvl3pPr marL="889640" algn="l" defTabSz="889640" rtl="0" eaLnBrk="1" latinLnBrk="0" hangingPunct="1">
        <a:defRPr sz="1800" kern="1200">
          <a:solidFill>
            <a:schemeClr val="tx1"/>
          </a:solidFill>
          <a:latin typeface="+mn-lt"/>
          <a:ea typeface="+mn-ea"/>
          <a:cs typeface="+mn-cs"/>
        </a:defRPr>
      </a:lvl3pPr>
      <a:lvl4pPr marL="1334460" algn="l" defTabSz="889640" rtl="0" eaLnBrk="1" latinLnBrk="0" hangingPunct="1">
        <a:defRPr sz="1800" kern="1200">
          <a:solidFill>
            <a:schemeClr val="tx1"/>
          </a:solidFill>
          <a:latin typeface="+mn-lt"/>
          <a:ea typeface="+mn-ea"/>
          <a:cs typeface="+mn-cs"/>
        </a:defRPr>
      </a:lvl4pPr>
      <a:lvl5pPr marL="1779279" algn="l" defTabSz="889640" rtl="0" eaLnBrk="1" latinLnBrk="0" hangingPunct="1">
        <a:defRPr sz="1800" kern="1200">
          <a:solidFill>
            <a:schemeClr val="tx1"/>
          </a:solidFill>
          <a:latin typeface="+mn-lt"/>
          <a:ea typeface="+mn-ea"/>
          <a:cs typeface="+mn-cs"/>
        </a:defRPr>
      </a:lvl5pPr>
      <a:lvl6pPr marL="2224099" algn="l" defTabSz="889640" rtl="0" eaLnBrk="1" latinLnBrk="0" hangingPunct="1">
        <a:defRPr sz="1800" kern="1200">
          <a:solidFill>
            <a:schemeClr val="tx1"/>
          </a:solidFill>
          <a:latin typeface="+mn-lt"/>
          <a:ea typeface="+mn-ea"/>
          <a:cs typeface="+mn-cs"/>
        </a:defRPr>
      </a:lvl6pPr>
      <a:lvl7pPr marL="2668920" algn="l" defTabSz="889640" rtl="0" eaLnBrk="1" latinLnBrk="0" hangingPunct="1">
        <a:defRPr sz="1800" kern="1200">
          <a:solidFill>
            <a:schemeClr val="tx1"/>
          </a:solidFill>
          <a:latin typeface="+mn-lt"/>
          <a:ea typeface="+mn-ea"/>
          <a:cs typeface="+mn-cs"/>
        </a:defRPr>
      </a:lvl7pPr>
      <a:lvl8pPr marL="3113739" algn="l" defTabSz="889640" rtl="0" eaLnBrk="1" latinLnBrk="0" hangingPunct="1">
        <a:defRPr sz="1800" kern="1200">
          <a:solidFill>
            <a:schemeClr val="tx1"/>
          </a:solidFill>
          <a:latin typeface="+mn-lt"/>
          <a:ea typeface="+mn-ea"/>
          <a:cs typeface="+mn-cs"/>
        </a:defRPr>
      </a:lvl8pPr>
      <a:lvl9pPr marL="3558559" algn="l" defTabSz="8896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quick_guide.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827308"/>
            <a:ext cx="8220080" cy="1738668"/>
          </a:xfrm>
          <a:prstGeom prst="rect">
            <a:avLst/>
          </a:prstGeom>
        </p:spPr>
        <p:txBody>
          <a:bodyPr spcFirstLastPara="1" wrap="square" lIns="88949" tIns="88949" rIns="88949" bIns="88949" anchor="b" anchorCtr="0">
            <a:noAutofit/>
          </a:bodyPr>
          <a:lstStyle/>
          <a:p>
            <a:r>
              <a:rPr lang="en-US" sz="3600" dirty="0"/>
              <a:t>Natural Language Processing </a:t>
            </a:r>
          </a:p>
        </p:txBody>
      </p:sp>
      <p:sp>
        <p:nvSpPr>
          <p:cNvPr id="56" name="Google Shape;56;p13"/>
          <p:cNvSpPr txBox="1">
            <a:spLocks noGrp="1"/>
          </p:cNvSpPr>
          <p:nvPr>
            <p:ph type="subTitle" idx="1"/>
          </p:nvPr>
        </p:nvSpPr>
        <p:spPr>
          <a:xfrm>
            <a:off x="311700" y="3291510"/>
            <a:ext cx="8520600" cy="1718906"/>
          </a:xfrm>
          <a:prstGeom prst="rect">
            <a:avLst/>
          </a:prstGeom>
        </p:spPr>
        <p:txBody>
          <a:bodyPr spcFirstLastPara="1" wrap="square" lIns="88949" tIns="88949" rIns="88949" bIns="88949" anchor="ctr" anchorCtr="0">
            <a:noAutofit/>
          </a:bodyPr>
          <a:lstStyle/>
          <a:p>
            <a:pPr lvl="0"/>
            <a:r>
              <a:rPr lang="en-IN" dirty="0" smtClean="0"/>
              <a:t>EXTC </a:t>
            </a:r>
            <a:r>
              <a:rPr lang="en-IN" dirty="0"/>
              <a:t>– </a:t>
            </a:r>
            <a:r>
              <a:rPr lang="en-IN" dirty="0" smtClean="0"/>
              <a:t>BE(SEM VIII) </a:t>
            </a:r>
            <a:r>
              <a:rPr lang="en-IN" dirty="0"/>
              <a:t>– </a:t>
            </a:r>
            <a:r>
              <a:rPr lang="en-IN" dirty="0" smtClean="0"/>
              <a:t>NLP</a:t>
            </a:r>
            <a:endParaRPr lang="en-IN" dirty="0"/>
          </a:p>
          <a:p>
            <a:pPr lvl="0"/>
            <a:endParaRPr lang="en-IN" dirty="0"/>
          </a:p>
          <a:p>
            <a:pPr lvl="0"/>
            <a:r>
              <a:rPr lang="en-IN" b="1" dirty="0" err="1"/>
              <a:t>Prof.</a:t>
            </a:r>
            <a:r>
              <a:rPr lang="en-IN" b="1" dirty="0"/>
              <a:t> </a:t>
            </a:r>
            <a:r>
              <a:rPr lang="en-IN" b="1" dirty="0" err="1"/>
              <a:t>Priyanka</a:t>
            </a:r>
            <a:r>
              <a:rPr lang="en-IN" b="1" dirty="0"/>
              <a:t> </a:t>
            </a:r>
            <a:r>
              <a:rPr lang="en-IN" b="1" dirty="0" err="1"/>
              <a:t>Kadam</a:t>
            </a:r>
            <a:endParaRPr lang="en-IN" b="1" dirty="0"/>
          </a:p>
          <a:p>
            <a:pPr lvl="0"/>
            <a:r>
              <a:rPr lang="en-IN" sz="1300" dirty="0"/>
              <a:t>Assistant Professor</a:t>
            </a:r>
          </a:p>
          <a:p>
            <a:pPr lvl="0"/>
            <a:r>
              <a:rPr lang="en-IN" sz="1300" dirty="0"/>
              <a:t>Dept. of Electronics and Telecommunication </a:t>
            </a:r>
          </a:p>
          <a:p>
            <a:pPr lvl="0"/>
            <a:r>
              <a:rPr lang="en-IN" sz="1300" dirty="0"/>
              <a:t>SIES Graduate School of Technology</a:t>
            </a:r>
          </a:p>
        </p:txBody>
      </p:sp>
      <p:sp>
        <p:nvSpPr>
          <p:cNvPr id="3" name="Slide Number Placeholder 2">
            <a:extLst>
              <a:ext uri="{FF2B5EF4-FFF2-40B4-BE49-F238E27FC236}">
                <a16:creationId xmlns:a16="http://schemas.microsoft.com/office/drawing/2014/main" id="{0CEDE995-1943-4164-B1BE-C25A240B359E}"/>
              </a:ext>
            </a:extLst>
          </p:cNvPr>
          <p:cNvSpPr>
            <a:spLocks noGrp="1"/>
          </p:cNvSpPr>
          <p:nvPr>
            <p:ph type="sldNum" sz="quarter" idx="12"/>
          </p:nvPr>
        </p:nvSpPr>
        <p:spPr/>
        <p:txBody>
          <a:bodyPr/>
          <a:lstStyle/>
          <a:p>
            <a:pPr algn="r"/>
            <a:fld id="{00000000-1234-1234-1234-123412341234}" type="slidenum">
              <a:rPr lang="en" smtClean="0"/>
              <a:pPr algn="r"/>
              <a:t>1</a:t>
            </a:fld>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Problem 4:</a:t>
            </a:r>
          </a:p>
          <a:p>
            <a:r>
              <a:rPr lang="en-US" dirty="0"/>
              <a:t>Three persons A, B and C have applied for a job in a private company. The chance of their selections is in the ratio 1 : 2 : 4. The probabilities that A, B and C can introduce changes to improve the profits of the company are 0.8, 0.5 and 0.3, respectively. If the change does not take place, find the probability that it is due to the appointment of C.</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10</a:t>
            </a:fld>
            <a:endParaRPr lang="en"/>
          </a:p>
        </p:txBody>
      </p:sp>
    </p:spTree>
    <p:extLst>
      <p:ext uri="{BB962C8B-B14F-4D97-AF65-F5344CB8AC3E}">
        <p14:creationId xmlns:p14="http://schemas.microsoft.com/office/powerpoint/2010/main" val="2120932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Let E</a:t>
            </a:r>
            <a:r>
              <a:rPr lang="en-US" baseline="-25000" dirty="0"/>
              <a:t>1</a:t>
            </a:r>
            <a:r>
              <a:rPr lang="en-US" dirty="0"/>
              <a:t>: person A get selected</a:t>
            </a:r>
          </a:p>
          <a:p>
            <a:r>
              <a:rPr lang="en-US" dirty="0"/>
              <a:t>E</a:t>
            </a:r>
            <a:r>
              <a:rPr lang="en-US" baseline="-25000" dirty="0"/>
              <a:t>2</a:t>
            </a:r>
            <a:r>
              <a:rPr lang="en-US" dirty="0"/>
              <a:t>: person B get selected</a:t>
            </a:r>
          </a:p>
          <a:p>
            <a:r>
              <a:rPr lang="en-US" dirty="0"/>
              <a:t>E</a:t>
            </a:r>
            <a:r>
              <a:rPr lang="en-US" baseline="-25000" dirty="0"/>
              <a:t>3</a:t>
            </a:r>
            <a:r>
              <a:rPr lang="en-US" dirty="0"/>
              <a:t>: person C get selected</a:t>
            </a:r>
          </a:p>
          <a:p>
            <a:r>
              <a:rPr lang="en-US" dirty="0"/>
              <a:t>A: Changes introduced but profit not happened</a:t>
            </a:r>
          </a:p>
          <a:p>
            <a:r>
              <a:rPr lang="en-US" dirty="0"/>
              <a:t>Now, P(E</a:t>
            </a:r>
            <a:r>
              <a:rPr lang="en-US" baseline="-25000" dirty="0"/>
              <a:t>1</a:t>
            </a:r>
            <a:r>
              <a:rPr lang="en-US" dirty="0"/>
              <a:t>) = 1/(1+2+4) = 1/7</a:t>
            </a:r>
          </a:p>
          <a:p>
            <a:r>
              <a:rPr lang="en-US" dirty="0"/>
              <a:t>P(E</a:t>
            </a:r>
            <a:r>
              <a:rPr lang="en-US" baseline="-25000" dirty="0"/>
              <a:t>2</a:t>
            </a:r>
            <a:r>
              <a:rPr lang="en-US" dirty="0"/>
              <a:t>) = 2/7 and P(E</a:t>
            </a:r>
            <a:r>
              <a:rPr lang="en-US" baseline="-25000" dirty="0"/>
              <a:t>3</a:t>
            </a:r>
            <a:r>
              <a:rPr lang="en-US" dirty="0"/>
              <a:t>) = 4/7</a:t>
            </a:r>
          </a:p>
          <a:p>
            <a:r>
              <a:rPr lang="en-US" dirty="0"/>
              <a:t>P(A|E</a:t>
            </a:r>
            <a:r>
              <a:rPr lang="en-US" baseline="-25000" dirty="0"/>
              <a:t>1</a:t>
            </a:r>
            <a:r>
              <a:rPr lang="en-US" dirty="0"/>
              <a:t>) = P(Profit not happened by the changes introduces by A) = 1 – P(Profit happened by the changes introduces by A) = 1 – 0.8 = 0.2</a:t>
            </a:r>
          </a:p>
          <a:p>
            <a:r>
              <a:rPr lang="en-US" dirty="0"/>
              <a:t>P(A|E</a:t>
            </a:r>
            <a:r>
              <a:rPr lang="en-US" baseline="-25000" dirty="0"/>
              <a:t>2</a:t>
            </a:r>
            <a:r>
              <a:rPr lang="en-US" dirty="0"/>
              <a:t>) = P(Profit not happened by the changes introduces by B) = </a:t>
            </a:r>
            <a:r>
              <a:rPr lang="en-US" dirty="0" smtClean="0"/>
              <a:t>1 </a:t>
            </a:r>
            <a:r>
              <a:rPr lang="en-US" dirty="0"/>
              <a:t>– P(Profit happened by the changes introduces by B) = 1 – 0.5 = 0.5</a:t>
            </a:r>
          </a:p>
          <a:p>
            <a:r>
              <a:rPr lang="en-US" dirty="0"/>
              <a:t>P(A|E</a:t>
            </a:r>
            <a:r>
              <a:rPr lang="en-US" baseline="-25000" dirty="0"/>
              <a:t>3</a:t>
            </a:r>
            <a:r>
              <a:rPr lang="en-US" dirty="0"/>
              <a:t>) = P(Profit not happened by the changes introduces by C) = 1 – P(Profit happened by the changes introduces by C) = 1 – 0.3 = </a:t>
            </a:r>
            <a:r>
              <a:rPr lang="en-US" dirty="0" smtClean="0"/>
              <a:t>0.7</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11</a:t>
            </a:fld>
            <a:endParaRPr lang="en"/>
          </a:p>
        </p:txBody>
      </p:sp>
    </p:spTree>
    <p:extLst>
      <p:ext uri="{BB962C8B-B14F-4D97-AF65-F5344CB8AC3E}">
        <p14:creationId xmlns:p14="http://schemas.microsoft.com/office/powerpoint/2010/main" val="377748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351692" y="1488831"/>
            <a:ext cx="7725508" cy="3352800"/>
          </a:xfrm>
          <a:prstGeom prst="rect">
            <a:avLst/>
          </a:prstGeom>
        </p:spPr>
      </p:pic>
      <p:sp>
        <p:nvSpPr>
          <p:cNvPr id="4" name="Slide Number Placeholder 3"/>
          <p:cNvSpPr>
            <a:spLocks noGrp="1"/>
          </p:cNvSpPr>
          <p:nvPr>
            <p:ph type="sldNum" sz="quarter" idx="12"/>
          </p:nvPr>
        </p:nvSpPr>
        <p:spPr/>
        <p:txBody>
          <a:bodyPr/>
          <a:lstStyle/>
          <a:p>
            <a:pPr algn="r"/>
            <a:fld id="{00000000-1234-1234-1234-123412341234}" type="slidenum">
              <a:rPr lang="en" smtClean="0"/>
              <a:pPr algn="r"/>
              <a:t>12</a:t>
            </a:fld>
            <a:endParaRPr lang="en"/>
          </a:p>
        </p:txBody>
      </p:sp>
    </p:spTree>
    <p:extLst>
      <p:ext uri="{BB962C8B-B14F-4D97-AF65-F5344CB8AC3E}">
        <p14:creationId xmlns:p14="http://schemas.microsoft.com/office/powerpoint/2010/main" val="3538132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observed that 50% of mails are spam. There is a software that filters spam mail before reaching the inbox. It accuracy for detecting a spam mail is 99% and chances of tagging a non-spam mail as spam mail is 5%. If a certain mail is tagged as spam find the probability that it is not a spam mail.</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13</a:t>
            </a:fld>
            <a:endParaRPr lang="en"/>
          </a:p>
        </p:txBody>
      </p:sp>
    </p:spTree>
    <p:extLst>
      <p:ext uri="{BB962C8B-B14F-4D97-AF65-F5344CB8AC3E}">
        <p14:creationId xmlns:p14="http://schemas.microsoft.com/office/powerpoint/2010/main" val="1799437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 E</a:t>
            </a:r>
            <a:r>
              <a:rPr lang="en-US" baseline="-25000" dirty="0"/>
              <a:t>1</a:t>
            </a:r>
            <a:r>
              <a:rPr lang="en-US" dirty="0"/>
              <a:t> = event of spam mail</a:t>
            </a:r>
          </a:p>
          <a:p>
            <a:r>
              <a:rPr lang="en-US" dirty="0"/>
              <a:t>E</a:t>
            </a:r>
            <a:r>
              <a:rPr lang="en-US" baseline="-25000" dirty="0"/>
              <a:t>2</a:t>
            </a:r>
            <a:r>
              <a:rPr lang="en-US" dirty="0"/>
              <a:t> = event of non-spam mail</a:t>
            </a:r>
          </a:p>
          <a:p>
            <a:r>
              <a:rPr lang="en-US" dirty="0"/>
              <a:t>A = event of detecting a spam mail</a:t>
            </a:r>
          </a:p>
          <a:p>
            <a:r>
              <a:rPr lang="en-US" dirty="0"/>
              <a:t>Now, P(E</a:t>
            </a:r>
            <a:r>
              <a:rPr lang="en-US" baseline="-25000" dirty="0"/>
              <a:t>1</a:t>
            </a:r>
            <a:r>
              <a:rPr lang="en-US" dirty="0"/>
              <a:t>) = 0.5 and P(E</a:t>
            </a:r>
            <a:r>
              <a:rPr lang="en-US" baseline="-25000" dirty="0"/>
              <a:t>2</a:t>
            </a:r>
            <a:r>
              <a:rPr lang="en-US" dirty="0"/>
              <a:t>) = 0.5</a:t>
            </a:r>
          </a:p>
          <a:p>
            <a:r>
              <a:rPr lang="en-US" dirty="0"/>
              <a:t>P(A|E</a:t>
            </a:r>
            <a:r>
              <a:rPr lang="en-US" baseline="-25000" dirty="0"/>
              <a:t>1</a:t>
            </a:r>
            <a:r>
              <a:rPr lang="en-US" dirty="0"/>
              <a:t>) = 0.99 and P(A|E</a:t>
            </a:r>
            <a:r>
              <a:rPr lang="en-US" baseline="-25000" dirty="0"/>
              <a:t>2</a:t>
            </a:r>
            <a:r>
              <a:rPr lang="en-US" dirty="0"/>
              <a:t>) = 0.05</a:t>
            </a:r>
          </a:p>
          <a:p>
            <a:pPr marL="111205" indent="0">
              <a:buNone/>
            </a:pP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14</a:t>
            </a:fld>
            <a:endParaRPr lang="en"/>
          </a:p>
        </p:txBody>
      </p:sp>
    </p:spTree>
    <p:extLst>
      <p:ext uri="{BB962C8B-B14F-4D97-AF65-F5344CB8AC3E}">
        <p14:creationId xmlns:p14="http://schemas.microsoft.com/office/powerpoint/2010/main" val="798213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85446" y="1582615"/>
            <a:ext cx="3849199" cy="2016735"/>
          </a:xfrm>
          <a:prstGeom prst="rect">
            <a:avLst/>
          </a:prstGeom>
        </p:spPr>
      </p:pic>
      <p:sp>
        <p:nvSpPr>
          <p:cNvPr id="4" name="Slide Number Placeholder 3"/>
          <p:cNvSpPr>
            <a:spLocks noGrp="1"/>
          </p:cNvSpPr>
          <p:nvPr>
            <p:ph type="sldNum" sz="quarter" idx="12"/>
          </p:nvPr>
        </p:nvSpPr>
        <p:spPr/>
        <p:txBody>
          <a:bodyPr/>
          <a:lstStyle/>
          <a:p>
            <a:pPr algn="r"/>
            <a:fld id="{00000000-1234-1234-1234-123412341234}" type="slidenum">
              <a:rPr lang="en" smtClean="0"/>
              <a:pPr algn="r"/>
              <a:t>15</a:t>
            </a:fld>
            <a:endParaRPr lang="en"/>
          </a:p>
        </p:txBody>
      </p:sp>
    </p:spTree>
    <p:extLst>
      <p:ext uri="{BB962C8B-B14F-4D97-AF65-F5344CB8AC3E}">
        <p14:creationId xmlns:p14="http://schemas.microsoft.com/office/powerpoint/2010/main" val="2225003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33389663"/>
              </p:ext>
            </p:extLst>
          </p:nvPr>
        </p:nvGraphicFramePr>
        <p:xfrm>
          <a:off x="1076325" y="2778368"/>
          <a:ext cx="6381750" cy="2011680"/>
        </p:xfrm>
        <a:graphic>
          <a:graphicData uri="http://schemas.openxmlformats.org/drawingml/2006/table">
            <a:tbl>
              <a:tblPr/>
              <a:tblGrid>
                <a:gridCol w="3190875">
                  <a:extLst>
                    <a:ext uri="{9D8B030D-6E8A-4147-A177-3AD203B41FA5}">
                      <a16:colId xmlns:a16="http://schemas.microsoft.com/office/drawing/2014/main" val="1363673353"/>
                    </a:ext>
                  </a:extLst>
                </a:gridCol>
                <a:gridCol w="3190875">
                  <a:extLst>
                    <a:ext uri="{9D8B030D-6E8A-4147-A177-3AD203B41FA5}">
                      <a16:colId xmlns:a16="http://schemas.microsoft.com/office/drawing/2014/main" val="1127777668"/>
                    </a:ext>
                  </a:extLst>
                </a:gridCol>
              </a:tblGrid>
              <a:tr h="455231">
                <a:tc>
                  <a:txBody>
                    <a:bodyPr/>
                    <a:lstStyle/>
                    <a:p>
                      <a:pPr fontAlgn="t"/>
                      <a:r>
                        <a:rPr lang="en-US">
                          <a:effectLst/>
                        </a:rPr>
                        <a:t>Numbers on the Dice</a:t>
                      </a:r>
                    </a:p>
                  </a:txBody>
                  <a:tcPr marL="76200" marR="76200" marT="114300" marB="1143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Bag choosen</a:t>
                      </a:r>
                    </a:p>
                  </a:txBody>
                  <a:tcPr marL="76200" marR="76200" marT="114300" marB="1143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4286290232"/>
                  </a:ext>
                </a:extLst>
              </a:tr>
              <a:tr h="455231">
                <a:tc>
                  <a:txBody>
                    <a:bodyPr/>
                    <a:lstStyle/>
                    <a:p>
                      <a:pPr fontAlgn="t"/>
                      <a:r>
                        <a:rPr lang="en-US">
                          <a:effectLst/>
                        </a:rPr>
                        <a:t>1</a:t>
                      </a:r>
                    </a:p>
                  </a:txBody>
                  <a:tcPr marL="76200" marR="76200" marT="114300" marB="1143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dirty="0">
                          <a:effectLst/>
                        </a:rPr>
                        <a:t>Bag A</a:t>
                      </a:r>
                    </a:p>
                  </a:txBody>
                  <a:tcPr marL="76200" marR="76200" marT="114300" marB="1143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361770240"/>
                  </a:ext>
                </a:extLst>
              </a:tr>
              <a:tr h="455231">
                <a:tc>
                  <a:txBody>
                    <a:bodyPr/>
                    <a:lstStyle/>
                    <a:p>
                      <a:pPr fontAlgn="t"/>
                      <a:r>
                        <a:rPr lang="en-US">
                          <a:effectLst/>
                        </a:rPr>
                        <a:t>2 or 3</a:t>
                      </a:r>
                    </a:p>
                  </a:txBody>
                  <a:tcPr marL="76200" marR="76200" marT="114300" marB="1143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Bag B</a:t>
                      </a:r>
                    </a:p>
                  </a:txBody>
                  <a:tcPr marL="76200" marR="76200" marT="114300" marB="1143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230264394"/>
                  </a:ext>
                </a:extLst>
              </a:tr>
              <a:tr h="455231">
                <a:tc>
                  <a:txBody>
                    <a:bodyPr/>
                    <a:lstStyle/>
                    <a:p>
                      <a:pPr fontAlgn="t"/>
                      <a:r>
                        <a:rPr lang="en-US">
                          <a:effectLst/>
                        </a:rPr>
                        <a:t>4 or 5 or 6</a:t>
                      </a:r>
                    </a:p>
                  </a:txBody>
                  <a:tcPr marL="76200" marR="76200" marT="114300" marB="1143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pPr fontAlgn="t"/>
                      <a:r>
                        <a:rPr lang="en-US" dirty="0">
                          <a:effectLst/>
                        </a:rPr>
                        <a:t>Bag C</a:t>
                      </a:r>
                    </a:p>
                  </a:txBody>
                  <a:tcPr marL="76200" marR="76200" marT="114300" marB="1143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134554991"/>
                  </a:ext>
                </a:extLst>
              </a:tr>
            </a:tbl>
          </a:graphicData>
        </a:graphic>
      </p:graphicFrame>
      <p:sp>
        <p:nvSpPr>
          <p:cNvPr id="4" name="Slide Number Placeholder 3"/>
          <p:cNvSpPr>
            <a:spLocks noGrp="1"/>
          </p:cNvSpPr>
          <p:nvPr>
            <p:ph type="sldNum" sz="quarter" idx="12"/>
          </p:nvPr>
        </p:nvSpPr>
        <p:spPr/>
        <p:txBody>
          <a:bodyPr/>
          <a:lstStyle/>
          <a:p>
            <a:pPr algn="r"/>
            <a:fld id="{00000000-1234-1234-1234-123412341234}" type="slidenum">
              <a:rPr lang="en" smtClean="0"/>
              <a:pPr algn="r"/>
              <a:t>16</a:t>
            </a:fld>
            <a:endParaRPr lang="en"/>
          </a:p>
        </p:txBody>
      </p:sp>
      <p:sp>
        <p:nvSpPr>
          <p:cNvPr id="8" name="Rectangle 2"/>
          <p:cNvSpPr>
            <a:spLocks noChangeArrowheads="1"/>
          </p:cNvSpPr>
          <p:nvPr/>
        </p:nvSpPr>
        <p:spPr bwMode="auto">
          <a:xfrm>
            <a:off x="0" y="-1956613"/>
            <a:ext cx="80772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44444"/>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44444"/>
                </a:solidFill>
                <a:effectLst/>
                <a:latin typeface="Poppins"/>
              </a:rPr>
              <a:t>An unbiased dice is rolled and for each number on the dice a bag is chosen: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44444"/>
                </a:solidFill>
                <a:effectLst/>
                <a:latin typeface="Poppins"/>
              </a:rPr>
              <a:t>Bag A contains 3 white ball and 2 black ball, bag B contains 3 white ball and 4 black ball and bag C contains 4 white ball and 5 black ball. Dice is rolled and bag is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44444"/>
                </a:solidFill>
                <a:effectLst/>
                <a:latin typeface="Poppins"/>
              </a:rPr>
              <a:t>if a white ball is chosen find the probability that it is chosen from bag B.</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7450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 E</a:t>
            </a:r>
            <a:r>
              <a:rPr lang="en-US" baseline="-25000" dirty="0"/>
              <a:t>1</a:t>
            </a:r>
            <a:r>
              <a:rPr lang="en-US" dirty="0"/>
              <a:t> = event of choosing bag A</a:t>
            </a:r>
          </a:p>
          <a:p>
            <a:r>
              <a:rPr lang="en-US" dirty="0"/>
              <a:t>E</a:t>
            </a:r>
            <a:r>
              <a:rPr lang="en-US" baseline="-25000" dirty="0"/>
              <a:t>2</a:t>
            </a:r>
            <a:r>
              <a:rPr lang="en-US" dirty="0"/>
              <a:t> = event of choosing bag B</a:t>
            </a:r>
          </a:p>
          <a:p>
            <a:r>
              <a:rPr lang="en-US" dirty="0"/>
              <a:t>E</a:t>
            </a:r>
            <a:r>
              <a:rPr lang="en-US" baseline="-25000" dirty="0"/>
              <a:t>3</a:t>
            </a:r>
            <a:r>
              <a:rPr lang="en-US" dirty="0"/>
              <a:t> = event of choosing bag C</a:t>
            </a:r>
          </a:p>
          <a:p>
            <a:r>
              <a:rPr lang="en-US" dirty="0"/>
              <a:t>A = event of choosing white ball</a:t>
            </a:r>
          </a:p>
          <a:p>
            <a:r>
              <a:rPr lang="en-US" dirty="0"/>
              <a:t>Then, P(E</a:t>
            </a:r>
            <a:r>
              <a:rPr lang="en-US" baseline="-25000" dirty="0"/>
              <a:t>1</a:t>
            </a:r>
            <a:r>
              <a:rPr lang="en-US" dirty="0"/>
              <a:t>) = ⅙, P(E</a:t>
            </a:r>
            <a:r>
              <a:rPr lang="en-US" baseline="-25000" dirty="0"/>
              <a:t>2</a:t>
            </a:r>
            <a:r>
              <a:rPr lang="en-US" dirty="0"/>
              <a:t>) = 2/6 = ⅔, P(E</a:t>
            </a:r>
            <a:r>
              <a:rPr lang="en-US" baseline="-25000" dirty="0"/>
              <a:t>3</a:t>
            </a:r>
            <a:r>
              <a:rPr lang="en-US" dirty="0"/>
              <a:t>) = 3/6 = ½</a:t>
            </a:r>
          </a:p>
          <a:p>
            <a:r>
              <a:rPr lang="en-US" dirty="0"/>
              <a:t>And P(A|E</a:t>
            </a:r>
            <a:r>
              <a:rPr lang="en-US" baseline="-25000" dirty="0"/>
              <a:t>1</a:t>
            </a:r>
            <a:r>
              <a:rPr lang="en-US" dirty="0"/>
              <a:t>) = ⅗, P(A|E</a:t>
            </a:r>
            <a:r>
              <a:rPr lang="en-US" baseline="-25000" dirty="0"/>
              <a:t>2</a:t>
            </a:r>
            <a:r>
              <a:rPr lang="en-US" dirty="0"/>
              <a:t>) = 3/7, P(A|E</a:t>
            </a:r>
            <a:r>
              <a:rPr lang="en-US" baseline="-25000" dirty="0"/>
              <a:t>3</a:t>
            </a:r>
            <a:r>
              <a:rPr lang="en-US" dirty="0"/>
              <a:t>) = 4/9</a:t>
            </a:r>
          </a:p>
          <a:p>
            <a:pPr marL="111205" indent="0">
              <a:buNone/>
            </a:pP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17</a:t>
            </a:fld>
            <a:endParaRPr lang="en"/>
          </a:p>
        </p:txBody>
      </p:sp>
    </p:spTree>
    <p:extLst>
      <p:ext uri="{BB962C8B-B14F-4D97-AF65-F5344CB8AC3E}">
        <p14:creationId xmlns:p14="http://schemas.microsoft.com/office/powerpoint/2010/main" val="3181585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600187" y="1875692"/>
            <a:ext cx="5621469" cy="1681895"/>
          </a:xfrm>
          <a:prstGeom prst="rect">
            <a:avLst/>
          </a:prstGeom>
        </p:spPr>
      </p:pic>
      <p:sp>
        <p:nvSpPr>
          <p:cNvPr id="4" name="Slide Number Placeholder 3"/>
          <p:cNvSpPr>
            <a:spLocks noGrp="1"/>
          </p:cNvSpPr>
          <p:nvPr>
            <p:ph type="sldNum" sz="quarter" idx="12"/>
          </p:nvPr>
        </p:nvSpPr>
        <p:spPr/>
        <p:txBody>
          <a:bodyPr/>
          <a:lstStyle/>
          <a:p>
            <a:pPr algn="r"/>
            <a:fld id="{00000000-1234-1234-1234-123412341234}" type="slidenum">
              <a:rPr lang="en" smtClean="0"/>
              <a:pPr algn="r"/>
              <a:t>18</a:t>
            </a:fld>
            <a:endParaRPr lang="en"/>
          </a:p>
        </p:txBody>
      </p:sp>
    </p:spTree>
    <p:extLst>
      <p:ext uri="{BB962C8B-B14F-4D97-AF65-F5344CB8AC3E}">
        <p14:creationId xmlns:p14="http://schemas.microsoft.com/office/powerpoint/2010/main" val="957809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Problem 5:</a:t>
            </a:r>
          </a:p>
          <a:p>
            <a:r>
              <a:rPr lang="en-US" dirty="0"/>
              <a:t>A card is lost from a pack of 52 cards. From the remaining cards two are drawn randomly and found to be both clubs. Find the probability that the lost card is also a clubs.</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19</a:t>
            </a:fld>
            <a:endParaRPr lang="en"/>
          </a:p>
        </p:txBody>
      </p:sp>
    </p:spTree>
    <p:extLst>
      <p:ext uri="{BB962C8B-B14F-4D97-AF65-F5344CB8AC3E}">
        <p14:creationId xmlns:p14="http://schemas.microsoft.com/office/powerpoint/2010/main" val="3831086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 </a:t>
            </a:r>
            <a:r>
              <a:rPr lang="en-US" dirty="0" smtClean="0"/>
              <a:t>Formula</a:t>
            </a:r>
            <a:endParaRPr lang="en-US" dirty="0"/>
          </a:p>
        </p:txBody>
      </p:sp>
      <p:sp>
        <p:nvSpPr>
          <p:cNvPr id="3" name="Content Placeholder 2"/>
          <p:cNvSpPr>
            <a:spLocks noGrp="1"/>
          </p:cNvSpPr>
          <p:nvPr>
            <p:ph idx="1"/>
          </p:nvPr>
        </p:nvSpPr>
        <p:spPr/>
        <p:txBody>
          <a:bodyPr/>
          <a:lstStyle/>
          <a:p>
            <a:r>
              <a:rPr lang="en-US" dirty="0"/>
              <a:t>The formula for the Bayes theorem can be written in a variety of ways. The following is the most common version:</a:t>
            </a:r>
          </a:p>
          <a:p>
            <a:r>
              <a:rPr lang="en-US" dirty="0"/>
              <a:t>P(A ∣ B) = P(B ∣ A)P(A) / P(B)</a:t>
            </a:r>
          </a:p>
          <a:p>
            <a:r>
              <a:rPr lang="en-US" dirty="0"/>
              <a:t>P(A ∣ B) is the conditional probability of event A occurring, given that B is true.</a:t>
            </a:r>
          </a:p>
          <a:p>
            <a:r>
              <a:rPr lang="en-US" dirty="0"/>
              <a:t>P(B ∣ A) is the conditional probability of event B occurring, given that A is true.</a:t>
            </a:r>
          </a:p>
          <a:p>
            <a:r>
              <a:rPr lang="en-US" dirty="0"/>
              <a:t>P(A) and P(B) are the probabilities of A and B occurring independently of one another</a:t>
            </a:r>
            <a:r>
              <a:rPr lang="en-US" dirty="0" smtClean="0"/>
              <a:t>.</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a:t>
            </a:fld>
            <a:endParaRPr lang="en"/>
          </a:p>
        </p:txBody>
      </p:sp>
    </p:spTree>
    <p:extLst>
      <p:ext uri="{BB962C8B-B14F-4D97-AF65-F5344CB8AC3E}">
        <p14:creationId xmlns:p14="http://schemas.microsoft.com/office/powerpoint/2010/main" val="249485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 E</a:t>
            </a:r>
            <a:r>
              <a:rPr lang="en-US" baseline="-25000" dirty="0"/>
              <a:t>1</a:t>
            </a:r>
            <a:r>
              <a:rPr lang="en-US" dirty="0"/>
              <a:t> = Lost card is a club</a:t>
            </a:r>
          </a:p>
          <a:p>
            <a:r>
              <a:rPr lang="en-US" dirty="0"/>
              <a:t>E</a:t>
            </a:r>
            <a:r>
              <a:rPr lang="en-US" baseline="-25000" dirty="0"/>
              <a:t>2</a:t>
            </a:r>
            <a:r>
              <a:rPr lang="en-US" dirty="0"/>
              <a:t> = lost card is not a club</a:t>
            </a:r>
          </a:p>
          <a:p>
            <a:r>
              <a:rPr lang="en-US" dirty="0"/>
              <a:t>A = both drawn cards are clubs</a:t>
            </a:r>
          </a:p>
          <a:p>
            <a:r>
              <a:rPr lang="en-US" dirty="0"/>
              <a:t>P(E</a:t>
            </a:r>
            <a:r>
              <a:rPr lang="en-US" baseline="-25000" dirty="0"/>
              <a:t>1</a:t>
            </a:r>
            <a:r>
              <a:rPr lang="en-US" dirty="0"/>
              <a:t>) = 13/52 = ¼ P(E</a:t>
            </a:r>
            <a:r>
              <a:rPr lang="en-US" baseline="-25000" dirty="0"/>
              <a:t>2</a:t>
            </a:r>
            <a:r>
              <a:rPr lang="en-US" dirty="0"/>
              <a:t>) = 39/52 = ¾</a:t>
            </a:r>
          </a:p>
          <a:p>
            <a:r>
              <a:rPr lang="en-US" dirty="0"/>
              <a:t>P(A|E</a:t>
            </a:r>
            <a:r>
              <a:rPr lang="en-US" baseline="-25000" dirty="0"/>
              <a:t>1</a:t>
            </a:r>
            <a:r>
              <a:rPr lang="en-US" dirty="0"/>
              <a:t>) = P(drawing both club cards when the lost card is a club) = 12/51 × 11/50</a:t>
            </a:r>
          </a:p>
          <a:p>
            <a:r>
              <a:rPr lang="en-US" dirty="0"/>
              <a:t>P(A|E</a:t>
            </a:r>
            <a:r>
              <a:rPr lang="en-US" baseline="-25000" dirty="0"/>
              <a:t>2</a:t>
            </a:r>
            <a:r>
              <a:rPr lang="en-US" dirty="0"/>
              <a:t>) = P(drawing both club cards when the lost card is not a club) = 13/51 × 12/50</a:t>
            </a:r>
          </a:p>
          <a:p>
            <a:pPr marL="111205" indent="0">
              <a:buNone/>
            </a:pP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20</a:t>
            </a:fld>
            <a:endParaRPr lang="en"/>
          </a:p>
        </p:txBody>
      </p:sp>
    </p:spTree>
    <p:extLst>
      <p:ext uri="{BB962C8B-B14F-4D97-AF65-F5344CB8AC3E}">
        <p14:creationId xmlns:p14="http://schemas.microsoft.com/office/powerpoint/2010/main" val="3100650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49569" y="1500554"/>
            <a:ext cx="5070231" cy="2457083"/>
          </a:xfrm>
          <a:prstGeom prst="rect">
            <a:avLst/>
          </a:prstGeom>
        </p:spPr>
      </p:pic>
      <p:sp>
        <p:nvSpPr>
          <p:cNvPr id="4" name="Slide Number Placeholder 3"/>
          <p:cNvSpPr>
            <a:spLocks noGrp="1"/>
          </p:cNvSpPr>
          <p:nvPr>
            <p:ph type="sldNum" sz="quarter" idx="12"/>
          </p:nvPr>
        </p:nvSpPr>
        <p:spPr/>
        <p:txBody>
          <a:bodyPr/>
          <a:lstStyle/>
          <a:p>
            <a:pPr algn="r"/>
            <a:fld id="{00000000-1234-1234-1234-123412341234}" type="slidenum">
              <a:rPr lang="en" smtClean="0"/>
              <a:pPr algn="r"/>
              <a:t>21</a:t>
            </a:fld>
            <a:endParaRPr lang="en"/>
          </a:p>
        </p:txBody>
      </p:sp>
    </p:spTree>
    <p:extLst>
      <p:ext uri="{BB962C8B-B14F-4D97-AF65-F5344CB8AC3E}">
        <p14:creationId xmlns:p14="http://schemas.microsoft.com/office/powerpoint/2010/main" val="710042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Variables</a:t>
            </a:r>
            <a:endParaRPr lang="en-US" dirty="0"/>
          </a:p>
        </p:txBody>
      </p:sp>
      <p:sp>
        <p:nvSpPr>
          <p:cNvPr id="3" name="Content Placeholder 2"/>
          <p:cNvSpPr>
            <a:spLocks noGrp="1"/>
          </p:cNvSpPr>
          <p:nvPr>
            <p:ph idx="1"/>
          </p:nvPr>
        </p:nvSpPr>
        <p:spPr/>
        <p:txBody>
          <a:bodyPr/>
          <a:lstStyle/>
          <a:p>
            <a:r>
              <a:rPr lang="en-US" dirty="0"/>
              <a:t>Find the variance and standard deviation of the following scores on an exam: 92, 95, 85, 80, 75, </a:t>
            </a:r>
            <a:r>
              <a:rPr lang="en-US" dirty="0" smtClean="0"/>
              <a:t>50</a:t>
            </a:r>
          </a:p>
          <a:p>
            <a:r>
              <a:rPr lang="en-US" dirty="0" smtClean="0"/>
              <a:t> </a:t>
            </a:r>
            <a:r>
              <a:rPr lang="en-US" dirty="0"/>
              <a:t>SOLUTION First we find the mean of the data: </a:t>
            </a:r>
            <a:endParaRPr lang="en-US" dirty="0" smtClean="0"/>
          </a:p>
          <a:p>
            <a:pPr marL="111205" indent="0" algn="ctr">
              <a:buNone/>
            </a:pPr>
            <a:r>
              <a:rPr lang="en-US" dirty="0" smtClean="0"/>
              <a:t>Mean </a:t>
            </a:r>
            <a:r>
              <a:rPr lang="en-US" dirty="0"/>
              <a:t>= 92+95+85+80+75+50 </a:t>
            </a:r>
            <a:r>
              <a:rPr lang="en-US" dirty="0" smtClean="0"/>
              <a:t>/6</a:t>
            </a:r>
          </a:p>
          <a:p>
            <a:pPr marL="111205" indent="0" algn="ctr">
              <a:buNone/>
            </a:pPr>
            <a:r>
              <a:rPr lang="en-US" dirty="0" smtClean="0"/>
              <a:t> </a:t>
            </a:r>
            <a:r>
              <a:rPr lang="en-US" dirty="0"/>
              <a:t>= 477 </a:t>
            </a:r>
            <a:r>
              <a:rPr lang="en-US" dirty="0" smtClean="0"/>
              <a:t>6</a:t>
            </a:r>
          </a:p>
          <a:p>
            <a:pPr marL="111205" indent="0" algn="ctr">
              <a:buNone/>
            </a:pPr>
            <a:r>
              <a:rPr lang="en-US" dirty="0" smtClean="0"/>
              <a:t> </a:t>
            </a:r>
            <a:r>
              <a:rPr lang="en-US" dirty="0"/>
              <a:t>= 79.5</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22</a:t>
            </a:fld>
            <a:endParaRPr lang="en"/>
          </a:p>
        </p:txBody>
      </p:sp>
    </p:spTree>
    <p:extLst>
      <p:ext uri="{BB962C8B-B14F-4D97-AF65-F5344CB8AC3E}">
        <p14:creationId xmlns:p14="http://schemas.microsoft.com/office/powerpoint/2010/main" val="3739741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Then we find the difference between each score and the mean (deviation</a:t>
            </a:r>
            <a:r>
              <a:rPr lang="en-US" dirty="0" smtClean="0"/>
              <a:t>).</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23</a:t>
            </a:fld>
            <a:endParaRPr lang="en"/>
          </a:p>
        </p:txBody>
      </p:sp>
      <p:pic>
        <p:nvPicPr>
          <p:cNvPr id="5" name="Picture 4"/>
          <p:cNvPicPr>
            <a:picLocks noChangeAspect="1"/>
          </p:cNvPicPr>
          <p:nvPr/>
        </p:nvPicPr>
        <p:blipFill>
          <a:blip r:embed="rId2"/>
          <a:stretch>
            <a:fillRect/>
          </a:stretch>
        </p:blipFill>
        <p:spPr>
          <a:xfrm>
            <a:off x="408174" y="2340429"/>
            <a:ext cx="7130863" cy="2024742"/>
          </a:xfrm>
          <a:prstGeom prst="rect">
            <a:avLst/>
          </a:prstGeom>
        </p:spPr>
      </p:pic>
    </p:spTree>
    <p:extLst>
      <p:ext uri="{BB962C8B-B14F-4D97-AF65-F5344CB8AC3E}">
        <p14:creationId xmlns:p14="http://schemas.microsoft.com/office/powerpoint/2010/main" val="1931519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Next we square each of these differences and then sum them.</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24</a:t>
            </a:fld>
            <a:endParaRPr lang="en"/>
          </a:p>
        </p:txBody>
      </p:sp>
      <p:pic>
        <p:nvPicPr>
          <p:cNvPr id="5" name="Picture 4"/>
          <p:cNvPicPr>
            <a:picLocks noChangeAspect="1"/>
          </p:cNvPicPr>
          <p:nvPr/>
        </p:nvPicPr>
        <p:blipFill>
          <a:blip r:embed="rId2"/>
          <a:stretch>
            <a:fillRect/>
          </a:stretch>
        </p:blipFill>
        <p:spPr>
          <a:xfrm>
            <a:off x="1536926" y="3024187"/>
            <a:ext cx="6029325" cy="1171575"/>
          </a:xfrm>
          <a:prstGeom prst="rect">
            <a:avLst/>
          </a:prstGeom>
        </p:spPr>
      </p:pic>
      <p:pic>
        <p:nvPicPr>
          <p:cNvPr id="6" name="Picture 5"/>
          <p:cNvPicPr>
            <a:picLocks noChangeAspect="1"/>
          </p:cNvPicPr>
          <p:nvPr/>
        </p:nvPicPr>
        <p:blipFill>
          <a:blip r:embed="rId3"/>
          <a:stretch>
            <a:fillRect/>
          </a:stretch>
        </p:blipFill>
        <p:spPr>
          <a:xfrm>
            <a:off x="1566862" y="2657475"/>
            <a:ext cx="6010275" cy="400050"/>
          </a:xfrm>
          <a:prstGeom prst="rect">
            <a:avLst/>
          </a:prstGeom>
        </p:spPr>
      </p:pic>
    </p:spTree>
    <p:extLst>
      <p:ext uri="{BB962C8B-B14F-4D97-AF65-F5344CB8AC3E}">
        <p14:creationId xmlns:p14="http://schemas.microsoft.com/office/powerpoint/2010/main" val="1683444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sum of the squares is 1317.50. </a:t>
            </a:r>
            <a:endParaRPr lang="en-US" dirty="0" smtClean="0"/>
          </a:p>
          <a:p>
            <a:r>
              <a:rPr lang="en-US" dirty="0" smtClean="0"/>
              <a:t>Next</a:t>
            </a:r>
            <a:r>
              <a:rPr lang="en-US" dirty="0"/>
              <a:t>, we find the “mean” of this sum (the variance</a:t>
            </a:r>
            <a:r>
              <a:rPr lang="en-US" dirty="0" smtClean="0"/>
              <a:t>).</a:t>
            </a:r>
          </a:p>
          <a:p>
            <a:pPr marL="111205" indent="0" algn="ctr">
              <a:buNone/>
            </a:pPr>
            <a:r>
              <a:rPr lang="en-US" sz="2000" dirty="0" smtClean="0"/>
              <a:t> =1317.50/ 5</a:t>
            </a:r>
          </a:p>
          <a:p>
            <a:pPr marL="111205" indent="0" algn="ctr">
              <a:buNone/>
            </a:pPr>
            <a:r>
              <a:rPr lang="en-US" sz="2000" dirty="0" smtClean="0"/>
              <a:t> </a:t>
            </a:r>
            <a:r>
              <a:rPr lang="en-US" sz="2000" dirty="0"/>
              <a:t>= 263.5 </a:t>
            </a:r>
            <a:endParaRPr lang="en-US" sz="2000" dirty="0" smtClean="0"/>
          </a:p>
          <a:p>
            <a:r>
              <a:rPr lang="en-US" dirty="0" smtClean="0"/>
              <a:t>Finally</a:t>
            </a:r>
            <a:r>
              <a:rPr lang="en-US" dirty="0"/>
              <a:t>, we find the square root of this variance. </a:t>
            </a:r>
            <a:endParaRPr lang="en-US" dirty="0" smtClean="0"/>
          </a:p>
          <a:p>
            <a:pPr marL="111205" indent="0" algn="ctr">
              <a:buNone/>
            </a:pPr>
            <a:r>
              <a:rPr lang="en-US" dirty="0"/>
              <a:t>=</a:t>
            </a:r>
            <a:r>
              <a:rPr lang="en-US" dirty="0" smtClean="0"/>
              <a:t>√</a:t>
            </a:r>
            <a:r>
              <a:rPr lang="en-US" dirty="0"/>
              <a:t>263.5 </a:t>
            </a:r>
            <a:endParaRPr lang="en-US" dirty="0" smtClean="0"/>
          </a:p>
          <a:p>
            <a:pPr marL="111205" indent="0" algn="ctr">
              <a:buNone/>
            </a:pPr>
            <a:r>
              <a:rPr lang="en-US" dirty="0" smtClean="0"/>
              <a:t>≈ </a:t>
            </a:r>
            <a:r>
              <a:rPr lang="en-US" dirty="0"/>
              <a:t>16.2 </a:t>
            </a:r>
            <a:endParaRPr lang="en-US" dirty="0" smtClean="0"/>
          </a:p>
          <a:p>
            <a:r>
              <a:rPr lang="en-US" dirty="0" smtClean="0"/>
              <a:t>So</a:t>
            </a:r>
            <a:r>
              <a:rPr lang="en-US" dirty="0"/>
              <a:t>, the standard deviation of the scores is </a:t>
            </a:r>
            <a:r>
              <a:rPr lang="en-US" dirty="0" smtClean="0"/>
              <a:t>16.2</a:t>
            </a:r>
          </a:p>
          <a:p>
            <a:r>
              <a:rPr lang="en-US" dirty="0" smtClean="0"/>
              <a:t> </a:t>
            </a:r>
            <a:r>
              <a:rPr lang="en-US" dirty="0"/>
              <a:t>the variance is 263.5</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25</a:t>
            </a:fld>
            <a:endParaRPr lang="en"/>
          </a:p>
        </p:txBody>
      </p:sp>
    </p:spTree>
    <p:extLst>
      <p:ext uri="{BB962C8B-B14F-4D97-AF65-F5344CB8AC3E}">
        <p14:creationId xmlns:p14="http://schemas.microsoft.com/office/powerpoint/2010/main" val="1953555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Find the standard deviation of the average temperatures recorded over a </a:t>
            </a:r>
            <a:r>
              <a:rPr lang="en-US" dirty="0" smtClean="0"/>
              <a:t>five-day </a:t>
            </a:r>
            <a:r>
              <a:rPr lang="en-US" dirty="0"/>
              <a:t>period last winter: 18, 22, 19, 25, </a:t>
            </a:r>
            <a:r>
              <a:rPr lang="en-US" dirty="0" smtClean="0"/>
              <a:t>12</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26</a:t>
            </a:fld>
            <a:endParaRPr lang="en"/>
          </a:p>
        </p:txBody>
      </p:sp>
      <p:pic>
        <p:nvPicPr>
          <p:cNvPr id="5" name="Picture 4"/>
          <p:cNvPicPr>
            <a:picLocks noChangeAspect="1"/>
          </p:cNvPicPr>
          <p:nvPr/>
        </p:nvPicPr>
        <p:blipFill>
          <a:blip r:embed="rId2"/>
          <a:stretch>
            <a:fillRect/>
          </a:stretch>
        </p:blipFill>
        <p:spPr>
          <a:xfrm>
            <a:off x="685800" y="2394857"/>
            <a:ext cx="7391400" cy="1925411"/>
          </a:xfrm>
          <a:prstGeom prst="rect">
            <a:avLst/>
          </a:prstGeom>
        </p:spPr>
      </p:pic>
    </p:spTree>
    <p:extLst>
      <p:ext uri="{BB962C8B-B14F-4D97-AF65-F5344CB8AC3E}">
        <p14:creationId xmlns:p14="http://schemas.microsoft.com/office/powerpoint/2010/main" val="563342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To find the variance, we divide 5 – 1 = 4. </a:t>
            </a:r>
            <a:endParaRPr lang="en-US" dirty="0" smtClean="0"/>
          </a:p>
          <a:p>
            <a:pPr marL="111205" indent="0" algn="ctr">
              <a:buNone/>
            </a:pPr>
            <a:r>
              <a:rPr lang="en-US" dirty="0"/>
              <a:t>=</a:t>
            </a:r>
            <a:r>
              <a:rPr lang="en-US" dirty="0" smtClean="0"/>
              <a:t>94.8 /4 </a:t>
            </a:r>
          </a:p>
          <a:p>
            <a:pPr marL="111205" indent="0" algn="ctr">
              <a:buNone/>
            </a:pPr>
            <a:r>
              <a:rPr lang="en-US" dirty="0" smtClean="0"/>
              <a:t>= </a:t>
            </a:r>
            <a:r>
              <a:rPr lang="en-US" dirty="0"/>
              <a:t>23.7 </a:t>
            </a:r>
            <a:endParaRPr lang="en-US" dirty="0" smtClean="0"/>
          </a:p>
          <a:p>
            <a:r>
              <a:rPr lang="en-US" dirty="0" smtClean="0"/>
              <a:t>Finally</a:t>
            </a:r>
            <a:r>
              <a:rPr lang="en-US" dirty="0"/>
              <a:t>, we find the square root of this variance. </a:t>
            </a:r>
            <a:endParaRPr lang="en-US" dirty="0" smtClean="0"/>
          </a:p>
          <a:p>
            <a:pPr marL="111205" indent="0" algn="ctr">
              <a:buNone/>
            </a:pPr>
            <a:r>
              <a:rPr lang="en-US" dirty="0" smtClean="0"/>
              <a:t>√</a:t>
            </a:r>
            <a:r>
              <a:rPr lang="en-US" dirty="0"/>
              <a:t>23.7 ≈ 4.9 </a:t>
            </a:r>
            <a:endParaRPr lang="en-US" dirty="0" smtClean="0"/>
          </a:p>
          <a:p>
            <a:r>
              <a:rPr lang="en-US" dirty="0" smtClean="0"/>
              <a:t>So </a:t>
            </a:r>
            <a:r>
              <a:rPr lang="en-US" dirty="0"/>
              <a:t>the standard deviation for the temperatures recorded is 4.9; </a:t>
            </a:r>
            <a:endParaRPr lang="en-US" dirty="0" smtClean="0"/>
          </a:p>
          <a:p>
            <a:pPr marL="111205" indent="0">
              <a:buNone/>
            </a:pPr>
            <a:r>
              <a:rPr lang="en-US" dirty="0" smtClean="0"/>
              <a:t>the </a:t>
            </a:r>
            <a:r>
              <a:rPr lang="en-US" dirty="0"/>
              <a:t>variance is 23.7. </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27</a:t>
            </a:fld>
            <a:endParaRPr lang="en"/>
          </a:p>
        </p:txBody>
      </p:sp>
    </p:spTree>
    <p:extLst>
      <p:ext uri="{BB962C8B-B14F-4D97-AF65-F5344CB8AC3E}">
        <p14:creationId xmlns:p14="http://schemas.microsoft.com/office/powerpoint/2010/main" val="1475218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00000000-1234-1234-1234-123412341234}" type="slidenum">
              <a:rPr lang="en" smtClean="0"/>
              <a:pPr algn="r"/>
              <a:t>28</a:t>
            </a:fld>
            <a:endParaRPr lang="en"/>
          </a:p>
        </p:txBody>
      </p:sp>
      <p:pic>
        <p:nvPicPr>
          <p:cNvPr id="5" name="Content Placeholder 4"/>
          <p:cNvPicPr>
            <a:picLocks noGrp="1" noChangeAspect="1"/>
          </p:cNvPicPr>
          <p:nvPr>
            <p:ph idx="4294967295"/>
          </p:nvPr>
        </p:nvPicPr>
        <p:blipFill>
          <a:blip r:embed="rId2"/>
          <a:stretch>
            <a:fillRect/>
          </a:stretch>
        </p:blipFill>
        <p:spPr>
          <a:xfrm>
            <a:off x="718457" y="1774372"/>
            <a:ext cx="7021285" cy="2808514"/>
          </a:xfrm>
          <a:prstGeom prst="rect">
            <a:avLst/>
          </a:prstGeom>
        </p:spPr>
      </p:pic>
    </p:spTree>
    <p:extLst>
      <p:ext uri="{BB962C8B-B14F-4D97-AF65-F5344CB8AC3E}">
        <p14:creationId xmlns:p14="http://schemas.microsoft.com/office/powerpoint/2010/main" val="3104765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00000000-1234-1234-1234-123412341234}" type="slidenum">
              <a:rPr lang="en" smtClean="0"/>
              <a:pPr algn="r"/>
              <a:t>29</a:t>
            </a:fld>
            <a:endParaRPr lang="en"/>
          </a:p>
        </p:txBody>
      </p:sp>
      <p:sp>
        <p:nvSpPr>
          <p:cNvPr id="6" name="Rectangle 3"/>
          <p:cNvSpPr>
            <a:spLocks noChangeArrowheads="1"/>
          </p:cNvSpPr>
          <p:nvPr/>
        </p:nvSpPr>
        <p:spPr bwMode="auto">
          <a:xfrm>
            <a:off x="457200" y="2574739"/>
            <a:ext cx="9144000" cy="45720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__Inter_9255d6"/>
              </a:rPr>
              <a:t>Calculate the mean, variance and standard deviation for the following distribution :</a:t>
            </a:r>
            <a:br>
              <a:rPr kumimoji="0" lang="en-US" altLang="en-US" sz="1600" b="0" i="0" u="none" strike="noStrike" cap="none" normalizeH="0" baseline="0" smtClean="0">
                <a:ln>
                  <a:noFill/>
                </a:ln>
                <a:solidFill>
                  <a:schemeClr val="tx1"/>
                </a:solidFill>
                <a:effectLst/>
                <a:latin typeface="__Inter_9255d6"/>
              </a:rPr>
            </a:br>
            <a:r>
              <a:rPr kumimoji="0" lang="en-US" altLang="en-US" sz="1600" b="0" i="0" u="none" strike="noStrike" cap="none" normalizeH="0" baseline="0" smtClean="0">
                <a:ln>
                  <a:noFill/>
                </a:ln>
                <a:solidFill>
                  <a:schemeClr val="tx1"/>
                </a:solidFill>
                <a:effectLst/>
                <a:latin typeface="__Inter_9255d6"/>
              </a:rPr>
              <a:t>   </a:t>
            </a:r>
            <a:endParaRPr kumimoji="0" lang="en-US" altLang="en-US" sz="7500" b="0" i="0" u="none" strike="noStrike" cap="none" normalizeH="0" baseline="0" smtClean="0">
              <a:ln>
                <a:noFill/>
              </a:ln>
              <a:solidFill>
                <a:schemeClr val="tx1"/>
              </a:solidFill>
              <a:effectLst/>
              <a:latin typeface="__Inter_9255d6"/>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600" b="0" i="0" u="none" strike="noStrike" cap="none" normalizeH="0" baseline="0" smtClean="0">
              <a:ln>
                <a:noFill/>
              </a:ln>
              <a:solidFill>
                <a:schemeClr val="tx1"/>
              </a:solidFill>
              <a:effectLst/>
              <a:latin typeface="__Inter_9255d6"/>
            </a:endParaRPr>
          </a:p>
        </p:txBody>
      </p:sp>
      <p:pic>
        <p:nvPicPr>
          <p:cNvPr id="1028" name="Picture 4" descr="Calculate the mean, variance and standard deviation for the  following distribu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2620777"/>
            <a:ext cx="67437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27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Bayes </a:t>
            </a:r>
            <a:r>
              <a:rPr lang="en-US" dirty="0" smtClean="0"/>
              <a:t>Theorem</a:t>
            </a:r>
            <a:endParaRPr lang="en-US" dirty="0"/>
          </a:p>
        </p:txBody>
      </p:sp>
      <p:sp>
        <p:nvSpPr>
          <p:cNvPr id="3" name="Content Placeholder 2"/>
          <p:cNvSpPr>
            <a:spLocks noGrp="1"/>
          </p:cNvSpPr>
          <p:nvPr>
            <p:ph idx="1"/>
          </p:nvPr>
        </p:nvSpPr>
        <p:spPr/>
        <p:txBody>
          <a:bodyPr/>
          <a:lstStyle/>
          <a:p>
            <a:r>
              <a:rPr lang="en-US" dirty="0"/>
              <a:t>Problem 1: Three urns contain 6 red, 4 black; 4 red, 6 black, and 5 red, 5 black balls respectively. One of the urns is selected at random and a ball is drawn from it. If the ball drawn is red, find the probability that it is drawn from the first urn</a:t>
            </a:r>
            <a:r>
              <a:rPr lang="en-US" dirty="0" smtClean="0"/>
              <a:t>.</a:t>
            </a:r>
          </a:p>
          <a:p>
            <a:endParaRPr lang="en-US" dirty="0"/>
          </a:p>
          <a:p>
            <a:r>
              <a:rPr lang="en-US" dirty="0"/>
              <a:t>Solution: Let E1, E2, E3, and A be the events defined as follows:</a:t>
            </a:r>
          </a:p>
          <a:p>
            <a:r>
              <a:rPr lang="en-US" dirty="0"/>
              <a:t>E1 = urn first is chosen </a:t>
            </a:r>
          </a:p>
          <a:p>
            <a:r>
              <a:rPr lang="en-US" dirty="0"/>
              <a:t>E2 = urn second is chosen</a:t>
            </a:r>
          </a:p>
          <a:p>
            <a:r>
              <a:rPr lang="en-US" dirty="0"/>
              <a:t>E3 = urn third is chosen </a:t>
            </a:r>
          </a:p>
          <a:p>
            <a:r>
              <a:rPr lang="en-US" dirty="0"/>
              <a:t>A = ball drawn is red</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3</a:t>
            </a:fld>
            <a:endParaRPr lang="en"/>
          </a:p>
        </p:txBody>
      </p:sp>
    </p:spTree>
    <p:extLst>
      <p:ext uri="{BB962C8B-B14F-4D97-AF65-F5344CB8AC3E}">
        <p14:creationId xmlns:p14="http://schemas.microsoft.com/office/powerpoint/2010/main" val="59784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a:fld id="{00000000-1234-1234-1234-123412341234}" type="slidenum">
              <a:rPr lang="en" smtClean="0"/>
              <a:pPr algn="r"/>
              <a:t>30</a:t>
            </a:fld>
            <a:endParaRPr lang="en"/>
          </a:p>
        </p:txBody>
      </p:sp>
      <p:pic>
        <p:nvPicPr>
          <p:cNvPr id="3" name="Picture 2"/>
          <p:cNvPicPr>
            <a:picLocks noChangeAspect="1"/>
          </p:cNvPicPr>
          <p:nvPr/>
        </p:nvPicPr>
        <p:blipFill>
          <a:blip r:embed="rId2"/>
          <a:stretch>
            <a:fillRect/>
          </a:stretch>
        </p:blipFill>
        <p:spPr>
          <a:xfrm>
            <a:off x="1785257" y="590550"/>
            <a:ext cx="5129893" cy="4533900"/>
          </a:xfrm>
          <a:prstGeom prst="rect">
            <a:avLst/>
          </a:prstGeom>
        </p:spPr>
      </p:pic>
    </p:spTree>
    <p:extLst>
      <p:ext uri="{BB962C8B-B14F-4D97-AF65-F5344CB8AC3E}">
        <p14:creationId xmlns:p14="http://schemas.microsoft.com/office/powerpoint/2010/main" val="1463752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a:fld id="{00000000-1234-1234-1234-123412341234}" type="slidenum">
              <a:rPr lang="en" smtClean="0"/>
              <a:pPr algn="r"/>
              <a:t>31</a:t>
            </a:fld>
            <a:endParaRPr lang="en"/>
          </a:p>
        </p:txBody>
      </p:sp>
    </p:spTree>
    <p:extLst>
      <p:ext uri="{BB962C8B-B14F-4D97-AF65-F5344CB8AC3E}">
        <p14:creationId xmlns:p14="http://schemas.microsoft.com/office/powerpoint/2010/main" val="306567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itle 1">
            <a:extLst>
              <a:ext uri="{FF2B5EF4-FFF2-40B4-BE49-F238E27FC236}">
                <a16:creationId xmlns:a16="http://schemas.microsoft.com/office/drawing/2014/main" id="{73EBC242-5D90-45BC-B81E-C86D1BB7722A}"/>
              </a:ext>
            </a:extLst>
          </p:cNvPr>
          <p:cNvSpPr txBox="1">
            <a:spLocks/>
          </p:cNvSpPr>
          <p:nvPr/>
        </p:nvSpPr>
        <p:spPr>
          <a:xfrm>
            <a:off x="0" y="2061150"/>
            <a:ext cx="9144000" cy="936886"/>
          </a:xfrm>
          <a:prstGeom prst="rect">
            <a:avLst/>
          </a:prstGeom>
          <a:noFill/>
          <a:ln>
            <a:noFill/>
          </a:ln>
        </p:spPr>
        <p:txBody>
          <a:bodyPr spcFirstLastPara="1" wrap="square" lIns="88949" tIns="88949" rIns="88949" bIns="8894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700" b="1" dirty="0">
                <a:solidFill>
                  <a:schemeClr val="tx1"/>
                </a:solidFill>
                <a:latin typeface="Cambria"/>
                <a:cs typeface="Calibri Light"/>
              </a:rPr>
              <a:t>Thank You!</a:t>
            </a:r>
          </a:p>
          <a:p>
            <a:endParaRPr lang="en-US" sz="1200" b="1" i="1" dirty="0">
              <a:solidFill>
                <a:schemeClr val="tx1"/>
              </a:solidFill>
              <a:latin typeface="Cambria"/>
              <a:cs typeface="Calibri Light"/>
            </a:endParaRPr>
          </a:p>
          <a:p>
            <a:r>
              <a:rPr lang="en-US" sz="1200" b="1" i="1" dirty="0">
                <a:solidFill>
                  <a:schemeClr val="tx1"/>
                </a:solidFill>
                <a:latin typeface="Cambria"/>
                <a:cs typeface="Calibri Light"/>
              </a:rPr>
              <a:t>(priyankak@sies.edu.in)</a:t>
            </a:r>
            <a:endParaRPr lang="en-US" sz="1200" b="1" i="1" dirty="0">
              <a:solidFill>
                <a:schemeClr val="tx1"/>
              </a:solidFill>
              <a:latin typeface="Cambria"/>
            </a:endParaRPr>
          </a:p>
        </p:txBody>
      </p:sp>
      <p:sp>
        <p:nvSpPr>
          <p:cNvPr id="4" name="Slide Number Placeholder 3">
            <a:extLst>
              <a:ext uri="{FF2B5EF4-FFF2-40B4-BE49-F238E27FC236}">
                <a16:creationId xmlns:a16="http://schemas.microsoft.com/office/drawing/2014/main" id="{C43E15FA-7CC5-42AD-A402-008D33E3C8FC}"/>
              </a:ext>
            </a:extLst>
          </p:cNvPr>
          <p:cNvSpPr>
            <a:spLocks noGrp="1"/>
          </p:cNvSpPr>
          <p:nvPr>
            <p:ph type="sldNum" sz="quarter" idx="12"/>
          </p:nvPr>
        </p:nvSpPr>
        <p:spPr/>
        <p:txBody>
          <a:bodyPr/>
          <a:lstStyle/>
          <a:p>
            <a:pPr algn="r"/>
            <a:fld id="{00000000-1234-1234-1234-123412341234}" type="slidenum">
              <a:rPr lang="en" smtClean="0"/>
              <a:pPr algn="r"/>
              <a:t>32</a:t>
            </a:fld>
            <a:endParaRPr lang="en" dirty="0"/>
          </a:p>
        </p:txBody>
      </p:sp>
    </p:spTree>
    <p:extLst>
      <p:ext uri="{BB962C8B-B14F-4D97-AF65-F5344CB8AC3E}">
        <p14:creationId xmlns:p14="http://schemas.microsoft.com/office/powerpoint/2010/main" val="3034510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www.tutorialspoint.com/natural_language_processing/natural_language_processing_quick_guide.htm</a:t>
            </a:r>
            <a:endParaRPr lang="en-US" dirty="0" smtClean="0"/>
          </a:p>
          <a:p>
            <a:r>
              <a:rPr lang="en-US" dirty="0" err="1" smtClean="0"/>
              <a:t>Colab</a:t>
            </a:r>
            <a:r>
              <a:rPr lang="en-US" dirty="0" smtClean="0"/>
              <a:t> Implement: </a:t>
            </a:r>
          </a:p>
          <a:p>
            <a:pPr marL="111205" indent="0">
              <a:buNone/>
            </a:pPr>
            <a:r>
              <a:rPr lang="en-US" dirty="0"/>
              <a:t>https://colab.research.google.com/drive/1eAipYEBJK3zWLF5T8xDFT2iLtwEM8Olf?authuser=1#scrollTo=ihuTtwAnoTof</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33</a:t>
            </a:fld>
            <a:endParaRPr lang="en"/>
          </a:p>
        </p:txBody>
      </p:sp>
    </p:spTree>
    <p:extLst>
      <p:ext uri="{BB962C8B-B14F-4D97-AF65-F5344CB8AC3E}">
        <p14:creationId xmlns:p14="http://schemas.microsoft.com/office/powerpoint/2010/main" val="3828071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Since there are three urns and one of the three urns is chosen at random, therefore:</a:t>
            </a:r>
          </a:p>
          <a:p>
            <a:r>
              <a:rPr lang="en-US" dirty="0"/>
              <a:t>P(E1) = P(E2) = P(E3) = ⅓</a:t>
            </a:r>
          </a:p>
          <a:p>
            <a:r>
              <a:rPr lang="en-US" dirty="0"/>
              <a:t>If E1 has already occurred, then urn first has been chosen, containing 6 red and 4 black balls. The probability of drawing a red ball from it is 6/10.</a:t>
            </a:r>
          </a:p>
          <a:p>
            <a:r>
              <a:rPr lang="en-US" dirty="0"/>
              <a:t>So, P(A/E1) = 6/10</a:t>
            </a:r>
          </a:p>
          <a:p>
            <a:r>
              <a:rPr lang="en-US" dirty="0"/>
              <a:t>Similarly, you have P(A/E2) = 4/10 and P(A/E3) = 5/10</a:t>
            </a:r>
          </a:p>
          <a:p>
            <a:r>
              <a:rPr lang="en-US" dirty="0"/>
              <a:t>You are required to find the P(E1/A) i.e., given that the ball drawn is red, what is the probability that it is drawn from the first urn.</a:t>
            </a:r>
          </a:p>
          <a:p>
            <a:r>
              <a:rPr lang="en-US" dirty="0"/>
              <a:t>By Bayes theorem, you have</a:t>
            </a:r>
          </a:p>
          <a:p>
            <a:pPr marL="111205" indent="0">
              <a:buNone/>
            </a:pPr>
            <a:r>
              <a:rPr lang="en-US" dirty="0"/>
              <a:t>P(E1/A) = </a:t>
            </a:r>
            <a:r>
              <a:rPr lang="en-US" dirty="0" smtClean="0"/>
              <a:t>[P(E1</a:t>
            </a:r>
            <a:r>
              <a:rPr lang="en-US" dirty="0"/>
              <a:t>) P(A/E1</a:t>
            </a:r>
            <a:r>
              <a:rPr lang="en-US" dirty="0" smtClean="0"/>
              <a:t>)]/[P(E1</a:t>
            </a:r>
            <a:r>
              <a:rPr lang="en-US" dirty="0"/>
              <a:t>) P(A/E1) + P(E2) P(A/E2) + P(E3) P(A/E3</a:t>
            </a:r>
            <a:r>
              <a:rPr lang="en-US" dirty="0" smtClean="0"/>
              <a:t>)] </a:t>
            </a:r>
            <a:r>
              <a:rPr lang="en-US" dirty="0"/>
              <a:t>         </a:t>
            </a:r>
          </a:p>
          <a:p>
            <a:pPr marL="111205" indent="0">
              <a:buNone/>
            </a:pPr>
            <a:r>
              <a:rPr lang="en-US" dirty="0"/>
              <a:t>= </a:t>
            </a:r>
            <a:r>
              <a:rPr lang="en-US" dirty="0" smtClean="0"/>
              <a:t>(1/3 </a:t>
            </a:r>
            <a:r>
              <a:rPr lang="en-US" dirty="0"/>
              <a:t>* </a:t>
            </a:r>
            <a:r>
              <a:rPr lang="en-US" dirty="0" smtClean="0"/>
              <a:t>6/10) / ((</a:t>
            </a:r>
            <a:r>
              <a:rPr lang="en-US" dirty="0"/>
              <a:t>1/3 * 6/10) + (1/3 * 4/10) + (1/3 * 5/10</a:t>
            </a:r>
            <a:r>
              <a:rPr lang="en-US" dirty="0" smtClean="0"/>
              <a:t>))</a:t>
            </a:r>
            <a:endParaRPr lang="en-US" dirty="0"/>
          </a:p>
          <a:p>
            <a:pPr marL="111205" indent="0">
              <a:buNone/>
            </a:pPr>
            <a:r>
              <a:rPr lang="en-US" dirty="0"/>
              <a:t>= </a:t>
            </a:r>
            <a:r>
              <a:rPr lang="en-US" dirty="0" smtClean="0"/>
              <a:t>⅖</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4</a:t>
            </a:fld>
            <a:endParaRPr lang="en"/>
          </a:p>
        </p:txBody>
      </p:sp>
    </p:spTree>
    <p:extLst>
      <p:ext uri="{BB962C8B-B14F-4D97-AF65-F5344CB8AC3E}">
        <p14:creationId xmlns:p14="http://schemas.microsoft.com/office/powerpoint/2010/main" val="32301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868"/>
            <a:ext cx="7620000" cy="424275"/>
          </a:xfrm>
        </p:spPr>
        <p:txBody>
          <a:bodyPr/>
          <a:lstStyle/>
          <a:p>
            <a:endParaRPr lang="en-US" dirty="0"/>
          </a:p>
        </p:txBody>
      </p:sp>
      <p:sp>
        <p:nvSpPr>
          <p:cNvPr id="6" name="Content Placeholder 5"/>
          <p:cNvSpPr>
            <a:spLocks noGrp="1"/>
          </p:cNvSpPr>
          <p:nvPr>
            <p:ph idx="1"/>
          </p:nvPr>
        </p:nvSpPr>
        <p:spPr>
          <a:xfrm>
            <a:off x="457200" y="783771"/>
            <a:ext cx="7620000" cy="4550230"/>
          </a:xfrm>
        </p:spPr>
        <p:txBody>
          <a:bodyPr/>
          <a:lstStyle/>
          <a:p>
            <a:r>
              <a:rPr lang="en-US" dirty="0" smtClean="0"/>
              <a:t>Problem 2: </a:t>
            </a:r>
          </a:p>
          <a:p>
            <a:r>
              <a:rPr lang="en-US" dirty="0" smtClean="0"/>
              <a:t>An </a:t>
            </a:r>
            <a:r>
              <a:rPr lang="en-US" dirty="0"/>
              <a:t>insurance company insured 2000 scooter drivers, 4000 car drivers, and 6000 truck drivers. The probability of an accident involving a scooter driver, car driver, and a truck is 0.01, 0.03, and 0.015 respectively. One of the insured persons meets with an accident. What is the probability that he is a scooter driver?</a:t>
            </a:r>
          </a:p>
          <a:p>
            <a:r>
              <a:rPr lang="en-US" dirty="0"/>
              <a:t>Let E1, E2, E3, and A be the events defined as follows:</a:t>
            </a:r>
          </a:p>
          <a:p>
            <a:r>
              <a:rPr lang="en-US" dirty="0"/>
              <a:t>E1 = person chosen is a scooter driver</a:t>
            </a:r>
          </a:p>
          <a:p>
            <a:r>
              <a:rPr lang="en-US" dirty="0"/>
              <a:t>E2 = person chosen is  a car driver</a:t>
            </a:r>
          </a:p>
          <a:p>
            <a:r>
              <a:rPr lang="en-US" dirty="0"/>
              <a:t>E3 = person chosen is a truck driver and</a:t>
            </a:r>
          </a:p>
          <a:p>
            <a:r>
              <a:rPr lang="en-US" dirty="0"/>
              <a:t>A = person meets with an </a:t>
            </a:r>
            <a:r>
              <a:rPr lang="en-US" dirty="0" smtClean="0"/>
              <a:t>accident</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5</a:t>
            </a:fld>
            <a:endParaRPr lang="en"/>
          </a:p>
        </p:txBody>
      </p:sp>
    </p:spTree>
    <p:extLst>
      <p:ext uri="{BB962C8B-B14F-4D97-AF65-F5344CB8AC3E}">
        <p14:creationId xmlns:p14="http://schemas.microsoft.com/office/powerpoint/2010/main" val="127932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Since there are 12000 people, therefore:</a:t>
            </a:r>
          </a:p>
          <a:p>
            <a:r>
              <a:rPr lang="en-US" dirty="0"/>
              <a:t>P(E1) = 2000/12000 = ⅙</a:t>
            </a:r>
          </a:p>
          <a:p>
            <a:r>
              <a:rPr lang="en-US" dirty="0"/>
              <a:t>P(E2) = 4000/12000 = ⅓</a:t>
            </a:r>
          </a:p>
          <a:p>
            <a:r>
              <a:rPr lang="en-US" dirty="0"/>
              <a:t>P(E3) = 6000/12000 = ½</a:t>
            </a:r>
          </a:p>
          <a:p>
            <a:r>
              <a:rPr lang="en-US" dirty="0"/>
              <a:t>It is given that P(A / E1) = Probability that a person meets with an accident given that he is a scooter driver = 0.01</a:t>
            </a:r>
          </a:p>
          <a:p>
            <a:r>
              <a:rPr lang="en-US" dirty="0"/>
              <a:t>Similarly, you have P(A / E2) = 0.03 and P(A / E3) = 0.15</a:t>
            </a:r>
          </a:p>
          <a:p>
            <a:r>
              <a:rPr lang="en-US" dirty="0"/>
              <a:t>You are required to find P(E1 / A), i.e. given that the person meets with an accident, what is the probability that he was a scooter driver?</a:t>
            </a:r>
          </a:p>
          <a:p>
            <a:r>
              <a:rPr lang="en-US" dirty="0" smtClean="0"/>
              <a:t>[P(E1/A</a:t>
            </a:r>
            <a:r>
              <a:rPr lang="en-US" dirty="0"/>
              <a:t>) = P(E1) P(A/E1</a:t>
            </a:r>
            <a:r>
              <a:rPr lang="en-US" dirty="0" smtClean="0"/>
              <a:t>)] / [P(E1</a:t>
            </a:r>
            <a:r>
              <a:rPr lang="en-US" dirty="0"/>
              <a:t>) P(A/E1</a:t>
            </a:r>
            <a:r>
              <a:rPr lang="en-US" dirty="0" smtClean="0"/>
              <a:t>)+P(E2</a:t>
            </a:r>
            <a:r>
              <a:rPr lang="en-US" dirty="0"/>
              <a:t>) P(A/E2</a:t>
            </a:r>
            <a:r>
              <a:rPr lang="en-US" dirty="0" smtClean="0"/>
              <a:t>)+P(E3</a:t>
            </a:r>
            <a:r>
              <a:rPr lang="en-US" dirty="0"/>
              <a:t>) P(A/E3</a:t>
            </a:r>
            <a:r>
              <a:rPr lang="en-US" dirty="0" smtClean="0"/>
              <a:t>)]</a:t>
            </a:r>
            <a:endParaRPr lang="en-US" dirty="0"/>
          </a:p>
          <a:p>
            <a:r>
              <a:rPr lang="en-US" dirty="0"/>
              <a:t>= </a:t>
            </a:r>
            <a:r>
              <a:rPr lang="en-US" dirty="0" smtClean="0"/>
              <a:t>(1/6 </a:t>
            </a:r>
            <a:r>
              <a:rPr lang="en-US" dirty="0"/>
              <a:t>* </a:t>
            </a:r>
            <a:r>
              <a:rPr lang="en-US" dirty="0" smtClean="0"/>
              <a:t>0.01)/[(</a:t>
            </a:r>
            <a:r>
              <a:rPr lang="en-US" dirty="0"/>
              <a:t>1/6 * 0.01) + (1/3 * 0.03) + (1/2 * 0.15</a:t>
            </a:r>
            <a:r>
              <a:rPr lang="en-US" dirty="0" smtClean="0"/>
              <a:t>)]</a:t>
            </a:r>
            <a:endParaRPr lang="en-US" dirty="0"/>
          </a:p>
          <a:p>
            <a:r>
              <a:rPr lang="en-US" dirty="0"/>
              <a:t> = 1/52 </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6</a:t>
            </a:fld>
            <a:endParaRPr lang="en"/>
          </a:p>
        </p:txBody>
      </p:sp>
    </p:spTree>
    <p:extLst>
      <p:ext uri="{BB962C8B-B14F-4D97-AF65-F5344CB8AC3E}">
        <p14:creationId xmlns:p14="http://schemas.microsoft.com/office/powerpoint/2010/main" val="31051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Problem 3:</a:t>
            </a:r>
          </a:p>
          <a:p>
            <a:r>
              <a:rPr lang="en-US" dirty="0"/>
              <a:t>A man is known to speak the truth 2 out of 3 times. He throws a die and reports that the number obtained is a four. Find the probability that the number obtained is actually a four.</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7</a:t>
            </a:fld>
            <a:endParaRPr lang="en"/>
          </a:p>
        </p:txBody>
      </p:sp>
    </p:spTree>
    <p:extLst>
      <p:ext uri="{BB962C8B-B14F-4D97-AF65-F5344CB8AC3E}">
        <p14:creationId xmlns:p14="http://schemas.microsoft.com/office/powerpoint/2010/main" val="414551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Let A be the event that the man reports that number four is obtained.</a:t>
            </a:r>
          </a:p>
          <a:p>
            <a:r>
              <a:rPr lang="en-US" dirty="0"/>
              <a:t>Let E</a:t>
            </a:r>
            <a:r>
              <a:rPr lang="en-US" baseline="-25000" dirty="0"/>
              <a:t>1</a:t>
            </a:r>
            <a:r>
              <a:rPr lang="en-US" dirty="0"/>
              <a:t> be the event that four is obtained and E</a:t>
            </a:r>
            <a:r>
              <a:rPr lang="en-US" baseline="-25000" dirty="0"/>
              <a:t>2</a:t>
            </a:r>
            <a:r>
              <a:rPr lang="en-US" dirty="0"/>
              <a:t> be its complementary event.</a:t>
            </a:r>
          </a:p>
          <a:p>
            <a:r>
              <a:rPr lang="en-US" dirty="0"/>
              <a:t>Then, P(E</a:t>
            </a:r>
            <a:r>
              <a:rPr lang="en-US" baseline="-25000" dirty="0"/>
              <a:t>1</a:t>
            </a:r>
            <a:r>
              <a:rPr lang="en-US" dirty="0"/>
              <a:t>) = Probability that four occurs = 1/6.</a:t>
            </a:r>
          </a:p>
          <a:p>
            <a:r>
              <a:rPr lang="en-US" dirty="0"/>
              <a:t>P(E</a:t>
            </a:r>
            <a:r>
              <a:rPr lang="en-US" baseline="-25000" dirty="0"/>
              <a:t>2</a:t>
            </a:r>
            <a:r>
              <a:rPr lang="en-US" dirty="0"/>
              <a:t>) = Probability that four does not occur = 1- P(E</a:t>
            </a:r>
            <a:r>
              <a:rPr lang="en-US" baseline="-25000" dirty="0"/>
              <a:t>1</a:t>
            </a:r>
            <a:r>
              <a:rPr lang="en-US" dirty="0"/>
              <a:t>) = 1 – (1/6) = 5/6.</a:t>
            </a:r>
          </a:p>
          <a:p>
            <a:r>
              <a:rPr lang="en-US" dirty="0"/>
              <a:t>Also, P(A|E</a:t>
            </a:r>
            <a:r>
              <a:rPr lang="en-US" baseline="-25000" dirty="0"/>
              <a:t>1</a:t>
            </a:r>
            <a:r>
              <a:rPr lang="en-US" dirty="0"/>
              <a:t>)= Probability that man reports four and it is actually a four = 2/3</a:t>
            </a:r>
          </a:p>
          <a:p>
            <a:r>
              <a:rPr lang="en-US" dirty="0"/>
              <a:t>P(A|E</a:t>
            </a:r>
            <a:r>
              <a:rPr lang="en-US" baseline="-25000" dirty="0"/>
              <a:t>2</a:t>
            </a:r>
            <a:r>
              <a:rPr lang="en-US" dirty="0"/>
              <a:t>) = Probability that man reports four and it is not a four = 1/3.</a:t>
            </a:r>
          </a:p>
          <a:p>
            <a:r>
              <a:rPr lang="en-US" dirty="0"/>
              <a:t>By using Bayes’ theorem, probability that number obtained is actually a four, P(E</a:t>
            </a:r>
            <a:r>
              <a:rPr lang="en-US" baseline="-25000" dirty="0"/>
              <a:t>1</a:t>
            </a:r>
            <a:r>
              <a:rPr lang="en-US" dirty="0"/>
              <a:t>|A</a:t>
            </a:r>
            <a:r>
              <a:rPr lang="en-US" dirty="0" smtClean="0"/>
              <a:t>)</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8</a:t>
            </a:fld>
            <a:endParaRPr lang="en"/>
          </a:p>
        </p:txBody>
      </p:sp>
    </p:spTree>
    <p:extLst>
      <p:ext uri="{BB962C8B-B14F-4D97-AF65-F5344CB8AC3E}">
        <p14:creationId xmlns:p14="http://schemas.microsoft.com/office/powerpoint/2010/main" val="203667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04849" y="1481137"/>
            <a:ext cx="5195207" cy="1893434"/>
          </a:xfrm>
          <a:prstGeom prst="rect">
            <a:avLst/>
          </a:prstGeom>
        </p:spPr>
      </p:pic>
      <p:sp>
        <p:nvSpPr>
          <p:cNvPr id="4" name="Slide Number Placeholder 3"/>
          <p:cNvSpPr>
            <a:spLocks noGrp="1"/>
          </p:cNvSpPr>
          <p:nvPr>
            <p:ph type="sldNum" sz="quarter" idx="12"/>
          </p:nvPr>
        </p:nvSpPr>
        <p:spPr/>
        <p:txBody>
          <a:bodyPr/>
          <a:lstStyle/>
          <a:p>
            <a:pPr algn="r"/>
            <a:fld id="{00000000-1234-1234-1234-123412341234}" type="slidenum">
              <a:rPr lang="en" smtClean="0"/>
              <a:pPr algn="r"/>
              <a:t>9</a:t>
            </a:fld>
            <a:endParaRPr lang="en"/>
          </a:p>
        </p:txBody>
      </p:sp>
    </p:spTree>
    <p:extLst>
      <p:ext uri="{BB962C8B-B14F-4D97-AF65-F5344CB8AC3E}">
        <p14:creationId xmlns:p14="http://schemas.microsoft.com/office/powerpoint/2010/main" val="15126679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17862</TotalTime>
  <Words>1318</Words>
  <Application>Microsoft Office PowerPoint</Application>
  <PresentationFormat>On-screen Show (16:10)</PresentationFormat>
  <Paragraphs>183</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__Inter_9255d6</vt:lpstr>
      <vt:lpstr>Arial</vt:lpstr>
      <vt:lpstr>Calibri</vt:lpstr>
      <vt:lpstr>Calibri Light</vt:lpstr>
      <vt:lpstr>Cambria</vt:lpstr>
      <vt:lpstr>Poppins</vt:lpstr>
      <vt:lpstr>Adjacency</vt:lpstr>
      <vt:lpstr>Natural Language Processing </vt:lpstr>
      <vt:lpstr>Bayes Theorem Formula</vt:lpstr>
      <vt:lpstr>Example of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 Part III (NPV)</dc:title>
  <dc:creator>Prasad Balan Iyer</dc:creator>
  <cp:lastModifiedBy>BHARAT</cp:lastModifiedBy>
  <cp:revision>591</cp:revision>
  <dcterms:modified xsi:type="dcterms:W3CDTF">2024-01-31T05:40:05Z</dcterms:modified>
</cp:coreProperties>
</file>