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0"/>
  </p:notesMasterIdLst>
  <p:sldIdLst>
    <p:sldId id="256" r:id="rId2"/>
    <p:sldId id="384" r:id="rId3"/>
    <p:sldId id="399" r:id="rId4"/>
    <p:sldId id="400" r:id="rId5"/>
    <p:sldId id="401" r:id="rId6"/>
    <p:sldId id="402" r:id="rId7"/>
    <p:sldId id="403" r:id="rId8"/>
    <p:sldId id="406" r:id="rId9"/>
    <p:sldId id="405" r:id="rId10"/>
    <p:sldId id="408" r:id="rId11"/>
    <p:sldId id="407" r:id="rId12"/>
    <p:sldId id="404" r:id="rId13"/>
    <p:sldId id="393" r:id="rId14"/>
    <p:sldId id="410" r:id="rId15"/>
    <p:sldId id="394" r:id="rId16"/>
    <p:sldId id="409" r:id="rId17"/>
    <p:sldId id="395" r:id="rId18"/>
    <p:sldId id="396" r:id="rId19"/>
    <p:sldId id="397" r:id="rId20"/>
    <p:sldId id="398" r:id="rId21"/>
    <p:sldId id="392" r:id="rId22"/>
    <p:sldId id="386" r:id="rId23"/>
    <p:sldId id="387" r:id="rId24"/>
    <p:sldId id="388" r:id="rId25"/>
    <p:sldId id="389" r:id="rId26"/>
    <p:sldId id="391" r:id="rId27"/>
    <p:sldId id="390" r:id="rId28"/>
    <p:sldId id="379" r:id="rId29"/>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3AC6"/>
    <a:srgbClr val="66BA74"/>
    <a:srgbClr val="19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E5A3F-FDA1-46C1-9C48-705AF0E73451}">
  <a:tblStyle styleId="{69CE5A3F-FDA1-46C1-9C48-705AF0E7345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53381" autoAdjust="0"/>
  </p:normalViewPr>
  <p:slideViewPr>
    <p:cSldViewPr snapToGrid="0">
      <p:cViewPr varScale="1">
        <p:scale>
          <a:sx n="88" d="100"/>
          <a:sy n="88" d="100"/>
        </p:scale>
        <p:origin x="894" y="78"/>
      </p:cViewPr>
      <p:guideLst>
        <p:guide orient="horz" pos="2160"/>
        <p:guide pos="2880"/>
        <p:guide orient="horz" pos="180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2076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534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5"/>
            <a:ext cx="7543800" cy="2161646"/>
          </a:xfrm>
        </p:spPr>
        <p:txBody>
          <a:bodyPr anchor="b"/>
          <a:lstStyle>
            <a:lvl1pPr>
              <a:defRPr sz="64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6461760" cy="889000"/>
          </a:xfrm>
        </p:spPr>
        <p:txBody>
          <a:bodyPr anchor="t">
            <a:normAutofit/>
          </a:bodyPr>
          <a:lstStyle>
            <a:lvl1pPr marL="0" indent="0" algn="l">
              <a:buNone/>
              <a:defRPr sz="1900">
                <a:solidFill>
                  <a:schemeClr val="tx1">
                    <a:tint val="75000"/>
                  </a:schemeClr>
                </a:solidFill>
              </a:defRPr>
            </a:lvl1pPr>
            <a:lvl2pPr marL="444820" indent="0" algn="ctr">
              <a:buNone/>
              <a:defRPr>
                <a:solidFill>
                  <a:schemeClr val="tx1">
                    <a:tint val="75000"/>
                  </a:schemeClr>
                </a:solidFill>
              </a:defRPr>
            </a:lvl2pPr>
            <a:lvl3pPr marL="889640" indent="0" algn="ctr">
              <a:buNone/>
              <a:defRPr>
                <a:solidFill>
                  <a:schemeClr val="tx1">
                    <a:tint val="75000"/>
                  </a:schemeClr>
                </a:solidFill>
              </a:defRPr>
            </a:lvl3pPr>
            <a:lvl4pPr marL="1334460" indent="0" algn="ctr">
              <a:buNone/>
              <a:defRPr>
                <a:solidFill>
                  <a:schemeClr val="tx1">
                    <a:tint val="75000"/>
                  </a:schemeClr>
                </a:solidFill>
              </a:defRPr>
            </a:lvl4pPr>
            <a:lvl5pPr marL="1779279" indent="0" algn="ctr">
              <a:buNone/>
              <a:defRPr>
                <a:solidFill>
                  <a:schemeClr val="tx1">
                    <a:tint val="75000"/>
                  </a:schemeClr>
                </a:solidFill>
              </a:defRPr>
            </a:lvl5pPr>
            <a:lvl6pPr marL="2224099" indent="0" algn="ctr">
              <a:buNone/>
              <a:defRPr>
                <a:solidFill>
                  <a:schemeClr val="tx1">
                    <a:tint val="75000"/>
                  </a:schemeClr>
                </a:solidFill>
              </a:defRPr>
            </a:lvl6pPr>
            <a:lvl7pPr marL="2668920" indent="0" algn="ctr">
              <a:buNone/>
              <a:defRPr>
                <a:solidFill>
                  <a:schemeClr val="tx1">
                    <a:tint val="75000"/>
                  </a:schemeClr>
                </a:solidFill>
              </a:defRPr>
            </a:lvl7pPr>
            <a:lvl8pPr marL="3113739" indent="0" algn="ctr">
              <a:buNone/>
              <a:defRPr>
                <a:solidFill>
                  <a:schemeClr val="tx1">
                    <a:tint val="75000"/>
                  </a:schemeClr>
                </a:solidFill>
              </a:defRPr>
            </a:lvl8pPr>
            <a:lvl9pPr marL="355855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72"/>
            <a:ext cx="1752600" cy="487627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28872"/>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1" y="4572002"/>
            <a:ext cx="7659687" cy="973668"/>
          </a:xfrm>
        </p:spPr>
        <p:txBody>
          <a:bodyPr anchor="t"/>
          <a:lstStyle>
            <a:lvl1pPr algn="l">
              <a:defRPr sz="3500" b="0" cap="all"/>
            </a:lvl1pPr>
          </a:lstStyle>
          <a:p>
            <a:r>
              <a:rPr lang="en-US"/>
              <a:t>Click to edit Master title style</a:t>
            </a:r>
            <a:endParaRPr lang="en-US" dirty="0"/>
          </a:p>
        </p:txBody>
      </p:sp>
      <p:sp>
        <p:nvSpPr>
          <p:cNvPr id="3" name="Text Placeholder 2"/>
          <p:cNvSpPr>
            <a:spLocks noGrp="1"/>
          </p:cNvSpPr>
          <p:nvPr>
            <p:ph type="body" idx="1"/>
          </p:nvPr>
        </p:nvSpPr>
        <p:spPr>
          <a:xfrm>
            <a:off x="722321" y="3210719"/>
            <a:ext cx="6135687" cy="1361282"/>
          </a:xfrm>
        </p:spPr>
        <p:txBody>
          <a:bodyPr anchor="b"/>
          <a:lstStyle>
            <a:lvl1pPr marL="0" indent="0">
              <a:buNone/>
              <a:defRPr sz="1900">
                <a:solidFill>
                  <a:schemeClr val="tx1">
                    <a:tint val="75000"/>
                  </a:schemeClr>
                </a:solidFill>
              </a:defRPr>
            </a:lvl1pPr>
            <a:lvl2pPr marL="444820" indent="0">
              <a:buNone/>
              <a:defRPr sz="1800">
                <a:solidFill>
                  <a:schemeClr val="tx1">
                    <a:tint val="75000"/>
                  </a:schemeClr>
                </a:solidFill>
              </a:defRPr>
            </a:lvl2pPr>
            <a:lvl3pPr marL="889640" indent="0">
              <a:buNone/>
              <a:defRPr sz="1600">
                <a:solidFill>
                  <a:schemeClr val="tx1">
                    <a:tint val="75000"/>
                  </a:schemeClr>
                </a:solidFill>
              </a:defRPr>
            </a:lvl3pPr>
            <a:lvl4pPr marL="1334460" indent="0">
              <a:buNone/>
              <a:defRPr sz="1300">
                <a:solidFill>
                  <a:schemeClr val="tx1">
                    <a:tint val="75000"/>
                  </a:schemeClr>
                </a:solidFill>
              </a:defRPr>
            </a:lvl4pPr>
            <a:lvl5pPr marL="1779279" indent="0">
              <a:buNone/>
              <a:defRPr sz="1300">
                <a:solidFill>
                  <a:schemeClr val="tx1">
                    <a:tint val="75000"/>
                  </a:schemeClr>
                </a:solidFill>
              </a:defRPr>
            </a:lvl5pPr>
            <a:lvl6pPr marL="2224099" indent="0">
              <a:buNone/>
              <a:defRPr sz="1300">
                <a:solidFill>
                  <a:schemeClr val="tx1">
                    <a:tint val="75000"/>
                  </a:schemeClr>
                </a:solidFill>
              </a:defRPr>
            </a:lvl6pPr>
            <a:lvl7pPr marL="2668920" indent="0">
              <a:buNone/>
              <a:defRPr sz="1300">
                <a:solidFill>
                  <a:schemeClr val="tx1">
                    <a:tint val="75000"/>
                  </a:schemeClr>
                </a:solidFill>
              </a:defRPr>
            </a:lvl7pPr>
            <a:lvl8pPr marL="3113739" indent="0">
              <a:buNone/>
              <a:defRPr sz="1300">
                <a:solidFill>
                  <a:schemeClr val="tx1">
                    <a:tint val="75000"/>
                  </a:schemeClr>
                </a:solidFill>
              </a:defRPr>
            </a:lvl8pPr>
            <a:lvl9pPr marL="3558559"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80161"/>
            <a:ext cx="3657600" cy="3825240"/>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280161"/>
            <a:ext cx="3657600" cy="3825240"/>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4"/>
            <a:ext cx="3657600" cy="533136"/>
          </a:xfrm>
        </p:spPr>
        <p:txBody>
          <a:bodyPr anchor="b">
            <a:noAutofit/>
          </a:bodyPr>
          <a:lstStyle>
            <a:lvl1pPr marL="0" indent="0" algn="ctr">
              <a:buNone/>
              <a:defRPr sz="1900" b="1">
                <a:solidFill>
                  <a:schemeClr val="tx2"/>
                </a:solidFill>
              </a:defRPr>
            </a:lvl1pPr>
            <a:lvl2pPr marL="444820" indent="0">
              <a:buNone/>
              <a:defRPr sz="1900" b="1"/>
            </a:lvl2pPr>
            <a:lvl3pPr marL="889640" indent="0">
              <a:buNone/>
              <a:defRPr sz="1800" b="1"/>
            </a:lvl3pPr>
            <a:lvl4pPr marL="1334460" indent="0">
              <a:buNone/>
              <a:defRPr sz="1600" b="1"/>
            </a:lvl4pPr>
            <a:lvl5pPr marL="1779279" indent="0">
              <a:buNone/>
              <a:defRPr sz="1600" b="1"/>
            </a:lvl5pPr>
            <a:lvl6pPr marL="2224099" indent="0">
              <a:buNone/>
              <a:defRPr sz="1600" b="1"/>
            </a:lvl6pPr>
            <a:lvl7pPr marL="2668920" indent="0">
              <a:buNone/>
              <a:defRPr sz="1600" b="1"/>
            </a:lvl7pPr>
            <a:lvl8pPr marL="3113739" indent="0">
              <a:buNone/>
              <a:defRPr sz="1600" b="1"/>
            </a:lvl8pPr>
            <a:lvl9pPr marL="355855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7"/>
            <a:ext cx="3657600" cy="329274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279264"/>
            <a:ext cx="3657600" cy="533136"/>
          </a:xfrm>
        </p:spPr>
        <p:txBody>
          <a:bodyPr anchor="b">
            <a:noAutofit/>
          </a:bodyPr>
          <a:lstStyle>
            <a:lvl1pPr marL="0" indent="0" algn="ctr">
              <a:buNone/>
              <a:defRPr sz="1900" b="1">
                <a:solidFill>
                  <a:schemeClr val="tx2"/>
                </a:solidFill>
              </a:defRPr>
            </a:lvl1pPr>
            <a:lvl2pPr marL="444820" indent="0">
              <a:buNone/>
              <a:defRPr sz="1900" b="1"/>
            </a:lvl2pPr>
            <a:lvl3pPr marL="889640" indent="0">
              <a:buNone/>
              <a:defRPr sz="1800" b="1"/>
            </a:lvl3pPr>
            <a:lvl4pPr marL="1334460" indent="0">
              <a:buNone/>
              <a:defRPr sz="1600" b="1"/>
            </a:lvl4pPr>
            <a:lvl5pPr marL="1779279" indent="0">
              <a:buNone/>
              <a:defRPr sz="1600" b="1"/>
            </a:lvl5pPr>
            <a:lvl6pPr marL="2224099" indent="0">
              <a:buNone/>
              <a:defRPr sz="1600" b="1"/>
            </a:lvl6pPr>
            <a:lvl7pPr marL="2668920" indent="0">
              <a:buNone/>
              <a:defRPr sz="1600" b="1"/>
            </a:lvl7pPr>
            <a:lvl8pPr marL="3113739" indent="0">
              <a:buNone/>
              <a:defRPr sz="1600" b="1"/>
            </a:lvl8pPr>
            <a:lvl9pPr marL="355855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812397"/>
            <a:ext cx="3657600" cy="329274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579622"/>
            <a:ext cx="7772400" cy="495300"/>
          </a:xfrm>
        </p:spPr>
        <p:txBody>
          <a:bodyPr anchor="b"/>
          <a:lstStyle>
            <a:lvl1pPr algn="ctr">
              <a:defRPr sz="2100" b="1"/>
            </a:lvl1pPr>
          </a:lstStyle>
          <a:p>
            <a:r>
              <a:rPr lang="en-US"/>
              <a:t>Click to edit Master title style</a:t>
            </a:r>
            <a:endParaRPr lang="en-US" dirty="0"/>
          </a:p>
        </p:txBody>
      </p:sp>
      <p:sp>
        <p:nvSpPr>
          <p:cNvPr id="4" name="Text Placeholder 3"/>
          <p:cNvSpPr>
            <a:spLocks noGrp="1"/>
          </p:cNvSpPr>
          <p:nvPr>
            <p:ph type="body" sz="half" idx="2"/>
          </p:nvPr>
        </p:nvSpPr>
        <p:spPr>
          <a:xfrm>
            <a:off x="304804" y="5080000"/>
            <a:ext cx="7772401" cy="508000"/>
          </a:xfrm>
        </p:spPr>
        <p:txBody>
          <a:bodyPr>
            <a:normAutofit/>
          </a:bodyPr>
          <a:lstStyle>
            <a:lvl1pPr marL="0" indent="0" algn="ctr">
              <a:buNone/>
              <a:defRPr sz="1600"/>
            </a:lvl1pPr>
            <a:lvl2pPr marL="444820" indent="0">
              <a:buNone/>
              <a:defRPr sz="1200"/>
            </a:lvl2pPr>
            <a:lvl3pPr marL="889640" indent="0">
              <a:buNone/>
              <a:defRPr sz="1000"/>
            </a:lvl3pPr>
            <a:lvl4pPr marL="1334460" indent="0">
              <a:buNone/>
              <a:defRPr sz="900"/>
            </a:lvl4pPr>
            <a:lvl5pPr marL="1779279" indent="0">
              <a:buNone/>
              <a:defRPr sz="900"/>
            </a:lvl5pPr>
            <a:lvl6pPr marL="2224099" indent="0">
              <a:buNone/>
              <a:defRPr sz="900"/>
            </a:lvl6pPr>
            <a:lvl7pPr marL="2668920" indent="0">
              <a:buNone/>
              <a:defRPr sz="900"/>
            </a:lvl7pPr>
            <a:lvl8pPr marL="3113739" indent="0">
              <a:buNone/>
              <a:defRPr sz="900"/>
            </a:lvl8pPr>
            <a:lvl9pPr marL="355855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mtClean="0"/>
              <a:pPr algn="r"/>
              <a:t>‹#›</a:t>
            </a:fld>
            <a:endParaRPr lang="en"/>
          </a:p>
        </p:txBody>
      </p:sp>
      <p:sp>
        <p:nvSpPr>
          <p:cNvPr id="9" name="Content Placeholder 8"/>
          <p:cNvSpPr>
            <a:spLocks noGrp="1"/>
          </p:cNvSpPr>
          <p:nvPr>
            <p:ph sz="quarter" idx="13"/>
          </p:nvPr>
        </p:nvSpPr>
        <p:spPr>
          <a:xfrm>
            <a:off x="304800" y="317503"/>
            <a:ext cx="7772400" cy="4119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398"/>
            <a:ext cx="7772400" cy="495522"/>
          </a:xfrm>
        </p:spPr>
        <p:txBody>
          <a:bodyPr anchor="b"/>
          <a:lstStyle>
            <a:lvl1pPr algn="ctr">
              <a:defRPr sz="21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572000"/>
          </a:xfrm>
        </p:spPr>
        <p:txBody>
          <a:bodyPr/>
          <a:lstStyle>
            <a:lvl1pPr marL="0" indent="0">
              <a:buNone/>
              <a:defRPr sz="3100"/>
            </a:lvl1pPr>
            <a:lvl2pPr marL="444820" indent="0">
              <a:buNone/>
              <a:defRPr sz="2700"/>
            </a:lvl2pPr>
            <a:lvl3pPr marL="889640" indent="0">
              <a:buNone/>
              <a:defRPr sz="2300"/>
            </a:lvl3pPr>
            <a:lvl4pPr marL="1334460" indent="0">
              <a:buNone/>
              <a:defRPr sz="1900"/>
            </a:lvl4pPr>
            <a:lvl5pPr marL="1779279" indent="0">
              <a:buNone/>
              <a:defRPr sz="1900"/>
            </a:lvl5pPr>
            <a:lvl6pPr marL="2224099" indent="0">
              <a:buNone/>
              <a:defRPr sz="1900"/>
            </a:lvl6pPr>
            <a:lvl7pPr marL="2668920" indent="0">
              <a:buNone/>
              <a:defRPr sz="1900"/>
            </a:lvl7pPr>
            <a:lvl8pPr marL="3113739" indent="0">
              <a:buNone/>
              <a:defRPr sz="1900"/>
            </a:lvl8pPr>
            <a:lvl9pPr marL="3558559"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600"/>
            </a:lvl1pPr>
            <a:lvl2pPr marL="444820" indent="0">
              <a:buNone/>
              <a:defRPr sz="1200"/>
            </a:lvl2pPr>
            <a:lvl3pPr marL="889640" indent="0">
              <a:buNone/>
              <a:defRPr sz="1000"/>
            </a:lvl3pPr>
            <a:lvl4pPr marL="1334460" indent="0">
              <a:buNone/>
              <a:defRPr sz="900"/>
            </a:lvl4pPr>
            <a:lvl5pPr marL="1779279" indent="0">
              <a:buNone/>
              <a:defRPr sz="900"/>
            </a:lvl5pPr>
            <a:lvl6pPr marL="2224099" indent="0">
              <a:buNone/>
              <a:defRPr sz="900"/>
            </a:lvl6pPr>
            <a:lvl7pPr marL="2668920" indent="0">
              <a:buNone/>
              <a:defRPr sz="900"/>
            </a:lvl7pPr>
            <a:lvl8pPr marL="3113739" indent="0">
              <a:buNone/>
              <a:defRPr sz="900"/>
            </a:lvl8pPr>
            <a:lvl9pPr marL="3558559"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3/11/2024</a:t>
            </a:fld>
            <a:endParaRPr lang="en-US" dirty="0"/>
          </a:p>
        </p:txBody>
      </p:sp>
      <p:sp>
        <p:nvSpPr>
          <p:cNvPr id="9" name="Slide Number Placeholder 8"/>
          <p:cNvSpPr>
            <a:spLocks noGrp="1"/>
          </p:cNvSpPr>
          <p:nvPr>
            <p:ph type="sldNum" sz="quarter" idx="11"/>
          </p:nvPr>
        </p:nvSpPr>
        <p:spPr/>
        <p:txBody>
          <a:bodyPr/>
          <a:lstStyle/>
          <a:p>
            <a:pPr algn="r"/>
            <a:fld id="{00000000-1234-1234-1234-123412341234}" type="slidenum">
              <a:rPr lang="en" smtClean="0"/>
              <a:pPr algn="r"/>
              <a:t>‹#›</a:t>
            </a:fld>
            <a:endParaRPr lang="en"/>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8"/>
            <a:ext cx="7620000" cy="952500"/>
          </a:xfrm>
          <a:prstGeom prst="rect">
            <a:avLst/>
          </a:prstGeom>
        </p:spPr>
        <p:txBody>
          <a:bodyPr vert="horz" lIns="88963" tIns="44482" rIns="88963" bIns="44482"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333501"/>
            <a:ext cx="7620000" cy="4000500"/>
          </a:xfrm>
          <a:prstGeom prst="rect">
            <a:avLst/>
          </a:prstGeom>
        </p:spPr>
        <p:txBody>
          <a:bodyPr vert="horz" lIns="88963" tIns="44482" rIns="88963" bIns="444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8963" tIns="44482" rIns="88963" bIns="44482" rtlCol="0" anchor="ctr"/>
          <a:lstStyle/>
          <a:p>
            <a:pPr algn="ctr"/>
            <a:endParaRPr lang="en-US" dirty="0"/>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63" tIns="44482" rIns="88963" bIns="44482" rtlCol="0" anchor="ctr"/>
          <a:lstStyle/>
          <a:p>
            <a:pPr algn="ctr"/>
            <a:endParaRPr lang="en-US" dirty="0"/>
          </a:p>
        </p:txBody>
      </p:sp>
      <p:sp>
        <p:nvSpPr>
          <p:cNvPr id="6" name="Slide Number Placeholder 5"/>
          <p:cNvSpPr>
            <a:spLocks noGrp="1"/>
          </p:cNvSpPr>
          <p:nvPr>
            <p:ph type="sldNum" sz="quarter" idx="4"/>
          </p:nvPr>
        </p:nvSpPr>
        <p:spPr>
          <a:xfrm>
            <a:off x="8531788" y="4707468"/>
            <a:ext cx="548640" cy="33020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r"/>
            <a:fld id="{00000000-1234-1234-1234-123412341234}" type="slidenum">
              <a:rPr lang="en" smtClean="0"/>
              <a:pPr algn="r"/>
              <a:t>‹#›</a:t>
            </a:fld>
            <a:endParaRPr lang="en"/>
          </a:p>
        </p:txBody>
      </p:sp>
      <p:sp>
        <p:nvSpPr>
          <p:cNvPr id="5" name="Footer Placeholder 4"/>
          <p:cNvSpPr>
            <a:spLocks noGrp="1"/>
          </p:cNvSpPr>
          <p:nvPr>
            <p:ph type="ftr" sz="quarter" idx="3"/>
          </p:nvPr>
        </p:nvSpPr>
        <p:spPr>
          <a:xfrm rot="16200000">
            <a:off x="7784190" y="3343488"/>
            <a:ext cx="1972733" cy="365760"/>
          </a:xfrm>
          <a:prstGeom prst="rect">
            <a:avLst/>
          </a:prstGeom>
        </p:spPr>
        <p:txBody>
          <a:bodyPr vert="horz" lIns="88963" tIns="44482" rIns="88963" bIns="44482"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754559" y="1341120"/>
            <a:ext cx="2031999" cy="365760"/>
          </a:xfrm>
          <a:prstGeom prst="rect">
            <a:avLst/>
          </a:prstGeom>
        </p:spPr>
        <p:txBody>
          <a:bodyPr vert="horz" lIns="88963" tIns="44482" rIns="88963" bIns="44482" rtlCol="0" anchor="ctr"/>
          <a:lstStyle>
            <a:lvl1pPr algn="l">
              <a:defRPr sz="1200">
                <a:solidFill>
                  <a:schemeClr val="bg2"/>
                </a:solidFill>
              </a:defRPr>
            </a:lvl1pPr>
          </a:lstStyle>
          <a:p>
            <a:fld id="{327B613C-1AD7-49D3-885D-F654C5CDBAA6}" type="datetime1">
              <a:rPr lang="en-US" smtClean="0"/>
              <a:pPr/>
              <a:t>3/11/2024</a:t>
            </a:fld>
            <a:endParaRPr lang="en-US" dirty="0"/>
          </a:p>
        </p:txBody>
      </p:sp>
      <p:pic>
        <p:nvPicPr>
          <p:cNvPr id="9" name="Picture 8" descr="A picture containing food&#10;&#10;Description automatically generated">
            <a:extLst>
              <a:ext uri="{FF2B5EF4-FFF2-40B4-BE49-F238E27FC236}">
                <a16:creationId xmlns:a16="http://schemas.microsoft.com/office/drawing/2014/main" id="{914E3FB3-7D52-4D52-90AA-69F5CF6DAD29}"/>
              </a:ext>
            </a:extLst>
          </p:cNvPr>
          <p:cNvPicPr>
            <a:picLocks noChangeAspect="1"/>
          </p:cNvPicPr>
          <p:nvPr userDrawn="1"/>
        </p:nvPicPr>
        <p:blipFill>
          <a:blip r:embed="rId13"/>
          <a:stretch>
            <a:fillRect/>
          </a:stretch>
        </p:blipFill>
        <p:spPr>
          <a:xfrm>
            <a:off x="122842" y="5073654"/>
            <a:ext cx="1319592" cy="544953"/>
          </a:xfrm>
          <a:prstGeom prst="rect">
            <a:avLst/>
          </a:prstGeom>
        </p:spPr>
      </p:pic>
      <p:sp>
        <p:nvSpPr>
          <p:cNvPr id="10" name="TextBox 9">
            <a:extLst>
              <a:ext uri="{FF2B5EF4-FFF2-40B4-BE49-F238E27FC236}">
                <a16:creationId xmlns:a16="http://schemas.microsoft.com/office/drawing/2014/main" id="{D7FB37A1-29FF-4425-8393-79A9BBB15B85}"/>
              </a:ext>
            </a:extLst>
          </p:cNvPr>
          <p:cNvSpPr txBox="1"/>
          <p:nvPr userDrawn="1"/>
        </p:nvSpPr>
        <p:spPr>
          <a:xfrm>
            <a:off x="4085331" y="5413421"/>
            <a:ext cx="1115817" cy="243721"/>
          </a:xfrm>
          <a:prstGeom prst="rect">
            <a:avLst/>
          </a:prstGeom>
          <a:noFill/>
        </p:spPr>
        <p:txBody>
          <a:bodyPr wrap="none" lIns="88963" tIns="44482" rIns="88963" bIns="44482" rtlCol="0">
            <a:spAutoFit/>
          </a:bodyPr>
          <a:lstStyle/>
          <a:p>
            <a:r>
              <a:rPr lang="en-IN" sz="1000" dirty="0" err="1">
                <a:solidFill>
                  <a:schemeClr val="bg1">
                    <a:lumMod val="50000"/>
                  </a:schemeClr>
                </a:solidFill>
              </a:rPr>
              <a:t>Priyanka</a:t>
            </a:r>
            <a:r>
              <a:rPr lang="en-IN" sz="1000" baseline="0" dirty="0">
                <a:solidFill>
                  <a:schemeClr val="bg1">
                    <a:lumMod val="50000"/>
                  </a:schemeClr>
                </a:solidFill>
              </a:rPr>
              <a:t> </a:t>
            </a:r>
            <a:r>
              <a:rPr lang="en-IN" sz="1000" baseline="0" dirty="0" err="1">
                <a:solidFill>
                  <a:schemeClr val="bg1">
                    <a:lumMod val="50000"/>
                  </a:schemeClr>
                </a:solidFill>
              </a:rPr>
              <a:t>Kadam</a:t>
            </a:r>
            <a:endParaRPr lang="en-IN"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defTabSz="889640" rtl="0" eaLnBrk="1" latinLnBrk="0" hangingPunct="1">
        <a:spcBef>
          <a:spcPct val="0"/>
        </a:spcBef>
        <a:buNone/>
        <a:defRPr sz="4500" kern="1200" cap="none" spc="-97" baseline="0">
          <a:ln>
            <a:noFill/>
          </a:ln>
          <a:solidFill>
            <a:schemeClr val="tx2"/>
          </a:solidFill>
          <a:effectLst/>
          <a:latin typeface="+mj-lt"/>
          <a:ea typeface="+mj-ea"/>
          <a:cs typeface="+mj-cs"/>
        </a:defRPr>
      </a:lvl1pPr>
    </p:titleStyle>
    <p:bodyStyle>
      <a:lvl1pPr marL="333615" indent="-222410" algn="l" defTabSz="889640" rtl="0" eaLnBrk="1" latinLnBrk="0" hangingPunct="1">
        <a:spcBef>
          <a:spcPct val="20000"/>
        </a:spcBef>
        <a:buClr>
          <a:schemeClr val="accent1"/>
        </a:buClr>
        <a:buFont typeface="Arial" pitchFamily="34" charset="0"/>
        <a:buChar char="•"/>
        <a:defRPr sz="2100" kern="1200">
          <a:solidFill>
            <a:schemeClr val="tx1"/>
          </a:solidFill>
          <a:latin typeface="+mn-lt"/>
          <a:ea typeface="+mn-ea"/>
          <a:cs typeface="+mn-cs"/>
        </a:defRPr>
      </a:lvl1pPr>
      <a:lvl2pPr marL="622747" indent="-222410" algn="l" defTabSz="889640" rtl="0" eaLnBrk="1" latinLnBrk="0" hangingPunct="1">
        <a:spcBef>
          <a:spcPct val="20000"/>
        </a:spcBef>
        <a:buClr>
          <a:schemeClr val="accent2"/>
        </a:buClr>
        <a:buFont typeface="Arial" pitchFamily="34" charset="0"/>
        <a:buChar char="•"/>
        <a:defRPr sz="1900" kern="1200">
          <a:solidFill>
            <a:schemeClr val="tx1"/>
          </a:solidFill>
          <a:latin typeface="+mn-lt"/>
          <a:ea typeface="+mn-ea"/>
          <a:cs typeface="+mn-cs"/>
        </a:defRPr>
      </a:lvl2pPr>
      <a:lvl3pPr marL="978604" indent="-222410" algn="l" defTabSz="88964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45497" indent="-222410" algn="l" defTabSz="88964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12388" indent="-222410" algn="l" defTabSz="889640" rtl="0" eaLnBrk="1" latinLnBrk="0" hangingPunct="1">
        <a:spcBef>
          <a:spcPct val="20000"/>
        </a:spcBef>
        <a:buClr>
          <a:schemeClr val="accent5"/>
        </a:buClr>
        <a:buFont typeface="Arial" pitchFamily="34" charset="0"/>
        <a:buChar char="•"/>
        <a:defRPr sz="1300" kern="1200" baseline="0">
          <a:solidFill>
            <a:schemeClr val="tx1"/>
          </a:solidFill>
          <a:latin typeface="+mn-lt"/>
          <a:ea typeface="+mn-ea"/>
          <a:cs typeface="+mn-cs"/>
        </a:defRPr>
      </a:lvl5pPr>
      <a:lvl6pPr marL="1690316" indent="-177928" algn="l" defTabSz="889640" rtl="0" eaLnBrk="1" latinLnBrk="0" hangingPunct="1">
        <a:spcBef>
          <a:spcPct val="20000"/>
        </a:spcBef>
        <a:buClr>
          <a:schemeClr val="accent1"/>
        </a:buClr>
        <a:buFont typeface="Arial" pitchFamily="34" charset="0"/>
        <a:buChar char="•"/>
        <a:defRPr sz="1300" kern="1200" baseline="0">
          <a:solidFill>
            <a:schemeClr val="tx1"/>
          </a:solidFill>
          <a:latin typeface="+mn-lt"/>
          <a:ea typeface="+mn-ea"/>
          <a:cs typeface="+mn-cs"/>
        </a:defRPr>
      </a:lvl6pPr>
      <a:lvl7pPr marL="1868245" indent="-177928" algn="l" defTabSz="889640" rtl="0" eaLnBrk="1" latinLnBrk="0" hangingPunct="1">
        <a:spcBef>
          <a:spcPct val="20000"/>
        </a:spcBef>
        <a:buClr>
          <a:schemeClr val="accent2"/>
        </a:buClr>
        <a:buFont typeface="Arial" pitchFamily="34" charset="0"/>
        <a:buChar char="•"/>
        <a:defRPr sz="1300" kern="1200">
          <a:solidFill>
            <a:schemeClr val="tx1"/>
          </a:solidFill>
          <a:latin typeface="+mn-lt"/>
          <a:ea typeface="+mn-ea"/>
          <a:cs typeface="+mn-cs"/>
        </a:defRPr>
      </a:lvl7pPr>
      <a:lvl8pPr marL="2046172" indent="-177928" algn="l" defTabSz="889640" rtl="0" eaLnBrk="1" latinLnBrk="0" hangingPunct="1">
        <a:spcBef>
          <a:spcPct val="20000"/>
        </a:spcBef>
        <a:buClr>
          <a:schemeClr val="accent3"/>
        </a:buClr>
        <a:buFont typeface="Arial" pitchFamily="34" charset="0"/>
        <a:buChar char="•"/>
        <a:defRPr sz="1300" kern="1200">
          <a:solidFill>
            <a:schemeClr val="tx1"/>
          </a:solidFill>
          <a:latin typeface="+mn-lt"/>
          <a:ea typeface="+mn-ea"/>
          <a:cs typeface="+mn-cs"/>
        </a:defRPr>
      </a:lvl8pPr>
      <a:lvl9pPr marL="2224099" indent="-177928" algn="l" defTabSz="889640" rtl="0" eaLnBrk="1" latinLnBrk="0" hangingPunct="1">
        <a:spcBef>
          <a:spcPct val="20000"/>
        </a:spcBef>
        <a:buClr>
          <a:schemeClr val="accent4"/>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889640" rtl="0" eaLnBrk="1" latinLnBrk="0" hangingPunct="1">
        <a:defRPr sz="1800" kern="1200">
          <a:solidFill>
            <a:schemeClr val="tx1"/>
          </a:solidFill>
          <a:latin typeface="+mn-lt"/>
          <a:ea typeface="+mn-ea"/>
          <a:cs typeface="+mn-cs"/>
        </a:defRPr>
      </a:lvl1pPr>
      <a:lvl2pPr marL="444820" algn="l" defTabSz="889640" rtl="0" eaLnBrk="1" latinLnBrk="0" hangingPunct="1">
        <a:defRPr sz="1800" kern="1200">
          <a:solidFill>
            <a:schemeClr val="tx1"/>
          </a:solidFill>
          <a:latin typeface="+mn-lt"/>
          <a:ea typeface="+mn-ea"/>
          <a:cs typeface="+mn-cs"/>
        </a:defRPr>
      </a:lvl2pPr>
      <a:lvl3pPr marL="889640" algn="l" defTabSz="889640" rtl="0" eaLnBrk="1" latinLnBrk="0" hangingPunct="1">
        <a:defRPr sz="1800" kern="1200">
          <a:solidFill>
            <a:schemeClr val="tx1"/>
          </a:solidFill>
          <a:latin typeface="+mn-lt"/>
          <a:ea typeface="+mn-ea"/>
          <a:cs typeface="+mn-cs"/>
        </a:defRPr>
      </a:lvl3pPr>
      <a:lvl4pPr marL="1334460" algn="l" defTabSz="889640" rtl="0" eaLnBrk="1" latinLnBrk="0" hangingPunct="1">
        <a:defRPr sz="1800" kern="1200">
          <a:solidFill>
            <a:schemeClr val="tx1"/>
          </a:solidFill>
          <a:latin typeface="+mn-lt"/>
          <a:ea typeface="+mn-ea"/>
          <a:cs typeface="+mn-cs"/>
        </a:defRPr>
      </a:lvl4pPr>
      <a:lvl5pPr marL="1779279" algn="l" defTabSz="889640" rtl="0" eaLnBrk="1" latinLnBrk="0" hangingPunct="1">
        <a:defRPr sz="1800" kern="1200">
          <a:solidFill>
            <a:schemeClr val="tx1"/>
          </a:solidFill>
          <a:latin typeface="+mn-lt"/>
          <a:ea typeface="+mn-ea"/>
          <a:cs typeface="+mn-cs"/>
        </a:defRPr>
      </a:lvl5pPr>
      <a:lvl6pPr marL="2224099" algn="l" defTabSz="889640" rtl="0" eaLnBrk="1" latinLnBrk="0" hangingPunct="1">
        <a:defRPr sz="1800" kern="1200">
          <a:solidFill>
            <a:schemeClr val="tx1"/>
          </a:solidFill>
          <a:latin typeface="+mn-lt"/>
          <a:ea typeface="+mn-ea"/>
          <a:cs typeface="+mn-cs"/>
        </a:defRPr>
      </a:lvl6pPr>
      <a:lvl7pPr marL="2668920" algn="l" defTabSz="889640" rtl="0" eaLnBrk="1" latinLnBrk="0" hangingPunct="1">
        <a:defRPr sz="1800" kern="1200">
          <a:solidFill>
            <a:schemeClr val="tx1"/>
          </a:solidFill>
          <a:latin typeface="+mn-lt"/>
          <a:ea typeface="+mn-ea"/>
          <a:cs typeface="+mn-cs"/>
        </a:defRPr>
      </a:lvl7pPr>
      <a:lvl8pPr marL="3113739" algn="l" defTabSz="889640" rtl="0" eaLnBrk="1" latinLnBrk="0" hangingPunct="1">
        <a:defRPr sz="1800" kern="1200">
          <a:solidFill>
            <a:schemeClr val="tx1"/>
          </a:solidFill>
          <a:latin typeface="+mn-lt"/>
          <a:ea typeface="+mn-ea"/>
          <a:cs typeface="+mn-cs"/>
        </a:defRPr>
      </a:lvl8pPr>
      <a:lvl9pPr marL="3558559" algn="l" defTabSz="8896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827308"/>
            <a:ext cx="8220080" cy="1738668"/>
          </a:xfrm>
          <a:prstGeom prst="rect">
            <a:avLst/>
          </a:prstGeom>
        </p:spPr>
        <p:txBody>
          <a:bodyPr spcFirstLastPara="1" wrap="square" lIns="88949" tIns="88949" rIns="88949" bIns="88949" anchor="b" anchorCtr="0">
            <a:noAutofit/>
          </a:bodyPr>
          <a:lstStyle/>
          <a:p>
            <a:r>
              <a:rPr lang="en-US" sz="3600" dirty="0"/>
              <a:t>Natural Language Processing</a:t>
            </a:r>
          </a:p>
        </p:txBody>
      </p:sp>
      <p:sp>
        <p:nvSpPr>
          <p:cNvPr id="56" name="Google Shape;56;p13"/>
          <p:cNvSpPr txBox="1">
            <a:spLocks noGrp="1"/>
          </p:cNvSpPr>
          <p:nvPr>
            <p:ph type="subTitle" idx="1"/>
          </p:nvPr>
        </p:nvSpPr>
        <p:spPr>
          <a:xfrm>
            <a:off x="311700" y="3291510"/>
            <a:ext cx="8520600" cy="1718906"/>
          </a:xfrm>
          <a:prstGeom prst="rect">
            <a:avLst/>
          </a:prstGeom>
        </p:spPr>
        <p:txBody>
          <a:bodyPr spcFirstLastPara="1" wrap="square" lIns="88949" tIns="88949" rIns="88949" bIns="88949" anchor="ctr" anchorCtr="0">
            <a:noAutofit/>
          </a:bodyPr>
          <a:lstStyle/>
          <a:p>
            <a:pPr lvl="0"/>
            <a:r>
              <a:rPr lang="en-IN" dirty="0"/>
              <a:t>EXTC – BE(SEM VIII) – NLP</a:t>
            </a:r>
          </a:p>
          <a:p>
            <a:pPr lvl="0"/>
            <a:endParaRPr lang="en-IN" dirty="0"/>
          </a:p>
          <a:p>
            <a:pPr lvl="0"/>
            <a:r>
              <a:rPr lang="en-IN" b="1" dirty="0" err="1"/>
              <a:t>Prof.</a:t>
            </a:r>
            <a:r>
              <a:rPr lang="en-IN" b="1" dirty="0"/>
              <a:t> </a:t>
            </a:r>
            <a:r>
              <a:rPr lang="en-IN" b="1" dirty="0" err="1"/>
              <a:t>Priyanka</a:t>
            </a:r>
            <a:r>
              <a:rPr lang="en-IN" b="1" dirty="0"/>
              <a:t> </a:t>
            </a:r>
            <a:r>
              <a:rPr lang="en-IN" b="1" dirty="0" err="1"/>
              <a:t>Kadam</a:t>
            </a:r>
            <a:endParaRPr lang="en-IN" b="1" dirty="0"/>
          </a:p>
          <a:p>
            <a:pPr lvl="0"/>
            <a:r>
              <a:rPr lang="en-IN" sz="1300" dirty="0"/>
              <a:t>Assistant Professor</a:t>
            </a:r>
          </a:p>
          <a:p>
            <a:pPr lvl="0"/>
            <a:r>
              <a:rPr lang="en-IN" sz="1300" dirty="0"/>
              <a:t>Dept. of Electronics and Telecommunication </a:t>
            </a:r>
          </a:p>
          <a:p>
            <a:pPr lvl="0"/>
            <a:r>
              <a:rPr lang="en-IN" sz="1300" dirty="0"/>
              <a:t>SIES Graduate School of Technology</a:t>
            </a:r>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sz="quarter" idx="12"/>
          </p:nvPr>
        </p:nvSpPr>
        <p:spPr/>
        <p:txBody>
          <a:bodyPr/>
          <a:lstStyle/>
          <a:p>
            <a:pPr algn="r"/>
            <a:fld id="{00000000-1234-1234-1234-123412341234}" type="slidenum">
              <a:rPr lang="en" smtClean="0"/>
              <a:pPr algn="r"/>
              <a:t>1</a:t>
            </a:fld>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Regular Expression </a:t>
            </a:r>
            <a:r>
              <a:rPr lang="en-US" sz="2800" b="1" dirty="0" smtClean="0"/>
              <a:t>Tokenization Examples</a:t>
            </a:r>
            <a:endParaRPr lang="en-US" sz="2800" dirty="0"/>
          </a:p>
        </p:txBody>
      </p:sp>
      <p:sp>
        <p:nvSpPr>
          <p:cNvPr id="5" name="Text Placeholder 4"/>
          <p:cNvSpPr>
            <a:spLocks noGrp="1"/>
          </p:cNvSpPr>
          <p:nvPr>
            <p:ph type="body" idx="1"/>
          </p:nvPr>
        </p:nvSpPr>
        <p:spPr/>
        <p:txBody>
          <a:bodyPr/>
          <a:lstStyle/>
          <a:p>
            <a:r>
              <a:rPr lang="en-US" dirty="0"/>
              <a:t>Tokenization based on non-word characters (\W</a:t>
            </a:r>
            <a:r>
              <a:rPr lang="en-US" dirty="0" smtClean="0"/>
              <a:t>+):</a:t>
            </a:r>
            <a:endParaRPr lang="en-US" dirty="0"/>
          </a:p>
        </p:txBody>
      </p:sp>
      <p:sp>
        <p:nvSpPr>
          <p:cNvPr id="3" name="Content Placeholder 2"/>
          <p:cNvSpPr>
            <a:spLocks noGrp="1"/>
          </p:cNvSpPr>
          <p:nvPr>
            <p:ph sz="half" idx="2"/>
          </p:nvPr>
        </p:nvSpPr>
        <p:spPr/>
        <p:txBody>
          <a:bodyPr>
            <a:normAutofit fontScale="62500" lnSpcReduction="20000"/>
          </a:bodyPr>
          <a:lstStyle/>
          <a:p>
            <a:r>
              <a:rPr lang="en-US" dirty="0" smtClean="0"/>
              <a:t>Regular </a:t>
            </a:r>
            <a:r>
              <a:rPr lang="en-US" dirty="0"/>
              <a:t>Expression: \W+</a:t>
            </a:r>
          </a:p>
          <a:p>
            <a:r>
              <a:rPr lang="en-US" dirty="0"/>
              <a:t>Example Text: "Splitting, on newlines and hyphen-words."</a:t>
            </a:r>
          </a:p>
          <a:p>
            <a:r>
              <a:rPr lang="en-US" dirty="0"/>
              <a:t>Tokenization:</a:t>
            </a:r>
          </a:p>
          <a:p>
            <a:r>
              <a:rPr lang="en-US" dirty="0"/>
              <a:t>Token 1: "Splitting"</a:t>
            </a:r>
          </a:p>
          <a:p>
            <a:r>
              <a:rPr lang="en-US" dirty="0"/>
              <a:t>Token 2: ", "</a:t>
            </a:r>
          </a:p>
          <a:p>
            <a:r>
              <a:rPr lang="en-US" dirty="0"/>
              <a:t>Token 3: "on"</a:t>
            </a:r>
          </a:p>
          <a:p>
            <a:r>
              <a:rPr lang="en-US" dirty="0"/>
              <a:t>Token 4: "newlines"</a:t>
            </a:r>
          </a:p>
          <a:p>
            <a:r>
              <a:rPr lang="en-US" dirty="0"/>
              <a:t>Token 5: "and"</a:t>
            </a:r>
          </a:p>
          <a:p>
            <a:r>
              <a:rPr lang="en-US" dirty="0"/>
              <a:t>Token 6: "hyphen"</a:t>
            </a:r>
          </a:p>
          <a:p>
            <a:r>
              <a:rPr lang="en-US" dirty="0"/>
              <a:t>Token 7: "-"</a:t>
            </a:r>
          </a:p>
          <a:p>
            <a:r>
              <a:rPr lang="en-US" dirty="0"/>
              <a:t>Token 8: "words"</a:t>
            </a:r>
          </a:p>
          <a:p>
            <a:r>
              <a:rPr lang="en-US" dirty="0"/>
              <a:t>Tokenization based on specific characters (e.g., punctuation):</a:t>
            </a:r>
          </a:p>
          <a:p>
            <a:endParaRPr lang="en-US" dirty="0"/>
          </a:p>
        </p:txBody>
      </p:sp>
      <p:sp>
        <p:nvSpPr>
          <p:cNvPr id="6" name="Text Placeholder 5"/>
          <p:cNvSpPr>
            <a:spLocks noGrp="1"/>
          </p:cNvSpPr>
          <p:nvPr>
            <p:ph type="body" sz="quarter" idx="3"/>
          </p:nvPr>
        </p:nvSpPr>
        <p:spPr/>
        <p:txBody>
          <a:bodyPr/>
          <a:lstStyle/>
          <a:p>
            <a:r>
              <a:rPr lang="en-US" dirty="0"/>
              <a:t>Tokenization based on specific characters (e.g., punctuation)</a:t>
            </a:r>
            <a:r>
              <a:rPr lang="en-US" b="0" dirty="0"/>
              <a:t>:</a:t>
            </a:r>
            <a:endParaRPr lang="en-US" dirty="0"/>
          </a:p>
        </p:txBody>
      </p:sp>
      <p:sp>
        <p:nvSpPr>
          <p:cNvPr id="7" name="Content Placeholder 6"/>
          <p:cNvSpPr>
            <a:spLocks noGrp="1"/>
          </p:cNvSpPr>
          <p:nvPr>
            <p:ph sz="quarter" idx="4"/>
          </p:nvPr>
        </p:nvSpPr>
        <p:spPr/>
        <p:txBody>
          <a:bodyPr>
            <a:normAutofit fontScale="55000" lnSpcReduction="20000"/>
          </a:bodyPr>
          <a:lstStyle/>
          <a:p>
            <a:r>
              <a:rPr lang="en-US" dirty="0"/>
              <a:t>Regular Expression: [.,!?;]+</a:t>
            </a:r>
          </a:p>
          <a:p>
            <a:r>
              <a:rPr lang="en-US" dirty="0"/>
              <a:t>Example Text: "This is a sentence, with punctuations like period, comma, exclamation, and semicolon; and a question?!"</a:t>
            </a:r>
          </a:p>
          <a:p>
            <a:r>
              <a:rPr lang="en-US" dirty="0"/>
              <a:t>Tokenization:</a:t>
            </a:r>
          </a:p>
          <a:p>
            <a:r>
              <a:rPr lang="en-US" dirty="0"/>
              <a:t>Token 1: "This is a sentence"</a:t>
            </a:r>
          </a:p>
          <a:p>
            <a:r>
              <a:rPr lang="en-US" dirty="0"/>
              <a:t>Token 2: ", "</a:t>
            </a:r>
          </a:p>
          <a:p>
            <a:r>
              <a:rPr lang="en-US" dirty="0"/>
              <a:t>Token 3: "with punctuations like period"</a:t>
            </a:r>
          </a:p>
          <a:p>
            <a:r>
              <a:rPr lang="en-US" dirty="0"/>
              <a:t>Token 4: ", "</a:t>
            </a:r>
          </a:p>
          <a:p>
            <a:r>
              <a:rPr lang="en-US" dirty="0"/>
              <a:t>Token 5: "comma"</a:t>
            </a:r>
          </a:p>
          <a:p>
            <a:r>
              <a:rPr lang="en-US" dirty="0"/>
              <a:t>Token 6: ", "</a:t>
            </a:r>
          </a:p>
          <a:p>
            <a:r>
              <a:rPr lang="en-US" dirty="0"/>
              <a:t>Token 7: "exclamation"</a:t>
            </a:r>
          </a:p>
          <a:p>
            <a:r>
              <a:rPr lang="en-US" dirty="0"/>
              <a:t>Token 8: ", "</a:t>
            </a:r>
          </a:p>
          <a:p>
            <a:r>
              <a:rPr lang="en-US" dirty="0"/>
              <a:t>Token 9: "and semicolon"</a:t>
            </a:r>
          </a:p>
          <a:p>
            <a:r>
              <a:rPr lang="en-US" dirty="0"/>
              <a:t>Token 10: "; and a question"</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10</a:t>
            </a:fld>
            <a:endParaRPr lang="en"/>
          </a:p>
        </p:txBody>
      </p:sp>
    </p:spTree>
    <p:extLst>
      <p:ext uri="{BB962C8B-B14F-4D97-AF65-F5344CB8AC3E}">
        <p14:creationId xmlns:p14="http://schemas.microsoft.com/office/powerpoint/2010/main" val="4003364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NLTK's Treebank Tokenizer:</a:t>
            </a:r>
            <a:r>
              <a:rPr lang="en-US" dirty="0"/>
              <a:t> This tokenizer, available in the Natural Language Toolkit (NLTK), implements the Penn Treebank tokenization conventions. It handles contractions, hyphenated words, and punctuation effectively.</a:t>
            </a:r>
          </a:p>
          <a:p>
            <a:endParaRPr lang="en-US" dirty="0"/>
          </a:p>
          <a:p>
            <a:r>
              <a:rPr lang="en-US" b="1" dirty="0"/>
              <a:t>Spacy Tokenizer: </a:t>
            </a:r>
            <a:r>
              <a:rPr lang="en-US" dirty="0"/>
              <a:t>Spacy is another popular NLP library that provides a tokenization module. Its tokenizer splits the text into tokens based on rules specific to each language. It also provides additional linguistic annotations.</a:t>
            </a:r>
          </a:p>
          <a:p>
            <a:endParaRPr lang="en-US" dirty="0"/>
          </a:p>
          <a:p>
            <a:r>
              <a:rPr lang="en-US" b="1" dirty="0"/>
              <a:t>Byte Pair Encoding (BPE): </a:t>
            </a:r>
            <a:r>
              <a:rPr lang="en-US" dirty="0"/>
              <a:t>BPE is a </a:t>
            </a:r>
            <a:r>
              <a:rPr lang="en-US" dirty="0" err="1"/>
              <a:t>subword</a:t>
            </a:r>
            <a:r>
              <a:rPr lang="en-US" dirty="0"/>
              <a:t> tokenization algorithm that iteratively merges the most frequent pairs of consecutive symbols (characters or character sequences). It's particularly useful for handling rare words and morphologically rich languages.</a:t>
            </a:r>
          </a:p>
          <a:p>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11</a:t>
            </a:fld>
            <a:endParaRPr lang="en"/>
          </a:p>
        </p:txBody>
      </p:sp>
    </p:spTree>
    <p:extLst>
      <p:ext uri="{BB962C8B-B14F-4D97-AF65-F5344CB8AC3E}">
        <p14:creationId xmlns:p14="http://schemas.microsoft.com/office/powerpoint/2010/main" val="3684540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Algorithms for word Tokenization </a:t>
            </a:r>
          </a:p>
        </p:txBody>
      </p:sp>
      <p:sp>
        <p:nvSpPr>
          <p:cNvPr id="3" name="Content Placeholder 2"/>
          <p:cNvSpPr>
            <a:spLocks noGrp="1"/>
          </p:cNvSpPr>
          <p:nvPr>
            <p:ph idx="1"/>
          </p:nvPr>
        </p:nvSpPr>
        <p:spPr/>
        <p:txBody>
          <a:bodyPr>
            <a:normAutofit lnSpcReduction="10000"/>
          </a:bodyPr>
          <a:lstStyle/>
          <a:p>
            <a:r>
              <a:rPr lang="en-US" b="1" dirty="0" err="1"/>
              <a:t>WordPiece</a:t>
            </a:r>
            <a:r>
              <a:rPr lang="en-US" b="1" dirty="0"/>
              <a:t> Tokenization</a:t>
            </a:r>
            <a:r>
              <a:rPr lang="en-US" dirty="0"/>
              <a:t>: Similar to BPE, </a:t>
            </a:r>
            <a:r>
              <a:rPr lang="en-US" dirty="0" err="1"/>
              <a:t>WordPiece</a:t>
            </a:r>
            <a:r>
              <a:rPr lang="en-US" dirty="0"/>
              <a:t> tokenization is a </a:t>
            </a:r>
            <a:r>
              <a:rPr lang="en-US" dirty="0" err="1"/>
              <a:t>subword</a:t>
            </a:r>
            <a:r>
              <a:rPr lang="en-US" dirty="0"/>
              <a:t> tokenization algorithm used by models like BERT. It iteratively selects the most frequent </a:t>
            </a:r>
            <a:r>
              <a:rPr lang="en-US" dirty="0" err="1"/>
              <a:t>subword</a:t>
            </a:r>
            <a:r>
              <a:rPr lang="en-US" dirty="0"/>
              <a:t> units from a fixed vocabulary.</a:t>
            </a:r>
          </a:p>
          <a:p>
            <a:r>
              <a:rPr lang="en-US" b="1" dirty="0" err="1"/>
              <a:t>SentencePiece</a:t>
            </a:r>
            <a:r>
              <a:rPr lang="en-US" dirty="0"/>
              <a:t>: </a:t>
            </a:r>
            <a:r>
              <a:rPr lang="en-US" dirty="0" err="1"/>
              <a:t>SentencePiece</a:t>
            </a:r>
            <a:r>
              <a:rPr lang="en-US" dirty="0"/>
              <a:t> is a </a:t>
            </a:r>
            <a:r>
              <a:rPr lang="en-US" dirty="0" err="1"/>
              <a:t>subword</a:t>
            </a:r>
            <a:r>
              <a:rPr lang="en-US" dirty="0"/>
              <a:t> tokenization library that provides several tokenization algorithms, including unigram language model, BPE, and </a:t>
            </a:r>
            <a:r>
              <a:rPr lang="en-US" dirty="0" err="1"/>
              <a:t>WordPiece</a:t>
            </a:r>
            <a:r>
              <a:rPr lang="en-US" dirty="0"/>
              <a:t>. It is widely used in various NLP tasks and supports multiple languages.</a:t>
            </a:r>
          </a:p>
          <a:p>
            <a:r>
              <a:rPr lang="en-US" b="1" dirty="0"/>
              <a:t>Custom Rule-based Tokenization</a:t>
            </a:r>
            <a:r>
              <a:rPr lang="en-US" dirty="0"/>
              <a:t>: Depending on the specific requirements of your task or the characteristics of the text data you're working with, you may develop custom tokenization rules to handle specific cases effectively.</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12</a:t>
            </a:fld>
            <a:endParaRPr lang="en"/>
          </a:p>
        </p:txBody>
      </p:sp>
    </p:spTree>
    <p:extLst>
      <p:ext uri="{BB962C8B-B14F-4D97-AF65-F5344CB8AC3E}">
        <p14:creationId xmlns:p14="http://schemas.microsoft.com/office/powerpoint/2010/main" val="2277722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Algorithms used in Tokenization </a:t>
            </a:r>
          </a:p>
        </p:txBody>
      </p:sp>
      <p:sp>
        <p:nvSpPr>
          <p:cNvPr id="3" name="Content Placeholder 2"/>
          <p:cNvSpPr>
            <a:spLocks noGrp="1"/>
          </p:cNvSpPr>
          <p:nvPr>
            <p:ph idx="1"/>
          </p:nvPr>
        </p:nvSpPr>
        <p:spPr/>
        <p:txBody>
          <a:bodyPr/>
          <a:lstStyle/>
          <a:p>
            <a:r>
              <a:rPr lang="en-US" b="1" dirty="0"/>
              <a:t>Penn </a:t>
            </a:r>
            <a:r>
              <a:rPr lang="en-US" b="1" dirty="0" err="1"/>
              <a:t>TreeBank</a:t>
            </a:r>
            <a:endParaRPr lang="en-US" b="1" dirty="0"/>
          </a:p>
          <a:p>
            <a:r>
              <a:rPr lang="en-US" dirty="0"/>
              <a:t>It is a rule-based tokenization method that separates out </a:t>
            </a:r>
            <a:r>
              <a:rPr lang="en-US" dirty="0" err="1"/>
              <a:t>clitics</a:t>
            </a:r>
            <a:r>
              <a:rPr lang="en-US" dirty="0"/>
              <a:t> ( words that normally occur only in combination with another word, for example in </a:t>
            </a:r>
            <a:r>
              <a:rPr lang="en-US" i="1" dirty="0"/>
              <a:t>I’m</a:t>
            </a:r>
            <a:r>
              <a:rPr lang="en-US" dirty="0"/>
              <a:t>), keeps hyphenated words together, and separates out all punctuation.</a:t>
            </a:r>
          </a:p>
          <a:p>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13</a:t>
            </a:fld>
            <a:endParaRPr lang="en"/>
          </a:p>
        </p:txBody>
      </p:sp>
      <p:pic>
        <p:nvPicPr>
          <p:cNvPr id="5" name="Picture 4"/>
          <p:cNvPicPr>
            <a:picLocks noChangeAspect="1"/>
          </p:cNvPicPr>
          <p:nvPr/>
        </p:nvPicPr>
        <p:blipFill>
          <a:blip r:embed="rId2"/>
          <a:stretch>
            <a:fillRect/>
          </a:stretch>
        </p:blipFill>
        <p:spPr>
          <a:xfrm>
            <a:off x="957033" y="3333751"/>
            <a:ext cx="5819775" cy="1371600"/>
          </a:xfrm>
          <a:prstGeom prst="rect">
            <a:avLst/>
          </a:prstGeom>
        </p:spPr>
      </p:pic>
    </p:spTree>
    <p:extLst>
      <p:ext uri="{BB962C8B-B14F-4D97-AF65-F5344CB8AC3E}">
        <p14:creationId xmlns:p14="http://schemas.microsoft.com/office/powerpoint/2010/main" val="3094808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Handle </a:t>
            </a:r>
            <a:r>
              <a:rPr lang="en-US" b="1" dirty="0" err="1"/>
              <a:t>clitics</a:t>
            </a:r>
            <a:r>
              <a:rPr lang="en-US" dirty="0"/>
              <a:t>: </a:t>
            </a:r>
            <a:r>
              <a:rPr lang="en-US" dirty="0" err="1"/>
              <a:t>Clitics</a:t>
            </a:r>
            <a:r>
              <a:rPr lang="en-US" dirty="0"/>
              <a:t>, such as contractions and possessives, are treated as single tokens. For example, "I'm", "don't", "it's", etc., are not split into separate parts.</a:t>
            </a:r>
          </a:p>
          <a:p>
            <a:r>
              <a:rPr lang="en-US" b="1" dirty="0"/>
              <a:t>Keep hyphenated words together</a:t>
            </a:r>
            <a:r>
              <a:rPr lang="en-US" dirty="0"/>
              <a:t>: Hyphenated words are considered as single tokens. For instance, "state-of-the-art" would be kept together as one token.</a:t>
            </a:r>
          </a:p>
          <a:p>
            <a:r>
              <a:rPr lang="en-US" b="1" dirty="0"/>
              <a:t>Separate punctuation</a:t>
            </a:r>
            <a:r>
              <a:rPr lang="en-US" dirty="0"/>
              <a:t>: Each punctuation mark is treated as an individual token. This includes commas, periods, question marks, exclamation marks, etc.</a:t>
            </a:r>
          </a:p>
          <a:p>
            <a:r>
              <a:rPr lang="en-US" b="1" dirty="0"/>
              <a:t>Handle abbreviations and numbers</a:t>
            </a:r>
            <a:r>
              <a:rPr lang="en-US" dirty="0"/>
              <a:t>: Abbreviations and numbers are typically treated as single tokens, although there may be variations in how certain specific cases are handled.</a:t>
            </a:r>
          </a:p>
          <a:p>
            <a:r>
              <a:rPr lang="en-US" b="1" dirty="0"/>
              <a:t>Normalize some linguistic constructs</a:t>
            </a:r>
            <a:r>
              <a:rPr lang="en-US" dirty="0"/>
              <a:t>: Some linguistic constructs may be normalized for consistency, such as converting all letters to lowercase.</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14</a:t>
            </a:fld>
            <a:endParaRPr lang="en"/>
          </a:p>
        </p:txBody>
      </p:sp>
    </p:spTree>
    <p:extLst>
      <p:ext uri="{BB962C8B-B14F-4D97-AF65-F5344CB8AC3E}">
        <p14:creationId xmlns:p14="http://schemas.microsoft.com/office/powerpoint/2010/main" val="297190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Algorithms used in Tokenization </a:t>
            </a:r>
          </a:p>
        </p:txBody>
      </p:sp>
      <p:sp>
        <p:nvSpPr>
          <p:cNvPr id="3" name="Content Placeholder 2"/>
          <p:cNvSpPr>
            <a:spLocks noGrp="1"/>
          </p:cNvSpPr>
          <p:nvPr>
            <p:ph idx="1"/>
          </p:nvPr>
        </p:nvSpPr>
        <p:spPr/>
        <p:txBody>
          <a:bodyPr/>
          <a:lstStyle/>
          <a:p>
            <a:r>
              <a:rPr lang="en-US" b="1" dirty="0"/>
              <a:t>Byte Pair Encoding</a:t>
            </a:r>
          </a:p>
          <a:p>
            <a:r>
              <a:rPr lang="en-US" b="1" i="1" dirty="0"/>
              <a:t>Punctuations are rare in certain languages!!</a:t>
            </a:r>
          </a:p>
          <a:p>
            <a:endParaRPr lang="en-US" b="1" i="1" dirty="0"/>
          </a:p>
          <a:p>
            <a:endParaRPr lang="en-US" b="1" i="1" dirty="0"/>
          </a:p>
          <a:p>
            <a:r>
              <a:rPr lang="en-US" dirty="0"/>
              <a:t>Hence, at times, each character used is taken as a token in Chinese tokenization.</a:t>
            </a:r>
          </a:p>
          <a:p>
            <a:r>
              <a:rPr lang="en-US" dirty="0"/>
              <a:t>Because of this, we may need a number of tokenizers for different languages as we take words separated by space as tokens in English but something else in languages like Chinese.</a:t>
            </a:r>
          </a:p>
          <a:p>
            <a:r>
              <a:rPr lang="en-US" dirty="0"/>
              <a:t>We might need to read ‘South Africa’ to read as a single token at times!!</a:t>
            </a:r>
            <a:endParaRPr lang="en-US" b="1" i="1" dirty="0"/>
          </a:p>
          <a:p>
            <a:endParaRPr lang="en-US" b="1" i="1" dirty="0"/>
          </a:p>
          <a:p>
            <a:endParaRPr lang="en-US" b="1" i="1" dirty="0"/>
          </a:p>
          <a:p>
            <a:endParaRPr lang="en-US" b="1" i="1" dirty="0"/>
          </a:p>
          <a:p>
            <a:endParaRPr lang="en-US" b="1"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15</a:t>
            </a:fld>
            <a:endParaRPr lang="en"/>
          </a:p>
        </p:txBody>
      </p:sp>
      <p:pic>
        <p:nvPicPr>
          <p:cNvPr id="5" name="Picture 4"/>
          <p:cNvPicPr>
            <a:picLocks noChangeAspect="1"/>
          </p:cNvPicPr>
          <p:nvPr/>
        </p:nvPicPr>
        <p:blipFill>
          <a:blip r:embed="rId2"/>
          <a:stretch>
            <a:fillRect/>
          </a:stretch>
        </p:blipFill>
        <p:spPr>
          <a:xfrm>
            <a:off x="2369430" y="2091196"/>
            <a:ext cx="3105150" cy="695325"/>
          </a:xfrm>
          <a:prstGeom prst="rect">
            <a:avLst/>
          </a:prstGeom>
        </p:spPr>
      </p:pic>
    </p:spTree>
    <p:extLst>
      <p:ext uri="{BB962C8B-B14F-4D97-AF65-F5344CB8AC3E}">
        <p14:creationId xmlns:p14="http://schemas.microsoft.com/office/powerpoint/2010/main" val="2679514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380732"/>
          </a:xfrm>
        </p:spPr>
        <p:txBody>
          <a:bodyPr/>
          <a:lstStyle/>
          <a:p>
            <a:endParaRPr lang="en-US" dirty="0"/>
          </a:p>
        </p:txBody>
      </p:sp>
      <p:sp>
        <p:nvSpPr>
          <p:cNvPr id="3" name="Content Placeholder 2"/>
          <p:cNvSpPr>
            <a:spLocks noGrp="1"/>
          </p:cNvSpPr>
          <p:nvPr>
            <p:ph idx="1"/>
          </p:nvPr>
        </p:nvSpPr>
        <p:spPr>
          <a:xfrm>
            <a:off x="457200" y="609600"/>
            <a:ext cx="7620000" cy="4724401"/>
          </a:xfrm>
        </p:spPr>
        <p:txBody>
          <a:bodyPr>
            <a:normAutofit fontScale="70000" lnSpcReduction="20000"/>
          </a:bodyPr>
          <a:lstStyle/>
          <a:p>
            <a:r>
              <a:rPr lang="en-US" b="1" dirty="0"/>
              <a:t>Splitting words into </a:t>
            </a:r>
            <a:r>
              <a:rPr lang="en-US" b="1" dirty="0" err="1"/>
              <a:t>subword</a:t>
            </a:r>
            <a:r>
              <a:rPr lang="en-US" b="1" dirty="0"/>
              <a:t> units</a:t>
            </a:r>
            <a:r>
              <a:rPr lang="en-US" dirty="0"/>
              <a:t>:</a:t>
            </a:r>
          </a:p>
          <a:p>
            <a:r>
              <a:rPr lang="en-US" dirty="0"/>
              <a:t>Let's say we have a corpus with the following words:</a:t>
            </a:r>
          </a:p>
          <a:p>
            <a:pPr lvl="1"/>
            <a:r>
              <a:rPr lang="en-US" dirty="0"/>
              <a:t>"cat"</a:t>
            </a:r>
          </a:p>
          <a:p>
            <a:pPr lvl="1"/>
            <a:r>
              <a:rPr lang="en-US" dirty="0"/>
              <a:t>"cats"</a:t>
            </a:r>
          </a:p>
          <a:p>
            <a:pPr lvl="1"/>
            <a:r>
              <a:rPr lang="en-US" dirty="0"/>
              <a:t>"dog"</a:t>
            </a:r>
          </a:p>
          <a:p>
            <a:pPr lvl="1"/>
            <a:r>
              <a:rPr lang="en-US" dirty="0"/>
              <a:t>"dogs"</a:t>
            </a:r>
          </a:p>
          <a:p>
            <a:r>
              <a:rPr lang="en-US" dirty="0"/>
              <a:t>Initially, each character is considered as a token. BPE starts merging the most frequent pairs of characters together. After several iterations, it may merge "s" with "cat" and "dog", resulting in tokens like "cat", "dogs", "dog". Further iterations might lead to merging "ca" with "t", resulting in "cat" being tokenized into "ca" and "t", and so on.</a:t>
            </a:r>
          </a:p>
          <a:p>
            <a:r>
              <a:rPr lang="en-US" b="1" dirty="0"/>
              <a:t>Handling Out-of-Vocabulary (OOV) words</a:t>
            </a:r>
            <a:r>
              <a:rPr lang="en-US" dirty="0"/>
              <a:t>:</a:t>
            </a:r>
          </a:p>
          <a:p>
            <a:r>
              <a:rPr lang="en-US" dirty="0"/>
              <a:t>Suppose our corpus contains the word "elephant", but it's not present in our vocabulary. With BPE, we can tokenize it into </a:t>
            </a:r>
            <a:r>
              <a:rPr lang="en-US" dirty="0" err="1"/>
              <a:t>subword</a:t>
            </a:r>
            <a:r>
              <a:rPr lang="en-US" dirty="0"/>
              <a:t> units like "</a:t>
            </a:r>
            <a:r>
              <a:rPr lang="en-US" dirty="0" err="1"/>
              <a:t>ele</a:t>
            </a:r>
            <a:r>
              <a:rPr lang="en-US" dirty="0"/>
              <a:t>", "</a:t>
            </a:r>
            <a:r>
              <a:rPr lang="en-US" dirty="0" err="1"/>
              <a:t>phant</a:t>
            </a:r>
            <a:r>
              <a:rPr lang="en-US" dirty="0"/>
              <a:t>", allowing the model to handle unseen words by composing them of known </a:t>
            </a:r>
            <a:r>
              <a:rPr lang="en-US" dirty="0" err="1"/>
              <a:t>subword</a:t>
            </a:r>
            <a:r>
              <a:rPr lang="en-US" dirty="0"/>
              <a:t> units.</a:t>
            </a:r>
          </a:p>
          <a:p>
            <a:r>
              <a:rPr lang="en-US" b="1" dirty="0"/>
              <a:t>Dealing with morphology</a:t>
            </a:r>
            <a:r>
              <a:rPr lang="en-US" dirty="0"/>
              <a:t>:</a:t>
            </a:r>
          </a:p>
          <a:p>
            <a:r>
              <a:rPr lang="en-US" dirty="0"/>
              <a:t>BPE can effectively handle word morphology. For example, in English, the past tense of verbs is often formed by adding "-</a:t>
            </a:r>
            <a:r>
              <a:rPr lang="en-US" dirty="0" err="1"/>
              <a:t>ed</a:t>
            </a:r>
            <a:r>
              <a:rPr lang="en-US" dirty="0"/>
              <a:t>". BPE can learn to represent "walked" as "walk" + "</a:t>
            </a:r>
            <a:r>
              <a:rPr lang="en-US" dirty="0" err="1"/>
              <a:t>ed</a:t>
            </a:r>
            <a:r>
              <a:rPr lang="en-US" dirty="0"/>
              <a:t>", making it easier for the model to generalize across different forms of the same verb.</a:t>
            </a:r>
          </a:p>
          <a:p>
            <a:r>
              <a:rPr lang="en-US" b="1" dirty="0"/>
              <a:t>Efficient encoding of rare words</a:t>
            </a:r>
            <a:r>
              <a:rPr lang="en-US" dirty="0"/>
              <a:t>:</a:t>
            </a:r>
          </a:p>
          <a:p>
            <a:r>
              <a:rPr lang="en-US" dirty="0"/>
              <a:t>Rare words may not appear frequently in the training data, making it difficult for the model to learn representations for them. BPE allows such words to be decomposed into smaller, more frequently occurring </a:t>
            </a:r>
            <a:r>
              <a:rPr lang="en-US" dirty="0" err="1"/>
              <a:t>subword</a:t>
            </a:r>
            <a:r>
              <a:rPr lang="en-US" dirty="0"/>
              <a:t> units, thus improving the model's ability to encode them effectively.</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16</a:t>
            </a:fld>
            <a:endParaRPr lang="en"/>
          </a:p>
        </p:txBody>
      </p:sp>
    </p:spTree>
    <p:extLst>
      <p:ext uri="{BB962C8B-B14F-4D97-AF65-F5344CB8AC3E}">
        <p14:creationId xmlns:p14="http://schemas.microsoft.com/office/powerpoint/2010/main" val="28819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277908"/>
          </a:xfrm>
        </p:spPr>
        <p:txBody>
          <a:bodyPr/>
          <a:lstStyle/>
          <a:p>
            <a:endParaRPr lang="en-US" dirty="0"/>
          </a:p>
        </p:txBody>
      </p:sp>
      <p:sp>
        <p:nvSpPr>
          <p:cNvPr id="3" name="Content Placeholder 2"/>
          <p:cNvSpPr>
            <a:spLocks noGrp="1"/>
          </p:cNvSpPr>
          <p:nvPr>
            <p:ph idx="1"/>
          </p:nvPr>
        </p:nvSpPr>
        <p:spPr>
          <a:xfrm>
            <a:off x="457200" y="506776"/>
            <a:ext cx="7620000" cy="4827225"/>
          </a:xfrm>
        </p:spPr>
        <p:txBody>
          <a:bodyPr/>
          <a:lstStyle/>
          <a:p>
            <a:r>
              <a:rPr lang="en-US" b="1" dirty="0"/>
              <a:t>This brought up the idea of </a:t>
            </a:r>
            <a:r>
              <a:rPr lang="en-US" b="1" dirty="0" err="1"/>
              <a:t>subword</a:t>
            </a:r>
            <a:r>
              <a:rPr lang="en-US" b="1" dirty="0"/>
              <a:t> tokenization</a:t>
            </a:r>
            <a:r>
              <a:rPr lang="en-US" dirty="0"/>
              <a:t> i.e. most tokens are words, but some tokens are </a:t>
            </a:r>
            <a:r>
              <a:rPr lang="en-US" dirty="0" err="1"/>
              <a:t>subwords</a:t>
            </a:r>
            <a:r>
              <a:rPr lang="en-US" dirty="0"/>
              <a:t> like -</a:t>
            </a:r>
            <a:r>
              <a:rPr lang="en-US" dirty="0" err="1"/>
              <a:t>er</a:t>
            </a:r>
            <a:r>
              <a:rPr lang="en-US" dirty="0"/>
              <a:t> (few-</a:t>
            </a:r>
            <a:r>
              <a:rPr lang="en-US" dirty="0" err="1"/>
              <a:t>er</a:t>
            </a:r>
            <a:r>
              <a:rPr lang="en-US" dirty="0"/>
              <a:t>, light-</a:t>
            </a:r>
            <a:r>
              <a:rPr lang="en-US" dirty="0" err="1"/>
              <a:t>er</a:t>
            </a:r>
            <a:r>
              <a:rPr lang="en-US" dirty="0"/>
              <a:t>), -</a:t>
            </a:r>
            <a:r>
              <a:rPr lang="en-US" dirty="0" err="1"/>
              <a:t>ed</a:t>
            </a:r>
            <a:r>
              <a:rPr lang="en-US" dirty="0"/>
              <a:t>, etc. So the tokens learned can either be characters or words or </a:t>
            </a:r>
            <a:r>
              <a:rPr lang="en-US" dirty="0" err="1"/>
              <a:t>subwords</a:t>
            </a:r>
            <a:r>
              <a:rPr lang="en-US" dirty="0"/>
              <a:t> depending upon the corpus.</a:t>
            </a:r>
          </a:p>
          <a:p>
            <a:r>
              <a:rPr lang="en-US" dirty="0"/>
              <a:t>This also helps us in other ways as well as if we can tokenize ‘fewer’ or ‘fewest’ as few-</a:t>
            </a:r>
            <a:r>
              <a:rPr lang="en-US" dirty="0" err="1"/>
              <a:t>er</a:t>
            </a:r>
            <a:r>
              <a:rPr lang="en-US" dirty="0"/>
              <a:t> &amp; few-</a:t>
            </a:r>
            <a:r>
              <a:rPr lang="en-US" dirty="0" err="1"/>
              <a:t>est</a:t>
            </a:r>
            <a:r>
              <a:rPr lang="en-US" dirty="0"/>
              <a:t>, </a:t>
            </a:r>
            <a:r>
              <a:rPr lang="en-US" i="1" dirty="0"/>
              <a:t>they won’t be taken up as two completely different words</a:t>
            </a:r>
            <a:r>
              <a:rPr lang="en-US" dirty="0"/>
              <a:t> by the ML model we will train after preprocessing. Hence, such tokenization can help us in handling </a:t>
            </a:r>
            <a:r>
              <a:rPr lang="en-US" b="1" dirty="0"/>
              <a:t>Unknown words in the test dataset</a:t>
            </a:r>
            <a:r>
              <a:rPr lang="en-US" dirty="0"/>
              <a:t>.</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17</a:t>
            </a:fld>
            <a:endParaRPr lang="en"/>
          </a:p>
        </p:txBody>
      </p:sp>
      <p:pic>
        <p:nvPicPr>
          <p:cNvPr id="6" name="Picture 5"/>
          <p:cNvPicPr>
            <a:picLocks noChangeAspect="1"/>
          </p:cNvPicPr>
          <p:nvPr/>
        </p:nvPicPr>
        <p:blipFill>
          <a:blip r:embed="rId2"/>
          <a:stretch>
            <a:fillRect/>
          </a:stretch>
        </p:blipFill>
        <p:spPr>
          <a:xfrm>
            <a:off x="1665670" y="3651380"/>
            <a:ext cx="5724525" cy="1540525"/>
          </a:xfrm>
          <a:prstGeom prst="rect">
            <a:avLst/>
          </a:prstGeom>
        </p:spPr>
      </p:pic>
    </p:spTree>
    <p:extLst>
      <p:ext uri="{BB962C8B-B14F-4D97-AF65-F5344CB8AC3E}">
        <p14:creationId xmlns:p14="http://schemas.microsoft.com/office/powerpoint/2010/main" val="92721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178756"/>
          </a:xfrm>
        </p:spPr>
        <p:txBody>
          <a:bodyPr/>
          <a:lstStyle/>
          <a:p>
            <a:endParaRPr lang="en-US" dirty="0"/>
          </a:p>
        </p:txBody>
      </p:sp>
      <p:sp>
        <p:nvSpPr>
          <p:cNvPr id="3" name="Content Placeholder 2"/>
          <p:cNvSpPr>
            <a:spLocks noGrp="1"/>
          </p:cNvSpPr>
          <p:nvPr>
            <p:ph idx="1"/>
          </p:nvPr>
        </p:nvSpPr>
        <p:spPr>
          <a:xfrm>
            <a:off x="457200" y="1622439"/>
            <a:ext cx="7620000" cy="3711562"/>
          </a:xfrm>
        </p:spPr>
        <p:txBody>
          <a:bodyPr/>
          <a:lstStyle/>
          <a:p>
            <a:r>
              <a:rPr lang="en-US" dirty="0"/>
              <a:t>1st Column: frequency of the word in the corpus,</a:t>
            </a:r>
          </a:p>
          <a:p>
            <a:r>
              <a:rPr lang="en-US" dirty="0"/>
              <a:t>2nd Column: Dictionary represents the words corresponding to the frequency in the corpus.</a:t>
            </a:r>
          </a:p>
          <a:p>
            <a:r>
              <a:rPr lang="en-US" dirty="0"/>
              <a:t>3rd Column Vocabulary is the set of initial tokens extracted using all unique characters used in the dataset. The end of the sentence is represented by the underscore ‘_’.</a:t>
            </a:r>
          </a:p>
          <a:p>
            <a:r>
              <a:rPr lang="en-US" dirty="0"/>
              <a:t>Now, using the vocabulary, we will iteratively merge tokens to get new tokens depending upon the frequency they are present in the data.</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18</a:t>
            </a:fld>
            <a:endParaRPr lang="en"/>
          </a:p>
        </p:txBody>
      </p:sp>
      <p:pic>
        <p:nvPicPr>
          <p:cNvPr id="5" name="Picture 4"/>
          <p:cNvPicPr>
            <a:picLocks noChangeAspect="1"/>
          </p:cNvPicPr>
          <p:nvPr/>
        </p:nvPicPr>
        <p:blipFill>
          <a:blip r:embed="rId2"/>
          <a:stretch>
            <a:fillRect/>
          </a:stretch>
        </p:blipFill>
        <p:spPr>
          <a:xfrm>
            <a:off x="1247029" y="81914"/>
            <a:ext cx="5724525" cy="1540525"/>
          </a:xfrm>
          <a:prstGeom prst="rect">
            <a:avLst/>
          </a:prstGeom>
        </p:spPr>
      </p:pic>
    </p:spTree>
    <p:extLst>
      <p:ext uri="{BB962C8B-B14F-4D97-AF65-F5344CB8AC3E}">
        <p14:creationId xmlns:p14="http://schemas.microsoft.com/office/powerpoint/2010/main" val="3700834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i="1" dirty="0"/>
              <a:t>STEP 1</a:t>
            </a:r>
          </a:p>
          <a:p>
            <a:r>
              <a:rPr lang="en-US" dirty="0"/>
              <a:t>As the frequency of ‘r_’ is highest (6+3), we combine ‘r_’ to form a new token.</a:t>
            </a:r>
          </a:p>
          <a:p>
            <a:r>
              <a:rPr lang="en-US" i="1" dirty="0"/>
              <a:t>STEP 2</a:t>
            </a:r>
            <a:endParaRPr lang="en-US" dirty="0"/>
          </a:p>
          <a:p>
            <a:r>
              <a:rPr lang="en-US" dirty="0"/>
              <a:t>As frequency of ‘</a:t>
            </a:r>
            <a:r>
              <a:rPr lang="en-US" dirty="0" err="1"/>
              <a:t>er</a:t>
            </a:r>
            <a:r>
              <a:rPr lang="en-US" dirty="0"/>
              <a:t>_’ is highest (6+3), we get ‘</a:t>
            </a:r>
            <a:r>
              <a:rPr lang="en-US" dirty="0" err="1"/>
              <a:t>er</a:t>
            </a:r>
            <a:r>
              <a:rPr lang="en-US" dirty="0"/>
              <a:t>_’</a:t>
            </a:r>
          </a:p>
          <a:p>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19</a:t>
            </a:fld>
            <a:endParaRPr lang="en"/>
          </a:p>
        </p:txBody>
      </p:sp>
      <p:pic>
        <p:nvPicPr>
          <p:cNvPr id="9" name="Picture 8"/>
          <p:cNvPicPr>
            <a:picLocks noChangeAspect="1"/>
          </p:cNvPicPr>
          <p:nvPr/>
        </p:nvPicPr>
        <p:blipFill>
          <a:blip r:embed="rId2"/>
          <a:stretch>
            <a:fillRect/>
          </a:stretch>
        </p:blipFill>
        <p:spPr>
          <a:xfrm>
            <a:off x="974820" y="3215218"/>
            <a:ext cx="5343525" cy="1657350"/>
          </a:xfrm>
          <a:prstGeom prst="rect">
            <a:avLst/>
          </a:prstGeom>
        </p:spPr>
      </p:pic>
    </p:spTree>
    <p:extLst>
      <p:ext uri="{BB962C8B-B14F-4D97-AF65-F5344CB8AC3E}">
        <p14:creationId xmlns:p14="http://schemas.microsoft.com/office/powerpoint/2010/main" val="2876745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Tokenization</a:t>
            </a:r>
            <a:endParaRPr lang="en-US" dirty="0"/>
          </a:p>
        </p:txBody>
      </p:sp>
      <p:sp>
        <p:nvSpPr>
          <p:cNvPr id="3" name="Content Placeholder 2"/>
          <p:cNvSpPr>
            <a:spLocks noGrp="1"/>
          </p:cNvSpPr>
          <p:nvPr>
            <p:ph idx="1"/>
          </p:nvPr>
        </p:nvSpPr>
        <p:spPr/>
        <p:txBody>
          <a:bodyPr>
            <a:normAutofit/>
          </a:bodyPr>
          <a:lstStyle/>
          <a:p>
            <a:r>
              <a:rPr lang="en-US" dirty="0"/>
              <a:t>Tokenization is breaking a text chunk in smaller parts. Whether it is breaking Paragraph in sentences, sentence into words or word in characters.</a:t>
            </a:r>
          </a:p>
          <a:p>
            <a:r>
              <a:rPr lang="en-US" dirty="0"/>
              <a:t>Tokenization substitute sensitive information with equivalent non sensitive information.</a:t>
            </a:r>
          </a:p>
          <a:p>
            <a:r>
              <a:rPr lang="en-US" dirty="0"/>
              <a:t>The nonsensitive, replacement information is called a token.</a:t>
            </a:r>
          </a:p>
          <a:p>
            <a:r>
              <a:rPr lang="en-US" dirty="0"/>
              <a:t>Tokens can be created in various ways:</a:t>
            </a:r>
          </a:p>
          <a:p>
            <a:pPr lvl="1"/>
            <a:r>
              <a:rPr lang="en-US" dirty="0"/>
              <a:t>Using a mathematically reversible cryptographic function with a key</a:t>
            </a:r>
          </a:p>
          <a:p>
            <a:pPr lvl="1"/>
            <a:r>
              <a:rPr lang="en-US" dirty="0"/>
              <a:t>Using a non reversible function such as a hash function.</a:t>
            </a:r>
          </a:p>
          <a:p>
            <a:pPr lvl="1"/>
            <a:r>
              <a:rPr lang="en-US" dirty="0"/>
              <a:t>Using an index function or randomly generated number.</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a:t>
            </a:fld>
            <a:endParaRPr lang="en"/>
          </a:p>
        </p:txBody>
      </p:sp>
    </p:spTree>
    <p:extLst>
      <p:ext uri="{BB962C8B-B14F-4D97-AF65-F5344CB8AC3E}">
        <p14:creationId xmlns:p14="http://schemas.microsoft.com/office/powerpoint/2010/main" val="425902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3</a:t>
            </a:r>
          </a:p>
          <a:p>
            <a:r>
              <a:rPr lang="en-US" dirty="0"/>
              <a:t>As the frequency of ‘</a:t>
            </a:r>
            <a:r>
              <a:rPr lang="en-US" dirty="0" err="1"/>
              <a:t>ew</a:t>
            </a:r>
            <a:r>
              <a:rPr lang="en-US" dirty="0"/>
              <a:t>’ is highest (6+2), we get ‘</a:t>
            </a:r>
            <a:r>
              <a:rPr lang="en-US" dirty="0" err="1"/>
              <a:t>ew</a:t>
            </a:r>
            <a:r>
              <a:rPr lang="en-US" dirty="0"/>
              <a:t>’</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20</a:t>
            </a:fld>
            <a:endParaRPr lang="en"/>
          </a:p>
        </p:txBody>
      </p:sp>
      <p:pic>
        <p:nvPicPr>
          <p:cNvPr id="5" name="Picture 4"/>
          <p:cNvPicPr>
            <a:picLocks noChangeAspect="1"/>
          </p:cNvPicPr>
          <p:nvPr/>
        </p:nvPicPr>
        <p:blipFill>
          <a:blip r:embed="rId2"/>
          <a:stretch>
            <a:fillRect/>
          </a:stretch>
        </p:blipFill>
        <p:spPr>
          <a:xfrm>
            <a:off x="1633537" y="2052637"/>
            <a:ext cx="5876925" cy="1609725"/>
          </a:xfrm>
          <a:prstGeom prst="rect">
            <a:avLst/>
          </a:prstGeom>
        </p:spPr>
      </p:pic>
    </p:spTree>
    <p:extLst>
      <p:ext uri="{BB962C8B-B14F-4D97-AF65-F5344CB8AC3E}">
        <p14:creationId xmlns:p14="http://schemas.microsoft.com/office/powerpoint/2010/main" val="1207098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Need of Tokenization</a:t>
            </a:r>
          </a:p>
        </p:txBody>
      </p:sp>
      <p:sp>
        <p:nvSpPr>
          <p:cNvPr id="3" name="Content Placeholder 2"/>
          <p:cNvSpPr>
            <a:spLocks noGrp="1"/>
          </p:cNvSpPr>
          <p:nvPr>
            <p:ph idx="1"/>
          </p:nvPr>
        </p:nvSpPr>
        <p:spPr/>
        <p:txBody>
          <a:bodyPr>
            <a:normAutofit fontScale="85000" lnSpcReduction="20000"/>
          </a:bodyPr>
          <a:lstStyle/>
          <a:p>
            <a:r>
              <a:rPr lang="en-US" dirty="0"/>
              <a:t>Text normalization: Tokenization helps to normalize text by breaking it down into smaller units, such as words or phrases, which can be analyzed more effectively.</a:t>
            </a:r>
          </a:p>
          <a:p>
            <a:r>
              <a:rPr lang="en-US" dirty="0"/>
              <a:t>Feature extraction: Tokenization aids in the extraction of meaningful features from text data, which can be used as input for machine learning algorithms.</a:t>
            </a:r>
          </a:p>
          <a:p>
            <a:r>
              <a:rPr lang="en-US" dirty="0"/>
              <a:t>Handling of ambiguity: NLP algorithms can better handle ambiguous text by breaking it down into smaller units and analyzing it more fine-grained.</a:t>
            </a:r>
          </a:p>
          <a:p>
            <a:r>
              <a:rPr lang="en-US" dirty="0"/>
              <a:t>Improved processing speed: Tokenization can help to speed up NLP algorithms by reducing the size of the text data that needs to be processed.</a:t>
            </a:r>
          </a:p>
          <a:p>
            <a:r>
              <a:rPr lang="en-US" dirty="0"/>
              <a:t>Word representation: Tokenization can help NLP algorithms to better represent words, by breaking them down into smaller units and preserving their structure and meaning.</a:t>
            </a:r>
          </a:p>
          <a:p>
            <a:r>
              <a:rPr lang="en-US" dirty="0"/>
              <a:t>Consistent representation: Tokenization helps to ensure that different forms of the same word or phrase are treated consistently, which is important for many NLP tasks, such as sentiment analysis and language translation.</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21</a:t>
            </a:fld>
            <a:endParaRPr lang="en"/>
          </a:p>
        </p:txBody>
      </p:sp>
    </p:spTree>
    <p:extLst>
      <p:ext uri="{BB962C8B-B14F-4D97-AF65-F5344CB8AC3E}">
        <p14:creationId xmlns:p14="http://schemas.microsoft.com/office/powerpoint/2010/main" val="1602481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Word Tokenization</a:t>
            </a:r>
          </a:p>
        </p:txBody>
      </p:sp>
      <p:sp>
        <p:nvSpPr>
          <p:cNvPr id="3" name="Content Placeholder 2"/>
          <p:cNvSpPr>
            <a:spLocks noGrp="1"/>
          </p:cNvSpPr>
          <p:nvPr>
            <p:ph idx="1"/>
          </p:nvPr>
        </p:nvSpPr>
        <p:spPr/>
        <p:txBody>
          <a:bodyPr>
            <a:normAutofit fontScale="92500"/>
          </a:bodyPr>
          <a:lstStyle/>
          <a:p>
            <a:r>
              <a:rPr lang="en-US" dirty="0"/>
              <a:t>Commonly used tokenization.</a:t>
            </a:r>
          </a:p>
          <a:p>
            <a:r>
              <a:rPr lang="en-US" dirty="0"/>
              <a:t>It splits a piece of text into individual words based on a certain delimiter.</a:t>
            </a:r>
          </a:p>
          <a:p>
            <a:r>
              <a:rPr lang="en-US" dirty="0"/>
              <a:t>Depending upon delimiters, different word-level tokens are formed.</a:t>
            </a:r>
          </a:p>
          <a:p>
            <a:r>
              <a:rPr lang="en-US" dirty="0"/>
              <a:t>Pretrained word embedding such as Word2Vec and </a:t>
            </a:r>
            <a:r>
              <a:rPr lang="en-US" dirty="0" err="1"/>
              <a:t>GloVe</a:t>
            </a:r>
            <a:r>
              <a:rPr lang="en-US" dirty="0"/>
              <a:t> comes under word tokenization.</a:t>
            </a:r>
          </a:p>
          <a:p>
            <a:r>
              <a:rPr lang="en-US" dirty="0"/>
              <a:t>Word2Vec is a method for generating  numerical representations of words, also known as word </a:t>
            </a:r>
            <a:r>
              <a:rPr lang="en-US" dirty="0" err="1"/>
              <a:t>embeddings</a:t>
            </a:r>
            <a:r>
              <a:rPr lang="en-US" dirty="0"/>
              <a:t>. </a:t>
            </a:r>
          </a:p>
          <a:p>
            <a:r>
              <a:rPr lang="en-US" dirty="0"/>
              <a:t>It uses a neural network architecture to learn relationships between words based on their co-occurrence in a large corpus of text.</a:t>
            </a:r>
          </a:p>
          <a:p>
            <a:r>
              <a:rPr lang="en-US" dirty="0"/>
              <a:t> The resulting word </a:t>
            </a:r>
            <a:r>
              <a:rPr lang="en-US" dirty="0" err="1"/>
              <a:t>embeddings</a:t>
            </a:r>
            <a:r>
              <a:rPr lang="en-US" dirty="0"/>
              <a:t> can then be used as input to other natural language processing models, enabling them to understand the meaning of words and the relationships between them.</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22</a:t>
            </a:fld>
            <a:endParaRPr lang="en"/>
          </a:p>
        </p:txBody>
      </p:sp>
    </p:spTree>
    <p:extLst>
      <p:ext uri="{BB962C8B-B14F-4D97-AF65-F5344CB8AC3E}">
        <p14:creationId xmlns:p14="http://schemas.microsoft.com/office/powerpoint/2010/main" val="2779088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Drawbacks of word Tokenization</a:t>
            </a:r>
          </a:p>
        </p:txBody>
      </p:sp>
      <p:sp>
        <p:nvSpPr>
          <p:cNvPr id="3" name="Content Placeholder 2"/>
          <p:cNvSpPr>
            <a:spLocks noGrp="1"/>
          </p:cNvSpPr>
          <p:nvPr>
            <p:ph idx="1"/>
          </p:nvPr>
        </p:nvSpPr>
        <p:spPr/>
        <p:txBody>
          <a:bodyPr/>
          <a:lstStyle/>
          <a:p>
            <a:r>
              <a:rPr lang="en-US" dirty="0"/>
              <a:t>Out of Vocabulary(OOV) word.</a:t>
            </a:r>
          </a:p>
          <a:p>
            <a:r>
              <a:rPr lang="en-US" dirty="0"/>
              <a:t>OOV words refer to the new words which are encountered at testing. These new words do not exist in the vocabulary. Hence these methods fail in handling OOV words.</a:t>
            </a:r>
          </a:p>
          <a:p>
            <a:r>
              <a:rPr lang="en-US" dirty="0"/>
              <a:t>To overcome the OOV is to form the vocabulary with the top K frequent words and replace the rare words in training data with unknown tokens (UNK)</a:t>
            </a:r>
          </a:p>
          <a:p>
            <a:r>
              <a:rPr lang="en-US" dirty="0"/>
              <a:t>This helps model to learn the representation of OOV words in terms of UNK tokens.</a:t>
            </a:r>
          </a:p>
          <a:p>
            <a:r>
              <a:rPr lang="en-US" dirty="0"/>
              <a:t>So, during test time, any word that is not present in the vocabulary will be mapped to UNK tokens.</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23</a:t>
            </a:fld>
            <a:endParaRPr lang="en"/>
          </a:p>
        </p:txBody>
      </p:sp>
    </p:spTree>
    <p:extLst>
      <p:ext uri="{BB962C8B-B14F-4D97-AF65-F5344CB8AC3E}">
        <p14:creationId xmlns:p14="http://schemas.microsoft.com/office/powerpoint/2010/main" val="3636403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Drawbacks of word Tokenization</a:t>
            </a:r>
          </a:p>
        </p:txBody>
      </p:sp>
      <p:sp>
        <p:nvSpPr>
          <p:cNvPr id="3" name="Content Placeholder 2"/>
          <p:cNvSpPr>
            <a:spLocks noGrp="1"/>
          </p:cNvSpPr>
          <p:nvPr>
            <p:ph idx="1"/>
          </p:nvPr>
        </p:nvSpPr>
        <p:spPr/>
        <p:txBody>
          <a:bodyPr/>
          <a:lstStyle/>
          <a:p>
            <a:r>
              <a:rPr lang="en-US" dirty="0"/>
              <a:t>With this solution the entire information of the word is lost as we are mapping OOV to UNK tokens.</a:t>
            </a:r>
          </a:p>
          <a:p>
            <a:r>
              <a:rPr lang="en-US" dirty="0"/>
              <a:t>The structure of the word might be helpful in representing the word accurately.</a:t>
            </a:r>
          </a:p>
          <a:p>
            <a:r>
              <a:rPr lang="en-US" dirty="0"/>
              <a:t>Another issue with word tokens is the size of vocabulary. Generally pre-trained models are trained on a large volume of text corpus.</a:t>
            </a:r>
          </a:p>
          <a:p>
            <a:r>
              <a:rPr lang="en-US" dirty="0"/>
              <a:t>So, building the vocabulary with all the unique words in such a large corpus. </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24</a:t>
            </a:fld>
            <a:endParaRPr lang="en"/>
          </a:p>
        </p:txBody>
      </p:sp>
    </p:spTree>
    <p:extLst>
      <p:ext uri="{BB962C8B-B14F-4D97-AF65-F5344CB8AC3E}">
        <p14:creationId xmlns:p14="http://schemas.microsoft.com/office/powerpoint/2010/main" val="268076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Tokenization</a:t>
            </a:r>
          </a:p>
        </p:txBody>
      </p:sp>
      <p:sp>
        <p:nvSpPr>
          <p:cNvPr id="3" name="Content Placeholder 2"/>
          <p:cNvSpPr>
            <a:spLocks noGrp="1"/>
          </p:cNvSpPr>
          <p:nvPr>
            <p:ph idx="1"/>
          </p:nvPr>
        </p:nvSpPr>
        <p:spPr/>
        <p:txBody>
          <a:bodyPr>
            <a:normAutofit fontScale="92500"/>
          </a:bodyPr>
          <a:lstStyle/>
          <a:p>
            <a:r>
              <a:rPr lang="en-US" dirty="0"/>
              <a:t>Character tokenization is a text preprocessing technique in which text is broken down into individual characters, rather than words or </a:t>
            </a:r>
            <a:r>
              <a:rPr lang="en-US" dirty="0" err="1"/>
              <a:t>subwords</a:t>
            </a:r>
            <a:r>
              <a:rPr lang="en-US" dirty="0"/>
              <a:t>. </a:t>
            </a:r>
          </a:p>
          <a:p>
            <a:r>
              <a:rPr lang="en-US" dirty="0"/>
              <a:t>This can be useful in NLP tasks such as text classification, where the order and combination of individual characters can contain important information. </a:t>
            </a:r>
          </a:p>
          <a:p>
            <a:r>
              <a:rPr lang="en-US" dirty="0"/>
              <a:t>In character tokenization, each character is treated as a separate token and assigned a unique index, allowing the use of deep learning models for processing and representation of the text data. </a:t>
            </a:r>
          </a:p>
          <a:p>
            <a:r>
              <a:rPr lang="en-US" dirty="0"/>
              <a:t>This method can also be useful for handling out-of-vocabulary words or misspellings, as the model can still process and understand the individual characters, even if the complete word is not in its vocabulary.</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25</a:t>
            </a:fld>
            <a:endParaRPr lang="en"/>
          </a:p>
        </p:txBody>
      </p:sp>
    </p:spTree>
    <p:extLst>
      <p:ext uri="{BB962C8B-B14F-4D97-AF65-F5344CB8AC3E}">
        <p14:creationId xmlns:p14="http://schemas.microsoft.com/office/powerpoint/2010/main" val="1880346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Benefits of Tokenization</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26</a:t>
            </a:fld>
            <a:endParaRPr lang="en"/>
          </a:p>
        </p:txBody>
      </p:sp>
      <p:sp>
        <p:nvSpPr>
          <p:cNvPr id="6" name="Rectangle 2"/>
          <p:cNvSpPr>
            <a:spLocks noGrp="1" noChangeArrowheads="1"/>
          </p:cNvSpPr>
          <p:nvPr>
            <p:ph idx="1"/>
          </p:nvPr>
        </p:nvSpPr>
        <p:spPr bwMode="auto">
          <a:xfrm>
            <a:off x="457201" y="236732"/>
            <a:ext cx="7920989" cy="485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R="0" lvl="0" fontAlgn="base">
              <a:lnSpc>
                <a:spcPct val="100000"/>
              </a:lnSpc>
              <a:spcAft>
                <a:spcPct val="0"/>
              </a:spcAft>
              <a:buSzTx/>
              <a:tabLst/>
            </a:pPr>
            <a:endParaRPr lang="en-US" altLang="en-US" sz="1900" dirty="0"/>
          </a:p>
          <a:p>
            <a:pPr marR="0" lvl="0" fontAlgn="base">
              <a:lnSpc>
                <a:spcPct val="100000"/>
              </a:lnSpc>
              <a:spcAft>
                <a:spcPct val="0"/>
              </a:spcAft>
              <a:buSzTx/>
              <a:tabLst/>
            </a:pPr>
            <a:endParaRPr lang="en-US" altLang="en-US" sz="1900" dirty="0"/>
          </a:p>
          <a:p>
            <a:pPr marR="0" lvl="0" fontAlgn="base">
              <a:lnSpc>
                <a:spcPct val="100000"/>
              </a:lnSpc>
              <a:spcAft>
                <a:spcPct val="0"/>
              </a:spcAft>
              <a:buSzTx/>
              <a:tabLst/>
            </a:pPr>
            <a:r>
              <a:rPr lang="en-US" altLang="en-US" sz="1900" b="1" dirty="0"/>
              <a:t>Improved text analysis:</a:t>
            </a:r>
            <a:r>
              <a:rPr lang="en-US" altLang="en-US" sz="1900" dirty="0"/>
              <a:t> Tokenization enables NLP algorithms to analyze text more effectively by breaking it down into smaller, more manageable pieces.</a:t>
            </a:r>
          </a:p>
          <a:p>
            <a:pPr marR="0" lvl="0" fontAlgn="base">
              <a:lnSpc>
                <a:spcPct val="100000"/>
              </a:lnSpc>
              <a:spcAft>
                <a:spcPct val="0"/>
              </a:spcAft>
              <a:buSzTx/>
              <a:tabLst/>
            </a:pPr>
            <a:r>
              <a:rPr lang="en-US" altLang="en-US" sz="1900" b="1" dirty="0"/>
              <a:t>Better handling of ambiguity</a:t>
            </a:r>
            <a:r>
              <a:rPr lang="en-US" altLang="en-US" sz="1900" dirty="0"/>
              <a:t>: Tokenization can help NLP algorithms to better handle ambiguous text, as it allows for more fine-grained analysis.</a:t>
            </a:r>
          </a:p>
          <a:p>
            <a:pPr marR="0" lvl="0" fontAlgn="base">
              <a:lnSpc>
                <a:spcPct val="100000"/>
              </a:lnSpc>
              <a:spcAft>
                <a:spcPct val="0"/>
              </a:spcAft>
              <a:buSzTx/>
              <a:tabLst/>
            </a:pPr>
            <a:r>
              <a:rPr lang="en-US" altLang="en-US" sz="1900" b="1" dirty="0"/>
              <a:t>Enhanced feature extraction:</a:t>
            </a:r>
            <a:r>
              <a:rPr lang="en-US" altLang="en-US" sz="1900" dirty="0"/>
              <a:t> Tokenization can aid in the extraction of meaningful features from text data, which can be used as input for machine learning algorithms.</a:t>
            </a:r>
          </a:p>
          <a:p>
            <a:pPr marR="0" lvl="0" fontAlgn="base">
              <a:lnSpc>
                <a:spcPct val="100000"/>
              </a:lnSpc>
              <a:spcAft>
                <a:spcPct val="0"/>
              </a:spcAft>
              <a:buSzTx/>
              <a:tabLst/>
            </a:pPr>
            <a:r>
              <a:rPr lang="en-US" altLang="en-US" sz="1900" b="1" dirty="0"/>
              <a:t>Improved processing speed: </a:t>
            </a:r>
            <a:r>
              <a:rPr lang="en-US" altLang="en-US" sz="1900" dirty="0"/>
              <a:t>Tokenization can help to speed up NLP algorithms by reducing the size of the text data that needs to be processed.</a:t>
            </a:r>
          </a:p>
          <a:p>
            <a:pPr marR="0" lvl="0" fontAlgn="base">
              <a:lnSpc>
                <a:spcPct val="100000"/>
              </a:lnSpc>
              <a:spcAft>
                <a:spcPct val="0"/>
              </a:spcAft>
              <a:buSzTx/>
              <a:tabLst/>
            </a:pPr>
            <a:r>
              <a:rPr lang="en-US" altLang="en-US" sz="1900" b="1" dirty="0"/>
              <a:t>Improved word representation: </a:t>
            </a:r>
            <a:r>
              <a:rPr lang="en-US" altLang="en-US" sz="1900" dirty="0"/>
              <a:t>Tokenization can help NLP algorithms to better represent words, by breaking them down into smaller units and preserving their structure and meaning.</a:t>
            </a:r>
          </a:p>
        </p:txBody>
      </p:sp>
    </p:spTree>
    <p:extLst>
      <p:ext uri="{BB962C8B-B14F-4D97-AF65-F5344CB8AC3E}">
        <p14:creationId xmlns:p14="http://schemas.microsoft.com/office/powerpoint/2010/main" val="19029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three main types of tokens defined by the SEC (Securities and Exchange Commission) are:</a:t>
            </a:r>
          </a:p>
          <a:p>
            <a:r>
              <a:rPr lang="en-US" dirty="0"/>
              <a:t>Utility Tokens: Tokens that provide access to a company's product or service.</a:t>
            </a:r>
          </a:p>
          <a:p>
            <a:r>
              <a:rPr lang="en-US" dirty="0"/>
              <a:t>Security Tokens: Tokens that represent ownership in an underlying investment asset, such as stocks, bonds, or real estate.</a:t>
            </a:r>
          </a:p>
          <a:p>
            <a:r>
              <a:rPr lang="en-US" dirty="0"/>
              <a:t>Asset-Backed Tokens: Tokens that represent ownership of an underlying physical asset, such as precious metals or real estate.</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27</a:t>
            </a:fld>
            <a:endParaRPr lang="en"/>
          </a:p>
        </p:txBody>
      </p:sp>
    </p:spTree>
    <p:extLst>
      <p:ext uri="{BB962C8B-B14F-4D97-AF65-F5344CB8AC3E}">
        <p14:creationId xmlns:p14="http://schemas.microsoft.com/office/powerpoint/2010/main" val="425163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1">
            <a:extLst>
              <a:ext uri="{FF2B5EF4-FFF2-40B4-BE49-F238E27FC236}">
                <a16:creationId xmlns:a16="http://schemas.microsoft.com/office/drawing/2014/main" id="{73EBC242-5D90-45BC-B81E-C86D1BB7722A}"/>
              </a:ext>
            </a:extLst>
          </p:cNvPr>
          <p:cNvSpPr txBox="1">
            <a:spLocks/>
          </p:cNvSpPr>
          <p:nvPr/>
        </p:nvSpPr>
        <p:spPr>
          <a:xfrm>
            <a:off x="0" y="2061150"/>
            <a:ext cx="9144000" cy="936886"/>
          </a:xfrm>
          <a:prstGeom prst="rect">
            <a:avLst/>
          </a:prstGeom>
          <a:noFill/>
          <a:ln>
            <a:noFill/>
          </a:ln>
        </p:spPr>
        <p:txBody>
          <a:bodyPr spcFirstLastPara="1" wrap="square" lIns="88949" tIns="88949" rIns="88949" bIns="8894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700" b="1" dirty="0">
                <a:solidFill>
                  <a:schemeClr val="tx1"/>
                </a:solidFill>
                <a:latin typeface="Cambria"/>
                <a:cs typeface="Calibri Light"/>
              </a:rPr>
              <a:t>Thank You!</a:t>
            </a:r>
          </a:p>
          <a:p>
            <a:endParaRPr lang="en-US" sz="1200" b="1" i="1" dirty="0">
              <a:solidFill>
                <a:schemeClr val="tx1"/>
              </a:solidFill>
              <a:latin typeface="Cambria"/>
              <a:cs typeface="Calibri Light"/>
            </a:endParaRPr>
          </a:p>
          <a:p>
            <a:r>
              <a:rPr lang="en-US" sz="1200" b="1" i="1" dirty="0">
                <a:solidFill>
                  <a:schemeClr val="tx1"/>
                </a:solidFill>
                <a:latin typeface="Cambria"/>
                <a:cs typeface="Calibri Light"/>
              </a:rPr>
              <a:t>(priyankak@sies.edu.in)</a:t>
            </a:r>
            <a:endParaRPr lang="en-US" sz="1200" b="1" i="1" dirty="0">
              <a:solidFill>
                <a:schemeClr val="tx1"/>
              </a:solidFill>
              <a:latin typeface="Cambria"/>
            </a:endParaRPr>
          </a:p>
        </p:txBody>
      </p:sp>
      <p:sp>
        <p:nvSpPr>
          <p:cNvPr id="4" name="Slide Number Placeholder 3">
            <a:extLst>
              <a:ext uri="{FF2B5EF4-FFF2-40B4-BE49-F238E27FC236}">
                <a16:creationId xmlns:a16="http://schemas.microsoft.com/office/drawing/2014/main" id="{C43E15FA-7CC5-42AD-A402-008D33E3C8FC}"/>
              </a:ext>
            </a:extLst>
          </p:cNvPr>
          <p:cNvSpPr>
            <a:spLocks noGrp="1"/>
          </p:cNvSpPr>
          <p:nvPr>
            <p:ph type="sldNum" sz="quarter" idx="12"/>
          </p:nvPr>
        </p:nvSpPr>
        <p:spPr/>
        <p:txBody>
          <a:bodyPr/>
          <a:lstStyle/>
          <a:p>
            <a:pPr algn="r"/>
            <a:fld id="{00000000-1234-1234-1234-123412341234}" type="slidenum">
              <a:rPr lang="en" smtClean="0"/>
              <a:pPr algn="r"/>
              <a:t>28</a:t>
            </a:fld>
            <a:endParaRPr lang="en" dirty="0"/>
          </a:p>
        </p:txBody>
      </p:sp>
    </p:spTree>
    <p:extLst>
      <p:ext uri="{BB962C8B-B14F-4D97-AF65-F5344CB8AC3E}">
        <p14:creationId xmlns:p14="http://schemas.microsoft.com/office/powerpoint/2010/main" val="303451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Tokenization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Tokenization </a:t>
            </a:r>
            <a:r>
              <a:rPr lang="en-US" dirty="0"/>
              <a:t>is a fundamental task in natural language processing (NLP) where text is divided into smaller units called tokens. </a:t>
            </a:r>
            <a:endParaRPr lang="en-US" dirty="0" smtClean="0"/>
          </a:p>
          <a:p>
            <a:endParaRPr lang="en-US" dirty="0" smtClean="0"/>
          </a:p>
          <a:p>
            <a:r>
              <a:rPr lang="en-US" dirty="0" smtClean="0"/>
              <a:t>These </a:t>
            </a:r>
            <a:r>
              <a:rPr lang="en-US" dirty="0"/>
              <a:t>tokens can be words, characters, or </a:t>
            </a:r>
            <a:r>
              <a:rPr lang="en-US" dirty="0" smtClean="0"/>
              <a:t>sub words </a:t>
            </a:r>
            <a:r>
              <a:rPr lang="en-US" dirty="0"/>
              <a:t>depending on the granularity required for the task at hand. </a:t>
            </a:r>
            <a:endParaRPr lang="en-US" dirty="0" smtClean="0"/>
          </a:p>
          <a:p>
            <a:endParaRPr lang="en-US" dirty="0" smtClean="0"/>
          </a:p>
          <a:p>
            <a:r>
              <a:rPr lang="en-US" dirty="0" smtClean="0"/>
              <a:t>Tokenization </a:t>
            </a:r>
            <a:r>
              <a:rPr lang="en-US" dirty="0"/>
              <a:t>is the first step in processing textual data for tasks such as sentiment analysis, named entity recognition, machine translation, and more.</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3</a:t>
            </a:fld>
            <a:endParaRPr lang="en"/>
          </a:p>
        </p:txBody>
      </p:sp>
    </p:spTree>
    <p:extLst>
      <p:ext uri="{BB962C8B-B14F-4D97-AF65-F5344CB8AC3E}">
        <p14:creationId xmlns:p14="http://schemas.microsoft.com/office/powerpoint/2010/main" val="1171815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Tokenization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Word Tokenization</a:t>
            </a:r>
            <a:r>
              <a:rPr lang="en-US" dirty="0"/>
              <a:t>: This type of tokenization breaks the text into words based on whitespace or punctuation</a:t>
            </a:r>
            <a:r>
              <a:rPr lang="en-US" dirty="0" smtClean="0"/>
              <a:t>.</a:t>
            </a:r>
          </a:p>
          <a:p>
            <a:endParaRPr lang="en-US" dirty="0"/>
          </a:p>
          <a:p>
            <a:r>
              <a:rPr lang="en-US" dirty="0"/>
              <a:t>Input: "Tokenization is important in NLP."</a:t>
            </a:r>
          </a:p>
          <a:p>
            <a:r>
              <a:rPr lang="en-US" dirty="0"/>
              <a:t>Output: ["Tokenization", "is", "important", "in", "NLP", "."]</a:t>
            </a:r>
          </a:p>
          <a:p>
            <a:endParaRPr lang="en-US" dirty="0" smtClean="0"/>
          </a:p>
          <a:p>
            <a:r>
              <a:rPr lang="en-US" b="1" dirty="0"/>
              <a:t>Sentence Tokenization</a:t>
            </a:r>
            <a:r>
              <a:rPr lang="en-US" dirty="0"/>
              <a:t>: This divides the text into sentences based on punctuation or other indicators of sentence boundaries</a:t>
            </a:r>
            <a:r>
              <a:rPr lang="en-US" dirty="0" smtClean="0"/>
              <a:t>.</a:t>
            </a:r>
          </a:p>
          <a:p>
            <a:endParaRPr lang="en-US" dirty="0" smtClean="0"/>
          </a:p>
          <a:p>
            <a:r>
              <a:rPr lang="en-US" dirty="0"/>
              <a:t>Input: "Tokenization is important in NLP. It helps in text processing." </a:t>
            </a:r>
            <a:endParaRPr lang="en-US" dirty="0" smtClean="0"/>
          </a:p>
          <a:p>
            <a:r>
              <a:rPr lang="en-US" dirty="0" smtClean="0"/>
              <a:t>Output</a:t>
            </a:r>
            <a:r>
              <a:rPr lang="en-US" dirty="0"/>
              <a:t>: ["Tokenization is important in NLP.", "It helps in text processing."]</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4</a:t>
            </a:fld>
            <a:endParaRPr lang="en"/>
          </a:p>
        </p:txBody>
      </p:sp>
    </p:spTree>
    <p:extLst>
      <p:ext uri="{BB962C8B-B14F-4D97-AF65-F5344CB8AC3E}">
        <p14:creationId xmlns:p14="http://schemas.microsoft.com/office/powerpoint/2010/main" val="3670066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Tokenization</a:t>
            </a:r>
          </a:p>
        </p:txBody>
      </p:sp>
      <p:sp>
        <p:nvSpPr>
          <p:cNvPr id="3" name="Content Placeholder 2"/>
          <p:cNvSpPr>
            <a:spLocks noGrp="1"/>
          </p:cNvSpPr>
          <p:nvPr>
            <p:ph idx="1"/>
          </p:nvPr>
        </p:nvSpPr>
        <p:spPr/>
        <p:txBody>
          <a:bodyPr>
            <a:normAutofit fontScale="92500"/>
          </a:bodyPr>
          <a:lstStyle/>
          <a:p>
            <a:r>
              <a:rPr lang="en-US" b="1" dirty="0"/>
              <a:t>Character Tokenization</a:t>
            </a:r>
            <a:r>
              <a:rPr lang="en-US" dirty="0"/>
              <a:t>: This breaks the text into individual characters</a:t>
            </a:r>
            <a:r>
              <a:rPr lang="en-US" dirty="0" smtClean="0"/>
              <a:t>.</a:t>
            </a:r>
          </a:p>
          <a:p>
            <a:endParaRPr lang="en-US" dirty="0"/>
          </a:p>
          <a:p>
            <a:r>
              <a:rPr lang="pt-BR" dirty="0"/>
              <a:t>Input: "Tokenization"</a:t>
            </a:r>
          </a:p>
          <a:p>
            <a:r>
              <a:rPr lang="pt-BR" dirty="0"/>
              <a:t>Output: ["T", "o", "k", "e", "n", "i", "z", "a", "t", "i", "o", "n"]</a:t>
            </a:r>
          </a:p>
          <a:p>
            <a:endParaRPr lang="en-US" dirty="0" smtClean="0"/>
          </a:p>
          <a:p>
            <a:r>
              <a:rPr lang="en-US" b="1" dirty="0" err="1"/>
              <a:t>Subword</a:t>
            </a:r>
            <a:r>
              <a:rPr lang="en-US" b="1" dirty="0"/>
              <a:t> Tokenization</a:t>
            </a:r>
            <a:r>
              <a:rPr lang="en-US" dirty="0"/>
              <a:t>: This divides the text into smaller units that may or may not correspond to complete words. It is often used in morphologically rich languages or when dealing with rare words</a:t>
            </a:r>
            <a:r>
              <a:rPr lang="en-US" dirty="0" smtClean="0"/>
              <a:t>.</a:t>
            </a:r>
          </a:p>
          <a:p>
            <a:endParaRPr lang="en-US" dirty="0"/>
          </a:p>
          <a:p>
            <a:r>
              <a:rPr lang="en-US" dirty="0"/>
              <a:t>Input: "Tokenization"</a:t>
            </a:r>
          </a:p>
          <a:p>
            <a:r>
              <a:rPr lang="en-US" dirty="0"/>
              <a:t>Output: ["To", "ken", "</a:t>
            </a:r>
            <a:r>
              <a:rPr lang="en-US" dirty="0" err="1"/>
              <a:t>iz</a:t>
            </a:r>
            <a:r>
              <a:rPr lang="en-US" dirty="0"/>
              <a:t>", "</a:t>
            </a:r>
            <a:r>
              <a:rPr lang="en-US" dirty="0" err="1"/>
              <a:t>ation</a:t>
            </a:r>
            <a:r>
              <a:rPr lang="en-US" dirty="0" smtClean="0"/>
              <a: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5</a:t>
            </a:fld>
            <a:endParaRPr lang="en"/>
          </a:p>
        </p:txBody>
      </p:sp>
    </p:spTree>
    <p:extLst>
      <p:ext uri="{BB962C8B-B14F-4D97-AF65-F5344CB8AC3E}">
        <p14:creationId xmlns:p14="http://schemas.microsoft.com/office/powerpoint/2010/main" val="4048332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522246"/>
          </a:xfrm>
        </p:spPr>
        <p:txBody>
          <a:bodyPr/>
          <a:lstStyle/>
          <a:p>
            <a:pPr algn="ctr"/>
            <a:r>
              <a:rPr lang="en-US" dirty="0" smtClean="0"/>
              <a:t>Word Tokenization</a:t>
            </a:r>
            <a:endParaRPr lang="en-US" dirty="0"/>
          </a:p>
        </p:txBody>
      </p:sp>
      <p:sp>
        <p:nvSpPr>
          <p:cNvPr id="3" name="Content Placeholder 2"/>
          <p:cNvSpPr>
            <a:spLocks noGrp="1"/>
          </p:cNvSpPr>
          <p:nvPr>
            <p:ph idx="1"/>
          </p:nvPr>
        </p:nvSpPr>
        <p:spPr/>
        <p:txBody>
          <a:bodyPr/>
          <a:lstStyle/>
          <a:p>
            <a:r>
              <a:rPr lang="en-US" dirty="0"/>
              <a:t>Word tokenization is the process of splitting a text into individual words or tokens. </a:t>
            </a:r>
            <a:endParaRPr lang="en-US" dirty="0" smtClean="0"/>
          </a:p>
          <a:p>
            <a:r>
              <a:rPr lang="en-US" dirty="0" smtClean="0"/>
              <a:t>The </a:t>
            </a:r>
            <a:r>
              <a:rPr lang="en-US" dirty="0"/>
              <a:t>most common approach is to split the text based on whitespace or punctuation marks. </a:t>
            </a:r>
            <a:endParaRPr lang="en-US" dirty="0" smtClean="0"/>
          </a:p>
          <a:p>
            <a:r>
              <a:rPr lang="en-US" dirty="0" smtClean="0"/>
              <a:t>However</a:t>
            </a:r>
            <a:r>
              <a:rPr lang="en-US" dirty="0"/>
              <a:t>, tokenization can get more complex when dealing with contractions, hyphenated words, or special characters.</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6</a:t>
            </a:fld>
            <a:endParaRPr lang="en"/>
          </a:p>
        </p:txBody>
      </p:sp>
    </p:spTree>
    <p:extLst>
      <p:ext uri="{BB962C8B-B14F-4D97-AF65-F5344CB8AC3E}">
        <p14:creationId xmlns:p14="http://schemas.microsoft.com/office/powerpoint/2010/main" val="3675837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402503"/>
          </a:xfrm>
        </p:spPr>
        <p:txBody>
          <a:bodyPr/>
          <a:lstStyle/>
          <a:p>
            <a:r>
              <a:rPr lang="en-US" sz="4000" dirty="0" smtClean="0"/>
              <a:t>Algorithms for word Tokenization </a:t>
            </a:r>
            <a:endParaRPr lang="en-US" sz="4000" dirty="0"/>
          </a:p>
        </p:txBody>
      </p:sp>
      <p:sp>
        <p:nvSpPr>
          <p:cNvPr id="3" name="Content Placeholder 2"/>
          <p:cNvSpPr>
            <a:spLocks noGrp="1"/>
          </p:cNvSpPr>
          <p:nvPr>
            <p:ph idx="1"/>
          </p:nvPr>
        </p:nvSpPr>
        <p:spPr>
          <a:xfrm>
            <a:off x="544286" y="892629"/>
            <a:ext cx="7620000" cy="4288971"/>
          </a:xfrm>
        </p:spPr>
        <p:txBody>
          <a:bodyPr>
            <a:normAutofit fontScale="85000" lnSpcReduction="20000"/>
          </a:bodyPr>
          <a:lstStyle/>
          <a:p>
            <a:r>
              <a:rPr lang="en-US" b="1" dirty="0"/>
              <a:t>Whitespace Tokenization</a:t>
            </a:r>
            <a:r>
              <a:rPr lang="en-US" dirty="0"/>
              <a:t>: This simple approach splits the text based on whitespace characters (e.g., space, tab, newline). While straightforward, it may not handle all cases properly, especially in languages where words are not separated by spaces</a:t>
            </a:r>
            <a:r>
              <a:rPr lang="en-US" dirty="0" smtClean="0"/>
              <a:t>.</a:t>
            </a:r>
          </a:p>
          <a:p>
            <a:r>
              <a:rPr lang="en-US" dirty="0" smtClean="0"/>
              <a:t>Example: </a:t>
            </a:r>
            <a:r>
              <a:rPr lang="en-US" b="1" dirty="0"/>
              <a:t>Original Text</a:t>
            </a:r>
            <a:r>
              <a:rPr lang="en-US" dirty="0"/>
              <a:t>: "Hello world"</a:t>
            </a:r>
          </a:p>
          <a:p>
            <a:r>
              <a:rPr lang="en-US" b="1" dirty="0"/>
              <a:t>Tokenization</a:t>
            </a:r>
            <a:r>
              <a:rPr lang="en-US" dirty="0"/>
              <a:t>:</a:t>
            </a:r>
          </a:p>
          <a:p>
            <a:pPr lvl="1"/>
            <a:r>
              <a:rPr lang="en-US" dirty="0"/>
              <a:t>Token 1: "Hello"</a:t>
            </a:r>
          </a:p>
          <a:p>
            <a:pPr lvl="1"/>
            <a:r>
              <a:rPr lang="en-US" dirty="0"/>
              <a:t>Token 2: "</a:t>
            </a:r>
            <a:r>
              <a:rPr lang="en-US" dirty="0" smtClean="0"/>
              <a:t>world“</a:t>
            </a:r>
          </a:p>
          <a:p>
            <a:r>
              <a:rPr lang="en-US" b="1" dirty="0"/>
              <a:t>Original Text</a:t>
            </a:r>
            <a:r>
              <a:rPr lang="en-US" dirty="0"/>
              <a:t>: "Tokenization example"</a:t>
            </a:r>
          </a:p>
          <a:p>
            <a:pPr lvl="1"/>
            <a:r>
              <a:rPr lang="en-US" b="1" dirty="0"/>
              <a:t>Tokenization</a:t>
            </a:r>
            <a:r>
              <a:rPr lang="en-US" dirty="0"/>
              <a:t>:</a:t>
            </a:r>
          </a:p>
          <a:p>
            <a:pPr lvl="2"/>
            <a:r>
              <a:rPr lang="en-US" dirty="0"/>
              <a:t>Token 1: "Tokenization"</a:t>
            </a:r>
          </a:p>
          <a:p>
            <a:pPr lvl="2"/>
            <a:r>
              <a:rPr lang="en-US" dirty="0"/>
              <a:t>Token 2: "example"</a:t>
            </a:r>
          </a:p>
          <a:p>
            <a:r>
              <a:rPr lang="en-US" b="1" dirty="0"/>
              <a:t>Original Text</a:t>
            </a:r>
            <a:r>
              <a:rPr lang="en-US" dirty="0"/>
              <a:t>: "Splitting\non\</a:t>
            </a:r>
            <a:r>
              <a:rPr lang="en-US" dirty="0" err="1"/>
              <a:t>nnewlines</a:t>
            </a:r>
            <a:r>
              <a:rPr lang="en-US" dirty="0"/>
              <a:t>."</a:t>
            </a:r>
          </a:p>
          <a:p>
            <a:pPr lvl="1"/>
            <a:r>
              <a:rPr lang="en-US" b="1" dirty="0"/>
              <a:t>Tokenization</a:t>
            </a:r>
            <a:r>
              <a:rPr lang="en-US" dirty="0"/>
              <a:t>:</a:t>
            </a:r>
          </a:p>
          <a:p>
            <a:pPr lvl="2"/>
            <a:r>
              <a:rPr lang="en-US" dirty="0"/>
              <a:t>Token 1: "Splitting"</a:t>
            </a:r>
          </a:p>
          <a:p>
            <a:pPr lvl="2"/>
            <a:r>
              <a:rPr lang="en-US" dirty="0"/>
              <a:t>Token 2: "on"</a:t>
            </a:r>
          </a:p>
          <a:p>
            <a:pPr lvl="2"/>
            <a:r>
              <a:rPr lang="en-US" dirty="0"/>
              <a:t>Token 3: "newlines</a:t>
            </a:r>
            <a:r>
              <a:rPr lang="en-US" dirty="0" smtClean="0"/>
              <a:t>.“</a:t>
            </a:r>
          </a:p>
          <a:p>
            <a:pPr lvl="2"/>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7</a:t>
            </a:fld>
            <a:endParaRPr lang="en"/>
          </a:p>
        </p:txBody>
      </p:sp>
    </p:spTree>
    <p:extLst>
      <p:ext uri="{BB962C8B-B14F-4D97-AF65-F5344CB8AC3E}">
        <p14:creationId xmlns:p14="http://schemas.microsoft.com/office/powerpoint/2010/main" val="3470922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Drawbacks of White space tokenization</a:t>
            </a:r>
            <a:r>
              <a:rPr lang="en-US" sz="3600" dirty="0" smtClean="0"/>
              <a:t>:</a:t>
            </a:r>
            <a:endParaRPr lang="en-US" sz="3600" dirty="0"/>
          </a:p>
        </p:txBody>
      </p:sp>
      <p:sp>
        <p:nvSpPr>
          <p:cNvPr id="3" name="Content Placeholder 2"/>
          <p:cNvSpPr>
            <a:spLocks noGrp="1"/>
          </p:cNvSpPr>
          <p:nvPr>
            <p:ph idx="1"/>
          </p:nvPr>
        </p:nvSpPr>
        <p:spPr/>
        <p:txBody>
          <a:bodyPr>
            <a:normAutofit fontScale="77500" lnSpcReduction="20000"/>
          </a:bodyPr>
          <a:lstStyle/>
          <a:p>
            <a:r>
              <a:rPr lang="en-US" b="1" dirty="0" smtClean="0"/>
              <a:t>Loss </a:t>
            </a:r>
            <a:r>
              <a:rPr lang="en-US" b="1" dirty="0"/>
              <a:t>of Information</a:t>
            </a:r>
            <a:r>
              <a:rPr lang="en-US" dirty="0"/>
              <a:t>: Whitespace tokenization does not consider punctuation marks or special characters as token boundaries. This can result in loss of important information, especially in languages where punctuation marks carry meaning.</a:t>
            </a:r>
          </a:p>
          <a:p>
            <a:r>
              <a:rPr lang="en-US" b="1" dirty="0"/>
              <a:t>Ineffective Handling of Contractions</a:t>
            </a:r>
            <a:r>
              <a:rPr lang="en-US" dirty="0"/>
              <a:t>: Words like "can't" or "didn't" are treated as single tokens in whitespace tokenization, which may not be desirable for all applications. It may be important to tokenize them as "can" and "'t", or "did" and "</a:t>
            </a:r>
            <a:r>
              <a:rPr lang="en-US" dirty="0" err="1"/>
              <a:t>n't</a:t>
            </a:r>
            <a:r>
              <a:rPr lang="en-US" dirty="0"/>
              <a:t>" respectively for some language processing tasks.</a:t>
            </a:r>
          </a:p>
          <a:p>
            <a:r>
              <a:rPr lang="en-US" b="1" dirty="0"/>
              <a:t>Whitespace Variability</a:t>
            </a:r>
            <a:r>
              <a:rPr lang="en-US" dirty="0"/>
              <a:t>: Different sources of text may have variations in whitespace usage (e.g., multiple spaces, tabs, newlines). Whitespace tokenization may not handle these variabilities consistently, leading to inconsistencies in tokenization</a:t>
            </a:r>
            <a:r>
              <a:rPr lang="en-US" dirty="0" smtClean="0"/>
              <a:t>.</a:t>
            </a:r>
          </a:p>
          <a:p>
            <a:r>
              <a:rPr lang="en-US" b="1" dirty="0"/>
              <a:t>Preprocessing Overhead</a:t>
            </a:r>
            <a:r>
              <a:rPr lang="en-US" dirty="0"/>
              <a:t>: Whitespace tokenization may require additional preprocessing steps to handle cases like removing leading or trailing whitespaces, normalizing multiple whitespaces, and handling special cases (e.g., URLs, email addresses) separately.</a:t>
            </a:r>
          </a:p>
          <a:p>
            <a:r>
              <a:rPr lang="en-US" b="1" dirty="0"/>
              <a:t>Not Suitable for all Languages</a:t>
            </a:r>
            <a:r>
              <a:rPr lang="en-US" dirty="0"/>
              <a:t>: Whitespace tokenization may not be suitable for languages that do not use whitespace characters as word boundaries. For example, languages like Chinese, Japanese, and Thai do not typically use spaces between </a:t>
            </a:r>
            <a:r>
              <a:rPr lang="en-US" dirty="0" smtClean="0"/>
              <a:t>words</a:t>
            </a:r>
            <a:endParaRPr lang="en-US" dirty="0"/>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8</a:t>
            </a:fld>
            <a:endParaRPr lang="en"/>
          </a:p>
        </p:txBody>
      </p:sp>
    </p:spTree>
    <p:extLst>
      <p:ext uri="{BB962C8B-B14F-4D97-AF65-F5344CB8AC3E}">
        <p14:creationId xmlns:p14="http://schemas.microsoft.com/office/powerpoint/2010/main" val="160864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446046"/>
          </a:xfrm>
        </p:spPr>
        <p:txBody>
          <a:bodyPr/>
          <a:lstStyle/>
          <a:p>
            <a:r>
              <a:rPr lang="en-US" sz="4000" dirty="0"/>
              <a:t>Algorithms for word Tokenization </a:t>
            </a:r>
          </a:p>
        </p:txBody>
      </p:sp>
      <p:sp>
        <p:nvSpPr>
          <p:cNvPr id="3" name="Content Placeholder 2"/>
          <p:cNvSpPr>
            <a:spLocks noGrp="1"/>
          </p:cNvSpPr>
          <p:nvPr>
            <p:ph idx="1"/>
          </p:nvPr>
        </p:nvSpPr>
        <p:spPr>
          <a:xfrm>
            <a:off x="457200" y="1181368"/>
            <a:ext cx="7620000" cy="4152633"/>
          </a:xfrm>
        </p:spPr>
        <p:txBody>
          <a:bodyPr>
            <a:normAutofit fontScale="55000" lnSpcReduction="20000"/>
          </a:bodyPr>
          <a:lstStyle/>
          <a:p>
            <a:r>
              <a:rPr lang="en-US" b="1" dirty="0"/>
              <a:t>Regular Expression Tokenization</a:t>
            </a:r>
            <a:r>
              <a:rPr lang="en-US" dirty="0"/>
              <a:t>: Regular expressions (regex) can be used to define patterns for word boundaries. For example, \w+ matches one or more word characters (letters, digits, or underscores), effectively tokenizing based on word boundaries.</a:t>
            </a:r>
          </a:p>
          <a:p>
            <a:endParaRPr lang="en-US" b="1" dirty="0" smtClean="0"/>
          </a:p>
          <a:p>
            <a:r>
              <a:rPr lang="en-US" b="1" dirty="0" smtClean="0"/>
              <a:t>Examples:</a:t>
            </a:r>
          </a:p>
          <a:p>
            <a:r>
              <a:rPr lang="en-US" b="1" dirty="0"/>
              <a:t>Tokenization based on word boundaries (\w+):</a:t>
            </a:r>
          </a:p>
          <a:p>
            <a:endParaRPr lang="en-US" b="1" dirty="0"/>
          </a:p>
          <a:p>
            <a:r>
              <a:rPr lang="en-US" b="1" dirty="0"/>
              <a:t>Regular Expression: \w+</a:t>
            </a:r>
          </a:p>
          <a:p>
            <a:r>
              <a:rPr lang="en-US" dirty="0"/>
              <a:t>Example Text: "This is a sample text, with punctuations like comma, period, and exclamation!"</a:t>
            </a:r>
          </a:p>
          <a:p>
            <a:r>
              <a:rPr lang="en-US" dirty="0"/>
              <a:t>Tokenization:</a:t>
            </a:r>
          </a:p>
          <a:p>
            <a:r>
              <a:rPr lang="en-US" dirty="0"/>
              <a:t>Token 1: "This"</a:t>
            </a:r>
          </a:p>
          <a:p>
            <a:r>
              <a:rPr lang="en-US" dirty="0"/>
              <a:t>Token 2: "is"</a:t>
            </a:r>
          </a:p>
          <a:p>
            <a:r>
              <a:rPr lang="en-US" dirty="0"/>
              <a:t>Token 3: "a"</a:t>
            </a:r>
          </a:p>
          <a:p>
            <a:r>
              <a:rPr lang="en-US" dirty="0"/>
              <a:t>Token 4: "sample"</a:t>
            </a:r>
          </a:p>
          <a:p>
            <a:r>
              <a:rPr lang="en-US" dirty="0"/>
              <a:t>Token 5: "text"</a:t>
            </a:r>
          </a:p>
          <a:p>
            <a:r>
              <a:rPr lang="en-US" dirty="0"/>
              <a:t>Token 6: "with"</a:t>
            </a:r>
          </a:p>
          <a:p>
            <a:r>
              <a:rPr lang="en-US" dirty="0"/>
              <a:t>Token 7: "punctuations"</a:t>
            </a:r>
          </a:p>
          <a:p>
            <a:r>
              <a:rPr lang="en-US" dirty="0"/>
              <a:t>Token 8: "like"</a:t>
            </a:r>
          </a:p>
          <a:p>
            <a:r>
              <a:rPr lang="en-US" dirty="0"/>
              <a:t>Token 9: "comma"</a:t>
            </a:r>
          </a:p>
          <a:p>
            <a:r>
              <a:rPr lang="en-US" dirty="0"/>
              <a:t>Token 10: "period"</a:t>
            </a:r>
          </a:p>
          <a:p>
            <a:r>
              <a:rPr lang="en-US" dirty="0"/>
              <a:t>Token 11: "and"</a:t>
            </a:r>
          </a:p>
          <a:p>
            <a:r>
              <a:rPr lang="en-US" dirty="0"/>
              <a:t>Token 12: "exclamation"</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9</a:t>
            </a:fld>
            <a:endParaRPr lang="en"/>
          </a:p>
        </p:txBody>
      </p:sp>
    </p:spTree>
    <p:extLst>
      <p:ext uri="{BB962C8B-B14F-4D97-AF65-F5344CB8AC3E}">
        <p14:creationId xmlns:p14="http://schemas.microsoft.com/office/powerpoint/2010/main" val="2855305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17480</TotalTime>
  <Words>2884</Words>
  <Application>Microsoft Office PowerPoint</Application>
  <PresentationFormat>On-screen Show (16:10)</PresentationFormat>
  <Paragraphs>245</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vt:lpstr>
      <vt:lpstr>Söhne</vt:lpstr>
      <vt:lpstr>Wingdings</vt:lpstr>
      <vt:lpstr>Adjacency</vt:lpstr>
      <vt:lpstr>Natural Language Processing</vt:lpstr>
      <vt:lpstr>Tokenization</vt:lpstr>
      <vt:lpstr>Tokenization</vt:lpstr>
      <vt:lpstr>Types of Tokenization</vt:lpstr>
      <vt:lpstr>Types of Tokenization</vt:lpstr>
      <vt:lpstr>Word Tokenization</vt:lpstr>
      <vt:lpstr>Algorithms for word Tokenization </vt:lpstr>
      <vt:lpstr>Drawbacks of White space tokenization:</vt:lpstr>
      <vt:lpstr>Algorithms for word Tokenization </vt:lpstr>
      <vt:lpstr>Regular Expression Tokenization Examples</vt:lpstr>
      <vt:lpstr>PowerPoint Presentation</vt:lpstr>
      <vt:lpstr>Algorithms for word Tokenization </vt:lpstr>
      <vt:lpstr>Algorithms used in Tokenization </vt:lpstr>
      <vt:lpstr>PowerPoint Presentation</vt:lpstr>
      <vt:lpstr>Algorithms used in Tokenization </vt:lpstr>
      <vt:lpstr>PowerPoint Presentation</vt:lpstr>
      <vt:lpstr>PowerPoint Presentation</vt:lpstr>
      <vt:lpstr>PowerPoint Presentation</vt:lpstr>
      <vt:lpstr>PowerPoint Presentation</vt:lpstr>
      <vt:lpstr>PowerPoint Presentation</vt:lpstr>
      <vt:lpstr>Need of Tokenization</vt:lpstr>
      <vt:lpstr>Word Tokenization</vt:lpstr>
      <vt:lpstr>Drawbacks of word Tokenization</vt:lpstr>
      <vt:lpstr>Drawbacks of word Tokenization</vt:lpstr>
      <vt:lpstr>Character Tokenization</vt:lpstr>
      <vt:lpstr>Benefits of Tokenization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BHARAT</cp:lastModifiedBy>
  <cp:revision>584</cp:revision>
  <dcterms:modified xsi:type="dcterms:W3CDTF">2024-03-11T08:58:11Z</dcterms:modified>
</cp:coreProperties>
</file>