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635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20" dirty="0"/>
              <a:t> </a:t>
            </a:r>
            <a:r>
              <a:rPr spc="-5" dirty="0"/>
              <a:t>Management</a:t>
            </a:r>
            <a:r>
              <a:rPr spc="15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0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25" dirty="0"/>
              <a:t> </a:t>
            </a:r>
            <a:r>
              <a:rPr spc="-5" dirty="0"/>
              <a:t>Subramanian,</a:t>
            </a:r>
            <a:r>
              <a:rPr spc="15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Pearson.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20" dirty="0"/>
              <a:t> </a:t>
            </a:r>
            <a:r>
              <a:rPr spc="-5" dirty="0"/>
              <a:t>Management</a:t>
            </a:r>
            <a:r>
              <a:rPr spc="15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0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25" dirty="0"/>
              <a:t> </a:t>
            </a:r>
            <a:r>
              <a:rPr spc="-5" dirty="0"/>
              <a:t>Subramanian,</a:t>
            </a:r>
            <a:r>
              <a:rPr spc="15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Pearson.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20" dirty="0"/>
              <a:t> </a:t>
            </a:r>
            <a:r>
              <a:rPr spc="-5" dirty="0"/>
              <a:t>Management</a:t>
            </a:r>
            <a:r>
              <a:rPr spc="15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0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25" dirty="0"/>
              <a:t> </a:t>
            </a:r>
            <a:r>
              <a:rPr spc="-5" dirty="0"/>
              <a:t>Subramanian,</a:t>
            </a:r>
            <a:r>
              <a:rPr spc="15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Pearson.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20" dirty="0"/>
              <a:t> </a:t>
            </a:r>
            <a:r>
              <a:rPr spc="-5" dirty="0"/>
              <a:t>Management</a:t>
            </a:r>
            <a:r>
              <a:rPr spc="15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0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25" dirty="0"/>
              <a:t> </a:t>
            </a:r>
            <a:r>
              <a:rPr spc="-5" dirty="0"/>
              <a:t>Subramanian,</a:t>
            </a:r>
            <a:r>
              <a:rPr spc="15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Pearson.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27760" y="9672178"/>
            <a:ext cx="5274310" cy="31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20" dirty="0"/>
              <a:t> </a:t>
            </a:r>
            <a:r>
              <a:rPr spc="-5" dirty="0"/>
              <a:t>Management</a:t>
            </a:r>
            <a:r>
              <a:rPr spc="15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0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25" dirty="0"/>
              <a:t> </a:t>
            </a:r>
            <a:r>
              <a:rPr spc="-5" dirty="0"/>
              <a:t>Subramanian,</a:t>
            </a:r>
            <a:r>
              <a:rPr spc="15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Pearson.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4260" cy="9028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39370" algn="ctr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Module </a:t>
            </a:r>
            <a:r>
              <a:rPr sz="1200" b="1" dirty="0">
                <a:latin typeface="Times New Roman"/>
                <a:cs typeface="Times New Roman"/>
              </a:rPr>
              <a:t>1 </a:t>
            </a:r>
            <a:r>
              <a:rPr sz="1200" b="1" spc="-5" dirty="0">
                <a:latin typeface="Times New Roman"/>
                <a:cs typeface="Times New Roman"/>
              </a:rPr>
              <a:t>:Overview</a:t>
            </a:r>
            <a:r>
              <a:rPr sz="1200" b="1" dirty="0">
                <a:latin typeface="Times New Roman"/>
                <a:cs typeface="Times New Roman"/>
              </a:rPr>
              <a:t> of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/>
              <a:tabLst>
                <a:tab pos="241300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Case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histories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network,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system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service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management,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challenges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 IT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managers</a:t>
            </a:r>
            <a:endParaRPr sz="12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380"/>
              </a:lnSpc>
              <a:buAutoNum type="arabicPeriod"/>
              <a:tabLst>
                <a:tab pos="241300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Network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Management: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Goals,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organization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functions</a:t>
            </a:r>
            <a:endParaRPr sz="12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/>
              <a:tabLst>
                <a:tab pos="241300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Network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management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architecture</a:t>
            </a:r>
            <a:r>
              <a:rPr sz="1200" i="1" dirty="0">
                <a:latin typeface="Times New Roman"/>
                <a:cs typeface="Times New Roman"/>
              </a:rPr>
              <a:t> and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organization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network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management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perspectives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Case </a:t>
            </a:r>
            <a:r>
              <a:rPr sz="1200" b="1" spc="-5" dirty="0">
                <a:latin typeface="Times New Roman"/>
                <a:cs typeface="Times New Roman"/>
              </a:rPr>
              <a:t>histories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system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service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management,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challenges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managers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Network Management is more than just managing the network.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referred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as Operations,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Adminstration,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Maintenance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Provisioning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(OAMP).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complimentary functions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system management and application management are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means to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service management in providing the subscriber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customer quality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service. As </a:t>
            </a:r>
            <a:r>
              <a:rPr sz="1200" dirty="0">
                <a:latin typeface="Times New Roman"/>
                <a:cs typeface="Times New Roman"/>
              </a:rPr>
              <a:t>one 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 commented, the configuartion and </a:t>
            </a:r>
            <a:r>
              <a:rPr sz="1200" dirty="0">
                <a:latin typeface="Times New Roman"/>
                <a:cs typeface="Times New Roman"/>
              </a:rPr>
              <a:t>use of </a:t>
            </a:r>
            <a:r>
              <a:rPr sz="1200" spc="-5" dirty="0">
                <a:latin typeface="Times New Roman"/>
                <a:cs typeface="Times New Roman"/>
              </a:rPr>
              <a:t>NMS formalizes what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network adminstrator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would 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otherwise done.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200" b="1" dirty="0">
                <a:latin typeface="Times New Roman"/>
                <a:cs typeface="Times New Roman"/>
              </a:rPr>
              <a:t>Case</a:t>
            </a:r>
            <a:r>
              <a:rPr sz="1200" b="1" spc="-5" dirty="0">
                <a:latin typeface="Times New Roman"/>
                <a:cs typeface="Times New Roman"/>
              </a:rPr>
              <a:t> History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1: </a:t>
            </a:r>
            <a:r>
              <a:rPr sz="1200" b="1" spc="-5" dirty="0">
                <a:latin typeface="Times New Roman"/>
                <a:cs typeface="Times New Roman"/>
              </a:rPr>
              <a:t>Importance</a:t>
            </a:r>
            <a:r>
              <a:rPr sz="1200" b="1" dirty="0">
                <a:latin typeface="Times New Roman"/>
                <a:cs typeface="Times New Roman"/>
              </a:rPr>
              <a:t> of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Topology(“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Case of the </a:t>
            </a:r>
            <a:r>
              <a:rPr sz="1200" b="1" spc="-5" dirty="0">
                <a:latin typeface="Times New Roman"/>
                <a:cs typeface="Times New Roman"/>
              </a:rPr>
              <a:t>Footprint”)</a:t>
            </a:r>
            <a:endParaRPr sz="1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stable corporate network consisting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several minicomputers and about </a:t>
            </a:r>
            <a:r>
              <a:rPr sz="1200" dirty="0">
                <a:latin typeface="Times New Roman"/>
                <a:cs typeface="Times New Roman"/>
              </a:rPr>
              <a:t>100 </a:t>
            </a:r>
            <a:r>
              <a:rPr sz="1200" spc="-5" dirty="0">
                <a:latin typeface="Times New Roman"/>
                <a:cs typeface="Times New Roman"/>
              </a:rPr>
              <a:t>desktop workstations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personal computers suddenly started “crashing”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frequently </a:t>
            </a:r>
            <a:r>
              <a:rPr sz="1200" dirty="0">
                <a:latin typeface="Times New Roman"/>
                <a:cs typeface="Times New Roman"/>
              </a:rPr>
              <a:t>(a </a:t>
            </a:r>
            <a:r>
              <a:rPr sz="1200" spc="-5" dirty="0">
                <a:latin typeface="Times New Roman"/>
                <a:cs typeface="Times New Roman"/>
              </a:rPr>
              <a:t>legacy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5" dirty="0">
                <a:latin typeface="Times New Roman"/>
                <a:cs typeface="Times New Roman"/>
              </a:rPr>
              <a:t>example). How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 have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heard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network coming </a:t>
            </a:r>
            <a:r>
              <a:rPr sz="1200" dirty="0">
                <a:latin typeface="Times New Roman"/>
                <a:cs typeface="Times New Roman"/>
              </a:rPr>
              <a:t>down </a:t>
            </a:r>
            <a:r>
              <a:rPr sz="1200" spc="-5" dirty="0">
                <a:latin typeface="Times New Roman"/>
                <a:cs typeface="Times New Roman"/>
              </a:rPr>
              <a:t>without any apparent reasons? Here is </a:t>
            </a:r>
            <a:r>
              <a:rPr sz="1200" dirty="0">
                <a:latin typeface="Times New Roman"/>
                <a:cs typeface="Times New Roman"/>
              </a:rPr>
              <a:t>how one </a:t>
            </a:r>
            <a:r>
              <a:rPr sz="1200" spc="-5" dirty="0">
                <a:latin typeface="Times New Roman"/>
                <a:cs typeface="Times New Roman"/>
              </a:rPr>
              <a:t>vice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president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network went down in the engineering area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morning. Since there were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whole series 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users and at that time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30" dirty="0">
                <a:latin typeface="Times New Roman"/>
                <a:cs typeface="Times New Roman"/>
              </a:rPr>
              <a:t>STAR </a:t>
            </a:r>
            <a:r>
              <a:rPr sz="1200" dirty="0">
                <a:latin typeface="Times New Roman"/>
                <a:cs typeface="Times New Roman"/>
              </a:rPr>
              <a:t>(hub) </a:t>
            </a:r>
            <a:r>
              <a:rPr sz="1200" spc="-10" dirty="0">
                <a:latin typeface="Times New Roman"/>
                <a:cs typeface="Times New Roman"/>
              </a:rPr>
              <a:t>topology,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rather the old -fashioned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 topology( where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the users were daisy chained to the coax),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suspected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break in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chain,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transreceiver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tap.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Lacking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sophisticated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tools,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personnel started walking the hall ways asking the users if anyone had just been doing anything 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ordinary,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might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broken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chain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1016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guys </a:t>
            </a:r>
            <a:r>
              <a:rPr sz="1200" spc="-5" dirty="0">
                <a:latin typeface="Times New Roman"/>
                <a:cs typeface="Times New Roman"/>
              </a:rPr>
              <a:t>came back and reported </a:t>
            </a:r>
            <a:r>
              <a:rPr sz="1200" dirty="0">
                <a:latin typeface="Times New Roman"/>
                <a:cs typeface="Times New Roman"/>
              </a:rPr>
              <a:t>that no one </a:t>
            </a:r>
            <a:r>
              <a:rPr sz="1200" spc="-5" dirty="0">
                <a:latin typeface="Times New Roman"/>
                <a:cs typeface="Times New Roman"/>
              </a:rPr>
              <a:t>had said that they had “done anything” </a:t>
            </a:r>
            <a:r>
              <a:rPr sz="1200" dirty="0">
                <a:latin typeface="Times New Roman"/>
                <a:cs typeface="Times New Roman"/>
              </a:rPr>
              <a:t>so I </a:t>
            </a:r>
            <a:r>
              <a:rPr sz="1200" spc="-5" dirty="0">
                <a:latin typeface="Times New Roman"/>
                <a:cs typeface="Times New Roman"/>
              </a:rPr>
              <a:t>(VP)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started back down the halls with the </a:t>
            </a:r>
            <a:r>
              <a:rPr sz="1200" dirty="0">
                <a:latin typeface="Times New Roman"/>
                <a:cs typeface="Times New Roman"/>
              </a:rPr>
              <a:t>guys </a:t>
            </a:r>
            <a:r>
              <a:rPr sz="1200" spc="-5" dirty="0">
                <a:latin typeface="Times New Roman"/>
                <a:cs typeface="Times New Roman"/>
              </a:rPr>
              <a:t>and peeked into each office. </a:t>
            </a:r>
            <a:r>
              <a:rPr sz="1200" spc="-15" dirty="0">
                <a:latin typeface="Times New Roman"/>
                <a:cs typeface="Times New Roman"/>
              </a:rPr>
              <a:t>Finally,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stopped and said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“Let's look </a:t>
            </a:r>
            <a:r>
              <a:rPr sz="1200" dirty="0">
                <a:latin typeface="Times New Roman"/>
                <a:cs typeface="Times New Roman"/>
              </a:rPr>
              <a:t>up </a:t>
            </a:r>
            <a:r>
              <a:rPr sz="1200" spc="-5" dirty="0">
                <a:latin typeface="Times New Roman"/>
                <a:cs typeface="Times New Roman"/>
              </a:rPr>
              <a:t>in the ceiling here.” </a:t>
            </a:r>
            <a:r>
              <a:rPr sz="1200" dirty="0">
                <a:latin typeface="Times New Roman"/>
                <a:cs typeface="Times New Roman"/>
              </a:rPr>
              <a:t>Sure </a:t>
            </a:r>
            <a:r>
              <a:rPr sz="1200" spc="-5" dirty="0">
                <a:latin typeface="Times New Roman"/>
                <a:cs typeface="Times New Roman"/>
              </a:rPr>
              <a:t>enough, </a:t>
            </a:r>
            <a:r>
              <a:rPr sz="1200" dirty="0">
                <a:latin typeface="Times New Roman"/>
                <a:cs typeface="Times New Roman"/>
              </a:rPr>
              <a:t>we found a </a:t>
            </a:r>
            <a:r>
              <a:rPr sz="1200" spc="-5" dirty="0">
                <a:latin typeface="Times New Roman"/>
                <a:cs typeface="Times New Roman"/>
              </a:rPr>
              <a:t>transceiver that someone had been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fooling with and that was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properly connected, which had caused the break. Once connected,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 came back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up.</a:t>
            </a:r>
          </a:p>
          <a:p>
            <a:pPr marL="12700" marR="1524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guys </a:t>
            </a:r>
            <a:r>
              <a:rPr sz="1200" spc="-5" dirty="0">
                <a:latin typeface="Times New Roman"/>
                <a:cs typeface="Times New Roman"/>
              </a:rPr>
              <a:t>asked” Why did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say _try here?” particularly since the engineer in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office claimed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ignorance.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camly pointed to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dusty image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sneaker footprint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the engineer's desk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ceiling tile that was ajar above the desk and said </a:t>
            </a:r>
            <a:r>
              <a:rPr sz="1200" dirty="0">
                <a:latin typeface="Times New Roman"/>
                <a:cs typeface="Times New Roman"/>
              </a:rPr>
              <a:t>- “ you </a:t>
            </a:r>
            <a:r>
              <a:rPr sz="1200" spc="-5" dirty="0">
                <a:latin typeface="Times New Roman"/>
                <a:cs typeface="Times New Roman"/>
              </a:rPr>
              <a:t>need to </a:t>
            </a:r>
            <a:r>
              <a:rPr sz="1200" dirty="0">
                <a:latin typeface="Times New Roman"/>
                <a:cs typeface="Times New Roman"/>
              </a:rPr>
              <a:t>use </a:t>
            </a:r>
            <a:r>
              <a:rPr sz="1200" spc="-5" dirty="0">
                <a:latin typeface="Times New Roman"/>
                <a:cs typeface="Times New Roman"/>
              </a:rPr>
              <a:t>all the diagnostic tools at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disposal!”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z="1200" b="1" dirty="0">
                <a:latin typeface="Times New Roman"/>
                <a:cs typeface="Times New Roman"/>
              </a:rPr>
              <a:t>Case</a:t>
            </a:r>
            <a:r>
              <a:rPr sz="1200" b="1" spc="-5" dirty="0">
                <a:latin typeface="Times New Roman"/>
                <a:cs typeface="Times New Roman"/>
              </a:rPr>
              <a:t> history</a:t>
            </a:r>
            <a:r>
              <a:rPr sz="1200" b="1" dirty="0">
                <a:latin typeface="Times New Roman"/>
                <a:cs typeface="Times New Roman"/>
              </a:rPr>
              <a:t> 2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b="1" spc="-5" dirty="0">
                <a:latin typeface="Times New Roman"/>
                <a:cs typeface="Times New Roman"/>
              </a:rPr>
              <a:t>Centrally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Issues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There are numerous war stories that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describe relating to heavy load </a:t>
            </a:r>
            <a:r>
              <a:rPr sz="1200" dirty="0">
                <a:latin typeface="Times New Roman"/>
                <a:cs typeface="Times New Roman"/>
              </a:rPr>
              <a:t>on a </a:t>
            </a:r>
            <a:r>
              <a:rPr sz="1200" spc="-5" dirty="0">
                <a:latin typeface="Times New Roman"/>
                <a:cs typeface="Times New Roman"/>
              </a:rPr>
              <a:t>NMS managing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and network elements.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integrated </a:t>
            </a:r>
            <a:r>
              <a:rPr sz="1200" spc="-5" dirty="0" err="1">
                <a:latin typeface="Times New Roman"/>
                <a:cs typeface="Times New Roman"/>
              </a:rPr>
              <a:t>netwok</a:t>
            </a:r>
            <a:r>
              <a:rPr sz="1200" spc="-5" dirty="0">
                <a:latin typeface="Times New Roman"/>
                <a:cs typeface="Times New Roman"/>
              </a:rPr>
              <a:t> management system (INMS) was integrating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alarms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mangement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(EMSs)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INMS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</a:t>
            </a:r>
            <a:r>
              <a:rPr sz="1200" dirty="0">
                <a:latin typeface="Times New Roman"/>
                <a:cs typeface="Times New Roman"/>
              </a:rPr>
              <a:t> 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990" cy="792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Static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would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idle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third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future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useful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inventory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mangement.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automatically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gathered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possible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reflects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dynamic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traffic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relieve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temporary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congestion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traffic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reflected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dynamic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i="1" spc="-5" dirty="0">
                <a:latin typeface="Times New Roman"/>
                <a:cs typeface="Times New Roman"/>
              </a:rPr>
              <a:t>Performance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Data need 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gathered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NOC and kept updated 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timely fashion in order to perform some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tune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optimum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traffic,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availability,</a:t>
            </a:r>
            <a:r>
              <a:rPr sz="1200" spc="-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spc="-20" dirty="0">
                <a:latin typeface="Times New Roman"/>
                <a:cs typeface="Times New Roman"/>
              </a:rPr>
              <a:t>delay. </a:t>
            </a:r>
            <a:r>
              <a:rPr sz="1200" spc="-10" dirty="0">
                <a:latin typeface="Times New Roman"/>
                <a:cs typeface="Times New Roman"/>
              </a:rPr>
              <a:t>Traffic </a:t>
            </a:r>
            <a:r>
              <a:rPr sz="1200" spc="-5" dirty="0">
                <a:latin typeface="Times New Roman"/>
                <a:cs typeface="Times New Roman"/>
              </a:rPr>
              <a:t>data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captured 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volume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traffic in various segments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network. They can </a:t>
            </a:r>
            <a:r>
              <a:rPr sz="1200" dirty="0">
                <a:latin typeface="Times New Roman"/>
                <a:cs typeface="Times New Roman"/>
              </a:rPr>
              <a:t>also be </a:t>
            </a:r>
            <a:r>
              <a:rPr sz="1200" spc="-5" dirty="0">
                <a:latin typeface="Times New Roman"/>
                <a:cs typeface="Times New Roman"/>
              </a:rPr>
              <a:t>obtained 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different applications such as </a:t>
            </a:r>
            <a:r>
              <a:rPr sz="1200" spc="-40" dirty="0">
                <a:latin typeface="Times New Roman"/>
                <a:cs typeface="Times New Roman"/>
              </a:rPr>
              <a:t>Web </a:t>
            </a:r>
            <a:r>
              <a:rPr sz="1200" spc="-5" dirty="0">
                <a:latin typeface="Times New Roman"/>
                <a:cs typeface="Times New Roman"/>
              </a:rPr>
              <a:t>traffic, email,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news,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TCP,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UDP,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IP,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IPX,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Ethernet, TR, FDDI, etc. </a:t>
            </a:r>
            <a:r>
              <a:rPr sz="1200" spc="-15" dirty="0">
                <a:latin typeface="Times New Roman"/>
                <a:cs typeface="Times New Roman"/>
              </a:rPr>
              <a:t>Traffic </a:t>
            </a:r>
            <a:r>
              <a:rPr sz="1200" spc="-5" dirty="0">
                <a:latin typeface="Times New Roman"/>
                <a:cs typeface="Times New Roman"/>
              </a:rPr>
              <a:t>statistics are helpful in detecting trends and planning future needs.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data on </a:t>
            </a:r>
            <a:r>
              <a:rPr sz="1200" spc="-5" dirty="0">
                <a:latin typeface="Times New Roman"/>
                <a:cs typeface="Times New Roman"/>
              </a:rPr>
              <a:t>availability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useful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tuning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netwotk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reliability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improve</a:t>
            </a:r>
            <a:r>
              <a:rPr sz="1200" spc="-5" dirty="0">
                <a:latin typeface="Times New Roman"/>
                <a:cs typeface="Times New Roman"/>
              </a:rPr>
              <a:t> 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 time.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i="1" spc="-5" dirty="0">
                <a:latin typeface="Times New Roman"/>
                <a:cs typeface="Times New Roman"/>
              </a:rPr>
              <a:t>Security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can cover very broad range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security.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involves physically securing the network, as </a:t>
            </a:r>
            <a:r>
              <a:rPr sz="1200" dirty="0">
                <a:latin typeface="Times New Roman"/>
                <a:cs typeface="Times New Roman"/>
              </a:rPr>
              <a:t>well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 access to the network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users. Access privilege to application software is </a:t>
            </a:r>
            <a:r>
              <a:rPr sz="1200" dirty="0">
                <a:latin typeface="Times New Roman"/>
                <a:cs typeface="Times New Roman"/>
              </a:rPr>
              <a:t>not the </a:t>
            </a:r>
            <a:r>
              <a:rPr sz="1200" spc="-5" dirty="0">
                <a:latin typeface="Times New Roman"/>
                <a:cs typeface="Times New Roman"/>
              </a:rPr>
              <a:t>responsibility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unless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owened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mainained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NOC.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NOC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inforation.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firewalls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cryptograpy.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i="1" spc="-5" dirty="0">
                <a:latin typeface="Times New Roman"/>
                <a:cs typeface="Times New Roman"/>
              </a:rPr>
              <a:t>Accounting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270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administers cost allocation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usage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network. Metrices are established to measure the usage 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resources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200" b="1" dirty="0">
                <a:latin typeface="Times New Roman"/>
                <a:cs typeface="Times New Roman"/>
              </a:rPr>
              <a:t>1.2.4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Installation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Maintenance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&amp;M</a:t>
            </a:r>
            <a:r>
              <a:rPr sz="1200" dirty="0">
                <a:latin typeface="Times New Roman"/>
                <a:cs typeface="Times New Roman"/>
              </a:rPr>
              <a:t> group </a:t>
            </a:r>
            <a:r>
              <a:rPr sz="1200" spc="-5" dirty="0">
                <a:latin typeface="Times New Roman"/>
                <a:cs typeface="Times New Roman"/>
              </a:rPr>
              <a:t>takes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care </a:t>
            </a:r>
            <a:r>
              <a:rPr sz="1200" dirty="0">
                <a:latin typeface="Times New Roman"/>
                <a:cs typeface="Times New Roman"/>
              </a:rPr>
              <a:t>of all </a:t>
            </a:r>
            <a:r>
              <a:rPr sz="1200" spc="-5" dirty="0">
                <a:latin typeface="Times New Roman"/>
                <a:cs typeface="Times New Roman"/>
              </a:rPr>
              <a:t>activities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installation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maintenance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equipment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facilities.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installation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fixing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troubles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group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closely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problems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4260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940560" marR="1200785" indent="-73152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1.3 </a:t>
            </a:r>
            <a:r>
              <a:rPr sz="1200" b="1" spc="-5" dirty="0">
                <a:latin typeface="Times New Roman"/>
                <a:cs typeface="Times New Roman"/>
              </a:rPr>
              <a:t>Network Management </a:t>
            </a:r>
            <a:r>
              <a:rPr sz="1200" b="1" spc="-10" dirty="0">
                <a:latin typeface="Times New Roman"/>
                <a:cs typeface="Times New Roman"/>
              </a:rPr>
              <a:t>Architecture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Organization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 Management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Perspectives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1.3.1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Architecture</a:t>
            </a:r>
            <a:r>
              <a:rPr sz="1200" b="1" dirty="0">
                <a:latin typeface="Times New Roman"/>
                <a:cs typeface="Times New Roman"/>
              </a:rPr>
              <a:t> and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Organization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dumbell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interoperability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1.3.1(a)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 vendor systems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B </a:t>
            </a:r>
            <a:r>
              <a:rPr sz="1200" spc="-5" dirty="0">
                <a:latin typeface="Times New Roman"/>
                <a:cs typeface="Times New Roman"/>
              </a:rPr>
              <a:t>exchange common mangement messages. The messages consists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mangement information data(type, id, and status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managed objects, etc.) and management controls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(setting and changing configuration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object). The protocols and seervice associated with dumb </a:t>
            </a:r>
            <a:r>
              <a:rPr sz="1200" dirty="0">
                <a:latin typeface="Times New Roman"/>
                <a:cs typeface="Times New Roman"/>
              </a:rPr>
              <a:t> bell</a:t>
            </a:r>
            <a:r>
              <a:rPr sz="1200" spc="-5" dirty="0">
                <a:latin typeface="Times New Roman"/>
                <a:cs typeface="Times New Roman"/>
              </a:rPr>
              <a:t> architecture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1.3.1 (b).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8002269"/>
            <a:ext cx="614299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dirty="0">
                <a:latin typeface="Times New Roman"/>
                <a:cs typeface="Times New Roman"/>
              </a:rPr>
              <a:t> 1.3.1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Dumbell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Architecture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management-related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fault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mangement. Management protocols are CMIP </a:t>
            </a: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OSI model and SNMP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the Internet model.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Transport </a:t>
            </a:r>
            <a:r>
              <a:rPr sz="1200" spc="-5" dirty="0">
                <a:latin typeface="Times New Roman"/>
                <a:cs typeface="Times New Roman"/>
              </a:rPr>
              <a:t>protocols are the first </a:t>
            </a:r>
            <a:r>
              <a:rPr sz="1200" dirty="0">
                <a:latin typeface="Times New Roman"/>
                <a:cs typeface="Times New Roman"/>
              </a:rPr>
              <a:t>four </a:t>
            </a:r>
            <a:r>
              <a:rPr sz="1200" spc="-5" dirty="0">
                <a:latin typeface="Times New Roman"/>
                <a:cs typeface="Times New Roman"/>
              </a:rPr>
              <a:t>OSI layers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model and TCP/IP over any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first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 layers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the Internet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161" y="5584038"/>
            <a:ext cx="4776959" cy="20994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567" y="3249474"/>
            <a:ext cx="4912332" cy="1976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0450" cy="126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1.3.2 </a:t>
            </a:r>
            <a:r>
              <a:rPr sz="1200" spc="-5" dirty="0">
                <a:latin typeface="Times New Roman"/>
                <a:cs typeface="Times New Roman"/>
              </a:rPr>
              <a:t>models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hierarchical configuration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network agents monitoring two sets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elements. 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hierarchy. </a:t>
            </a:r>
            <a:r>
              <a:rPr sz="1200" spc="-5" dirty="0">
                <a:latin typeface="Times New Roman"/>
                <a:cs typeface="Times New Roman"/>
              </a:rPr>
              <a:t>Each network agent monitors its respective objects. Either in response to apolled query 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trigerred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alarm,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4733290"/>
            <a:ext cx="614299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1.3.2</a:t>
            </a:r>
            <a:r>
              <a:rPr sz="1200" b="1" spc="3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Components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Peer networks can communicate network mangement messages and controls between each </a:t>
            </a:r>
            <a:r>
              <a:rPr sz="1200" spc="-10" dirty="0">
                <a:latin typeface="Times New Roman"/>
                <a:cs typeface="Times New Roman"/>
              </a:rPr>
              <a:t>other,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 shown </a:t>
            </a:r>
            <a:r>
              <a:rPr sz="1200" spc="-5" dirty="0">
                <a:latin typeface="Times New Roman"/>
                <a:cs typeface="Times New Roman"/>
              </a:rPr>
              <a:t>in Figure </a:t>
            </a:r>
            <a:r>
              <a:rPr sz="1200" dirty="0">
                <a:latin typeface="Times New Roman"/>
                <a:cs typeface="Times New Roman"/>
              </a:rPr>
              <a:t>1.3.3. </a:t>
            </a:r>
            <a:r>
              <a:rPr sz="1200" spc="-5" dirty="0">
                <a:latin typeface="Times New Roman"/>
                <a:cs typeface="Times New Roman"/>
              </a:rPr>
              <a:t>An example where such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configuration 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implemented would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telecommunication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belonging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providers,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 an interexchange carrier 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local access </a:t>
            </a:r>
            <a:r>
              <a:rPr sz="1200" spc="-10" dirty="0">
                <a:latin typeface="Times New Roman"/>
                <a:cs typeface="Times New Roman"/>
              </a:rPr>
              <a:t>provider. </a:t>
            </a:r>
            <a:r>
              <a:rPr sz="1200" spc="-5" dirty="0">
                <a:latin typeface="Times New Roman"/>
                <a:cs typeface="Times New Roman"/>
              </a:rPr>
              <a:t>As the two NMSs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 with each </a:t>
            </a:r>
            <a:r>
              <a:rPr sz="1200" spc="-10" dirty="0">
                <a:latin typeface="Times New Roman"/>
                <a:cs typeface="Times New Roman"/>
              </a:rPr>
              <a:t>other, </a:t>
            </a:r>
            <a:r>
              <a:rPr sz="1200" spc="-5" dirty="0">
                <a:latin typeface="Times New Roman"/>
                <a:cs typeface="Times New Roman"/>
              </a:rPr>
              <a:t>each NMS can superimpose the </a:t>
            </a:r>
            <a:r>
              <a:rPr sz="1200" dirty="0">
                <a:latin typeface="Times New Roman"/>
                <a:cs typeface="Times New Roman"/>
              </a:rPr>
              <a:t>data from </a:t>
            </a:r>
            <a:r>
              <a:rPr sz="1200" spc="-5" dirty="0">
                <a:latin typeface="Times New Roman"/>
                <a:cs typeface="Times New Roman"/>
              </a:rPr>
              <a:t>the other and present 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picture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administrator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6450" y="8685530"/>
            <a:ext cx="3409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1.3.3</a:t>
            </a:r>
            <a:r>
              <a:rPr sz="1200" b="1" spc="2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Interoperability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474" y="2216507"/>
            <a:ext cx="2576772" cy="21097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6415" y="6576311"/>
            <a:ext cx="4899318" cy="19224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3625" cy="880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1.3.2</a:t>
            </a:r>
            <a:r>
              <a:rPr sz="1200" b="1" spc="-5" dirty="0">
                <a:latin typeface="Times New Roman"/>
                <a:cs typeface="Times New Roman"/>
              </a:rPr>
              <a:t> Network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 Perspectives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primarily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user's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perspective,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networks. Thus, the user's needs require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total solution to manage the networks, system resources,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applications </a:t>
            </a:r>
            <a:r>
              <a:rPr sz="1200" dirty="0">
                <a:latin typeface="Times New Roman"/>
                <a:cs typeface="Times New Roman"/>
              </a:rPr>
              <a:t>that run on </a:t>
            </a:r>
            <a:r>
              <a:rPr sz="1200" spc="-5" dirty="0">
                <a:latin typeface="Times New Roman"/>
                <a:cs typeface="Times New Roman"/>
              </a:rPr>
              <a:t>systems. Applications 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specific user applications,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general- </a:t>
            </a:r>
            <a:r>
              <a:rPr sz="1200" dirty="0">
                <a:latin typeface="Times New Roman"/>
                <a:cs typeface="Times New Roman"/>
              </a:rPr>
              <a:t> purpose </a:t>
            </a:r>
            <a:r>
              <a:rPr sz="1200" spc="-5" dirty="0">
                <a:latin typeface="Times New Roman"/>
                <a:cs typeface="Times New Roman"/>
              </a:rPr>
              <a:t>servers such as file servers, database servers, and DNSs. Software products have since been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wide solutions.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An IT </a:t>
            </a:r>
            <a:r>
              <a:rPr sz="1200" spc="-5" dirty="0">
                <a:latin typeface="Times New Roman"/>
                <a:cs typeface="Times New Roman"/>
              </a:rPr>
              <a:t>manger is interested in more than managing networks, systems and applications. </a:t>
            </a:r>
            <a:r>
              <a:rPr sz="1200" dirty="0">
                <a:latin typeface="Times New Roman"/>
                <a:cs typeface="Times New Roman"/>
              </a:rPr>
              <a:t>He or </a:t>
            </a:r>
            <a:r>
              <a:rPr sz="1200" spc="-5" dirty="0">
                <a:latin typeface="Times New Roman"/>
                <a:cs typeface="Times New Roman"/>
              </a:rPr>
              <a:t>she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would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</a:t>
            </a:r>
            <a:r>
              <a:rPr sz="1200" dirty="0">
                <a:latin typeface="Times New Roman"/>
                <a:cs typeface="Times New Roman"/>
              </a:rPr>
              <a:t> 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programs,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downloading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central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location,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cost 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manner.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Another area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system management is logging and archiving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events. This is illustrated </a:t>
            </a:r>
            <a:r>
              <a:rPr sz="1200" dirty="0">
                <a:latin typeface="Times New Roman"/>
                <a:cs typeface="Times New Roman"/>
              </a:rPr>
              <a:t>by a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history when the system performance during normally slow activity time at night was </a:t>
            </a:r>
            <a:r>
              <a:rPr sz="1200" spc="-15" dirty="0">
                <a:latin typeface="Times New Roman"/>
                <a:cs typeface="Times New Roman"/>
              </a:rPr>
              <a:t>poor. </a:t>
            </a:r>
            <a:r>
              <a:rPr sz="1200" spc="-5" dirty="0">
                <a:latin typeface="Times New Roman"/>
                <a:cs typeface="Times New Roman"/>
              </a:rPr>
              <a:t>Further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probing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outside the institution. The system had been 'compromised” i.e, had been broken into.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intruder could manipulate the </a:t>
            </a:r>
            <a:r>
              <a:rPr sz="1200" dirty="0">
                <a:latin typeface="Times New Roman"/>
                <a:cs typeface="Times New Roman"/>
              </a:rPr>
              <a:t>normal </a:t>
            </a:r>
            <a:r>
              <a:rPr sz="1200" spc="-5" dirty="0">
                <a:latin typeface="Times New Roman"/>
                <a:cs typeface="Times New Roman"/>
              </a:rPr>
              <a:t>system reource tools so as to hide the intruder programs.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intruder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discovered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archival system log.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1]</a:t>
            </a:r>
            <a:r>
              <a:rPr sz="1200" b="1" spc="-5" dirty="0">
                <a:latin typeface="Times New Roman"/>
                <a:cs typeface="Times New Roman"/>
              </a:rPr>
              <a:t> Network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 Perspective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"/>
              </a:spcBef>
            </a:pPr>
            <a:r>
              <a:rPr sz="1200" b="1" i="1" spc="-5" dirty="0">
                <a:latin typeface="Times New Roman"/>
                <a:cs typeface="Times New Roman"/>
              </a:rPr>
              <a:t>Domains</a:t>
            </a:r>
            <a:r>
              <a:rPr sz="1200" b="1" i="1" dirty="0">
                <a:latin typeface="Times New Roman"/>
                <a:cs typeface="Times New Roman"/>
              </a:rPr>
              <a:t> : </a:t>
            </a:r>
            <a:r>
              <a:rPr sz="1200" spc="-5" dirty="0">
                <a:latin typeface="Times New Roman"/>
                <a:cs typeface="Times New Roman"/>
              </a:rPr>
              <a:t>The network management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perceived as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domain. The domain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canbe any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selected </a:t>
            </a:r>
            <a:r>
              <a:rPr sz="1200" dirty="0">
                <a:latin typeface="Times New Roman"/>
                <a:cs typeface="Times New Roman"/>
              </a:rPr>
              <a:t>group of </a:t>
            </a:r>
            <a:r>
              <a:rPr sz="1200" spc="-5" dirty="0">
                <a:latin typeface="Times New Roman"/>
                <a:cs typeface="Times New Roman"/>
              </a:rPr>
              <a:t>parameters having common attributes. Thus </a:t>
            </a:r>
            <a:r>
              <a:rPr sz="1200" dirty="0">
                <a:latin typeface="Times New Roman"/>
                <a:cs typeface="Times New Roman"/>
              </a:rPr>
              <a:t>, a </a:t>
            </a:r>
            <a:r>
              <a:rPr sz="1200" spc="-5" dirty="0">
                <a:latin typeface="Times New Roman"/>
                <a:cs typeface="Times New Roman"/>
              </a:rPr>
              <a:t>gerographical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subdivision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large</a:t>
            </a:r>
            <a:r>
              <a:rPr sz="1200" spc="-5" dirty="0">
                <a:latin typeface="Times New Roman"/>
                <a:cs typeface="Times New Roman"/>
              </a:rPr>
              <a:t> geographical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region.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telcommunication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adminstration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divided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circles,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maintains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own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telecommunication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domain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vendor products. Thus,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could have 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vendors' management systems managing their respective products.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third perspective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looking at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perspective.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dirty="0">
                <a:latin typeface="Times New Roman"/>
                <a:cs typeface="Times New Roman"/>
              </a:rPr>
              <a:t> IP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telcommunication products, broadband communication products, and digital transport </a:t>
            </a:r>
            <a:r>
              <a:rPr sz="1200" dirty="0">
                <a:latin typeface="Times New Roman"/>
                <a:cs typeface="Times New Roman"/>
              </a:rPr>
              <a:t>products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SDH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adminstrative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</a:pPr>
            <a:r>
              <a:rPr sz="1200" b="1" i="1" spc="-5" dirty="0">
                <a:latin typeface="Times New Roman"/>
                <a:cs typeface="Times New Roman"/>
              </a:rPr>
              <a:t>Protocols: </a:t>
            </a:r>
            <a:r>
              <a:rPr sz="1200" spc="-5" dirty="0">
                <a:latin typeface="Times New Roman"/>
                <a:cs typeface="Times New Roman"/>
              </a:rPr>
              <a:t>Network management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perceived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the protocol used to manage the network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internet-based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SNMP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OSI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Protocol/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(CMIP/CMISE).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Traffic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 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 layer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mointored.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</a:pPr>
            <a:r>
              <a:rPr sz="1200" b="1" i="1" spc="-5" dirty="0">
                <a:latin typeface="Times New Roman"/>
                <a:cs typeface="Times New Roman"/>
              </a:rPr>
              <a:t>Network and </a:t>
            </a:r>
            <a:r>
              <a:rPr sz="1200" b="1" i="1" spc="-10" dirty="0">
                <a:latin typeface="Times New Roman"/>
                <a:cs typeface="Times New Roman"/>
              </a:rPr>
              <a:t>Transmission </a:t>
            </a:r>
            <a:r>
              <a:rPr sz="1200" b="1" i="1" spc="-15" dirty="0">
                <a:latin typeface="Times New Roman"/>
                <a:cs typeface="Times New Roman"/>
              </a:rPr>
              <a:t>Technologies: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end-to- end network system 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viewed 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comprising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traversing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carrying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in different transmission modes, each managed </a:t>
            </a:r>
            <a:r>
              <a:rPr sz="1200" dirty="0">
                <a:latin typeface="Times New Roman"/>
                <a:cs typeface="Times New Roman"/>
              </a:rPr>
              <a:t>from a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5" dirty="0">
                <a:latin typeface="Times New Roman"/>
                <a:cs typeface="Times New Roman"/>
              </a:rPr>
              <a:t>mangemnt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perspective.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Thus,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end-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represented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logical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circuit,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up of </a:t>
            </a:r>
            <a:r>
              <a:rPr sz="1200" spc="-5" dirty="0">
                <a:latin typeface="Times New Roman"/>
                <a:cs typeface="Times New Roman"/>
              </a:rPr>
              <a:t>network elements comprising IP -based routers and </a:t>
            </a:r>
            <a:r>
              <a:rPr sz="1200" spc="-50" dirty="0">
                <a:latin typeface="Times New Roman"/>
                <a:cs typeface="Times New Roman"/>
              </a:rPr>
              <a:t>ATM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-based switches.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traverse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globally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coaxial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wireless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continents,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WAN,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twisted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copper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 home.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8659" y="9306644"/>
            <a:ext cx="385508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equivalent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extablished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8659" y="697230"/>
            <a:ext cx="6144260" cy="862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transmission </a:t>
            </a:r>
            <a:r>
              <a:rPr sz="1200" dirty="0">
                <a:latin typeface="Times New Roman"/>
                <a:cs typeface="Times New Roman"/>
              </a:rPr>
              <a:t>mode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digital TDM,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35" dirty="0">
                <a:latin typeface="Times New Roman"/>
                <a:cs typeface="Times New Roman"/>
              </a:rPr>
              <a:t>ATM, </a:t>
            </a:r>
            <a:r>
              <a:rPr sz="1200" dirty="0">
                <a:latin typeface="Times New Roman"/>
                <a:cs typeface="Times New Roman"/>
              </a:rPr>
              <a:t>or a </a:t>
            </a:r>
            <a:r>
              <a:rPr sz="1200" spc="-5" dirty="0">
                <a:latin typeface="Times New Roman"/>
                <a:cs typeface="Times New Roman"/>
              </a:rPr>
              <a:t>broadband access mode. An integrated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end-to-end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availability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taht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deploys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multivendor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multitechnology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buAutoNum type="arabicPlain" startAt="2"/>
              <a:tabLst>
                <a:tab pos="1778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Service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Perspective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 startAt="2"/>
            </a:pPr>
            <a:endParaRPr sz="12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network is to </a:t>
            </a:r>
            <a:r>
              <a:rPr sz="1200" dirty="0">
                <a:latin typeface="Times New Roman"/>
                <a:cs typeface="Times New Roman"/>
              </a:rPr>
              <a:t>provide </a:t>
            </a:r>
            <a:r>
              <a:rPr sz="1200" spc="-5" dirty="0">
                <a:latin typeface="Times New Roman"/>
                <a:cs typeface="Times New Roman"/>
              </a:rPr>
              <a:t>service to customers and consequently what needs 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managed are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concern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service to satisfy the customer's needs requires network mangement. </a:t>
            </a:r>
            <a:r>
              <a:rPr sz="1200" spc="-10" dirty="0">
                <a:latin typeface="Times New Roman"/>
                <a:cs typeface="Times New Roman"/>
              </a:rPr>
              <a:t>However, </a:t>
            </a:r>
            <a:r>
              <a:rPr sz="1200" spc="-5" dirty="0">
                <a:latin typeface="Times New Roman"/>
                <a:cs typeface="Times New Roman"/>
              </a:rPr>
              <a:t>while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management focuses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the physical network, service management focuses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meeting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satisfaction. </a:t>
            </a:r>
            <a:r>
              <a:rPr sz="1200" spc="-25" dirty="0">
                <a:latin typeface="Times New Roman"/>
                <a:cs typeface="Times New Roman"/>
              </a:rPr>
              <a:t>Various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service </a:t>
            </a:r>
            <a:r>
              <a:rPr sz="1200" dirty="0">
                <a:latin typeface="Times New Roman"/>
                <a:cs typeface="Times New Roman"/>
              </a:rPr>
              <a:t>(QoS) </a:t>
            </a:r>
            <a:r>
              <a:rPr sz="1200" spc="-5" dirty="0">
                <a:latin typeface="Times New Roman"/>
                <a:cs typeface="Times New Roman"/>
              </a:rPr>
              <a:t>parameter are defined and an SLA is reached between the service provider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OSSs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Communication services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offered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public switched network services, Internet services,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virtual private network, real time inerative audio and video services, and others too </a:t>
            </a:r>
            <a:r>
              <a:rPr sz="1200" dirty="0">
                <a:latin typeface="Times New Roman"/>
                <a:cs typeface="Times New Roman"/>
              </a:rPr>
              <a:t>numerous </a:t>
            </a:r>
            <a:r>
              <a:rPr sz="1200" spc="-5" dirty="0">
                <a:latin typeface="Times New Roman"/>
                <a:cs typeface="Times New Roman"/>
              </a:rPr>
              <a:t>to list.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Computing services are offered to clients using applications running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servers. These servers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 running </a:t>
            </a:r>
            <a:r>
              <a:rPr sz="1200" dirty="0">
                <a:latin typeface="Times New Roman"/>
                <a:cs typeface="Times New Roman"/>
              </a:rPr>
              <a:t>on them </a:t>
            </a:r>
            <a:r>
              <a:rPr sz="1200" spc="-5" dirty="0">
                <a:latin typeface="Times New Roman"/>
                <a:cs typeface="Times New Roman"/>
              </a:rPr>
              <a:t>need 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managed centrally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service provider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enterprise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owns </a:t>
            </a:r>
            <a:r>
              <a:rPr sz="1200" spc="-5" dirty="0">
                <a:latin typeface="Times New Roman"/>
                <a:cs typeface="Times New Roman"/>
              </a:rPr>
              <a:t>them. This management is also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as enterprise mangement.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monitors the health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resources, as well as the applications that </a:t>
            </a:r>
            <a:r>
              <a:rPr sz="1200" dirty="0">
                <a:latin typeface="Times New Roman"/>
                <a:cs typeface="Times New Roman"/>
              </a:rPr>
              <a:t>run on </a:t>
            </a:r>
            <a:r>
              <a:rPr sz="1200" spc="-5" dirty="0">
                <a:latin typeface="Times New Roman"/>
                <a:cs typeface="Times New Roman"/>
              </a:rPr>
              <a:t>them. Thee are managed service offerings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enterprise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a</a:t>
            </a:r>
            <a:r>
              <a:rPr sz="1200" spc="-5" dirty="0">
                <a:latin typeface="Times New Roman"/>
                <a:cs typeface="Times New Roman"/>
              </a:rPr>
              <a:t> common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facility.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buAutoNum type="arabicPlain" startAt="3"/>
              <a:tabLst>
                <a:tab pos="1778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OSS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Perspective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OSSs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ts val="1380"/>
              </a:lnSpc>
            </a:pPr>
            <a:r>
              <a:rPr sz="1200" b="1" i="1" spc="-5" dirty="0">
                <a:latin typeface="Times New Roman"/>
                <a:cs typeface="Times New Roman"/>
              </a:rPr>
              <a:t>Provisioning System: </a:t>
            </a:r>
            <a:r>
              <a:rPr sz="1200" spc="-5" dirty="0">
                <a:latin typeface="Times New Roman"/>
                <a:cs typeface="Times New Roman"/>
              </a:rPr>
              <a:t>The logical and physical network has 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provisioned to provide the desired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 to the </a:t>
            </a:r>
            <a:r>
              <a:rPr sz="1200" spc="-10" dirty="0">
                <a:latin typeface="Times New Roman"/>
                <a:cs typeface="Times New Roman"/>
              </a:rPr>
              <a:t>suctomer. </a:t>
            </a:r>
            <a:r>
              <a:rPr sz="1200" spc="-5" dirty="0">
                <a:latin typeface="Times New Roman"/>
                <a:cs typeface="Times New Roman"/>
              </a:rPr>
              <a:t>An OSS, provisioning management system, does this function using several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 OSss such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inventory management system, the service order system, and the element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NMSs. Provisioning management includes circuits provisioning, service provisioning and network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provisioning.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ts val="1380"/>
              </a:lnSpc>
            </a:pPr>
            <a:r>
              <a:rPr sz="1200" b="1" i="1" spc="-5" dirty="0">
                <a:latin typeface="Times New Roman"/>
                <a:cs typeface="Times New Roman"/>
              </a:rPr>
              <a:t>Inventory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Nanagement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System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inventory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facilities.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generalize equipment as active components forming nodes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network and facilities as passive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linking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</a:pPr>
            <a:r>
              <a:rPr sz="1200" b="1" i="1" spc="-5" dirty="0">
                <a:latin typeface="Times New Roman"/>
                <a:cs typeface="Times New Roman"/>
              </a:rPr>
              <a:t>Customer</a:t>
            </a:r>
            <a:r>
              <a:rPr sz="1200" b="1" i="1" spc="13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Relations</a:t>
            </a:r>
            <a:r>
              <a:rPr sz="1200" b="1" i="1" spc="13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Management</a:t>
            </a:r>
            <a:r>
              <a:rPr sz="1200" b="1" i="1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(CRM)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complaints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customers.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proactive approach to CRM is the service provider calling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customer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service outage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NMS.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6985" indent="45720" algn="just">
              <a:lnSpc>
                <a:spcPts val="1380"/>
              </a:lnSpc>
            </a:pPr>
            <a:r>
              <a:rPr sz="1200" b="1" i="1" spc="-10" dirty="0">
                <a:latin typeface="Times New Roman"/>
                <a:cs typeface="Times New Roman"/>
              </a:rPr>
              <a:t>Trouble Ticket </a:t>
            </a:r>
            <a:r>
              <a:rPr sz="1200" b="1" i="1" dirty="0">
                <a:latin typeface="Times New Roman"/>
                <a:cs typeface="Times New Roman"/>
              </a:rPr>
              <a:t>and </a:t>
            </a:r>
            <a:r>
              <a:rPr sz="1200" b="1" i="1" spc="-25" dirty="0">
                <a:latin typeface="Times New Roman"/>
                <a:cs typeface="Times New Roman"/>
              </a:rPr>
              <a:t>Work </a:t>
            </a:r>
            <a:r>
              <a:rPr sz="1200" b="1" i="1" spc="-5" dirty="0">
                <a:latin typeface="Times New Roman"/>
                <a:cs typeface="Times New Roman"/>
              </a:rPr>
              <a:t>Force </a:t>
            </a:r>
            <a:r>
              <a:rPr sz="1200" b="1" i="1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manages the troubles detected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NMS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generates </a:t>
            </a:r>
            <a:r>
              <a:rPr sz="1200" dirty="0">
                <a:latin typeface="Times New Roman"/>
                <a:cs typeface="Times New Roman"/>
              </a:rPr>
              <a:t>work </a:t>
            </a:r>
            <a:r>
              <a:rPr sz="1200" spc="-5" dirty="0">
                <a:latin typeface="Times New Roman"/>
                <a:cs typeface="Times New Roman"/>
              </a:rPr>
              <a:t>order in the </a:t>
            </a:r>
            <a:r>
              <a:rPr sz="1200" spc="-30" dirty="0">
                <a:latin typeface="Times New Roman"/>
                <a:cs typeface="Times New Roman"/>
              </a:rPr>
              <a:t>Work </a:t>
            </a:r>
            <a:r>
              <a:rPr sz="1200" spc="-5" dirty="0">
                <a:latin typeface="Times New Roman"/>
                <a:cs typeface="Times New Roman"/>
              </a:rPr>
              <a:t>Force Management Systems. </a:t>
            </a:r>
            <a:r>
              <a:rPr sz="1200" spc="-20" dirty="0">
                <a:latin typeface="Times New Roman"/>
                <a:cs typeface="Times New Roman"/>
              </a:rPr>
              <a:t>Various </a:t>
            </a:r>
            <a:r>
              <a:rPr sz="1200" spc="-5" dirty="0">
                <a:latin typeface="Times New Roman"/>
                <a:cs typeface="Times New Roman"/>
              </a:rPr>
              <a:t>OSSs </a:t>
            </a:r>
            <a:r>
              <a:rPr sz="1200" dirty="0">
                <a:latin typeface="Times New Roman"/>
                <a:cs typeface="Times New Roman"/>
              </a:rPr>
              <a:t>help </a:t>
            </a:r>
            <a:r>
              <a:rPr sz="1200" spc="-5" dirty="0">
                <a:latin typeface="Times New Roman"/>
                <a:cs typeface="Times New Roman"/>
              </a:rPr>
              <a:t>with the remote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-demand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-5" dirty="0">
                <a:latin typeface="Times New Roman"/>
                <a:cs typeface="Times New Roman"/>
              </a:rPr>
              <a:t>automated,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installation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maintenance.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b="1" i="1" dirty="0">
                <a:latin typeface="Times New Roman"/>
                <a:cs typeface="Times New Roman"/>
              </a:rPr>
              <a:t>IP </a:t>
            </a:r>
            <a:r>
              <a:rPr sz="1200" b="1" i="1" spc="-10" dirty="0">
                <a:latin typeface="Times New Roman"/>
                <a:cs typeface="Times New Roman"/>
              </a:rPr>
              <a:t>Telecommunication </a:t>
            </a:r>
            <a:r>
              <a:rPr sz="1200" b="1" i="1" spc="-5" dirty="0">
                <a:latin typeface="Times New Roman"/>
                <a:cs typeface="Times New Roman"/>
              </a:rPr>
              <a:t>Application Management </a:t>
            </a:r>
            <a:r>
              <a:rPr sz="1200" b="1" i="1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The traditional analog services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voice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video are </a:t>
            </a:r>
            <a:r>
              <a:rPr sz="1200" dirty="0">
                <a:latin typeface="Times New Roman"/>
                <a:cs typeface="Times New Roman"/>
              </a:rPr>
              <a:t>now </a:t>
            </a:r>
            <a:r>
              <a:rPr sz="1200" spc="-10" dirty="0">
                <a:latin typeface="Times New Roman"/>
                <a:cs typeface="Times New Roman"/>
              </a:rPr>
              <a:t>offered </a:t>
            </a:r>
            <a:r>
              <a:rPr sz="1200" spc="-5" dirty="0">
                <a:latin typeface="Times New Roman"/>
                <a:cs typeface="Times New Roman"/>
              </a:rPr>
              <a:t>as digital services. Such services as voice- over- </a:t>
            </a:r>
            <a:r>
              <a:rPr sz="1200" dirty="0">
                <a:latin typeface="Times New Roman"/>
                <a:cs typeface="Times New Roman"/>
              </a:rPr>
              <a:t>IP </a:t>
            </a:r>
            <a:r>
              <a:rPr sz="1200" spc="-5" dirty="0">
                <a:latin typeface="Times New Roman"/>
                <a:cs typeface="Times New Roman"/>
              </a:rPr>
              <a:t>and video- over- </a:t>
            </a:r>
            <a:r>
              <a:rPr sz="1200" dirty="0">
                <a:latin typeface="Times New Roman"/>
                <a:cs typeface="Times New Roman"/>
              </a:rPr>
              <a:t>IP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689" y="697230"/>
            <a:ext cx="2072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5064759"/>
            <a:ext cx="6144895" cy="44145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The service provider is </a:t>
            </a:r>
            <a:r>
              <a:rPr sz="1200" dirty="0">
                <a:latin typeface="Times New Roman"/>
                <a:cs typeface="Times New Roman"/>
              </a:rPr>
              <a:t>able </a:t>
            </a:r>
            <a:r>
              <a:rPr sz="1200" spc="-5" dirty="0">
                <a:latin typeface="Times New Roman"/>
                <a:cs typeface="Times New Roman"/>
              </a:rPr>
              <a:t>to monitor in its centrally located NOC faults occuring in its global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network. Let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consider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simple real -world situation in which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few EMSs were integrated into 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alarm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occurrence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5" dirty="0">
                <a:latin typeface="Times New Roman"/>
                <a:cs typeface="Times New Roman"/>
              </a:rPr>
              <a:t> variance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individual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Each EMS records and displays the receipt time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alarm. The same is transmitted to 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INMS. </a:t>
            </a:r>
            <a:r>
              <a:rPr sz="1200" dirty="0">
                <a:latin typeface="Times New Roman"/>
                <a:cs typeface="Times New Roman"/>
              </a:rPr>
              <a:t> It </a:t>
            </a:r>
            <a:r>
              <a:rPr sz="1200" spc="-5" dirty="0">
                <a:latin typeface="Times New Roman"/>
                <a:cs typeface="Times New Roman"/>
              </a:rPr>
              <a:t>was observed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the indication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time at which the alarm occurred was significantly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in INMS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that indicated in the EMSs that were sending alarms. The alarm occurrence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 was considerably delayed, sometimes </a:t>
            </a:r>
            <a:r>
              <a:rPr sz="1200" dirty="0">
                <a:latin typeface="Times New Roman"/>
                <a:cs typeface="Times New Roman"/>
              </a:rPr>
              <a:t>by hours,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INMS. </a:t>
            </a:r>
            <a:r>
              <a:rPr sz="1200" spc="-5" dirty="0">
                <a:latin typeface="Times New Roman"/>
                <a:cs typeface="Times New Roman"/>
              </a:rPr>
              <a:t>The challenge 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centrally manged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is 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find the </a:t>
            </a:r>
            <a:r>
              <a:rPr sz="1200" dirty="0">
                <a:latin typeface="Times New Roman"/>
                <a:cs typeface="Times New Roman"/>
              </a:rPr>
              <a:t>root </a:t>
            </a:r>
            <a:r>
              <a:rPr sz="1200" spc="-5" dirty="0">
                <a:latin typeface="Times New Roman"/>
                <a:cs typeface="Times New Roman"/>
              </a:rPr>
              <a:t>cause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problem. Is it network delay?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the delay </a:t>
            </a:r>
            <a:r>
              <a:rPr sz="1200" dirty="0">
                <a:latin typeface="Times New Roman"/>
                <a:cs typeface="Times New Roman"/>
              </a:rPr>
              <a:t>due </a:t>
            </a:r>
            <a:r>
              <a:rPr sz="1200" spc="-5" dirty="0">
                <a:latin typeface="Times New Roman"/>
                <a:cs typeface="Times New Roman"/>
              </a:rPr>
              <a:t>to excessive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events? Its Is it </a:t>
            </a:r>
            <a:r>
              <a:rPr sz="1200" dirty="0">
                <a:latin typeface="Times New Roman"/>
                <a:cs typeface="Times New Roman"/>
              </a:rPr>
              <a:t>due </a:t>
            </a:r>
            <a:r>
              <a:rPr sz="1200" spc="-5" dirty="0">
                <a:latin typeface="Times New Roman"/>
                <a:cs typeface="Times New Roman"/>
              </a:rPr>
              <a:t>to input/ output (I/O) limitation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input port of </a:t>
            </a:r>
            <a:r>
              <a:rPr sz="1200" spc="-5" dirty="0">
                <a:latin typeface="Times New Roman"/>
                <a:cs typeface="Times New Roman"/>
              </a:rPr>
              <a:t>the INMS?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 due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I/O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output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EMS?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INMS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both?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INMS software, should the filtering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unnecessary events at the input take care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problem?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answers to most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these questions were affirmative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, but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varying degree in each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case. The predominant cause is the stress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NMSs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although it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traced sometimes to network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elements in the various domains. </a:t>
            </a:r>
            <a:r>
              <a:rPr sz="1200" spc="-10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of un </a:t>
            </a:r>
            <a:r>
              <a:rPr sz="1200" spc="-5" dirty="0">
                <a:latin typeface="Times New Roman"/>
                <a:cs typeface="Times New Roman"/>
              </a:rPr>
              <a:t>necessary alarms also causes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stress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and networks have </a:t>
            </a:r>
            <a:r>
              <a:rPr sz="1200" dirty="0">
                <a:latin typeface="Times New Roman"/>
                <a:cs typeface="Times New Roman"/>
              </a:rPr>
              <a:t>gone down due </a:t>
            </a:r>
            <a:r>
              <a:rPr sz="1200" spc="-5" dirty="0">
                <a:latin typeface="Times New Roman"/>
                <a:cs typeface="Times New Roman"/>
              </a:rPr>
              <a:t>to uncontrolled generations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network management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1.1.3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Transaction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Delays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 Client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-Server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current national and global enterprises organizations, applications servers serve thousands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networks.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banking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industry,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transaction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delays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measured and analyzed to determine the </a:t>
            </a:r>
            <a:r>
              <a:rPr sz="1200" dirty="0">
                <a:latin typeface="Times New Roman"/>
                <a:cs typeface="Times New Roman"/>
              </a:rPr>
              <a:t>root </a:t>
            </a:r>
            <a:r>
              <a:rPr sz="1200" spc="-5" dirty="0">
                <a:latin typeface="Times New Roman"/>
                <a:cs typeface="Times New Roman"/>
              </a:rPr>
              <a:t>cause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delay as reported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tellers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branches.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propagation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individual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transactions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monitored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traversed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709" y="1601469"/>
            <a:ext cx="5194820" cy="30816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3625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networks and servers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branches, through the </a:t>
            </a:r>
            <a:r>
              <a:rPr sz="1200" spc="-40" dirty="0">
                <a:latin typeface="Times New Roman"/>
                <a:cs typeface="Times New Roman"/>
              </a:rPr>
              <a:t>WAN, </a:t>
            </a:r>
            <a:r>
              <a:rPr sz="1200" spc="-5" dirty="0">
                <a:latin typeface="Times New Roman"/>
                <a:cs typeface="Times New Roman"/>
              </a:rPr>
              <a:t>and centrally processed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an application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server. </a:t>
            </a:r>
            <a:r>
              <a:rPr sz="1200" spc="-5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transactions were discovered to time </a:t>
            </a:r>
            <a:r>
              <a:rPr sz="1200" dirty="0">
                <a:latin typeface="Times New Roman"/>
                <a:cs typeface="Times New Roman"/>
              </a:rPr>
              <a:t>out due </a:t>
            </a:r>
            <a:r>
              <a:rPr sz="1200" spc="-5" dirty="0">
                <a:latin typeface="Times New Roman"/>
                <a:cs typeface="Times New Roman"/>
              </a:rPr>
              <a:t>to long transaction delays. Study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be </a:t>
            </a:r>
            <a:r>
              <a:rPr sz="1200" spc="-5" dirty="0">
                <a:latin typeface="Times New Roman"/>
                <a:cs typeface="Times New Roman"/>
              </a:rPr>
              <a:t>gateways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applications, 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actions were initiated to resolve the problem. This case illustrates the need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end-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to-end communication and the influence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network components, applications and client- server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2630169"/>
            <a:ext cx="6143625" cy="669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lvl="2" indent="-3810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3937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Service Impact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End-</a:t>
            </a:r>
            <a:r>
              <a:rPr sz="1200" b="1" dirty="0">
                <a:latin typeface="Times New Roman"/>
                <a:cs typeface="Times New Roman"/>
              </a:rPr>
              <a:t> to-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Service</a:t>
            </a:r>
            <a:r>
              <a:rPr sz="1200" b="1" dirty="0">
                <a:latin typeface="Times New Roman"/>
                <a:cs typeface="Times New Roman"/>
              </a:rPr>
              <a:t> of </a:t>
            </a:r>
            <a:r>
              <a:rPr sz="1200" b="1" spc="-5" dirty="0">
                <a:latin typeface="Times New Roman"/>
                <a:cs typeface="Times New Roman"/>
              </a:rPr>
              <a:t>Customers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4"/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End to end communication is further illustrated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need to proactively identify the service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customers </a:t>
            </a:r>
            <a:r>
              <a:rPr sz="1200" spc="-10" dirty="0">
                <a:latin typeface="Times New Roman"/>
                <a:cs typeface="Times New Roman"/>
              </a:rPr>
              <a:t>affected </a:t>
            </a:r>
            <a:r>
              <a:rPr sz="1200" dirty="0">
                <a:latin typeface="Times New Roman"/>
                <a:cs typeface="Times New Roman"/>
              </a:rPr>
              <a:t>by a </a:t>
            </a:r>
            <a:r>
              <a:rPr sz="1200" spc="-5" dirty="0">
                <a:latin typeface="Times New Roman"/>
                <a:cs typeface="Times New Roman"/>
              </a:rPr>
              <a:t>network element failure. This is illustrated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following case.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fiber transpoert network using TDM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SDH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carries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thousands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affects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hundreds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breakdown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elements </a:t>
            </a:r>
            <a:r>
              <a:rPr sz="1200" dirty="0">
                <a:latin typeface="Times New Roman"/>
                <a:cs typeface="Times New Roman"/>
              </a:rPr>
              <a:t>by root </a:t>
            </a:r>
            <a:r>
              <a:rPr sz="1200" spc="-5" dirty="0">
                <a:latin typeface="Times New Roman"/>
                <a:cs typeface="Times New Roman"/>
              </a:rPr>
              <a:t>cause analysis and dynamically determine all clients whose services are impacted.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service provider detects the problem even before customer complaints are received and informs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already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393700" lvl="2" indent="-381000">
              <a:lnSpc>
                <a:spcPct val="100000"/>
              </a:lnSpc>
              <a:buAutoNum type="arabicPeriod" startAt="5"/>
              <a:tabLst>
                <a:tab pos="393700" algn="l"/>
              </a:tabLst>
            </a:pPr>
            <a:r>
              <a:rPr sz="1200" b="1" dirty="0">
                <a:latin typeface="Times New Roman"/>
                <a:cs typeface="Times New Roman"/>
              </a:rPr>
              <a:t>Some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problems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most common and serious problems in network are connectivity failures and are handled under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category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fault mangement. Fault is generally interpreted as failures in accessing networks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caused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passive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links. Even </a:t>
            </a:r>
            <a:r>
              <a:rPr sz="1200" dirty="0">
                <a:latin typeface="Times New Roman"/>
                <a:cs typeface="Times New Roman"/>
              </a:rPr>
              <a:t>node </a:t>
            </a:r>
            <a:r>
              <a:rPr sz="1200" spc="-5" dirty="0">
                <a:latin typeface="Times New Roman"/>
                <a:cs typeface="Times New Roman"/>
              </a:rPr>
              <a:t>failures are more often limited to specific interface failures. When this happens,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downstream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inaccessible.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Node </a:t>
            </a:r>
            <a:r>
              <a:rPr sz="1200" spc="-5" dirty="0">
                <a:latin typeface="Times New Roman"/>
                <a:cs typeface="Times New Roman"/>
              </a:rPr>
              <a:t>failures manifest as connectivity failures to the users. There are networking tools available to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localize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fault.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cause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connectivity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procedural,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connectivity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logical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administrator. </a:t>
            </a:r>
            <a:r>
              <a:rPr sz="1200" spc="-5" dirty="0">
                <a:latin typeface="Times New Roman"/>
                <a:cs typeface="Times New Roman"/>
              </a:rPr>
              <a:t>The IP address is uniquely associated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physical </a:t>
            </a:r>
            <a:r>
              <a:rPr sz="1200" dirty="0">
                <a:latin typeface="Times New Roman"/>
                <a:cs typeface="Times New Roman"/>
              </a:rPr>
              <a:t>MAC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network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However,</a:t>
            </a:r>
            <a:r>
              <a:rPr sz="1200" spc="-5" dirty="0">
                <a:latin typeface="Times New Roman"/>
                <a:cs typeface="Times New Roman"/>
              </a:rPr>
              <a:t> mistakes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duplicate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especially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enterprise environment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adminstrators.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A host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</a:t>
            </a:r>
            <a:r>
              <a:rPr sz="1200" dirty="0">
                <a:latin typeface="Times New Roman"/>
                <a:cs typeface="Times New Roman"/>
              </a:rPr>
              <a:t> down,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sometimes </a:t>
            </a:r>
            <a:r>
              <a:rPr sz="1200" spc="-10" dirty="0">
                <a:latin typeface="Times New Roman"/>
                <a:cs typeface="Times New Roman"/>
              </a:rPr>
              <a:t>intermittently. </a:t>
            </a:r>
            <a:r>
              <a:rPr sz="1200" spc="-5" dirty="0">
                <a:latin typeface="Times New Roman"/>
                <a:cs typeface="Times New Roman"/>
              </a:rPr>
              <a:t>This could </a:t>
            </a:r>
            <a:r>
              <a:rPr sz="1200" dirty="0">
                <a:latin typeface="Times New Roman"/>
                <a:cs typeface="Times New Roman"/>
              </a:rPr>
              <a:t>be a </a:t>
            </a:r>
            <a:r>
              <a:rPr sz="1200" spc="-5" dirty="0">
                <a:latin typeface="Times New Roman"/>
                <a:cs typeface="Times New Roman"/>
              </a:rPr>
              <a:t>nightmare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the network manger to isolate without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causing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interruption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intuitive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look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facility,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resolving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Intermittent problems could </a:t>
            </a:r>
            <a:r>
              <a:rPr sz="120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occur </a:t>
            </a:r>
            <a:r>
              <a:rPr sz="1200" dirty="0">
                <a:latin typeface="Times New Roman"/>
                <a:cs typeface="Times New Roman"/>
              </a:rPr>
              <a:t>due </a:t>
            </a:r>
            <a:r>
              <a:rPr sz="1200" spc="-5" dirty="0">
                <a:latin typeface="Times New Roman"/>
                <a:cs typeface="Times New Roman"/>
              </a:rPr>
              <a:t>to traffic overlaod causing packet loss. Sometimes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actually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traffic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normally.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 monitoring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tools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useful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990" cy="810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Power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hits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causing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failures.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permanent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 (default)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dynamic configuration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(run-time)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thus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power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1430" algn="just">
              <a:lnSpc>
                <a:spcPts val="1380"/>
              </a:lnSpc>
            </a:pPr>
            <a:r>
              <a:rPr sz="1200" spc="-15" dirty="0">
                <a:latin typeface="Times New Roman"/>
                <a:cs typeface="Times New Roman"/>
              </a:rPr>
              <a:t>Finally, </a:t>
            </a:r>
            <a:r>
              <a:rPr sz="1200" spc="-5" dirty="0">
                <a:latin typeface="Times New Roman"/>
                <a:cs typeface="Times New Roman"/>
              </a:rPr>
              <a:t>there is the non-problem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which really means that the cause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failure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mystery. </a:t>
            </a:r>
            <a:r>
              <a:rPr sz="1200" spc="-5" dirty="0">
                <a:latin typeface="Times New Roman"/>
                <a:cs typeface="Times New Roman"/>
              </a:rPr>
              <a:t>There 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nothing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else that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except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turn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</a:t>
            </a:r>
            <a:r>
              <a:rPr sz="1200" dirty="0">
                <a:latin typeface="Times New Roman"/>
                <a:cs typeface="Times New Roman"/>
              </a:rPr>
              <a:t> go.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dirty="0">
                <a:latin typeface="Times New Roman"/>
                <a:cs typeface="Times New Roman"/>
              </a:rPr>
              <a:t> problem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manifest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annoyance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spc="-10" dirty="0">
                <a:latin typeface="Times New Roman"/>
                <a:cs typeface="Times New Roman"/>
              </a:rPr>
              <a:t>manger, </a:t>
            </a:r>
            <a:r>
              <a:rPr sz="1200" spc="-5" dirty="0">
                <a:latin typeface="Times New Roman"/>
                <a:cs typeface="Times New Roman"/>
              </a:rPr>
              <a:t>who needs to separate network delay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the application program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 </a:t>
            </a:r>
            <a:r>
              <a:rPr sz="1200" spc="-20" dirty="0">
                <a:latin typeface="Times New Roman"/>
                <a:cs typeface="Times New Roman"/>
              </a:rPr>
              <a:t>delay. </a:t>
            </a:r>
            <a:r>
              <a:rPr sz="1200" spc="-5" dirty="0">
                <a:latin typeface="Times New Roman"/>
                <a:cs typeface="Times New Roman"/>
              </a:rPr>
              <a:t>Then the network manger has to convince the user and then the person responsible 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rectify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situation.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spc="-15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ever increasing size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network and conncetivity to the internet, security violation 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frequently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encountered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1.1.6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Challenges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Managing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corporate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larger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talk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only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transport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network, </a:t>
            </a:r>
            <a:r>
              <a:rPr sz="1200" dirty="0">
                <a:latin typeface="Times New Roman"/>
                <a:cs typeface="Times New Roman"/>
              </a:rPr>
              <a:t>but also </a:t>
            </a:r>
            <a:r>
              <a:rPr sz="1200" spc="-5" dirty="0">
                <a:latin typeface="Times New Roman"/>
                <a:cs typeface="Times New Roman"/>
              </a:rPr>
              <a:t>systems that generate traffic in the network. What use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computer network if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are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system in the network to provide service to users? The systems could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hosts, database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servers, file servers,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mail servers.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client server environment, network control is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longer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centralized,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distributed.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telecommunication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merging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converged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with common modes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media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transportation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distribution. As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broadband networks, the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manager needs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maintain both types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networks. Thus, the 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telecommunciataion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merged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manager.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</a:pPr>
            <a:r>
              <a:rPr sz="1200" spc="-15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explosion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information storage and transfer in the modern information era, management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is also the responsibility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10" dirty="0">
                <a:latin typeface="Times New Roman"/>
                <a:cs typeface="Times New Roman"/>
              </a:rPr>
              <a:t>manager, </a:t>
            </a:r>
            <a:r>
              <a:rPr sz="1200" spc="-5" dirty="0">
                <a:latin typeface="Times New Roman"/>
                <a:cs typeface="Times New Roman"/>
              </a:rPr>
              <a:t>with the title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CIO, Chief Information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Officer. </a:t>
            </a:r>
            <a:r>
              <a:rPr sz="1200" spc="-5" dirty="0">
                <a:latin typeface="Times New Roman"/>
                <a:cs typeface="Times New Roman"/>
              </a:rPr>
              <a:t>For example, the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manager needs to worry in detail about who can access the information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what information the they can access, i.e., authentication and authorization issues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security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mangement. The corporate network needs 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secured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privacy and content, using firewalls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encryption. </a:t>
            </a:r>
            <a:r>
              <a:rPr sz="1200" spc="-10" dirty="0">
                <a:latin typeface="Times New Roman"/>
                <a:cs typeface="Times New Roman"/>
              </a:rPr>
              <a:t>Technology </a:t>
            </a:r>
            <a:r>
              <a:rPr sz="1200" spc="-5" dirty="0">
                <a:latin typeface="Times New Roman"/>
                <a:cs typeface="Times New Roman"/>
              </a:rPr>
              <a:t>is moving fast and corporate growth is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enormous, </a:t>
            </a:r>
            <a:r>
              <a:rPr sz="1200" dirty="0">
                <a:latin typeface="Times New Roman"/>
                <a:cs typeface="Times New Roman"/>
              </a:rPr>
              <a:t>that a </a:t>
            </a:r>
            <a:r>
              <a:rPr sz="1200" spc="-5" dirty="0">
                <a:latin typeface="Times New Roman"/>
                <a:cs typeface="Times New Roman"/>
              </a:rPr>
              <a:t>CIO has to keep </a:t>
            </a:r>
            <a:r>
              <a:rPr sz="1200" dirty="0">
                <a:latin typeface="Times New Roman"/>
                <a:cs typeface="Times New Roman"/>
              </a:rPr>
              <a:t> 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responsibility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financial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investment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corporation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commits to. This amounts to millions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dollars, and the success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failures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making the </a:t>
            </a:r>
            <a:r>
              <a:rPr sz="1200" dirty="0">
                <a:latin typeface="Times New Roman"/>
                <a:cs typeface="Times New Roman"/>
              </a:rPr>
              <a:t>right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guess--</a:t>
            </a:r>
            <a:r>
              <a:rPr sz="1200" dirty="0">
                <a:latin typeface="Times New Roman"/>
                <a:cs typeface="Times New Roman"/>
              </a:rPr>
              <a:t> not</a:t>
            </a:r>
            <a:r>
              <a:rPr sz="1200" spc="-5" dirty="0">
                <a:latin typeface="Times New Roman"/>
                <a:cs typeface="Times New Roman"/>
              </a:rPr>
              <a:t> choice </a:t>
            </a:r>
            <a:r>
              <a:rPr sz="1200" dirty="0">
                <a:latin typeface="Times New Roman"/>
                <a:cs typeface="Times New Roman"/>
              </a:rPr>
              <a:t>----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break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CIO's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job.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i="1" spc="-5" dirty="0">
                <a:latin typeface="Times New Roman"/>
                <a:cs typeface="Times New Roman"/>
              </a:rPr>
              <a:t>Perspective </a:t>
            </a:r>
            <a:r>
              <a:rPr sz="1200" b="1" i="1" dirty="0">
                <a:latin typeface="Times New Roman"/>
                <a:cs typeface="Times New Roman"/>
              </a:rPr>
              <a:t>of</a:t>
            </a:r>
            <a:r>
              <a:rPr sz="1200" b="1" i="1" spc="-5" dirty="0">
                <a:latin typeface="Times New Roman"/>
                <a:cs typeface="Times New Roman"/>
              </a:rPr>
              <a:t> Network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Managers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Even </a:t>
            </a:r>
            <a:r>
              <a:rPr sz="1200" dirty="0">
                <a:latin typeface="Times New Roman"/>
                <a:cs typeface="Times New Roman"/>
              </a:rPr>
              <a:t>use of </a:t>
            </a:r>
            <a:r>
              <a:rPr sz="1200" spc="-5" dirty="0">
                <a:latin typeface="Times New Roman"/>
                <a:cs typeface="Times New Roman"/>
              </a:rPr>
              <a:t>the best NMS 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solve the problems associated with the building and maintaining 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networkm </a:t>
            </a:r>
            <a:r>
              <a:rPr sz="1200" dirty="0">
                <a:latin typeface="Times New Roman"/>
                <a:cs typeface="Times New Roman"/>
              </a:rPr>
              <a:t>but 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ncessary tool. Thus, learnining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5" dirty="0">
                <a:latin typeface="Times New Roman"/>
                <a:cs typeface="Times New Roman"/>
              </a:rPr>
              <a:t>mangement involves more than just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689" y="697230"/>
            <a:ext cx="2072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1052830"/>
            <a:ext cx="6142990" cy="824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Times New Roman"/>
                <a:cs typeface="Times New Roman"/>
              </a:rPr>
              <a:t>General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69900" indent="-228600" algn="just">
              <a:lnSpc>
                <a:spcPct val="100000"/>
              </a:lnSpc>
              <a:buFont typeface="Trebuchet MS"/>
              <a:buChar char="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telephone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network.</a:t>
            </a:r>
            <a:endParaRPr sz="1200" dirty="0">
              <a:latin typeface="Times New Roman"/>
              <a:cs typeface="Times New Roman"/>
            </a:endParaRPr>
          </a:p>
          <a:p>
            <a:pPr marL="469900" marR="6350" indent="-228600" algn="just">
              <a:lnSpc>
                <a:spcPts val="1380"/>
              </a:lnSpc>
              <a:spcBef>
                <a:spcPts val="155"/>
              </a:spcBef>
              <a:buFont typeface="Trebuchet MS"/>
              <a:buChar char="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Reliability in </a:t>
            </a:r>
            <a:r>
              <a:rPr sz="1200" dirty="0">
                <a:latin typeface="Times New Roman"/>
                <a:cs typeface="Times New Roman"/>
              </a:rPr>
              <a:t>a data </a:t>
            </a:r>
            <a:r>
              <a:rPr sz="1200" spc="-5" dirty="0">
                <a:latin typeface="Times New Roman"/>
                <a:cs typeface="Times New Roman"/>
              </a:rPr>
              <a:t>network as ina telephone in unrealizable. The telephone network was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monopolistic and had expensive </a:t>
            </a:r>
            <a:r>
              <a:rPr sz="1200" spc="-10" dirty="0">
                <a:latin typeface="Times New Roman"/>
                <a:cs typeface="Times New Roman"/>
              </a:rPr>
              <a:t>redundancy.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network is adhoc, decentalized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loosely specified interfaces, and has dynamic routing. Thus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it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lot more flexible than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telephone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tough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reliable.</a:t>
            </a:r>
            <a:endParaRPr sz="1200" dirty="0">
              <a:latin typeface="Times New Roman"/>
              <a:cs typeface="Times New Roman"/>
            </a:endParaRPr>
          </a:p>
          <a:p>
            <a:pPr marL="469900" marR="11430" indent="-228600" algn="just">
              <a:lnSpc>
                <a:spcPts val="1380"/>
              </a:lnSpc>
              <a:spcBef>
                <a:spcPts val="110"/>
              </a:spcBef>
              <a:buFont typeface="Trebuchet MS"/>
              <a:buChar char="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Designing, deploying and managing networks that can </a:t>
            </a:r>
            <a:r>
              <a:rPr sz="1200" dirty="0">
                <a:latin typeface="Times New Roman"/>
                <a:cs typeface="Times New Roman"/>
              </a:rPr>
              <a:t>handle </a:t>
            </a:r>
            <a:r>
              <a:rPr sz="1200" spc="-5" dirty="0">
                <a:latin typeface="Times New Roman"/>
                <a:cs typeface="Times New Roman"/>
              </a:rPr>
              <a:t>real time and </a:t>
            </a:r>
            <a:r>
              <a:rPr sz="1200" dirty="0">
                <a:latin typeface="Times New Roman"/>
                <a:cs typeface="Times New Roman"/>
              </a:rPr>
              <a:t>non real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 dirty="0">
              <a:latin typeface="Times New Roman"/>
              <a:cs typeface="Times New Roman"/>
            </a:endParaRPr>
          </a:p>
          <a:p>
            <a:pPr marL="469900" marR="6350" indent="-228600" algn="just">
              <a:lnSpc>
                <a:spcPts val="1380"/>
              </a:lnSpc>
              <a:spcBef>
                <a:spcPts val="120"/>
              </a:spcBef>
              <a:buFont typeface="Trebuchet MS"/>
              <a:buChar char="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Integration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multivendoe and multitechnology equipment and their 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635" indent="-114935">
              <a:lnSpc>
                <a:spcPct val="100000"/>
              </a:lnSpc>
              <a:buSzPct val="91666"/>
              <a:buAutoNum type="arabicPeriod"/>
              <a:tabLst>
                <a:tab pos="127635" algn="l"/>
              </a:tabLst>
            </a:pPr>
            <a:r>
              <a:rPr sz="1200" b="1" i="1" dirty="0">
                <a:latin typeface="Times New Roman"/>
                <a:cs typeface="Times New Roman"/>
              </a:rPr>
              <a:t>What</a:t>
            </a:r>
            <a:r>
              <a:rPr sz="1200" b="1" i="1" spc="-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are </a:t>
            </a:r>
            <a:r>
              <a:rPr sz="1200" b="1" i="1" spc="-5" dirty="0">
                <a:latin typeface="Times New Roman"/>
                <a:cs typeface="Times New Roman"/>
              </a:rPr>
              <a:t>your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top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challenging</a:t>
            </a:r>
            <a:r>
              <a:rPr sz="1200" b="1" i="1" spc="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activities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in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managing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the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network?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Rapid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technology</a:t>
            </a:r>
            <a:endParaRPr sz="1200" dirty="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intuition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skill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besides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sophisticated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tools</a:t>
            </a:r>
            <a:endParaRPr sz="1200" dirty="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Anticipate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demands</a:t>
            </a:r>
            <a:endParaRPr sz="1200" dirty="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Acquire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retain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endParaRPr sz="1200" dirty="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Manage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dirty="0">
                <a:latin typeface="Times New Roman"/>
                <a:cs typeface="Times New Roman"/>
              </a:rPr>
              <a:t> –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endParaRPr sz="1200" dirty="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Networking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emerging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necessitates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education</a:t>
            </a:r>
            <a:endParaRPr sz="1200" dirty="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Collaborative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academic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institutions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industry</a:t>
            </a:r>
            <a:endParaRPr sz="1200" dirty="0">
              <a:latin typeface="Times New Roman"/>
              <a:cs typeface="Times New Roman"/>
            </a:endParaRPr>
          </a:p>
          <a:p>
            <a:pPr marL="469900" marR="8255" lvl="1" indent="-228600" algn="just">
              <a:lnSpc>
                <a:spcPts val="1380"/>
              </a:lnSpc>
              <a:spcBef>
                <a:spcPts val="155"/>
              </a:spcBef>
              <a:buFont typeface="Trebuchet MS"/>
              <a:buChar char="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Maintain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reliability,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upgrades,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disrupting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business</a:t>
            </a:r>
            <a:endParaRPr sz="1200" dirty="0">
              <a:latin typeface="Times New Roman"/>
              <a:cs typeface="Times New Roman"/>
            </a:endParaRPr>
          </a:p>
          <a:p>
            <a:pPr marL="469900" marR="8255" lvl="1" indent="-228600" algn="just">
              <a:lnSpc>
                <a:spcPts val="1380"/>
              </a:lnSpc>
              <a:spcBef>
                <a:spcPts val="110"/>
              </a:spcBef>
              <a:buFont typeface="Trebuchet MS"/>
              <a:buChar char="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Diagnose problems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outages 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non-disruptive manner (without impacting other users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network)</a:t>
            </a:r>
            <a:endParaRPr sz="1200" dirty="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380"/>
              </a:lnSpc>
              <a:spcBef>
                <a:spcPts val="120"/>
              </a:spcBef>
              <a:buFont typeface="Trebuchet MS"/>
              <a:buChar char="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Estimate the value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technology transition. For example, should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transition over to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accommodate the increasing numner </a:t>
            </a:r>
            <a:r>
              <a:rPr sz="1200" dirty="0">
                <a:latin typeface="Times New Roman"/>
                <a:cs typeface="Times New Roman"/>
              </a:rPr>
              <a:t>of Ip </a:t>
            </a:r>
            <a:r>
              <a:rPr sz="1200" spc="-5" dirty="0">
                <a:latin typeface="Times New Roman"/>
                <a:cs typeface="Times New Roman"/>
              </a:rPr>
              <a:t>addresses with </a:t>
            </a:r>
            <a:r>
              <a:rPr sz="1200" dirty="0">
                <a:latin typeface="Times New Roman"/>
                <a:cs typeface="Times New Roman"/>
              </a:rPr>
              <a:t>IPv6 or </a:t>
            </a:r>
            <a:r>
              <a:rPr sz="1200" spc="-5" dirty="0">
                <a:latin typeface="Times New Roman"/>
                <a:cs typeface="Times New Roman"/>
              </a:rPr>
              <a:t>continue with </a:t>
            </a:r>
            <a:r>
              <a:rPr sz="1200" dirty="0">
                <a:latin typeface="Times New Roman"/>
                <a:cs typeface="Times New Roman"/>
              </a:rPr>
              <a:t>IPv4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Translation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(NAT)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hierarchical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schemes?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469900" marR="23495" indent="-228600" algn="just">
              <a:lnSpc>
                <a:spcPts val="1380"/>
              </a:lnSpc>
            </a:pPr>
            <a:r>
              <a:rPr sz="1200" b="1" i="1" dirty="0">
                <a:latin typeface="Times New Roman"/>
                <a:cs typeface="Times New Roman"/>
              </a:rPr>
              <a:t>2.</a:t>
            </a:r>
            <a:r>
              <a:rPr sz="1200" b="1" i="1" spc="2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Which</a:t>
            </a:r>
            <a:r>
              <a:rPr sz="1200" b="1" i="1" spc="9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elements</a:t>
            </a:r>
            <a:r>
              <a:rPr sz="1200" b="1" i="1" spc="8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of</a:t>
            </a:r>
            <a:r>
              <a:rPr sz="1200" b="1" i="1" spc="9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managing</a:t>
            </a:r>
            <a:r>
              <a:rPr sz="1200" b="1" i="1" spc="8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your</a:t>
            </a:r>
            <a:r>
              <a:rPr sz="1200" b="1" i="1" spc="9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network</a:t>
            </a:r>
            <a:r>
              <a:rPr sz="1200" b="1" i="1" spc="8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require</a:t>
            </a:r>
            <a:r>
              <a:rPr sz="1200" b="1" i="1" spc="8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most</a:t>
            </a:r>
            <a:r>
              <a:rPr sz="1200" b="1" i="1" spc="8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of</a:t>
            </a:r>
            <a:r>
              <a:rPr sz="1200" b="1" i="1" spc="9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your</a:t>
            </a:r>
            <a:r>
              <a:rPr sz="1200" b="1" i="1" spc="9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time?</a:t>
            </a:r>
            <a:r>
              <a:rPr sz="1200" b="1" i="1" spc="7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What</a:t>
            </a:r>
            <a:r>
              <a:rPr sz="1200" b="1" i="1" spc="9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percentage </a:t>
            </a:r>
            <a:r>
              <a:rPr sz="1200" b="1" i="1" spc="-29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of </a:t>
            </a:r>
            <a:r>
              <a:rPr sz="1200" b="1" i="1" spc="-5" dirty="0">
                <a:latin typeface="Times New Roman"/>
                <a:cs typeface="Times New Roman"/>
              </a:rPr>
              <a:t>time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do </a:t>
            </a:r>
            <a:r>
              <a:rPr sz="1200" b="1" i="1" spc="-5" dirty="0">
                <a:latin typeface="Times New Roman"/>
                <a:cs typeface="Times New Roman"/>
              </a:rPr>
              <a:t>you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spend</a:t>
            </a:r>
            <a:r>
              <a:rPr sz="1200" b="1" i="1" dirty="0">
                <a:latin typeface="Times New Roman"/>
                <a:cs typeface="Times New Roman"/>
              </a:rPr>
              <a:t> on </a:t>
            </a:r>
            <a:r>
              <a:rPr sz="1200" b="1" i="1" spc="-5" dirty="0">
                <a:latin typeface="Times New Roman"/>
                <a:cs typeface="Times New Roman"/>
              </a:rPr>
              <a:t>maintenance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compared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to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growth?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30 - 80% </a:t>
            </a:r>
            <a:r>
              <a:rPr sz="1200" spc="-5" dirty="0">
                <a:latin typeface="Times New Roman"/>
                <a:cs typeface="Times New Roman"/>
              </a:rPr>
              <a:t>growth,</a:t>
            </a:r>
            <a:r>
              <a:rPr sz="1200" dirty="0">
                <a:latin typeface="Times New Roman"/>
                <a:cs typeface="Times New Roman"/>
              </a:rPr>
              <a:t> 20-70% </a:t>
            </a:r>
            <a:r>
              <a:rPr sz="1200" spc="-5" dirty="0">
                <a:latin typeface="Times New Roman"/>
                <a:cs typeface="Times New Roman"/>
              </a:rPr>
              <a:t>maintenance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organiztion</a:t>
            </a: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Configuring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itself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Expanding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network</a:t>
            </a: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Gathering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upper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mangement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review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business.</a:t>
            </a: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320"/>
              </a:spcBef>
            </a:pPr>
            <a:r>
              <a:rPr sz="1200" b="1" i="1" dirty="0">
                <a:latin typeface="Times New Roman"/>
                <a:cs typeface="Times New Roman"/>
              </a:rPr>
              <a:t>3.   </a:t>
            </a:r>
            <a:r>
              <a:rPr sz="1200" b="1" i="1" spc="-5" dirty="0">
                <a:latin typeface="Times New Roman"/>
                <a:cs typeface="Times New Roman"/>
              </a:rPr>
              <a:t>How</a:t>
            </a:r>
            <a:r>
              <a:rPr sz="1200" b="1" i="1" spc="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did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you</a:t>
            </a:r>
            <a:r>
              <a:rPr sz="1200" b="1" i="1" dirty="0">
                <a:latin typeface="Times New Roman"/>
                <a:cs typeface="Times New Roman"/>
              </a:rPr>
              <a:t> or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would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you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manage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your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network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without</a:t>
            </a:r>
            <a:r>
              <a:rPr sz="1200" b="1" i="1" dirty="0">
                <a:latin typeface="Times New Roman"/>
                <a:cs typeface="Times New Roman"/>
              </a:rPr>
              <a:t> an </a:t>
            </a:r>
            <a:r>
              <a:rPr sz="1200" b="1" i="1" spc="-5" dirty="0">
                <a:latin typeface="Times New Roman"/>
                <a:cs typeface="Times New Roman"/>
              </a:rPr>
              <a:t>NMS?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Reactively,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proactively;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firefighting</a:t>
            </a: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Troubleshooting tools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eg.,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sniffer,</a:t>
            </a:r>
            <a:r>
              <a:rPr sz="1200" spc="-5" dirty="0">
                <a:latin typeface="Times New Roman"/>
                <a:cs typeface="Times New Roman"/>
              </a:rPr>
              <a:t> ping etc.</a:t>
            </a: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-grown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eg.,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Traffic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(MRTG)</a:t>
            </a: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consultant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decisions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60" y="697230"/>
            <a:ext cx="4998085" cy="466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149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i="1" dirty="0">
                <a:latin typeface="Times New Roman"/>
                <a:cs typeface="Times New Roman"/>
              </a:rPr>
              <a:t>4.</a:t>
            </a:r>
            <a:r>
              <a:rPr sz="1200" b="1" i="1" spc="28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Do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you need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an</a:t>
            </a:r>
            <a:r>
              <a:rPr sz="1200" b="1" i="1" spc="-5" dirty="0">
                <a:latin typeface="Times New Roman"/>
                <a:cs typeface="Times New Roman"/>
              </a:rPr>
              <a:t> NMS?</a:t>
            </a:r>
            <a:r>
              <a:rPr sz="1200" b="1" i="1" spc="-3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Why?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proactive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25" dirty="0">
                <a:latin typeface="Times New Roman"/>
                <a:cs typeface="Times New Roman"/>
              </a:rPr>
              <a:t>Verify</a:t>
            </a:r>
            <a:r>
              <a:rPr sz="1200" spc="-5" dirty="0">
                <a:latin typeface="Times New Roman"/>
                <a:cs typeface="Times New Roman"/>
              </a:rPr>
              <a:t> customer configuration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Diagnoise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Help remove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bottlenecks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formalizes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practice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reflect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company's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practice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develops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see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growth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b="1" i="1" dirty="0">
                <a:latin typeface="Times New Roman"/>
                <a:cs typeface="Times New Roman"/>
              </a:rPr>
              <a:t>5.   What</a:t>
            </a:r>
            <a:r>
              <a:rPr sz="1200" b="1" i="1" spc="-5" dirty="0">
                <a:latin typeface="Times New Roman"/>
                <a:cs typeface="Times New Roman"/>
              </a:rPr>
              <a:t> problems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would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you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expect the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NMS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to</a:t>
            </a:r>
            <a:r>
              <a:rPr sz="1200" b="1" i="1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resolve,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and</a:t>
            </a:r>
            <a:r>
              <a:rPr sz="1200" b="1" i="1" dirty="0">
                <a:latin typeface="Times New Roman"/>
                <a:cs typeface="Times New Roman"/>
              </a:rPr>
              <a:t> how?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satisfaction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Agreement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(SLA)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productivity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15" dirty="0">
                <a:latin typeface="Times New Roman"/>
                <a:cs typeface="Times New Roman"/>
              </a:rPr>
              <a:t>Turn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around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shorter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reolution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Gather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Document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Troubleshooting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Remove constraints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bottlenecks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Fault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isolation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Expect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root </a:t>
            </a:r>
            <a:r>
              <a:rPr sz="1200" spc="-5" dirty="0">
                <a:latin typeface="Times New Roman"/>
                <a:cs typeface="Times New Roman"/>
              </a:rPr>
              <a:t>cause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pinpoint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4260" cy="336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1.2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Goals,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organization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Network Management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defined as Operations, Administration, Maintenance and Provisioning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(OAMP)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services. 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dirty="0">
                <a:latin typeface="Times New Roman"/>
                <a:cs typeface="Times New Roman"/>
              </a:rPr>
              <a:t> group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concerned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daily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dirty="0">
                <a:latin typeface="Times New Roman"/>
                <a:cs typeface="Times New Roman"/>
              </a:rPr>
              <a:t> 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Adminstration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concerned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adminstering overall goals, policies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and procedures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network management. The Installation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Maintenance </a:t>
            </a:r>
            <a:r>
              <a:rPr sz="1200" dirty="0">
                <a:latin typeface="Times New Roman"/>
                <a:cs typeface="Times New Roman"/>
              </a:rPr>
              <a:t>(I </a:t>
            </a:r>
            <a:r>
              <a:rPr sz="1200" spc="-5" dirty="0">
                <a:latin typeface="Times New Roman"/>
                <a:cs typeface="Times New Roman"/>
              </a:rPr>
              <a:t>&amp;M) </a:t>
            </a:r>
            <a:r>
              <a:rPr sz="1200" dirty="0">
                <a:latin typeface="Times New Roman"/>
                <a:cs typeface="Times New Roman"/>
              </a:rPr>
              <a:t>group </a:t>
            </a:r>
            <a:r>
              <a:rPr sz="1200" spc="-5" dirty="0">
                <a:latin typeface="Times New Roman"/>
                <a:cs typeface="Times New Roman"/>
              </a:rPr>
              <a:t>handles functions that includes both installation and repairs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facilities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Provisioning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provisioning,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traditionally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handled</a:t>
            </a:r>
            <a:r>
              <a:rPr sz="1200" dirty="0">
                <a:latin typeface="Times New Roman"/>
                <a:cs typeface="Times New Roman"/>
              </a:rPr>
              <a:t> by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-5" dirty="0">
                <a:latin typeface="Times New Roman"/>
                <a:cs typeface="Times New Roman"/>
              </a:rPr>
              <a:t>Provisioning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department.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1.2.1</a:t>
            </a:r>
            <a:r>
              <a:rPr sz="1200" b="1" spc="-5" dirty="0">
                <a:latin typeface="Times New Roman"/>
                <a:cs typeface="Times New Roman"/>
              </a:rPr>
              <a:t> Goal</a:t>
            </a:r>
            <a:r>
              <a:rPr sz="1200" b="1" dirty="0">
                <a:latin typeface="Times New Roman"/>
                <a:cs typeface="Times New Roman"/>
              </a:rPr>
              <a:t> of</a:t>
            </a:r>
            <a:r>
              <a:rPr sz="1200" b="1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The goal </a:t>
            </a:r>
            <a:r>
              <a:rPr sz="1200" dirty="0">
                <a:latin typeface="Times New Roman"/>
                <a:cs typeface="Times New Roman"/>
              </a:rPr>
              <a:t>of network </a:t>
            </a:r>
            <a:r>
              <a:rPr sz="1200" spc="-5" dirty="0">
                <a:latin typeface="Times New Roman"/>
                <a:cs typeface="Times New Roman"/>
              </a:rPr>
              <a:t>mangement is to ensure that the users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network are provided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quality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service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they expect. </a:t>
            </a:r>
            <a:r>
              <a:rPr sz="1200" spc="-15" dirty="0">
                <a:latin typeface="Times New Roman"/>
                <a:cs typeface="Times New Roman"/>
              </a:rPr>
              <a:t>Towards </a:t>
            </a:r>
            <a:r>
              <a:rPr sz="1200" spc="-5" dirty="0">
                <a:latin typeface="Times New Roman"/>
                <a:cs typeface="Times New Roman"/>
              </a:rPr>
              <a:t>meeting this goal, the management should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poilicy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frmally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-5" dirty="0">
                <a:latin typeface="Times New Roman"/>
                <a:cs typeface="Times New Roman"/>
              </a:rPr>
              <a:t>informally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contract 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7860" y="8901430"/>
            <a:ext cx="3705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1.2.1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Functional Grouping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401" y="4483869"/>
            <a:ext cx="5758496" cy="42833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3625" cy="424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From a </a:t>
            </a:r>
            <a:r>
              <a:rPr sz="1200" spc="-5" dirty="0">
                <a:latin typeface="Times New Roman"/>
                <a:cs typeface="Times New Roman"/>
              </a:rPr>
              <a:t>business adminstration point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0" dirty="0">
                <a:latin typeface="Times New Roman"/>
                <a:cs typeface="Times New Roman"/>
              </a:rPr>
              <a:t>view, </a:t>
            </a:r>
            <a:r>
              <a:rPr sz="1200" spc="-5" dirty="0">
                <a:latin typeface="Times New Roman"/>
                <a:cs typeface="Times New Roman"/>
              </a:rPr>
              <a:t>network mangement involves strategic and tactical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engineering, operations, and maintenance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network and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5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current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future needs at minimum overall cost. There needs to </a:t>
            </a:r>
            <a:r>
              <a:rPr sz="1200" dirty="0">
                <a:latin typeface="Times New Roman"/>
                <a:cs typeface="Times New Roman"/>
              </a:rPr>
              <a:t>be a </a:t>
            </a:r>
            <a:r>
              <a:rPr sz="1200" spc="-5" dirty="0">
                <a:latin typeface="Times New Roman"/>
                <a:cs typeface="Times New Roman"/>
              </a:rPr>
              <a:t>well -established interaction between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dirty="0">
                <a:latin typeface="Times New Roman"/>
                <a:cs typeface="Times New Roman"/>
              </a:rPr>
              <a:t> groups </a:t>
            </a:r>
            <a:r>
              <a:rPr sz="1200" spc="-5" dirty="0">
                <a:latin typeface="Times New Roman"/>
                <a:cs typeface="Times New Roman"/>
              </a:rPr>
              <a:t>performing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 functions.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Fig</a:t>
            </a:r>
            <a:r>
              <a:rPr sz="1200" dirty="0">
                <a:latin typeface="Times New Roman"/>
                <a:cs typeface="Times New Roman"/>
              </a:rPr>
              <a:t> 1.2.1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top down view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functions.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comprises </a:t>
            </a:r>
            <a:r>
              <a:rPr sz="1200" dirty="0">
                <a:latin typeface="Times New Roman"/>
                <a:cs typeface="Times New Roman"/>
              </a:rPr>
              <a:t>three </a:t>
            </a:r>
            <a:r>
              <a:rPr sz="1200" spc="-5" dirty="0">
                <a:latin typeface="Times New Roman"/>
                <a:cs typeface="Times New Roman"/>
              </a:rPr>
              <a:t>major </a:t>
            </a:r>
            <a:r>
              <a:rPr sz="1200" dirty="0">
                <a:latin typeface="Times New Roman"/>
                <a:cs typeface="Times New Roman"/>
              </a:rPr>
              <a:t> groups: I) </a:t>
            </a:r>
            <a:r>
              <a:rPr sz="1200" spc="-5" dirty="0">
                <a:latin typeface="Times New Roman"/>
                <a:cs typeface="Times New Roman"/>
              </a:rPr>
              <a:t>network and service provisioning, </a:t>
            </a:r>
            <a:r>
              <a:rPr sz="1200" dirty="0">
                <a:latin typeface="Times New Roman"/>
                <a:cs typeface="Times New Roman"/>
              </a:rPr>
              <a:t>II) </a:t>
            </a:r>
            <a:r>
              <a:rPr sz="1200" spc="-5" dirty="0">
                <a:latin typeface="Times New Roman"/>
                <a:cs typeface="Times New Roman"/>
              </a:rPr>
              <a:t>network and service Oprerations, and </a:t>
            </a:r>
            <a:r>
              <a:rPr sz="1200" dirty="0">
                <a:latin typeface="Times New Roman"/>
                <a:cs typeface="Times New Roman"/>
              </a:rPr>
              <a:t>III)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provisioning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responsibility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r>
              <a:rPr sz="1200" dirty="0">
                <a:latin typeface="Times New Roman"/>
                <a:cs typeface="Times New Roman"/>
              </a:rPr>
              <a:t> group.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</a:t>
            </a:r>
            <a:r>
              <a:rPr sz="1200" dirty="0">
                <a:latin typeface="Times New Roman"/>
                <a:cs typeface="Times New Roman"/>
              </a:rPr>
              <a:t> 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customer Relations </a:t>
            </a:r>
            <a:r>
              <a:rPr sz="1200" dirty="0">
                <a:latin typeface="Times New Roman"/>
                <a:cs typeface="Times New Roman"/>
              </a:rPr>
              <a:t>group </a:t>
            </a:r>
            <a:r>
              <a:rPr sz="1200" spc="-5" dirty="0">
                <a:latin typeface="Times New Roman"/>
                <a:cs typeface="Times New Roman"/>
              </a:rPr>
              <a:t>deals with clients and subscribers in providing services planned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dirty="0">
                <a:latin typeface="Times New Roman"/>
                <a:cs typeface="Times New Roman"/>
              </a:rPr>
              <a:t> by </a:t>
            </a:r>
            <a:r>
              <a:rPr sz="1200" spc="-5" dirty="0">
                <a:latin typeface="Times New Roman"/>
                <a:cs typeface="Times New Roman"/>
              </a:rPr>
              <a:t>the Engineering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&amp;M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Interaction between the </a:t>
            </a:r>
            <a:r>
              <a:rPr sz="1200" dirty="0">
                <a:latin typeface="Times New Roman"/>
                <a:cs typeface="Times New Roman"/>
              </a:rPr>
              <a:t>groups </a:t>
            </a:r>
            <a:r>
              <a:rPr sz="1200" spc="-5" dirty="0">
                <a:latin typeface="Times New Roman"/>
                <a:cs typeface="Times New Roman"/>
              </a:rPr>
              <a:t>are shown in Fig </a:t>
            </a:r>
            <a:r>
              <a:rPr sz="1200" dirty="0">
                <a:latin typeface="Times New Roman"/>
                <a:cs typeface="Times New Roman"/>
              </a:rPr>
              <a:t>1.2.2. </a:t>
            </a:r>
            <a:r>
              <a:rPr sz="1200" spc="-5" dirty="0">
                <a:latin typeface="Times New Roman"/>
                <a:cs typeface="Times New Roman"/>
              </a:rPr>
              <a:t>Normal daily operations are the functions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Network Operations</a:t>
            </a:r>
            <a:r>
              <a:rPr sz="1200" dirty="0">
                <a:latin typeface="Times New Roman"/>
                <a:cs typeface="Times New Roman"/>
              </a:rPr>
              <a:t> group, </a:t>
            </a:r>
            <a:r>
              <a:rPr sz="1200" spc="-5" dirty="0">
                <a:latin typeface="Times New Roman"/>
                <a:cs typeface="Times New Roman"/>
              </a:rPr>
              <a:t>which controls and administers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NOC. This is the nerve center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management operations. The functions </a:t>
            </a:r>
            <a:r>
              <a:rPr sz="1200" dirty="0">
                <a:latin typeface="Times New Roman"/>
                <a:cs typeface="Times New Roman"/>
              </a:rPr>
              <a:t>of NOC </a:t>
            </a:r>
            <a:r>
              <a:rPr sz="1200" spc="-5" dirty="0">
                <a:latin typeface="Times New Roman"/>
                <a:cs typeface="Times New Roman"/>
              </a:rPr>
              <a:t>are primarily concerned with network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secondary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responsibilities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provisioning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associated service operations are handled </a:t>
            </a:r>
            <a:r>
              <a:rPr sz="1200" dirty="0">
                <a:latin typeface="Times New Roman"/>
                <a:cs typeface="Times New Roman"/>
              </a:rPr>
              <a:t>by a </a:t>
            </a:r>
            <a:r>
              <a:rPr sz="1200" spc="-5" dirty="0">
                <a:latin typeface="Times New Roman"/>
                <a:cs typeface="Times New Roman"/>
              </a:rPr>
              <a:t>subscriber operation center (SOC) and customer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 mangement(CRM).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9439" y="9051290"/>
            <a:ext cx="3823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1.2.2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Functional </a:t>
            </a:r>
            <a:r>
              <a:rPr sz="1200" b="1" dirty="0">
                <a:latin typeface="Times New Roman"/>
                <a:cs typeface="Times New Roman"/>
              </a:rPr>
              <a:t>Flow </a:t>
            </a:r>
            <a:r>
              <a:rPr sz="1200" b="1" spc="-5" dirty="0">
                <a:latin typeface="Times New Roman"/>
                <a:cs typeface="Times New Roman"/>
              </a:rPr>
              <a:t>Chart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892" y="5143705"/>
            <a:ext cx="5047323" cy="37011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4260" cy="862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393700" lvl="2" indent="-381000">
              <a:lnSpc>
                <a:spcPct val="100000"/>
              </a:lnSpc>
              <a:buAutoNum type="arabicPeriod" startAt="2"/>
              <a:tabLst>
                <a:tab pos="3937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Provisioning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2"/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Network Provisioning consists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network planning and design and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responsibility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 </a:t>
            </a:r>
            <a:r>
              <a:rPr sz="1200" dirty="0">
                <a:latin typeface="Times New Roman"/>
                <a:cs typeface="Times New Roman"/>
              </a:rPr>
              <a:t>group. </a:t>
            </a:r>
            <a:r>
              <a:rPr sz="1200" spc="-5" dirty="0">
                <a:latin typeface="Times New Roman"/>
                <a:cs typeface="Times New Roman"/>
              </a:rPr>
              <a:t>The Engineering </a:t>
            </a:r>
            <a:r>
              <a:rPr sz="1200" dirty="0">
                <a:latin typeface="Times New Roman"/>
                <a:cs typeface="Times New Roman"/>
              </a:rPr>
              <a:t>group </a:t>
            </a:r>
            <a:r>
              <a:rPr sz="1200" spc="-5" dirty="0">
                <a:latin typeface="Times New Roman"/>
                <a:cs typeface="Times New Roman"/>
              </a:rPr>
              <a:t>keeps track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new technologies and introduces </a:t>
            </a:r>
            <a:r>
              <a:rPr sz="1200" dirty="0">
                <a:latin typeface="Times New Roman"/>
                <a:cs typeface="Times New Roman"/>
              </a:rPr>
              <a:t>them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 needed.</a:t>
            </a:r>
            <a:r>
              <a:rPr sz="1200" dirty="0">
                <a:latin typeface="Times New Roman"/>
                <a:cs typeface="Times New Roman"/>
              </a:rPr>
              <a:t> What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determined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traffic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modifications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provisioning</a:t>
            </a:r>
            <a:r>
              <a:rPr sz="1200" dirty="0">
                <a:latin typeface="Times New Roman"/>
                <a:cs typeface="Times New Roman"/>
              </a:rPr>
              <a:t> 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achieved with </a:t>
            </a:r>
            <a:r>
              <a:rPr sz="1200" dirty="0">
                <a:latin typeface="Times New Roman"/>
                <a:cs typeface="Times New Roman"/>
              </a:rPr>
              <a:t>good </a:t>
            </a:r>
            <a:r>
              <a:rPr sz="1200" spc="-5" dirty="0">
                <a:latin typeface="Times New Roman"/>
                <a:cs typeface="Times New Roman"/>
              </a:rPr>
              <a:t>inventory mangement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current and </a:t>
            </a:r>
            <a:r>
              <a:rPr sz="1200" dirty="0">
                <a:latin typeface="Times New Roman"/>
                <a:cs typeface="Times New Roman"/>
              </a:rPr>
              <a:t>future </a:t>
            </a:r>
            <a:r>
              <a:rPr sz="1200" spc="-5" dirty="0">
                <a:latin typeface="Times New Roman"/>
                <a:cs typeface="Times New Roman"/>
              </a:rPr>
              <a:t>modifications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dirty="0">
                <a:latin typeface="Times New Roman"/>
                <a:cs typeface="Times New Roman"/>
              </a:rPr>
              <a:t> by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provisioning</a:t>
            </a:r>
            <a:r>
              <a:rPr sz="1200" dirty="0">
                <a:latin typeface="Times New Roman"/>
                <a:cs typeface="Times New Roman"/>
              </a:rPr>
              <a:t> 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Network mangement tools are helpful to the Engineering </a:t>
            </a:r>
            <a:r>
              <a:rPr sz="1200" dirty="0">
                <a:latin typeface="Times New Roman"/>
                <a:cs typeface="Times New Roman"/>
              </a:rPr>
              <a:t>group </a:t>
            </a:r>
            <a:r>
              <a:rPr sz="1200" spc="-5" dirty="0">
                <a:latin typeface="Times New Roman"/>
                <a:cs typeface="Times New Roman"/>
              </a:rPr>
              <a:t>in gathering statistics and studying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 in traffic patterns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planning purposes. Automated operations systems help 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performance </a:t>
            </a:r>
            <a:r>
              <a:rPr sz="1200" dirty="0">
                <a:latin typeface="Times New Roman"/>
                <a:cs typeface="Times New Roman"/>
              </a:rPr>
              <a:t>tune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Operations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The functions </a:t>
            </a:r>
            <a:r>
              <a:rPr sz="1200" dirty="0">
                <a:latin typeface="Times New Roman"/>
                <a:cs typeface="Times New Roman"/>
              </a:rPr>
              <a:t>of network </a:t>
            </a:r>
            <a:r>
              <a:rPr sz="1200" spc="-5" dirty="0">
                <a:latin typeface="Times New Roman"/>
                <a:cs typeface="Times New Roman"/>
              </a:rPr>
              <a:t>operations listed in Figure</a:t>
            </a:r>
            <a:r>
              <a:rPr sz="1200" dirty="0">
                <a:latin typeface="Times New Roman"/>
                <a:cs typeface="Times New Roman"/>
              </a:rPr>
              <a:t> 1.2.1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administered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NOC. They 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concerned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daily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providing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services. </a:t>
            </a:r>
            <a:r>
              <a:rPr sz="1200" dirty="0">
                <a:latin typeface="Times New Roman"/>
                <a:cs typeface="Times New Roman"/>
              </a:rPr>
              <a:t>ISO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five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network management applications, which are fault, configuration, performance, </a:t>
            </a:r>
            <a:r>
              <a:rPr sz="1200" spc="-15" dirty="0">
                <a:latin typeface="Times New Roman"/>
                <a:cs typeface="Times New Roman"/>
              </a:rPr>
              <a:t>security,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responsible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gathering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mangement, systems support, and users. NMS and tools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necessity </a:t>
            </a:r>
            <a:r>
              <a:rPr sz="1200" dirty="0">
                <a:latin typeface="Times New Roman"/>
                <a:cs typeface="Times New Roman"/>
              </a:rPr>
              <a:t>for NOC </a:t>
            </a:r>
            <a:r>
              <a:rPr sz="1200" spc="-5" dirty="0">
                <a:latin typeface="Times New Roman"/>
                <a:cs typeface="Times New Roman"/>
              </a:rPr>
              <a:t>operations.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used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below.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i="1" spc="-5" dirty="0">
                <a:latin typeface="Times New Roman"/>
                <a:cs typeface="Times New Roman"/>
              </a:rPr>
              <a:t>Fault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Management </a:t>
            </a:r>
            <a:r>
              <a:rPr sz="1200" b="1" i="1" dirty="0">
                <a:latin typeface="Times New Roman"/>
                <a:cs typeface="Times New Roman"/>
              </a:rPr>
              <a:t>/</a:t>
            </a:r>
            <a:r>
              <a:rPr sz="1200" b="1" i="1" spc="-5" dirty="0">
                <a:latin typeface="Times New Roman"/>
                <a:cs typeface="Times New Roman"/>
              </a:rPr>
              <a:t> Service Restoration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Whenever there 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service failure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it is NOC's responsibilty to restore service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soon </a:t>
            </a:r>
            <a:r>
              <a:rPr sz="1200" spc="-5" dirty="0">
                <a:latin typeface="Times New Roman"/>
                <a:cs typeface="Times New Roman"/>
              </a:rPr>
              <a:t>as possible.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isolation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causing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restoration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several failure situations, 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 will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automatically. </a:t>
            </a:r>
            <a:r>
              <a:rPr sz="1200" spc="-5" dirty="0">
                <a:latin typeface="Times New Roman"/>
                <a:cs typeface="Times New Roman"/>
              </a:rPr>
              <a:t>This 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called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-healing.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situations,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failures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 alarms. Restoration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service 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include fixing the cause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problem. That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responsibility usually rests with the </a:t>
            </a:r>
            <a:r>
              <a:rPr sz="1200" dirty="0">
                <a:latin typeface="Times New Roman"/>
                <a:cs typeface="Times New Roman"/>
              </a:rPr>
              <a:t>I &amp; M group. A </a:t>
            </a:r>
            <a:r>
              <a:rPr sz="1200" spc="-5" dirty="0">
                <a:latin typeface="Times New Roman"/>
                <a:cs typeface="Times New Roman"/>
              </a:rPr>
              <a:t>trouble ticket is generated and followed </a:t>
            </a:r>
            <a:r>
              <a:rPr sz="1200" dirty="0">
                <a:latin typeface="Times New Roman"/>
                <a:cs typeface="Times New Roman"/>
              </a:rPr>
              <a:t>up 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restoration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5" dirty="0">
                <a:latin typeface="Times New Roman"/>
                <a:cs typeface="Times New Roman"/>
              </a:rPr>
              <a:t> problem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&amp;M</a:t>
            </a:r>
            <a:r>
              <a:rPr sz="1200" dirty="0">
                <a:latin typeface="Times New Roman"/>
                <a:cs typeface="Times New Roman"/>
              </a:rPr>
              <a:t> 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i="1" spc="-10" dirty="0">
                <a:latin typeface="Times New Roman"/>
                <a:cs typeface="Times New Roman"/>
              </a:rPr>
              <a:t>Trouble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Times New Roman"/>
                <a:cs typeface="Times New Roman"/>
              </a:rPr>
              <a:t>Ticket</a:t>
            </a:r>
            <a:r>
              <a:rPr sz="1200" b="1" i="1" spc="-5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Administration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ts val="138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Trouble </a:t>
            </a:r>
            <a:r>
              <a:rPr sz="1200" spc="-5" dirty="0">
                <a:latin typeface="Times New Roman"/>
                <a:cs typeface="Times New Roman"/>
              </a:rPr>
              <a:t>ticket adminstration is the administrative part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fault management and is used to track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problems in the network. All problems, including non-problems, are 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tracked </a:t>
            </a:r>
            <a:r>
              <a:rPr sz="1200" dirty="0">
                <a:latin typeface="Times New Roman"/>
                <a:cs typeface="Times New Roman"/>
              </a:rPr>
              <a:t>until </a:t>
            </a:r>
            <a:r>
              <a:rPr sz="1200" spc="-5" dirty="0">
                <a:latin typeface="Times New Roman"/>
                <a:cs typeface="Times New Roman"/>
              </a:rPr>
              <a:t>resolved.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Periodic analysis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data, which are maintained 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database, is </a:t>
            </a:r>
            <a:r>
              <a:rPr sz="1200" dirty="0">
                <a:latin typeface="Times New Roman"/>
                <a:cs typeface="Times New Roman"/>
              </a:rPr>
              <a:t>done </a:t>
            </a:r>
            <a:r>
              <a:rPr sz="1200" spc="-5" dirty="0">
                <a:latin typeface="Times New Roman"/>
                <a:cs typeface="Times New Roman"/>
              </a:rPr>
              <a:t>to establish patterns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problems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follow-up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action. 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trouble-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tracking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automatethe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tracking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troubles</a:t>
            </a:r>
            <a:r>
              <a:rPr sz="1200" dirty="0">
                <a:latin typeface="Times New Roman"/>
                <a:cs typeface="Times New Roman"/>
              </a:rPr>
              <a:t> from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</a:t>
            </a:r>
            <a:r>
              <a:rPr sz="1200" dirty="0">
                <a:latin typeface="Times New Roman"/>
                <a:cs typeface="Times New Roman"/>
              </a:rPr>
              <a:t> of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trouble ticket</a:t>
            </a:r>
            <a:r>
              <a:rPr sz="1200" dirty="0">
                <a:latin typeface="Times New Roman"/>
                <a:cs typeface="Times New Roman"/>
              </a:rPr>
              <a:t> by a </a:t>
            </a:r>
            <a:r>
              <a:rPr sz="1200" spc="-5" dirty="0">
                <a:latin typeface="Times New Roman"/>
                <a:cs typeface="Times New Roman"/>
              </a:rPr>
              <a:t>NMS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resolution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i="1" spc="-5" dirty="0">
                <a:latin typeface="Times New Roman"/>
                <a:cs typeface="Times New Roman"/>
              </a:rPr>
              <a:t>Configuration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There are three sets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configuration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network. </a:t>
            </a:r>
            <a:r>
              <a:rPr sz="1200" spc="-5" dirty="0">
                <a:latin typeface="Times New Roman"/>
                <a:cs typeface="Times New Roman"/>
              </a:rPr>
              <a:t>One is the static configurtion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permanent configuration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network. </a:t>
            </a:r>
            <a:r>
              <a:rPr sz="1200" spc="-10" dirty="0">
                <a:latin typeface="Times New Roman"/>
                <a:cs typeface="Times New Roman"/>
              </a:rPr>
              <a:t>However, </a:t>
            </a:r>
            <a:r>
              <a:rPr sz="1200" spc="-5" dirty="0">
                <a:latin typeface="Times New Roman"/>
                <a:cs typeface="Times New Roman"/>
              </a:rPr>
              <a:t>it is likely that the current running configuration,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</a:t>
            </a:r>
            <a:r>
              <a:rPr sz="1200" dirty="0">
                <a:latin typeface="Times New Roman"/>
                <a:cs typeface="Times New Roman"/>
              </a:rPr>
              <a:t> ,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different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-5" dirty="0">
                <a:latin typeface="Times New Roman"/>
                <a:cs typeface="Times New Roman"/>
              </a:rPr>
              <a:t> that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permanent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DD55040CA4940B849E682C4DB4459" ma:contentTypeVersion="0" ma:contentTypeDescription="Create a new document." ma:contentTypeScope="" ma:versionID="8f508ca3953222766e7f255dedc919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bdcf26f133259999730471111e8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69F809-2FE8-4E6F-BF09-1C1A25E83A58}"/>
</file>

<file path=customXml/itemProps2.xml><?xml version="1.0" encoding="utf-8"?>
<ds:datastoreItem xmlns:ds="http://schemas.openxmlformats.org/officeDocument/2006/customXml" ds:itemID="{B9F2F3CE-24F3-4654-8431-CA447BDBADA9}"/>
</file>

<file path=customXml/itemProps3.xml><?xml version="1.0" encoding="utf-8"?>
<ds:datastoreItem xmlns:ds="http://schemas.openxmlformats.org/officeDocument/2006/customXml" ds:itemID="{87862F5E-EC42-4E2A-B460-E3EBFCB9CB6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5199</Words>
  <Application>Microsoft Office PowerPoint</Application>
  <PresentationFormat>Custom</PresentationFormat>
  <Paragraphs>263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Amol Mangrulkar</cp:lastModifiedBy>
  <cp:revision>1</cp:revision>
  <dcterms:created xsi:type="dcterms:W3CDTF">2023-02-15T04:34:14Z</dcterms:created>
  <dcterms:modified xsi:type="dcterms:W3CDTF">2023-02-15T04:37:26Z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2015-12-07T00:00:00Z</vt:filetime>
  </property>
  <property fmtid="{D5CDD505-2E9C-101B-9397-08002B2CF9AE}" pid="3" name="Creator">
    <vt:lpwstr>Writer</vt:lpwstr>
  </property>
  <property fmtid="{D5CDD505-2E9C-101B-9397-08002B2CF9AE}" pid="4" name="LastSaved">
    <vt:filetime>2015-12-07T00:00:00Z</vt:filetime>
  </property>
  <property fmtid="{D5CDD505-2E9C-101B-9397-08002B2CF9AE}" pid="5" name="ContentTypeId">
    <vt:lpwstr>0x01010013EDD55040CA4940B849E682C4DB4459</vt:lpwstr>
  </property>
</Properties>
</file>