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1603" y="-15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1250" y="9672178"/>
            <a:ext cx="5273675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3020" algn="ctr">
              <a:lnSpc>
                <a:spcPts val="1165"/>
              </a:lnSpc>
            </a:pPr>
            <a:r>
              <a:rPr spc="-5" dirty="0"/>
              <a:t>Notes</a:t>
            </a:r>
            <a:r>
              <a:rPr dirty="0"/>
              <a:t> </a:t>
            </a:r>
            <a:r>
              <a:rPr spc="-5" dirty="0"/>
              <a:t>prepared</a:t>
            </a:r>
            <a:r>
              <a:rPr spc="5" dirty="0"/>
              <a:t> </a:t>
            </a:r>
            <a:r>
              <a:rPr dirty="0"/>
              <a:t>by:</a:t>
            </a:r>
            <a:r>
              <a:rPr spc="10" dirty="0"/>
              <a:t> </a:t>
            </a:r>
            <a:r>
              <a:rPr spc="-5" dirty="0"/>
              <a:t>Prof.</a:t>
            </a:r>
            <a:r>
              <a:rPr spc="5" dirty="0"/>
              <a:t> </a:t>
            </a:r>
            <a:r>
              <a:rPr spc="-5" dirty="0"/>
              <a:t>Poonam</a:t>
            </a:r>
            <a:r>
              <a:rPr spc="10" dirty="0"/>
              <a:t> </a:t>
            </a:r>
            <a:r>
              <a:rPr spc="-5" dirty="0"/>
              <a:t>S.</a:t>
            </a:r>
            <a:r>
              <a:rPr spc="5" dirty="0"/>
              <a:t> </a:t>
            </a:r>
            <a:r>
              <a:rPr spc="-10" dirty="0"/>
              <a:t>Chakraborty,</a:t>
            </a:r>
            <a:r>
              <a:rPr spc="10" dirty="0"/>
              <a:t> </a:t>
            </a:r>
            <a:r>
              <a:rPr spc="-5" dirty="0"/>
              <a:t>EXTC</a:t>
            </a:r>
            <a:r>
              <a:rPr spc="10" dirty="0"/>
              <a:t> </a:t>
            </a:r>
            <a:r>
              <a:rPr spc="-5" dirty="0"/>
              <a:t>Dept,</a:t>
            </a:r>
            <a:r>
              <a:rPr spc="5" dirty="0"/>
              <a:t> </a:t>
            </a:r>
            <a:r>
              <a:rPr spc="-20" dirty="0"/>
              <a:t>DBIT,</a:t>
            </a:r>
            <a:r>
              <a:rPr spc="10" dirty="0"/>
              <a:t> </a:t>
            </a:r>
            <a:r>
              <a:rPr spc="-5" dirty="0"/>
              <a:t>Kurla.</a:t>
            </a:r>
          </a:p>
          <a:p>
            <a:pPr algn="ctr">
              <a:lnSpc>
                <a:spcPts val="1175"/>
              </a:lnSpc>
            </a:pPr>
            <a:r>
              <a:rPr spc="-5" dirty="0"/>
              <a:t>Reference:</a:t>
            </a:r>
            <a:r>
              <a:rPr spc="10" dirty="0"/>
              <a:t> </a:t>
            </a:r>
            <a:r>
              <a:rPr spc="-5" dirty="0"/>
              <a:t>Network</a:t>
            </a:r>
            <a:r>
              <a:rPr spc="10" dirty="0"/>
              <a:t> </a:t>
            </a:r>
            <a:r>
              <a:rPr spc="-5" dirty="0"/>
              <a:t>Management</a:t>
            </a:r>
            <a:r>
              <a:rPr spc="20" dirty="0"/>
              <a:t> </a:t>
            </a:r>
            <a:r>
              <a:rPr spc="-5" dirty="0"/>
              <a:t>Principles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Practice</a:t>
            </a:r>
            <a:r>
              <a:rPr spc="15" dirty="0"/>
              <a:t> </a:t>
            </a:r>
            <a:r>
              <a:rPr dirty="0"/>
              <a:t>by</a:t>
            </a:r>
            <a:r>
              <a:rPr spc="10" dirty="0"/>
              <a:t> </a:t>
            </a:r>
            <a:r>
              <a:rPr spc="-5" dirty="0"/>
              <a:t>Mani</a:t>
            </a:r>
            <a:r>
              <a:rPr spc="10" dirty="0"/>
              <a:t> </a:t>
            </a:r>
            <a:r>
              <a:rPr spc="-5" dirty="0"/>
              <a:t>Subramanian,</a:t>
            </a:r>
            <a:r>
              <a:rPr spc="20" dirty="0"/>
              <a:t> </a:t>
            </a:r>
            <a:r>
              <a:rPr spc="-5" dirty="0"/>
              <a:t>Publication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spc="-5" dirty="0"/>
              <a:t>Pearson.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045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2469515" marR="2456180" algn="ctr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Module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contd....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Overview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5080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1 </a:t>
            </a:r>
            <a:r>
              <a:rPr sz="1200" spc="-5" dirty="0">
                <a:latin typeface="Times New Roman"/>
                <a:cs typeface="Times New Roman"/>
              </a:rPr>
              <a:t>shows 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management model, defined in ISO 10040/X.701. The managing 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 entity playing the manager role and applications that perform the various functions.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managed system comprises the agent role function and managed objects. The managing 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performs various operations, such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get and set. The </a:t>
            </a:r>
            <a:r>
              <a:rPr sz="1200" dirty="0">
                <a:latin typeface="Times New Roman"/>
                <a:cs typeface="Times New Roman"/>
              </a:rPr>
              <a:t>role of </a:t>
            </a:r>
            <a:r>
              <a:rPr sz="1200" spc="-5" dirty="0">
                <a:latin typeface="Times New Roman"/>
                <a:cs typeface="Times New Roman"/>
              </a:rPr>
              <a:t>agent is to perform the operations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 objects and receive notifications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them. The communication protocol between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CMIP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5345429"/>
            <a:ext cx="614616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dirty="0">
                <a:latin typeface="Times New Roman"/>
                <a:cs typeface="Times New Roman"/>
              </a:rPr>
              <a:t> 1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OSI Management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OSI the managed object is object oriented.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managed object representation in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is shown 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2. As </a:t>
            </a:r>
            <a:r>
              <a:rPr sz="1200" spc="-5" dirty="0">
                <a:latin typeface="Times New Roman"/>
                <a:cs typeface="Times New Roman"/>
              </a:rPr>
              <a:t>OSI is object oriented, the resources are represented as </a:t>
            </a:r>
            <a:r>
              <a:rPr sz="1200" b="1" spc="-5" dirty="0">
                <a:latin typeface="Times New Roman"/>
                <a:cs typeface="Times New Roman"/>
              </a:rPr>
              <a:t>managed object classes.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internal charateristics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managed object are hidden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 external </a:t>
            </a:r>
            <a:r>
              <a:rPr sz="1200" spc="-20" dirty="0">
                <a:latin typeface="Times New Roman"/>
                <a:cs typeface="Times New Roman"/>
              </a:rPr>
              <a:t>view, </a:t>
            </a:r>
            <a:r>
              <a:rPr sz="1200" spc="-5" dirty="0">
                <a:latin typeface="Times New Roman"/>
                <a:cs typeface="Times New Roman"/>
              </a:rPr>
              <a:t>and are specified as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attributes </a:t>
            </a:r>
            <a:r>
              <a:rPr sz="1200" spc="-5" dirty="0">
                <a:latin typeface="Times New Roman"/>
                <a:cs typeface="Times New Roman"/>
              </a:rPr>
              <a:t>at the object </a:t>
            </a:r>
            <a:r>
              <a:rPr sz="1200" spc="-10" dirty="0">
                <a:latin typeface="Times New Roman"/>
                <a:cs typeface="Times New Roman"/>
              </a:rPr>
              <a:t>boundary. </a:t>
            </a:r>
            <a:r>
              <a:rPr sz="1200" spc="-5" dirty="0">
                <a:latin typeface="Times New Roman"/>
                <a:cs typeface="Times New Roman"/>
              </a:rPr>
              <a:t>The inner </a:t>
            </a:r>
            <a:r>
              <a:rPr sz="1200" b="1" spc="-5" dirty="0">
                <a:latin typeface="Times New Roman"/>
                <a:cs typeface="Times New Roman"/>
              </a:rPr>
              <a:t>behaviour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managed object caused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external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operations </a:t>
            </a:r>
            <a:r>
              <a:rPr sz="1200" spc="-5" dirty="0">
                <a:latin typeface="Times New Roman"/>
                <a:cs typeface="Times New Roman"/>
              </a:rPr>
              <a:t>is reflected as changes in attributes and is sent </a:t>
            </a:r>
            <a:r>
              <a:rPr sz="1200" dirty="0">
                <a:latin typeface="Times New Roman"/>
                <a:cs typeface="Times New Roman"/>
              </a:rPr>
              <a:t>out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b="1" spc="-5" dirty="0">
                <a:latin typeface="Times New Roman"/>
                <a:cs typeface="Times New Roman"/>
              </a:rPr>
              <a:t>notifications</a:t>
            </a:r>
            <a:r>
              <a:rPr sz="1200" spc="-5" dirty="0">
                <a:latin typeface="Times New Roman"/>
                <a:cs typeface="Times New Roman"/>
              </a:rPr>
              <a:t>. The operations sent </a:t>
            </a:r>
            <a:r>
              <a:rPr sz="1200" dirty="0">
                <a:latin typeface="Times New Roman"/>
                <a:cs typeface="Times New Roman"/>
              </a:rPr>
              <a:t> out by </a:t>
            </a:r>
            <a:r>
              <a:rPr sz="1200" spc="-5" dirty="0">
                <a:latin typeface="Times New Roman"/>
                <a:cs typeface="Times New Roman"/>
              </a:rPr>
              <a:t>the management system as requests requiring responses are </a:t>
            </a:r>
            <a:r>
              <a:rPr sz="1200" dirty="0">
                <a:latin typeface="Times New Roman"/>
                <a:cs typeface="Times New Roman"/>
              </a:rPr>
              <a:t>part of </a:t>
            </a:r>
            <a:r>
              <a:rPr sz="1200" spc="-5" dirty="0">
                <a:latin typeface="Times New Roman"/>
                <a:cs typeface="Times New Roman"/>
              </a:rPr>
              <a:t>operations and generates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managed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800" y="8149590"/>
            <a:ext cx="20821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OSI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Managed Object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848" y="3120389"/>
            <a:ext cx="5248054" cy="17221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1821" y="7178559"/>
            <a:ext cx="2409468" cy="20506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4895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management system architecture is shown in Figure </a:t>
            </a:r>
            <a:r>
              <a:rPr sz="1200" dirty="0">
                <a:latin typeface="Times New Roman"/>
                <a:cs typeface="Times New Roman"/>
              </a:rPr>
              <a:t>3. It </a:t>
            </a:r>
            <a:r>
              <a:rPr sz="1200" spc="-5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seven messages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Information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Service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Elements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(CMISEs).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 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Information protocol (CMIP)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6522719"/>
            <a:ext cx="614426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spc="3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Architecture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one,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M-EVENT-REPORT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generated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solid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manager application </a:t>
            </a:r>
            <a:r>
              <a:rPr sz="1200" spc="-15" dirty="0">
                <a:latin typeface="Times New Roman"/>
                <a:cs typeface="Times New Roman"/>
              </a:rPr>
              <a:t>layer. </a:t>
            </a:r>
            <a:r>
              <a:rPr sz="1200" spc="-5" dirty="0">
                <a:latin typeface="Times New Roman"/>
                <a:cs typeface="Times New Roman"/>
              </a:rPr>
              <a:t>They are shown as dashed lines in the OSI agent application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layer.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M-EVENT-REPORT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shown 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solid </a:t>
            </a:r>
            <a:r>
              <a:rPr sz="1200" dirty="0">
                <a:latin typeface="Times New Roman"/>
                <a:cs typeface="Times New Roman"/>
              </a:rPr>
              <a:t>line </a:t>
            </a:r>
            <a:r>
              <a:rPr sz="1200" spc="-5" dirty="0">
                <a:latin typeface="Times New Roman"/>
                <a:cs typeface="Times New Roman"/>
              </a:rPr>
              <a:t>in the agent layer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dashed line in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layer. </a:t>
            </a:r>
            <a:r>
              <a:rPr sz="1200" spc="-5" dirty="0">
                <a:latin typeface="Times New Roman"/>
                <a:cs typeface="Times New Roman"/>
              </a:rPr>
              <a:t>All messages are represented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double arrows in both the manager and the agent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 messages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elicit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response(s)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Messages are generated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application processes and are transferred to the presentation layer via 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entity sublayer in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</a:t>
            </a:r>
            <a:r>
              <a:rPr sz="1200" spc="-15" dirty="0">
                <a:latin typeface="Times New Roman"/>
                <a:cs typeface="Times New Roman"/>
              </a:rPr>
              <a:t>layer. </a:t>
            </a:r>
            <a:r>
              <a:rPr sz="1200" spc="-5" dirty="0">
                <a:latin typeface="Times New Roman"/>
                <a:cs typeface="Times New Roman"/>
              </a:rPr>
              <a:t>The other upper layers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OSI </a:t>
            </a:r>
            <a:r>
              <a:rPr sz="1200" spc="-5" dirty="0">
                <a:latin typeface="Times New Roman"/>
                <a:cs typeface="Times New Roman"/>
              </a:rPr>
              <a:t>Reference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consists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session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Recommendations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X.216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X.226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former and</a:t>
            </a:r>
            <a:r>
              <a:rPr sz="1200" dirty="0">
                <a:latin typeface="Times New Roman"/>
                <a:cs typeface="Times New Roman"/>
              </a:rPr>
              <a:t> X.215</a:t>
            </a:r>
            <a:r>
              <a:rPr sz="1200" spc="-5" dirty="0">
                <a:latin typeface="Times New Roman"/>
                <a:cs typeface="Times New Roman"/>
              </a:rPr>
              <a:t> and</a:t>
            </a:r>
            <a:r>
              <a:rPr sz="1200" dirty="0">
                <a:latin typeface="Times New Roman"/>
                <a:cs typeface="Times New Roman"/>
              </a:rPr>
              <a:t> X.225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746" y="2201546"/>
            <a:ext cx="4495336" cy="4095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355" cy="529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143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connectionless.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Numerous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choices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lower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 available.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M-GET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request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response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M-GET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165"/>
              </a:spcBef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M-SET</a:t>
            </a:r>
            <a:endParaRPr sz="1200" dirty="0">
              <a:latin typeface="Times New Roman"/>
              <a:cs typeface="Times New Roman"/>
            </a:endParaRPr>
          </a:p>
          <a:p>
            <a:pPr marL="12700" marR="13335">
              <a:lnSpc>
                <a:spcPts val="1380"/>
              </a:lnSpc>
              <a:spcBef>
                <a:spcPts val="70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M-ACTION</a:t>
            </a:r>
            <a:endParaRPr sz="1200" dirty="0">
              <a:latin typeface="Times New Roman"/>
              <a:cs typeface="Times New Roman"/>
            </a:endParaRPr>
          </a:p>
          <a:p>
            <a:pPr marL="508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optional.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5" dirty="0">
                <a:solidFill>
                  <a:srgbClr val="00007F"/>
                </a:solidFill>
                <a:latin typeface="Times New Roman"/>
                <a:cs typeface="Times New Roman"/>
              </a:rPr>
              <a:t>M-CREATE</a:t>
            </a:r>
            <a:r>
              <a:rPr sz="1200" b="1" spc="-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00007F"/>
                </a:solidFill>
                <a:latin typeface="Times New Roman"/>
                <a:cs typeface="Times New Roman"/>
              </a:rPr>
              <a:t>&amp;</a:t>
            </a:r>
            <a:r>
              <a:rPr sz="1200" b="1" spc="-2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M-DELETE</a:t>
            </a:r>
            <a:endParaRPr sz="1200" dirty="0">
              <a:latin typeface="Times New Roman"/>
              <a:cs typeface="Times New Roman"/>
            </a:endParaRPr>
          </a:p>
          <a:p>
            <a:pPr marL="12700" marR="889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delete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classes,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equivalent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SNMP.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OSI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M-CANCEL-GET</a:t>
            </a:r>
            <a:endParaRPr sz="1200" dirty="0">
              <a:latin typeface="Times New Roman"/>
              <a:cs typeface="Times New Roman"/>
            </a:endParaRPr>
          </a:p>
          <a:p>
            <a:pPr marL="12700" marR="571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M-GET request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canceled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M-CANCEL-GET message,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5" dirty="0">
                <a:solidFill>
                  <a:srgbClr val="00007F"/>
                </a:solidFill>
                <a:latin typeface="Times New Roman"/>
                <a:cs typeface="Times New Roman"/>
              </a:rPr>
              <a:t>M-EVENT-REPORT</a:t>
            </a:r>
            <a:endParaRPr sz="1200" dirty="0">
              <a:latin typeface="Times New Roman"/>
              <a:cs typeface="Times New Roman"/>
            </a:endParaRPr>
          </a:p>
          <a:p>
            <a:pPr marL="12700" marR="5080" indent="5334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akin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trap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message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SNMP,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much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few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generic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SNMP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7470" y="9114790"/>
            <a:ext cx="2289175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741680" marR="5080" indent="-728980">
              <a:lnSpc>
                <a:spcPts val="1380"/>
              </a:lnSpc>
              <a:spcBef>
                <a:spcPts val="195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5" dirty="0">
                <a:latin typeface="Times New Roman"/>
                <a:cs typeface="Times New Roman"/>
              </a:rPr>
              <a:t> OSI system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Architecture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CMIS/CMIP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250" y="6337300"/>
            <a:ext cx="4316446" cy="2630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301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Communication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manager and agent application processes uses seven messages to communicate with each </a:t>
            </a:r>
            <a:r>
              <a:rPr sz="1200" spc="-15" dirty="0">
                <a:latin typeface="Times New Roman"/>
                <a:cs typeface="Times New Roman"/>
              </a:rPr>
              <a:t>other.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application process interfaces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 entity sublayer that is above the presentation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layer.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intersystem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Information Protocol (CMIP). The communciation model deals with the application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intersystem message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System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Application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Entity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management application, the System Management Application Process (SMAP) communicates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another mangement application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invoking System Management Application Entity (SMAE),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shown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</a:t>
            </a:r>
            <a:r>
              <a:rPr sz="1200" dirty="0">
                <a:latin typeface="Times New Roman"/>
                <a:cs typeface="Times New Roman"/>
              </a:rPr>
              <a:t> 5.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comprises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several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module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(SMASE)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</a:t>
            </a:r>
            <a:r>
              <a:rPr sz="1200" dirty="0">
                <a:latin typeface="Times New Roman"/>
                <a:cs typeface="Times New Roman"/>
              </a:rPr>
              <a:t> :</a:t>
            </a:r>
            <a:r>
              <a:rPr sz="1200" spc="-5" dirty="0">
                <a:latin typeface="Times New Roman"/>
                <a:cs typeface="Times New Roman"/>
              </a:rPr>
              <a:t> configuration,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fault,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accounting.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0439" y="9083040"/>
            <a:ext cx="3099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5  :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Network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Communcation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8798" y="3956922"/>
            <a:ext cx="3691093" cy="4932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CMISE handles the communications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SMASE, using the </a:t>
            </a:r>
            <a:r>
              <a:rPr sz="1200" spc="-30" dirty="0">
                <a:latin typeface="Times New Roman"/>
                <a:cs typeface="Times New Roman"/>
              </a:rPr>
              <a:t>CMIP. </a:t>
            </a:r>
            <a:r>
              <a:rPr sz="1200" spc="-5" dirty="0">
                <a:latin typeface="Times New Roman"/>
                <a:cs typeface="Times New Roman"/>
              </a:rPr>
              <a:t>The Association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(ACSE)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coordinates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setting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releasing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 association with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application. Once the association has been set </a:t>
            </a:r>
            <a:r>
              <a:rPr sz="1200" dirty="0">
                <a:latin typeface="Times New Roman"/>
                <a:cs typeface="Times New Roman"/>
              </a:rPr>
              <a:t>up,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move </a:t>
            </a:r>
            <a:r>
              <a:rPr sz="1200" dirty="0">
                <a:latin typeface="Times New Roman"/>
                <a:cs typeface="Times New Roman"/>
              </a:rPr>
              <a:t>from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 the remote system via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b="1" spc="-5" dirty="0">
                <a:latin typeface="Times New Roman"/>
                <a:cs typeface="Times New Roman"/>
              </a:rPr>
              <a:t>Remote Operation Service Element (ROSE). </a:t>
            </a:r>
            <a:r>
              <a:rPr sz="1200" spc="-5" dirty="0">
                <a:latin typeface="Times New Roman"/>
                <a:cs typeface="Times New Roman"/>
              </a:rPr>
              <a:t>ROSE issues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 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remote system and receives responses in an asynchronous mode.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other words,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isssued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correlated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corresponding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6 </a:t>
            </a:r>
            <a:r>
              <a:rPr sz="1200" spc="-5" dirty="0">
                <a:latin typeface="Times New Roman"/>
                <a:cs typeface="Times New Roman"/>
              </a:rPr>
              <a:t>shows the interoperability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appliocations in two remote systems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the OSI network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 </a:t>
            </a:r>
            <a:r>
              <a:rPr sz="1200" dirty="0">
                <a:latin typeface="Times New Roman"/>
                <a:cs typeface="Times New Roman"/>
              </a:rPr>
              <a:t>model </a:t>
            </a:r>
            <a:r>
              <a:rPr sz="1200" spc="-5" dirty="0">
                <a:latin typeface="Times New Roman"/>
                <a:cs typeface="Times New Roman"/>
              </a:rPr>
              <a:t>as shown in Figure </a:t>
            </a:r>
            <a:r>
              <a:rPr sz="1200" dirty="0">
                <a:latin typeface="Times New Roman"/>
                <a:cs typeface="Times New Roman"/>
              </a:rPr>
              <a:t>1. </a:t>
            </a:r>
            <a:r>
              <a:rPr sz="1200" spc="-5" dirty="0">
                <a:latin typeface="Times New Roman"/>
                <a:cs typeface="Times New Roman"/>
              </a:rPr>
              <a:t>Communication between SMASE entities exchange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units</a:t>
            </a:r>
            <a:r>
              <a:rPr sz="1200" dirty="0">
                <a:latin typeface="Times New Roman"/>
                <a:cs typeface="Times New Roman"/>
              </a:rPr>
              <a:t> (MA </a:t>
            </a:r>
            <a:r>
              <a:rPr sz="1200" spc="-5" dirty="0">
                <a:latin typeface="Times New Roman"/>
                <a:cs typeface="Times New Roman"/>
              </a:rPr>
              <a:t>PDU).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CMIP PDUs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exchanged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12950" y="8402319"/>
            <a:ext cx="3535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6: </a:t>
            </a:r>
            <a:r>
              <a:rPr sz="1200" b="1" spc="-5" dirty="0">
                <a:latin typeface="Times New Roman"/>
                <a:cs typeface="Times New Roman"/>
              </a:rPr>
              <a:t>OSI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Interoperability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Communication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669" y="3698392"/>
            <a:ext cx="4843292" cy="41023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990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Common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Information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Service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Elements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CMISE </a:t>
            </a:r>
            <a:r>
              <a:rPr sz="1200" spc="-10" dirty="0">
                <a:latin typeface="Times New Roman"/>
                <a:cs typeface="Times New Roman"/>
              </a:rPr>
              <a:t>offers </a:t>
            </a:r>
            <a:r>
              <a:rPr sz="1200" spc="-5" dirty="0">
                <a:latin typeface="Times New Roman"/>
                <a:cs typeface="Times New Roman"/>
              </a:rPr>
              <a:t>services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message 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The seven messages representing the seven services, called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 management Information Service Elements (CMISEs). The communication protocol used </a:t>
            </a:r>
            <a:r>
              <a:rPr sz="1200" dirty="0">
                <a:latin typeface="Times New Roman"/>
                <a:cs typeface="Times New Roman"/>
              </a:rPr>
              <a:t> by </a:t>
            </a:r>
            <a:r>
              <a:rPr sz="1200" spc="-5" dirty="0">
                <a:latin typeface="Times New Roman"/>
                <a:cs typeface="Times New Roman"/>
              </a:rPr>
              <a:t>CMISE 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 </a:t>
            </a:r>
            <a:r>
              <a:rPr sz="1200" dirty="0">
                <a:latin typeface="Times New Roman"/>
                <a:cs typeface="Times New Roman"/>
              </a:rPr>
              <a:t>(CMIP)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9609" y="2133684"/>
          <a:ext cx="5225414" cy="34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01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255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M-EVENT-REPORT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1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M-CREATE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M-DELETE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25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M-CANCEL-GET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8659" y="2630169"/>
            <a:ext cx="6146165" cy="28371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0160" algn="just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/>
                <a:cs typeface="Times New Roman"/>
              </a:rPr>
              <a:t>The CMISE model consistes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two submodels.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the first, the manager sends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command to 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 and may expect </a:t>
            </a:r>
            <a:r>
              <a:rPr sz="1200" dirty="0">
                <a:latin typeface="Times New Roman"/>
                <a:cs typeface="Times New Roman"/>
              </a:rPr>
              <a:t>one or </a:t>
            </a:r>
            <a:r>
              <a:rPr sz="1200" spc="-5" dirty="0">
                <a:latin typeface="Times New Roman"/>
                <a:cs typeface="Times New Roman"/>
              </a:rPr>
              <a:t>more responses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the agent, which is called operations.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submodel is concerned with an unsolicited message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an agent, which may expect confirmation </a:t>
            </a:r>
            <a:r>
              <a:rPr sz="1200" dirty="0">
                <a:latin typeface="Times New Roman"/>
                <a:cs typeface="Times New Roman"/>
              </a:rPr>
              <a:t> from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manager, </a:t>
            </a:r>
            <a:r>
              <a:rPr sz="1200" spc="-5" dirty="0">
                <a:latin typeface="Times New Roman"/>
                <a:cs typeface="Times New Roman"/>
              </a:rPr>
              <a:t>and is called notification. The commands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M-GET, M-SET, </a:t>
            </a:r>
            <a:r>
              <a:rPr sz="1200" spc="-5" dirty="0">
                <a:latin typeface="Times New Roman"/>
                <a:cs typeface="Times New Roman"/>
              </a:rPr>
              <a:t>M-ACTION, M-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CREATE,M-DELETE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M-CANCEL-GET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M-EVENT-REPORT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belongs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notification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stands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</a:t>
            </a:r>
            <a:r>
              <a:rPr sz="1200" spc="-5" dirty="0">
                <a:latin typeface="Times New Roman"/>
                <a:cs typeface="Times New Roman"/>
              </a:rPr>
              <a:t>. 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get,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create,</a:t>
            </a:r>
            <a:r>
              <a:rPr sz="1200" i="1" spc="-5" dirty="0">
                <a:latin typeface="Times New Roman"/>
                <a:cs typeface="Times New Roman"/>
              </a:rPr>
              <a:t> delete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cancel-get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confirmations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confirmed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response may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multiple.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example, the GET command associated 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multiple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object class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(called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scope)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invoke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multiple responses.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operation </a:t>
            </a:r>
            <a:r>
              <a:rPr sz="1200" i="1" spc="-5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i="1" spc="-5" dirty="0">
                <a:latin typeface="Times New Roman"/>
                <a:cs typeface="Times New Roman"/>
              </a:rPr>
              <a:t>action</a:t>
            </a:r>
            <a:r>
              <a:rPr sz="1200" spc="-5" dirty="0">
                <a:latin typeface="Times New Roman"/>
                <a:cs typeface="Times New Roman"/>
              </a:rPr>
              <a:t>, as well as the notifications </a:t>
            </a:r>
            <a:r>
              <a:rPr sz="1200" i="1" spc="-10" dirty="0">
                <a:latin typeface="Times New Roman"/>
                <a:cs typeface="Times New Roman"/>
              </a:rPr>
              <a:t>event-report</a:t>
            </a:r>
            <a:r>
              <a:rPr sz="1200" spc="-1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5" dirty="0">
                <a:latin typeface="Times New Roman"/>
                <a:cs typeface="Times New Roman"/>
              </a:rPr>
              <a:t>require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acknowlegdements.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either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confirmed</a:t>
            </a:r>
            <a:r>
              <a:rPr sz="1200" dirty="0">
                <a:latin typeface="Times New Roman"/>
                <a:cs typeface="Times New Roman"/>
              </a:rPr>
              <a:t> 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unconfirmed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confirmation depends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 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operations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notification, and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data format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values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listed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along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brief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0090" y="5632450"/>
          <a:ext cx="6126480" cy="3444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203200" algn="ctr">
                        <a:lnSpc>
                          <a:spcPts val="1380"/>
                        </a:lnSpc>
                        <a:spcBef>
                          <a:spcPts val="28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OPE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b="1" spc="-9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6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UE 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CONFIRMED/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UNCONFIRMED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M-EVENT- REPORT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43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notification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responses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 marR="31115">
                        <a:lnSpc>
                          <a:spcPts val="1380"/>
                        </a:lnSpc>
                        <a:spcBef>
                          <a:spcPts val="2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CMISE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service,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2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64769">
                        <a:lnSpc>
                          <a:spcPts val="1380"/>
                        </a:lnSpc>
                        <a:spcBef>
                          <a:spcPts val="285"/>
                        </a:spcBef>
                        <a:tabLst>
                          <a:tab pos="69850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Ret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ve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0259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	values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from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43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4/5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modify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attributes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M-ACTION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439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6/7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Initiate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manged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6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M-CREATE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67945">
                        <a:lnSpc>
                          <a:spcPts val="1380"/>
                        </a:lnSpc>
                        <a:spcBef>
                          <a:spcPts val="285"/>
                        </a:spcBef>
                        <a:tabLst>
                          <a:tab pos="674370" algn="l"/>
                          <a:tab pos="966469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	op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57213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	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create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M-DELETE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67945">
                        <a:lnSpc>
                          <a:spcPts val="1380"/>
                        </a:lnSpc>
                        <a:spcBef>
                          <a:spcPts val="285"/>
                        </a:spcBef>
                        <a:tabLst>
                          <a:tab pos="674370" algn="l"/>
                          <a:tab pos="966469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	op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managed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objects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572135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system	to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M-CANCEL-GET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925" marR="27305">
                        <a:lnSpc>
                          <a:spcPts val="1380"/>
                        </a:lnSpc>
                        <a:spcBef>
                          <a:spcPts val="28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Commands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cancel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previously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sent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M-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service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59" y="697230"/>
            <a:ext cx="6142355" cy="214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5" dirty="0">
                <a:latin typeface="Times New Roman"/>
                <a:cs typeface="Times New Roman"/>
              </a:rPr>
              <a:t> Network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Management Information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Protocol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CMIP is the communication interface with the CMISE.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generates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PDU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message.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PDU format generated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CMIP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modification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generic ROSE </a:t>
            </a:r>
            <a:r>
              <a:rPr sz="1200" dirty="0">
                <a:latin typeface="Times New Roman"/>
                <a:cs typeface="Times New Roman"/>
              </a:rPr>
              <a:t>PDU </a:t>
            </a:r>
            <a:r>
              <a:rPr sz="1200" spc="-5" dirty="0">
                <a:latin typeface="Times New Roman"/>
                <a:cs typeface="Times New Roman"/>
              </a:rPr>
              <a:t>format as shown in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 </a:t>
            </a:r>
            <a:r>
              <a:rPr sz="1200" dirty="0">
                <a:latin typeface="Times New Roman"/>
                <a:cs typeface="Times New Roman"/>
              </a:rPr>
              <a:t>7. The </a:t>
            </a:r>
            <a:r>
              <a:rPr sz="1200" spc="-5" dirty="0">
                <a:latin typeface="Times New Roman"/>
                <a:cs typeface="Times New Roman"/>
              </a:rPr>
              <a:t>invoke ID field is the PDU identifier and is used in correlating the response.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 value is determined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the appropriate operation/ notification as in </a:t>
            </a:r>
            <a:r>
              <a:rPr sz="1200" spc="-15" dirty="0">
                <a:latin typeface="Times New Roman"/>
                <a:cs typeface="Times New Roman"/>
              </a:rPr>
              <a:t>Table.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example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operation </a:t>
            </a:r>
            <a:r>
              <a:rPr sz="1200" dirty="0">
                <a:latin typeface="Times New Roman"/>
                <a:cs typeface="Times New Roman"/>
              </a:rPr>
              <a:t>will </a:t>
            </a:r>
            <a:r>
              <a:rPr sz="1200" spc="-5" dirty="0">
                <a:latin typeface="Times New Roman"/>
                <a:cs typeface="Times New Roman"/>
              </a:rPr>
              <a:t>have an operation value </a:t>
            </a:r>
            <a:r>
              <a:rPr sz="1200" dirty="0">
                <a:latin typeface="Times New Roman"/>
                <a:cs typeface="Times New Roman"/>
              </a:rPr>
              <a:t>of 3.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next </a:t>
            </a:r>
            <a:r>
              <a:rPr sz="1200" spc="-5" dirty="0">
                <a:latin typeface="Times New Roman"/>
                <a:cs typeface="Times New Roman"/>
              </a:rPr>
              <a:t>two fiels in the CMIP PDU are 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managed object class and the managed object instance. The term </a:t>
            </a:r>
            <a:r>
              <a:rPr sz="1200" i="1" dirty="0">
                <a:latin typeface="Times New Roman"/>
                <a:cs typeface="Times New Roman"/>
              </a:rPr>
              <a:t>base </a:t>
            </a:r>
            <a:r>
              <a:rPr sz="1200" i="1" spc="-5" dirty="0">
                <a:latin typeface="Times New Roman"/>
                <a:cs typeface="Times New Roman"/>
              </a:rPr>
              <a:t>objec</a:t>
            </a:r>
            <a:r>
              <a:rPr sz="1200" spc="-5" dirty="0">
                <a:latin typeface="Times New Roman"/>
                <a:cs typeface="Times New Roman"/>
              </a:rPr>
              <a:t>t is used in connection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retrieval using the </a:t>
            </a:r>
            <a:r>
              <a:rPr sz="1200" b="1" spc="-5" dirty="0">
                <a:latin typeface="Times New Roman"/>
                <a:cs typeface="Times New Roman"/>
              </a:rPr>
              <a:t>get </a:t>
            </a:r>
            <a:r>
              <a:rPr sz="1200" spc="-5" dirty="0">
                <a:latin typeface="Times New Roman"/>
                <a:cs typeface="Times New Roman"/>
              </a:rPr>
              <a:t>commands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specifying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base object. The information field is </a:t>
            </a:r>
            <a:r>
              <a:rPr sz="1200" dirty="0">
                <a:latin typeface="Times New Roman"/>
                <a:cs typeface="Times New Roman"/>
              </a:rPr>
              <a:t>a group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fields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operation-specific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3856990"/>
            <a:ext cx="6142990" cy="564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</a:t>
            </a:r>
            <a:r>
              <a:rPr sz="1200" b="1" dirty="0">
                <a:latin typeface="Times New Roman"/>
                <a:cs typeface="Times New Roman"/>
              </a:rPr>
              <a:t>gu</a:t>
            </a:r>
            <a:r>
              <a:rPr sz="1200" b="1" spc="-2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7 :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IP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DU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APPLICATION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FUNCTIONS MANAGEMENT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OSI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dirty="0">
                <a:latin typeface="Times New Roman"/>
                <a:cs typeface="Times New Roman"/>
              </a:rPr>
              <a:t> paid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(functional model), which motivated development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rest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OSI </a:t>
            </a:r>
            <a:r>
              <a:rPr sz="1200" spc="-5" dirty="0">
                <a:latin typeface="Times New Roman"/>
                <a:cs typeface="Times New Roman"/>
              </a:rPr>
              <a:t>management model.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functions management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compartmentalized as shown in Figure </a:t>
            </a:r>
            <a:r>
              <a:rPr sz="1200" dirty="0">
                <a:latin typeface="Times New Roman"/>
                <a:cs typeface="Times New Roman"/>
              </a:rPr>
              <a:t>8, </a:t>
            </a:r>
            <a:r>
              <a:rPr sz="1200" spc="-5" dirty="0">
                <a:latin typeface="Times New Roman"/>
                <a:cs typeface="Times New Roman"/>
              </a:rPr>
              <a:t>as 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functional areas,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management 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(SMFs) 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CMIDEs. Management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application functions invoke SMFs, which in turn utilizes the common managemnt information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execute 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five system application functional areas are configuration, fault, performance, security 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accounting. They are represented as clouds in Figure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because the functional areas overlap.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dirty="0">
                <a:latin typeface="Times New Roman"/>
                <a:cs typeface="Times New Roman"/>
              </a:rPr>
              <a:t> fault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 They may even use common management functions. Hence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OSI specifications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SMFs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primitive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 functions.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SMFs are abstract specifications, more like requirements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functions needed to implement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applications. They are shown under SMFs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 Figure </a:t>
            </a:r>
            <a:r>
              <a:rPr sz="1200" dirty="0">
                <a:latin typeface="Times New Roman"/>
                <a:cs typeface="Times New Roman"/>
              </a:rPr>
              <a:t>8. The purpose of </a:t>
            </a:r>
            <a:r>
              <a:rPr sz="1200" spc="-5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the functions can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inferred</a:t>
            </a:r>
            <a:r>
              <a:rPr sz="1200" dirty="0">
                <a:latin typeface="Times New Roman"/>
                <a:cs typeface="Times New Roman"/>
              </a:rPr>
              <a:t> 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title.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relationships 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 the configuration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managed objects.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knowledge function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exchanges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control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alarm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reporting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 function,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confidence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diagnostic test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categories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fault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adminstration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notifications.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summarization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could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fault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in trouble ticket adminstration, </a:t>
            </a:r>
            <a:r>
              <a:rPr sz="1200" dirty="0">
                <a:latin typeface="Times New Roman"/>
                <a:cs typeface="Times New Roman"/>
              </a:rPr>
              <a:t>or for </a:t>
            </a:r>
            <a:r>
              <a:rPr sz="1200" spc="-5" dirty="0">
                <a:latin typeface="Times New Roman"/>
                <a:cs typeface="Times New Roman"/>
              </a:rPr>
              <a:t>performance management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as with statistics. The function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preprocesses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compresses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prior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transmission.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SMFs related to security management applications are the security alarm reporting functions,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audit </a:t>
            </a:r>
            <a:r>
              <a:rPr sz="1200" spc="-5" dirty="0">
                <a:latin typeface="Times New Roman"/>
                <a:cs typeface="Times New Roman"/>
              </a:rPr>
              <a:t>trial function, and object and attributes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access control.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account metering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workload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towards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accounting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scheduling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-5" dirty="0">
                <a:latin typeface="Times New Roman"/>
                <a:cs typeface="Times New Roman"/>
              </a:rPr>
              <a:t> general</a:t>
            </a:r>
            <a:r>
              <a:rPr sz="1200" dirty="0">
                <a:latin typeface="Times New Roman"/>
                <a:cs typeface="Times New Roman"/>
              </a:rPr>
              <a:t> SMF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schedule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459" y="2947670"/>
            <a:ext cx="3729125" cy="608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689" y="697230"/>
            <a:ext cx="2072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Telecomm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59" y="7118350"/>
            <a:ext cx="614172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Figure</a:t>
            </a:r>
            <a:r>
              <a:rPr sz="1200" b="1" dirty="0">
                <a:latin typeface="Times New Roman"/>
                <a:cs typeface="Times New Roman"/>
              </a:rPr>
              <a:t> 8: </a:t>
            </a:r>
            <a:r>
              <a:rPr sz="1200" b="1" spc="-5" dirty="0">
                <a:latin typeface="Times New Roman"/>
                <a:cs typeface="Times New Roman"/>
              </a:rPr>
              <a:t>Functions</a:t>
            </a:r>
            <a:r>
              <a:rPr sz="1200" b="1" dirty="0">
                <a:latin typeface="Times New Roman"/>
                <a:cs typeface="Times New Roman"/>
              </a:rPr>
              <a:t> of </a:t>
            </a:r>
            <a:r>
              <a:rPr sz="1200" b="1" spc="-5" dirty="0">
                <a:latin typeface="Times New Roman"/>
                <a:cs typeface="Times New Roman"/>
              </a:rPr>
              <a:t>Management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The third compartment in Figure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-5" dirty="0">
                <a:latin typeface="Times New Roman"/>
                <a:cs typeface="Times New Roman"/>
              </a:rPr>
              <a:t>identifies the common management service elements invoked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 SMFs to perform the tasks. They are the seven CMISE services: </a:t>
            </a:r>
            <a:r>
              <a:rPr sz="1200" spc="-20" dirty="0">
                <a:latin typeface="Times New Roman"/>
                <a:cs typeface="Times New Roman"/>
              </a:rPr>
              <a:t>M-EVENT-REPORT, M-GET,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M-SET,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M-ACTION,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M-CREATE,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M-DELETE,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M-CANCEL-GET.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44" y="1214119"/>
            <a:ext cx="5075113" cy="55662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DD55040CA4940B849E682C4DB4459" ma:contentTypeVersion="0" ma:contentTypeDescription="Create a new document." ma:contentTypeScope="" ma:versionID="8f508ca3953222766e7f255dedc919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257089-F4E0-498E-B9AE-4214DACAE6C7}"/>
</file>

<file path=customXml/itemProps2.xml><?xml version="1.0" encoding="utf-8"?>
<ds:datastoreItem xmlns:ds="http://schemas.openxmlformats.org/officeDocument/2006/customXml" ds:itemID="{98901967-1601-417B-B88B-BF91441EEF77}"/>
</file>

<file path=customXml/itemProps3.xml><?xml version="1.0" encoding="utf-8"?>
<ds:datastoreItem xmlns:ds="http://schemas.openxmlformats.org/officeDocument/2006/customXml" ds:itemID="{7B87BB70-D3C9-43E6-BA87-E5C19984DBD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1811</Words>
  <Application>Microsoft Office PowerPoint</Application>
  <PresentationFormat>Custom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Amol Mangrulkar</cp:lastModifiedBy>
  <cp:revision>2</cp:revision>
  <dcterms:created xsi:type="dcterms:W3CDTF">2023-02-15T04:14:33Z</dcterms:created>
  <dcterms:modified xsi:type="dcterms:W3CDTF">2024-01-19T06:26:14Z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2016-03-09T00:00:00Z</vt:filetime>
  </property>
  <property fmtid="{D5CDD505-2E9C-101B-9397-08002B2CF9AE}" pid="3" name="Creator">
    <vt:lpwstr>Writer</vt:lpwstr>
  </property>
  <property fmtid="{D5CDD505-2E9C-101B-9397-08002B2CF9AE}" pid="4" name="LastSaved">
    <vt:filetime>2016-03-09T00:00:00Z</vt:filetime>
  </property>
  <property fmtid="{D5CDD505-2E9C-101B-9397-08002B2CF9AE}" pid="5" name="ContentTypeId">
    <vt:lpwstr>0x01010013EDD55040CA4940B849E682C4DB4459</vt:lpwstr>
  </property>
</Properties>
</file>