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4" d="100"/>
          <a:sy n="124" d="100"/>
        </p:scale>
        <p:origin x="43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E311-056C-9CFC-2873-D2343EF26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916DC-5ACF-0F41-6D2E-FCDAAB735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3EF7-AAE1-210B-B99D-79499B48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ED2F-A951-9A16-6982-E4BBBAA3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97B5-1E05-0269-0578-EB0AB300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CC08-A0CE-099F-2CC0-C9E9700F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ECD94-E5E6-99E4-74AA-607B9BF2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DE64-9234-532A-BCAA-7CDB159B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A3F7-56B1-05A9-70B3-58F1201A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F01D-D65A-A264-34F8-3EC6EC6F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22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99E2-6C97-7993-8906-24C9FDA04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1BBB2-686C-D780-AC64-15401C808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EC0A-4DAF-86DD-11B3-32971603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7806-98A8-8A2F-FFB5-012426F2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9B64-44C8-DB1A-9A21-1A6B0057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6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DE4-35C7-808A-A7BD-B0A752F8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7C1F-5718-9D74-C66B-BBEFF520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BC07-D82D-30BB-0FDA-A7CFB9A5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F58A-2425-F3F4-3518-9E527151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032A-F5A3-7E60-C0ED-D79BAF1A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4CA1-0D6F-FC99-F4AB-1A3DE389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2BE0-EFD3-502A-DA42-B65D469A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6B6C-6304-9FD6-89D0-BA219781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DC6D-1C99-E779-EAF8-E5EF6867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1AECF-3FA9-73C3-F624-6CF0C0AC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BEFC-9B49-69D1-A3E1-D60518C1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6887-A52D-5C02-5099-D06DAA6BA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D732-5266-F345-A1C2-AA56669F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277E-48F1-0123-4043-761C8C94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2C256-06DF-5452-8D02-D8A98DD5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A02A3-11B3-1EDD-EA4A-8DDB42B5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B9CB-C8F9-4F42-4651-CA118E04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4250-8C24-1152-D530-2788AFB8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CA45F-1156-F697-845D-527627BC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1A0BD-4F16-9EBE-F1D7-897FE510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AA520-5FDE-EA6E-E9EC-67586BBF8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8E995-7534-38DF-FDA9-90AD7910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DA295-85DA-A9A5-C84F-7EDED04F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E24B3-A7DF-2D44-C9EC-03DF697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6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05A8-55FE-2DF9-F2F7-A26574A8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5C9A1-818C-FBCC-F3E4-91F49F78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2C848-71C2-AAC2-80AF-A49413E3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FD736-2214-25D7-2A80-9A7B191E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4C241-E619-BF2F-6F43-E5663647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EAB84-2288-EB02-9948-D442B38A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00C5-6970-6A63-C715-6242C6E2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8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FA88-FA1A-1D36-4310-93ECDF57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CA29-B2F1-59C9-92E3-CEF77C01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87825-FEE9-E743-6260-340EDC0F1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ABB7-6C3C-9D8F-8884-17498179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6286-05C4-E9C1-961E-91243F4E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CA43-F537-C424-BE0D-1EB42239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BC-33C7-A8C8-B0B2-AE7BB1C0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90D77-0D3D-8715-1787-B7213B9E8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C3FA8-4D9F-6713-8EE2-ACEF5B6F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50E33-E10E-EC13-8E62-F064A8F7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662C-3951-C24C-87B7-1172086F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CE5-0C5F-6336-EF9E-28C155E0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42105-732B-59D7-F0A3-E713C406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A007-57DE-F230-0FD1-FC552C68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93A8-87E6-2720-731C-61F64C7D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2264-4824-48D8-A641-16ABA0BCC1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FC72-2A03-5FE2-FEBF-9099A18A4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74DD-E82C-8F25-BA45-C767AFCD2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6F77-8BF9-439D-8AC0-1A975390E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1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5A7-8DDE-9066-F993-F7508E495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E0E26-BD56-4C81-DB57-0DEDC12C9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D2D8D-DDAA-FCCB-4650-E2443B6F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8518988" cy="34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6D37-F8D8-2880-DB41-344A445E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FA0F-65E7-DD65-9A10-76462F8E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661DE-0C23-50C4-C61C-1D6E0CA5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2" y="365125"/>
            <a:ext cx="6852089" cy="61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EBB7-AFC7-D260-C587-33A7D7D5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38A3-FF5E-54C3-80B1-AE4832B4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4F3E1-FC84-4B1C-758B-6A301CD6284B}"/>
              </a:ext>
            </a:extLst>
          </p:cNvPr>
          <p:cNvSpPr txBox="1"/>
          <p:nvPr/>
        </p:nvSpPr>
        <p:spPr>
          <a:xfrm>
            <a:off x="838200" y="451566"/>
            <a:ext cx="8303443" cy="560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 sz="1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M-GET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This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service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comprises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i="1" spc="-10" dirty="0">
                <a:latin typeface="Times New Roman"/>
                <a:cs typeface="Times New Roman"/>
              </a:rPr>
              <a:t>request</a:t>
            </a:r>
            <a:r>
              <a:rPr lang="en-US" sz="1800" i="1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i="1" spc="-10" dirty="0">
                <a:latin typeface="Times New Roman"/>
                <a:cs typeface="Times New Roman"/>
              </a:rPr>
              <a:t>response</a:t>
            </a:r>
            <a:r>
              <a:rPr lang="en-US" sz="1800" i="1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messages.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M-GET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requires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confirmation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from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agent.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165"/>
              </a:spcBef>
            </a:pPr>
            <a:r>
              <a:rPr lang="en-US" sz="1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M-SET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13335">
              <a:lnSpc>
                <a:spcPts val="1380"/>
              </a:lnSpc>
              <a:spcBef>
                <a:spcPts val="7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This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service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enables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setting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up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attribute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values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</a:t>
            </a:r>
            <a:r>
              <a:rPr lang="en-US" sz="1800" spc="9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managed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object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may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confirmation.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en-US" sz="1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M-ACTION</a:t>
            </a:r>
            <a:endParaRPr lang="en-US" sz="1800" dirty="0">
              <a:latin typeface="Times New Roman"/>
              <a:cs typeface="Times New Roman"/>
            </a:endParaRPr>
          </a:p>
          <a:p>
            <a:pPr marL="50800">
              <a:lnSpc>
                <a:spcPts val="141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This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service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to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perform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operations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managed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object,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confirmation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optional.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en-US" sz="1800" b="1" spc="-15" dirty="0">
                <a:solidFill>
                  <a:srgbClr val="00007F"/>
                </a:solidFill>
                <a:latin typeface="Times New Roman"/>
                <a:cs typeface="Times New Roman"/>
              </a:rPr>
              <a:t>M-CREATE</a:t>
            </a:r>
            <a:r>
              <a:rPr lang="en-US" sz="1800" b="1" spc="-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&amp;</a:t>
            </a:r>
            <a:r>
              <a:rPr lang="en-US" sz="1800" b="1" spc="-2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M-DELETE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8890">
              <a:lnSpc>
                <a:spcPts val="1380"/>
              </a:lnSpc>
              <a:spcBef>
                <a:spcPts val="6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These</a:t>
            </a:r>
            <a:r>
              <a:rPr lang="en-US" sz="1800" spc="2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services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are</a:t>
            </a:r>
            <a:r>
              <a:rPr lang="en-US" sz="1800" spc="2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used</a:t>
            </a:r>
            <a:r>
              <a:rPr lang="en-US" sz="1800" spc="2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to</a:t>
            </a:r>
            <a:r>
              <a:rPr lang="en-US" sz="1800" spc="2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create</a:t>
            </a:r>
            <a:r>
              <a:rPr lang="en-US" sz="1800" spc="204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2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delete</a:t>
            </a:r>
            <a:r>
              <a:rPr lang="en-US" sz="1800" spc="2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object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classes,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for</a:t>
            </a:r>
            <a:r>
              <a:rPr lang="en-US" sz="1800" spc="2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which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there</a:t>
            </a:r>
            <a:r>
              <a:rPr lang="en-US" sz="1800" spc="2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is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no</a:t>
            </a:r>
            <a:r>
              <a:rPr lang="en-US" sz="1800" spc="2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equivalent</a:t>
            </a:r>
            <a:r>
              <a:rPr lang="en-US" sz="1800" spc="204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SNMP.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Both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these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OSI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messages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confirmation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from</a:t>
            </a:r>
            <a:r>
              <a:rPr lang="en-US" sz="1800" spc="-5" dirty="0">
                <a:latin typeface="Times New Roman"/>
                <a:cs typeface="Times New Roman"/>
              </a:rPr>
              <a:t> 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agent.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en-US" sz="1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M-CANCEL-GET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  <a:spcBef>
                <a:spcPts val="65"/>
              </a:spcBef>
            </a:pPr>
            <a:r>
              <a:rPr lang="en-US" sz="1800" dirty="0">
                <a:latin typeface="Times New Roman"/>
                <a:cs typeface="Times New Roman"/>
              </a:rPr>
              <a:t>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M-GET request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message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may</a:t>
            </a:r>
            <a:r>
              <a:rPr lang="en-US" sz="1800" dirty="0">
                <a:latin typeface="Times New Roman"/>
                <a:cs typeface="Times New Roman"/>
              </a:rPr>
              <a:t> be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canceled</a:t>
            </a:r>
            <a:r>
              <a:rPr lang="en-US" sz="1800" dirty="0">
                <a:latin typeface="Times New Roman"/>
                <a:cs typeface="Times New Roman"/>
              </a:rPr>
              <a:t> by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M-CANCEL-GET message,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which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confirmation</a:t>
            </a:r>
            <a:r>
              <a:rPr lang="en-US" sz="1800" dirty="0">
                <a:latin typeface="Times New Roman"/>
                <a:cs typeface="Times New Roman"/>
              </a:rPr>
              <a:t> from</a:t>
            </a:r>
            <a:r>
              <a:rPr lang="en-US" sz="1800" spc="-5" dirty="0">
                <a:latin typeface="Times New Roman"/>
                <a:cs typeface="Times New Roman"/>
              </a:rPr>
              <a:t> 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agent.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en-US" sz="1800" b="1" spc="-15" dirty="0">
                <a:solidFill>
                  <a:srgbClr val="00007F"/>
                </a:solidFill>
                <a:latin typeface="Times New Roman"/>
                <a:cs typeface="Times New Roman"/>
              </a:rPr>
              <a:t>M-EVENT-REPORT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 indent="53340">
              <a:lnSpc>
                <a:spcPts val="1380"/>
              </a:lnSpc>
              <a:spcBef>
                <a:spcPts val="6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This</a:t>
            </a:r>
            <a:r>
              <a:rPr lang="en-US" sz="1800" spc="1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service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is</a:t>
            </a:r>
            <a:r>
              <a:rPr lang="en-US" sz="1800" spc="1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akin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to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trap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message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SNMP,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but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it</a:t>
            </a:r>
            <a:r>
              <a:rPr lang="en-US" sz="1800" spc="1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has</a:t>
            </a:r>
            <a:r>
              <a:rPr lang="en-US" sz="1800" spc="1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much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broader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effect</a:t>
            </a:r>
            <a:r>
              <a:rPr lang="en-US" sz="1800" spc="1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than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few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generic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alarms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SNMP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191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1A3-EFFD-EAF1-0BF8-F1F703F0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471-E2BB-211E-FF0E-88681A35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812F9-B17C-4D2A-83F9-381281C48685}"/>
              </a:ext>
            </a:extLst>
          </p:cNvPr>
          <p:cNvSpPr txBox="1"/>
          <p:nvPr/>
        </p:nvSpPr>
        <p:spPr>
          <a:xfrm>
            <a:off x="838200" y="365124"/>
            <a:ext cx="10238295" cy="1553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sz="1800" b="1" spc="-5" dirty="0">
                <a:latin typeface="Times New Roman"/>
                <a:cs typeface="Times New Roman"/>
              </a:rPr>
              <a:t>Communication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Model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The manager and agent application processes uses seven messages to communicate with each </a:t>
            </a:r>
            <a:r>
              <a:rPr lang="en-US" sz="1800" spc="-15" dirty="0">
                <a:latin typeface="Times New Roman"/>
                <a:cs typeface="Times New Roman"/>
              </a:rPr>
              <a:t>other.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 application process interfaces with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application entity sublayer that is above the presentation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layer.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communication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protocol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used</a:t>
            </a:r>
            <a:r>
              <a:rPr lang="en-US" sz="1800" dirty="0">
                <a:latin typeface="Times New Roman"/>
                <a:cs typeface="Times New Roman"/>
              </a:rPr>
              <a:t> for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intersystem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communication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29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Common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Management Information Protocol (CMIP). The </a:t>
            </a:r>
            <a:r>
              <a:rPr lang="en-US" sz="1800" spc="-5" dirty="0" err="1">
                <a:latin typeface="Times New Roman"/>
                <a:cs typeface="Times New Roman"/>
              </a:rPr>
              <a:t>communciation</a:t>
            </a:r>
            <a:r>
              <a:rPr lang="en-US" sz="1800" spc="-5" dirty="0">
                <a:latin typeface="Times New Roman"/>
                <a:cs typeface="Times New Roman"/>
              </a:rPr>
              <a:t> model deals with the application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entity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layer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 intersystem message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protocol.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80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16FC-E628-DA82-8F66-305F0AB4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B14E-E349-510A-F7AF-2833E488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4340-E2E3-0F14-DFEC-BCF36EE7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7D1D-8B0E-FF53-D3E3-52F76929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9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34C-6677-F2A4-B70B-64A00F15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B89E-CA6A-10FD-4CE4-50845CF7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DD55040CA4940B849E682C4DB4459" ma:contentTypeVersion="0" ma:contentTypeDescription="Create a new document." ma:contentTypeScope="" ma:versionID="8f508ca3953222766e7f255dedc919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080593-EE20-453E-A7F7-CE7F7E591A1B}"/>
</file>

<file path=customXml/itemProps2.xml><?xml version="1.0" encoding="utf-8"?>
<ds:datastoreItem xmlns:ds="http://schemas.openxmlformats.org/officeDocument/2006/customXml" ds:itemID="{A21B0FAE-9BED-4B44-B0EB-4F13129E7CD1}"/>
</file>

<file path=customXml/itemProps3.xml><?xml version="1.0" encoding="utf-8"?>
<ds:datastoreItem xmlns:ds="http://schemas.openxmlformats.org/officeDocument/2006/customXml" ds:itemID="{88F59D7E-A0FD-4E69-946D-0975061F9284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Mangrulkar</dc:creator>
  <cp:lastModifiedBy>Amol Mangrulkar</cp:lastModifiedBy>
  <cp:revision>2</cp:revision>
  <dcterms:created xsi:type="dcterms:W3CDTF">2024-01-19T05:13:42Z</dcterms:created>
  <dcterms:modified xsi:type="dcterms:W3CDTF">2024-01-19T06:47:01Z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0x01010013EDD55040CA4940B849E682C4DB4459</vt:lpwstr>
  </property>
</Properties>
</file>