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3" r:id="rId12"/>
    <p:sldId id="292" r:id="rId13"/>
    <p:sldId id="294" r:id="rId14"/>
    <p:sldId id="295" r:id="rId15"/>
    <p:sldId id="296" r:id="rId16"/>
    <p:sldId id="29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47"/>
    <a:srgbClr val="00A8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51" autoAdjust="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FC561-063E-4DED-9167-997359F8C5F4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92F29-942D-4097-B348-1BCF54612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001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92F29-942D-4097-B348-1BCF546127F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604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E9C7-B2AA-47F3-AACC-7A00E0E70B2A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7214-DE87-44BB-AA4B-0603A8D49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3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E9C7-B2AA-47F3-AACC-7A00E0E70B2A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7214-DE87-44BB-AA4B-0603A8D49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68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E9C7-B2AA-47F3-AACC-7A00E0E70B2A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7214-DE87-44BB-AA4B-0603A8D49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13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E9C7-B2AA-47F3-AACC-7A00E0E70B2A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7214-DE87-44BB-AA4B-0603A8D49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15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E9C7-B2AA-47F3-AACC-7A00E0E70B2A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7214-DE87-44BB-AA4B-0603A8D49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02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E9C7-B2AA-47F3-AACC-7A00E0E70B2A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7214-DE87-44BB-AA4B-0603A8D49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80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E9C7-B2AA-47F3-AACC-7A00E0E70B2A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7214-DE87-44BB-AA4B-0603A8D49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88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E9C7-B2AA-47F3-AACC-7A00E0E70B2A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7214-DE87-44BB-AA4B-0603A8D49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76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E9C7-B2AA-47F3-AACC-7A00E0E70B2A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7214-DE87-44BB-AA4B-0603A8D49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05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E9C7-B2AA-47F3-AACC-7A00E0E70B2A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7214-DE87-44BB-AA4B-0603A8D49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05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E9C7-B2AA-47F3-AACC-7A00E0E70B2A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7214-DE87-44BB-AA4B-0603A8D49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06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2E9C7-B2AA-47F3-AACC-7A00E0E70B2A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7214-DE87-44BB-AA4B-0603A8D49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44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Optical Time Domain Multiplexing (OTDM)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0446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9696"/>
            <a:ext cx="12192000" cy="5701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dirty="0"/>
              <a:t>In both the bit-interleaved and the packet-interleaved case, framing pulses can be used. </a:t>
            </a:r>
            <a:endParaRPr lang="en-US" sz="27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dirty="0" smtClean="0"/>
              <a:t>In </a:t>
            </a:r>
            <a:r>
              <a:rPr lang="en-US" sz="2700" dirty="0"/>
              <a:t>the packet-interleaved case, framing pulses mark the boundary between packets. </a:t>
            </a:r>
            <a:endParaRPr lang="en-US" sz="27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dirty="0" smtClean="0"/>
              <a:t>In </a:t>
            </a:r>
            <a:r>
              <a:rPr lang="en-US" sz="2700" dirty="0"/>
              <a:t>the bit-interleaved case, if n input data streams are to be multiplexed, a framing pulse is used every </a:t>
            </a:r>
            <a:r>
              <a:rPr lang="en-US" sz="2700" dirty="0" smtClean="0"/>
              <a:t>n bits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dirty="0"/>
              <a:t>If n data streams are to be multiplexed and the bit period of each of these streams is T. </a:t>
            </a:r>
            <a:endParaRPr lang="en-US" sz="27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b="1" dirty="0" smtClean="0">
                <a:solidFill>
                  <a:srgbClr val="FF0000"/>
                </a:solidFill>
              </a:rPr>
              <a:t>If </a:t>
            </a:r>
            <a:r>
              <a:rPr lang="en-US" sz="2700" b="1" dirty="0">
                <a:solidFill>
                  <a:srgbClr val="FF0000"/>
                </a:solidFill>
              </a:rPr>
              <a:t>framing pulses are used, then the inter pulse width is τ = T/(n + 1) because n + 1 pulses (including the framing pulse) must be transmitted in each bit period</a:t>
            </a:r>
            <a:endParaRPr lang="en-IN" sz="27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555731"/>
              </p:ext>
            </p:extLst>
          </p:nvPr>
        </p:nvGraphicFramePr>
        <p:xfrm>
          <a:off x="180340" y="0"/>
          <a:ext cx="4353348" cy="6725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Bitmap Image" r:id="rId3" imgW="2260440" imgH="3492360" progId="Paint.Picture.1">
                  <p:embed/>
                </p:oleObj>
              </mc:Choice>
              <mc:Fallback>
                <p:oleObj name="Bitmap Image" r:id="rId3" imgW="2260440" imgH="349236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340" y="0"/>
                        <a:ext cx="4353348" cy="67256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23840" y="4210581"/>
            <a:ext cx="674624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Velocity of light in silica optical fiber = 2*10^8 m/s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For 1 m fiber,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Time = Distance/velocity = 1/</a:t>
            </a:r>
            <a:r>
              <a:rPr lang="en-US" sz="2400" b="1" dirty="0">
                <a:solidFill>
                  <a:srgbClr val="FF0000"/>
                </a:solidFill>
              </a:rPr>
              <a:t> 2*10^8 </a:t>
            </a:r>
            <a:r>
              <a:rPr lang="en-US" sz="2400" b="1" dirty="0" smtClean="0">
                <a:solidFill>
                  <a:srgbClr val="FF0000"/>
                </a:solidFill>
              </a:rPr>
              <a:t>m/s = 5 ns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Therefore, delay = 5 ns is introduced in 1m fiber</a:t>
            </a:r>
            <a:endParaRPr lang="en-IN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253550"/>
              </p:ext>
            </p:extLst>
          </p:nvPr>
        </p:nvGraphicFramePr>
        <p:xfrm>
          <a:off x="5229224" y="159068"/>
          <a:ext cx="6089015" cy="3942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Bitmap Image" r:id="rId5" imgW="4070520" imgH="2635200" progId="Paint.Picture.1">
                  <p:embed/>
                </p:oleObj>
              </mc:Choice>
              <mc:Fallback>
                <p:oleObj name="Bitmap Image" r:id="rId5" imgW="4070520" imgH="263520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29224" y="159068"/>
                        <a:ext cx="6089015" cy="3942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9634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533182"/>
              </p:ext>
            </p:extLst>
          </p:nvPr>
        </p:nvGraphicFramePr>
        <p:xfrm>
          <a:off x="0" y="618172"/>
          <a:ext cx="12145178" cy="5650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Bitmap Image" r:id="rId3" imgW="10667880" imgH="3606840" progId="Paint.Picture.1">
                  <p:embed/>
                </p:oleObj>
              </mc:Choice>
              <mc:Fallback>
                <p:oleObj name="Bitmap Image" r:id="rId3" imgW="10667880" imgH="360684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618172"/>
                        <a:ext cx="12145178" cy="5650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3340144" y="6268720"/>
            <a:ext cx="65651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Operation of Bit interleaving Multiplexing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340616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662039"/>
              </p:ext>
            </p:extLst>
          </p:nvPr>
        </p:nvGraphicFramePr>
        <p:xfrm>
          <a:off x="-24612" y="132080"/>
          <a:ext cx="12216611" cy="6577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Bitmap Image" r:id="rId3" imgW="7854840" imgH="4229280" progId="Paint.Picture.1">
                  <p:embed/>
                </p:oleObj>
              </mc:Choice>
              <mc:Fallback>
                <p:oleObj name="Bitmap Image" r:id="rId3" imgW="7854840" imgH="422928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4612" y="132080"/>
                        <a:ext cx="12216611" cy="6577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/>
          <p:cNvCxnSpPr/>
          <p:nvPr/>
        </p:nvCxnSpPr>
        <p:spPr>
          <a:xfrm flipV="1">
            <a:off x="2326640" y="6156960"/>
            <a:ext cx="2854960" cy="101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6634480" y="6146800"/>
            <a:ext cx="2854960" cy="101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570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7" y="163986"/>
            <a:ext cx="9972993" cy="669401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2123440" y="6410960"/>
            <a:ext cx="2854960" cy="101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45440" y="6766560"/>
            <a:ext cx="2854960" cy="101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09320" y="457200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</a:rPr>
              <a:t>j</a:t>
            </a:r>
            <a:r>
              <a:rPr lang="en-US" b="1" dirty="0" err="1" smtClean="0">
                <a:solidFill>
                  <a:srgbClr val="FF0000"/>
                </a:solidFill>
              </a:rPr>
              <a:t>th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982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760"/>
            <a:ext cx="12192000" cy="623951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2401" y="0"/>
            <a:ext cx="4305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Packet Interleaving</a:t>
            </a:r>
            <a:endParaRPr lang="en-IN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41360" y="0"/>
            <a:ext cx="3850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 2 bits = 1 compression stages</a:t>
            </a:r>
          </a:p>
          <a:p>
            <a:r>
              <a:rPr lang="en-US" dirty="0" smtClean="0"/>
              <a:t>Pack 4 bits =  2 compression stages</a:t>
            </a:r>
          </a:p>
          <a:p>
            <a:r>
              <a:rPr lang="en-US" dirty="0" smtClean="0"/>
              <a:t>Pack 8 bits = 3 compression stages</a:t>
            </a:r>
            <a:endParaRPr lang="en-IN" dirty="0"/>
          </a:p>
        </p:txBody>
      </p:sp>
      <p:sp>
        <p:nvSpPr>
          <p:cNvPr id="6" name="Isosceles Triangle 5"/>
          <p:cNvSpPr/>
          <p:nvPr/>
        </p:nvSpPr>
        <p:spPr>
          <a:xfrm>
            <a:off x="9428480" y="2763520"/>
            <a:ext cx="152400" cy="345440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Isosceles Triangle 6"/>
          <p:cNvSpPr/>
          <p:nvPr/>
        </p:nvSpPr>
        <p:spPr>
          <a:xfrm>
            <a:off x="10454640" y="2743200"/>
            <a:ext cx="152400" cy="345440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C000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>
            <a:off x="10284460" y="3281680"/>
            <a:ext cx="167640" cy="345440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1176000" y="2001520"/>
            <a:ext cx="20320" cy="272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>
            <a:off x="10464800" y="3281680"/>
            <a:ext cx="152400" cy="345440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C000"/>
              </a:solidFill>
            </a:endParaRPr>
          </a:p>
        </p:txBody>
      </p:sp>
      <p:sp>
        <p:nvSpPr>
          <p:cNvPr id="12" name="Isosceles Triangle 11"/>
          <p:cNvSpPr/>
          <p:nvPr/>
        </p:nvSpPr>
        <p:spPr>
          <a:xfrm>
            <a:off x="10253980" y="4236720"/>
            <a:ext cx="167640" cy="345440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Isosceles Triangle 12"/>
          <p:cNvSpPr/>
          <p:nvPr/>
        </p:nvSpPr>
        <p:spPr>
          <a:xfrm>
            <a:off x="10434320" y="4236720"/>
            <a:ext cx="152400" cy="345440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C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79840" y="4216400"/>
            <a:ext cx="1706880" cy="345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8858250" y="4504362"/>
            <a:ext cx="19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1 2 3 4 5 6 7 8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2910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4850"/>
            <a:ext cx="12070080" cy="60684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3680" y="71120"/>
            <a:ext cx="848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Packet-Interleaved Optical Time Division </a:t>
            </a:r>
            <a:r>
              <a:rPr lang="en-US" sz="2400" b="1" dirty="0" err="1" smtClean="0">
                <a:solidFill>
                  <a:srgbClr val="FF0000"/>
                </a:solidFill>
              </a:rPr>
              <a:t>Demultiplexer</a:t>
            </a:r>
            <a:r>
              <a:rPr lang="en-US" sz="2400" b="1" dirty="0" smtClean="0">
                <a:solidFill>
                  <a:srgbClr val="FF0000"/>
                </a:solidFill>
              </a:rPr>
              <a:t>: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08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85" y="3601720"/>
            <a:ext cx="9886950" cy="152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735" y="792797"/>
            <a:ext cx="99441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2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3200" y="875437"/>
            <a:ext cx="11734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Multiplexer is communication devices that can combine several channel into single channel and </a:t>
            </a:r>
            <a:r>
              <a:rPr lang="en-US" sz="2800" dirty="0" err="1"/>
              <a:t>Demultiplexing</a:t>
            </a:r>
            <a:r>
              <a:rPr lang="en-US" sz="2800" dirty="0"/>
              <a:t> is reconstruct lower data rate signal form multiplexed signal. 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There </a:t>
            </a:r>
            <a:r>
              <a:rPr lang="en-US" sz="2800" dirty="0"/>
              <a:t>are two type of multiplexing 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Electrical </a:t>
            </a:r>
            <a:r>
              <a:rPr lang="en-US" sz="2800" dirty="0"/>
              <a:t>multiplexing and Optical Multiplexing. 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Basic </a:t>
            </a:r>
            <a:r>
              <a:rPr lang="en-US" sz="2800" dirty="0"/>
              <a:t>difference between Electrical multiplexing and Optical multiplexing is shown in Figure 1 and figure 2</a:t>
            </a:r>
            <a:r>
              <a:rPr lang="en-US" sz="2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But there exist electronics bottle neck due to bandwidth </a:t>
            </a:r>
            <a:r>
              <a:rPr lang="en-US" sz="2800" dirty="0"/>
              <a:t>mismatch </a:t>
            </a:r>
            <a:r>
              <a:rPr lang="en-US" sz="2800" dirty="0" smtClean="0"/>
              <a:t>that occurs </a:t>
            </a:r>
            <a:r>
              <a:rPr lang="en-US" sz="2800" dirty="0"/>
              <a:t>at Electrical to optical conversion, Multiplexer, </a:t>
            </a:r>
            <a:r>
              <a:rPr lang="en-US" sz="2800" dirty="0" err="1"/>
              <a:t>demultiplxer</a:t>
            </a:r>
            <a:r>
              <a:rPr lang="en-US" sz="2800" dirty="0"/>
              <a:t> and Optical to electrical </a:t>
            </a:r>
            <a:r>
              <a:rPr lang="en-US" sz="2800" dirty="0" smtClean="0"/>
              <a:t>conversion.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Due </a:t>
            </a:r>
            <a:r>
              <a:rPr lang="en-US" sz="2800" dirty="0"/>
              <a:t>to this problem maximum bit rate for electrically multiplex system is 10 </a:t>
            </a:r>
            <a:r>
              <a:rPr lang="en-US" sz="2800" dirty="0" err="1"/>
              <a:t>Gbps</a:t>
            </a: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6" name="Rectangle 5"/>
          <p:cNvSpPr/>
          <p:nvPr/>
        </p:nvSpPr>
        <p:spPr>
          <a:xfrm>
            <a:off x="203200" y="297934"/>
            <a:ext cx="4615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Optical Time Domain Multiplexing 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66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95" y="0"/>
            <a:ext cx="79965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1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371338"/>
              </p:ext>
            </p:extLst>
          </p:nvPr>
        </p:nvGraphicFramePr>
        <p:xfrm>
          <a:off x="433070" y="233680"/>
          <a:ext cx="10770520" cy="2001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Bitmap Image" r:id="rId3" imgW="6083280" imgH="1130400" progId="Paint.Picture.1">
                  <p:embed/>
                </p:oleObj>
              </mc:Choice>
              <mc:Fallback>
                <p:oleObj name="Bitmap Image" r:id="rId3" imgW="6083280" imgH="113040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3070" y="233680"/>
                        <a:ext cx="10770520" cy="2001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070" y="3187382"/>
            <a:ext cx="11363943" cy="224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09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" y="233362"/>
            <a:ext cx="11937999" cy="6391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9680" y="4450080"/>
            <a:ext cx="1239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splitter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77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" y="308927"/>
            <a:ext cx="8095897" cy="268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6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" name="Object 2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257526"/>
              </p:ext>
            </p:extLst>
          </p:nvPr>
        </p:nvGraphicFramePr>
        <p:xfrm>
          <a:off x="228600" y="-40730"/>
          <a:ext cx="11671263" cy="6898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Bitmap Image" r:id="rId4" imgW="8121600" imgH="4800600" progId="Paint.Picture.1">
                  <p:embed/>
                </p:oleObj>
              </mc:Choice>
              <mc:Fallback>
                <p:oleObj name="Bitmap Image" r:id="rId4" imgW="8121600" imgH="480060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" y="-40730"/>
                        <a:ext cx="11671263" cy="6898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8984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PDF] Analysis of Optical Time Division Multiplexing Using Packet  Interleaving Scheme | Semantic Schol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50" y="1103313"/>
            <a:ext cx="12009850" cy="539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527299"/>
              </p:ext>
            </p:extLst>
          </p:nvPr>
        </p:nvGraphicFramePr>
        <p:xfrm>
          <a:off x="478179" y="142240"/>
          <a:ext cx="3643606" cy="686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Bitmap Image" r:id="rId4" imgW="1212840" imgH="228600" progId="Paint.Picture.1">
                  <p:embed/>
                </p:oleObj>
              </mc:Choice>
              <mc:Fallback>
                <p:oleObj name="Bitmap Image" r:id="rId4" imgW="1212840" imgH="22860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179" y="142240"/>
                        <a:ext cx="3643606" cy="6867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6434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946FDEE583934492A7B65298CF0712" ma:contentTypeVersion="8" ma:contentTypeDescription="Create a new document." ma:contentTypeScope="" ma:versionID="ab775dffee6bd933bf3399091323f516">
  <xsd:schema xmlns:xsd="http://www.w3.org/2001/XMLSchema" xmlns:xs="http://www.w3.org/2001/XMLSchema" xmlns:p="http://schemas.microsoft.com/office/2006/metadata/properties" xmlns:ns2="6f0ed637-e76c-4e78-b249-7b3438727499" targetNamespace="http://schemas.microsoft.com/office/2006/metadata/properties" ma:root="true" ma:fieldsID="7b7b338e304b920dfd48a986efa4e48d" ns2:_="">
    <xsd:import namespace="6f0ed637-e76c-4e78-b249-7b34387274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0ed637-e76c-4e78-b249-7b34387274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E0817C-7F11-4C75-BE2D-F769110A3FD9}"/>
</file>

<file path=customXml/itemProps2.xml><?xml version="1.0" encoding="utf-8"?>
<ds:datastoreItem xmlns:ds="http://schemas.openxmlformats.org/officeDocument/2006/customXml" ds:itemID="{3955EBA3-204D-43C9-8FDE-0D7A37505442}"/>
</file>

<file path=customXml/itemProps3.xml><?xml version="1.0" encoding="utf-8"?>
<ds:datastoreItem xmlns:ds="http://schemas.openxmlformats.org/officeDocument/2006/customXml" ds:itemID="{C6EAB15F-C6A2-48FA-96E8-377A9222F527}"/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298</Words>
  <Application>Microsoft Office PowerPoint</Application>
  <PresentationFormat>Widescreen</PresentationFormat>
  <Paragraphs>30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Bitmap Image</vt:lpstr>
      <vt:lpstr>Paintbrush Picture</vt:lpstr>
      <vt:lpstr>Optical Time Domain Multiplexing (OTDM)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shyamala mathi</dc:creator>
  <cp:lastModifiedBy>shyamala mathi</cp:lastModifiedBy>
  <cp:revision>53</cp:revision>
  <dcterms:created xsi:type="dcterms:W3CDTF">2023-04-01T08:36:28Z</dcterms:created>
  <dcterms:modified xsi:type="dcterms:W3CDTF">2023-04-05T06:10:17Z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0x010100D3946FDEE583934492A7B65298CF0712</vt:lpwstr>
  </property>
</Properties>
</file>