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71" r:id="rId10"/>
    <p:sldId id="265" r:id="rId11"/>
    <p:sldId id="266" r:id="rId12"/>
    <p:sldId id="272" r:id="rId13"/>
    <p:sldId id="263" r:id="rId14"/>
    <p:sldId id="268" r:id="rId15"/>
    <p:sldId id="269" r:id="rId16"/>
    <p:sldId id="270" r:id="rId17"/>
    <p:sldId id="262" r:id="rId18"/>
  </p:sldIdLst>
  <p:sldSz cx="12801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14A3A0"/>
    <a:srgbClr val="FF9900"/>
    <a:srgbClr val="61C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43" autoAdjust="0"/>
  </p:normalViewPr>
  <p:slideViewPr>
    <p:cSldViewPr>
      <p:cViewPr varScale="1">
        <p:scale>
          <a:sx n="94" d="100"/>
          <a:sy n="94" d="100"/>
        </p:scale>
        <p:origin x="82" y="168"/>
      </p:cViewPr>
      <p:guideLst>
        <p:guide orient="horz" pos="216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1EF2-0C9B-4D9B-9EF4-67A9A793043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C5B4-0934-41DA-9189-96509418B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68AB1-A1E9-4C0F-AD2C-93225CB26A03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5628-A2FD-4272-A85F-D6091DE5F7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8"/>
            <a:ext cx="1088136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310C-1E9D-4AE7-A5FE-E3001E30DE50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02B80-833B-4F85-88B4-E1EC3D4723C8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74641"/>
            <a:ext cx="288036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74641"/>
            <a:ext cx="842772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1C22-A5E2-41A6-9AA2-E7872B063318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-27384"/>
            <a:ext cx="11521440" cy="595312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764704"/>
            <a:ext cx="11521440" cy="5472608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9C40-7B16-4819-B016-01376D945E0A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3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25D9-E0B0-4869-8E14-57651C6CB6F6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600203"/>
            <a:ext cx="56540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CE4-C23E-46B4-ACE3-2D485954B0CA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Swati Rane-DVLSI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5" y="1535113"/>
            <a:ext cx="56584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5" y="2174875"/>
            <a:ext cx="56584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6CAA-4605-43D2-BAB5-594C8AB41FBB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70A-94D2-4367-97BA-9CAF2D07615E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CBEE-3E8B-49A4-9760-530CE2520B87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1" y="273053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3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ABC4-716D-4E91-8695-3D41B4D25257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4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4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4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1A31-AD7C-4AE1-B0A6-2257258511DD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3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4B8C-F89B-4598-9409-A398212E88EA}" type="datetime1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3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Swati Rane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3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CD33-1D32-4D2B-AE21-C87DF0D709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9997" y="6215082"/>
            <a:ext cx="2200291" cy="530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0" y="571480"/>
            <a:ext cx="128016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00286" y="0"/>
            <a:ext cx="7901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DVLSI</a:t>
            </a:r>
            <a:endParaRPr lang="en-US" sz="2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0047" y="1124744"/>
            <a:ext cx="10881360" cy="4929222"/>
          </a:xfrm>
        </p:spPr>
        <p:txBody>
          <a:bodyPr>
            <a:normAutofit fontScale="90000"/>
          </a:bodyPr>
          <a:lstStyle/>
          <a:p>
            <a:pPr lvl="0"/>
            <a:br>
              <a:rPr lang="en-IN" dirty="0">
                <a:solidFill>
                  <a:srgbClr val="002060"/>
                </a:solidFill>
              </a:rPr>
            </a:br>
            <a:r>
              <a:rPr lang="en-US" sz="4900" dirty="0">
                <a:solidFill>
                  <a:srgbClr val="0070C0"/>
                </a:solidFill>
              </a:rPr>
              <a:t>Chapter 4</a:t>
            </a:r>
            <a:br>
              <a:rPr lang="en-US" sz="6700" dirty="0">
                <a:solidFill>
                  <a:srgbClr val="FF0000"/>
                </a:solidFill>
              </a:rPr>
            </a:br>
            <a:r>
              <a:rPr lang="en-US" sz="6700" dirty="0">
                <a:solidFill>
                  <a:srgbClr val="FF0000"/>
                </a:solidFill>
              </a:rPr>
              <a:t>Semiconductor Memories</a:t>
            </a:r>
            <a:br>
              <a:rPr lang="en-US" sz="6700" dirty="0">
                <a:solidFill>
                  <a:srgbClr val="FF0000"/>
                </a:solidFill>
              </a:rPr>
            </a:br>
            <a:r>
              <a:rPr lang="en-US" sz="3600" dirty="0"/>
              <a:t>(Ref- Kang ch-10)</a:t>
            </a:r>
            <a:br>
              <a:rPr lang="en-US" dirty="0"/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EXTC – TE – DVLSI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sz="2700" b="1" dirty="0">
                <a:solidFill>
                  <a:srgbClr val="002060"/>
                </a:solidFill>
              </a:rPr>
              <a:t>Swati Rane</a:t>
            </a:r>
            <a:br>
              <a:rPr lang="en-IN" sz="2700" b="1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rgbClr val="002060"/>
                </a:solidFill>
              </a:rPr>
              <a:t>Assistant Professor</a:t>
            </a:r>
            <a:br>
              <a:rPr lang="en-IN" sz="2700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rgbClr val="002060"/>
                </a:solidFill>
              </a:rPr>
              <a:t>Dept. of Electronics and Telecommunication </a:t>
            </a:r>
            <a:br>
              <a:rPr lang="en-IN" sz="2700" dirty="0">
                <a:solidFill>
                  <a:srgbClr val="002060"/>
                </a:solidFill>
              </a:rPr>
            </a:br>
            <a:r>
              <a:rPr lang="en-IN" sz="2700" dirty="0">
                <a:solidFill>
                  <a:srgbClr val="002060"/>
                </a:solidFill>
              </a:rPr>
              <a:t>SIES Graduate School of Technology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865F-91DF-4C40-BF39-1C3AF399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NAND based 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8495-07DB-4BA2-A79F-FDE3F7D7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AC0BF-DB00-45A0-BAEE-24D1422C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D9629-8713-419E-8556-0F1ED5B8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3" name="Picture 1" descr="o &#10;O &#10;10.8. &#10;RI R2 R3 R4 &#10;1 01 &#10;A 4-bit x 4-bit NAND-based ROM array. &#10;O &#10;o &#10;o &#10;o ">
            <a:extLst>
              <a:ext uri="{FF2B5EF4-FFF2-40B4-BE49-F238E27FC236}">
                <a16:creationId xmlns:a16="http://schemas.microsoft.com/office/drawing/2014/main" id="{CE9C229C-2A72-4838-9096-DE373374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79" y="764704"/>
            <a:ext cx="8232035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2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302C-22D3-4229-A14B-F130E51E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 based Row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11C2-B3AC-4A23-8BC8-0138BC60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0C3C-6EDA-4598-AA80-D3BB707E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F18EC-18D4-4FEA-8402-CA1237B0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7" name="Picture 1" descr="E꿈耄꿈 ">
            <a:extLst>
              <a:ext uri="{FF2B5EF4-FFF2-40B4-BE49-F238E27FC236}">
                <a16:creationId xmlns:a16="http://schemas.microsoft.com/office/drawing/2014/main" id="{F886E300-C951-4C72-8CDF-7DA6A9CDA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39" y="3991128"/>
            <a:ext cx="713473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452DC-8C1D-4DB2-8FF6-0F7E0780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928" y="962202"/>
            <a:ext cx="5076317" cy="4757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2EDD6-C2EC-C05D-6602-BA5D28175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" y="628828"/>
            <a:ext cx="36099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B4F1-C3C5-4FC7-A94E-FF6CFA50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NAND based row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F15A-B1DE-4C46-B23C-E08D3D76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BF69A-840E-4407-AAC8-1A5C0CD8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54FA-8C7C-4AF0-98DC-907A4676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96D81-5F54-48E8-801F-F7D77A0F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28" y="1052736"/>
            <a:ext cx="4472291" cy="46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538-7535-476F-ADFD-169C4C68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memory (Nonvolatile)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CAE4-CFEF-42C7-8098-08EC74218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764704"/>
            <a:ext cx="11521440" cy="26857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Flash memory is a type of electrically erasable programmable read-only memory [EEPROM] chip that can be used for the transfer and permanent storage of digital data.</a:t>
            </a:r>
          </a:p>
          <a:p>
            <a:r>
              <a:rPr lang="en-US" dirty="0"/>
              <a:t>Flash memory consists of one transistor with floating gate whose threshold voltage can be programmed repeatedly by applying an electrical field.</a:t>
            </a:r>
          </a:p>
          <a:p>
            <a:r>
              <a:rPr lang="en-US" dirty="0"/>
              <a:t>The transistor can have two threshold voltages.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F3536-54A7-4803-A01C-81DDFA2C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EE0BF-778F-497B-A4B8-88DBC676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5" name="Picture 1" descr="Insulator &#10;Source &#10;Si02 &#10;Drain &#10;P-substrate &#10;Control Gate &#10;Floating Gate &#10;Channel &#10;A flash memory cell (FGMOS) ">
            <a:extLst>
              <a:ext uri="{FF2B5EF4-FFF2-40B4-BE49-F238E27FC236}">
                <a16:creationId xmlns:a16="http://schemas.microsoft.com/office/drawing/2014/main" id="{7CE2723F-3CBC-4E69-924C-30D80F02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76" y="3551609"/>
            <a:ext cx="4968552" cy="2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3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3A3C-953E-4FBE-85DD-537DA49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9942-5E14-4C96-AD79-20CAA743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Flash memory architecture includes a memory array stacked with a large number of flash cells. </a:t>
            </a:r>
          </a:p>
          <a:p>
            <a:r>
              <a:rPr lang="en-US" dirty="0"/>
              <a:t>A basic flash memory cell consists of a storage transistor with a control gate and a floating gate, which is insulated from the rest of the transistor by a thin dielectric material or oxide layer. </a:t>
            </a:r>
          </a:p>
          <a:p>
            <a:r>
              <a:rPr lang="en-US" dirty="0"/>
              <a:t>The floating gate stores the electrical charge and controls the flow of the electrical current.</a:t>
            </a:r>
          </a:p>
          <a:p>
            <a:r>
              <a:rPr lang="en-US" dirty="0"/>
              <a:t>Electrons are added to or removed from the floating gate to change the storage transistor's threshold voltage. Changing the voltage affects whether a cell is programmed as a zero or a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0EBA-4BB6-4E24-A4CC-3E48B880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5C6F-EEB8-4958-857D-7A3316F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2004-67C3-4BBE-9BEB-3738174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EE5E-ADB5-42BB-9623-A62C6515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cell data is programmed by storing or ejecting electrons in the floating gate through a mechanism called Fowler-</a:t>
            </a:r>
            <a:r>
              <a:rPr lang="en-US" dirty="0" err="1"/>
              <a:t>Nordheim</a:t>
            </a:r>
            <a:r>
              <a:rPr lang="en-US" dirty="0"/>
              <a:t> tunneling or channel hot-electron injection. </a:t>
            </a:r>
          </a:p>
          <a:p>
            <a:r>
              <a:rPr lang="en-US" dirty="0"/>
              <a:t>With Fowler-</a:t>
            </a:r>
            <a:r>
              <a:rPr lang="en-US" dirty="0" err="1"/>
              <a:t>Nordheim</a:t>
            </a:r>
            <a:r>
              <a:rPr lang="en-US" dirty="0"/>
              <a:t> tunneling, data is erased via a strong negative charge on the control gate. This forces electrons into the channel, where a strong positive charge exists.</a:t>
            </a:r>
          </a:p>
          <a:p>
            <a:r>
              <a:rPr lang="en-US" dirty="0"/>
              <a:t>The reverse happens when using Fowler-</a:t>
            </a:r>
            <a:r>
              <a:rPr lang="en-US" dirty="0" err="1"/>
              <a:t>Nordheim</a:t>
            </a:r>
            <a:r>
              <a:rPr lang="en-US" dirty="0"/>
              <a:t> tunneling to trap electrons in the floating gate. Electrons manage to forge through the thin oxide layer to the floating gate in the presence of a high electric field, with a strong negative charge on the cell's source and the drain and a strong positive charge on the control gate.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BFA85-B460-4A1A-84F7-67A4BB06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BEB29-99AC-4B5A-9B7A-48B4E31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EA29-53F6-4DBD-B5E4-150971A5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0039-53DC-4E4F-9AC3-00C8468F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9EF6-EB41-4C82-9B07-BC09F655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A17AF-F3E2-460B-88A2-D3A400E0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AC22D-215F-4CA0-8C0E-C0899E5B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53" y="908720"/>
            <a:ext cx="7207691" cy="53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4606-C4EF-47D9-AD83-033ABEDC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Channel hot-electron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80B1-7108-4D3F-AD28-127F6E40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824" y="764704"/>
            <a:ext cx="5926684" cy="37444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Channel hot-electron injection, also known as hot-carrier injection, enables electrons to break through the gate oxide and change the threshold voltage of the floating gate. </a:t>
            </a:r>
          </a:p>
          <a:p>
            <a:r>
              <a:rPr lang="en-US" dirty="0"/>
              <a:t>This breakthrough occurs when electrons acquire a sufficient amount of energy from the high current in the channel and the attracting charge on the control gate.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DE88-1630-44F6-B34D-4CE4FA17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F42AC-C50A-4F19-9014-E2CEBF3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55B6A-6D8D-485F-B86E-8E10CF6F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" y="709092"/>
            <a:ext cx="6143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3951-80A8-4709-A77C-CE0D45E5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29AF-B4CA-4906-977E-5828B562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digital systems require semiconductor memory arrays capable of storing large quantities of digital information.</a:t>
            </a:r>
          </a:p>
          <a:p>
            <a:r>
              <a:rPr lang="en-US" dirty="0"/>
              <a:t>The amount of memory required in a particular system depends on the type of application. </a:t>
            </a:r>
          </a:p>
          <a:p>
            <a:r>
              <a:rPr lang="en-US" dirty="0"/>
              <a:t>In general, the number of transistors utilized for the information storage is much larger than the number of transistors used in logic operations and for other purposes. </a:t>
            </a:r>
          </a:p>
          <a:p>
            <a:r>
              <a:rPr lang="en-US" dirty="0"/>
              <a:t>The ever-increasing demand for larger data storage capacity has driven the fabrication technology and memory development towards more compact design rules and, consequently, toward higher data storage densities.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551B0-58CB-43C7-8287-526F05F1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C75AE-C529-4405-89D3-02B5AF7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7625-6AFB-4A94-ABCD-2B58F0D6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criterion of the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784F-4E23-411B-8BF7-668ACFA0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Area efficiency - the number of stored data bits per unit area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determine the overall storage capacity and cost per bit. </a:t>
            </a:r>
          </a:p>
          <a:p>
            <a:r>
              <a:rPr lang="en-US" dirty="0"/>
              <a:t>Memory access time - the time required to store and/or retrieve a particular data bit in the memory array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determines the memory speed.</a:t>
            </a:r>
          </a:p>
          <a:p>
            <a:r>
              <a:rPr lang="en-US" dirty="0"/>
              <a:t>Static and dynamic power consumption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significant factor to be considered in the design.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Memory circuits are generally classified according to the type of data storage and the type of data access.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A301-6E04-4294-8A6A-28D16960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FDCE6-E232-4BE6-BE64-85595A1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134C-8D8F-42EF-A1BF-A2F87D6F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4C4C-FD2C-48DF-A930-5EE438C5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F544-F88D-4BCD-83D8-1B6D1102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37BF2-4619-44F0-98BB-0C4CDE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FE070-C9CC-4907-8971-C97ABB54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789457"/>
            <a:ext cx="9400722" cy="47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8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EFBC-E8C6-431F-A035-8F3DAF0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Random-access memory array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E900-E289-4485-A2AB-8549FB08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AEB4C-F52D-482A-88A0-9579421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765C7-88B2-4C3C-B834-1212EC70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E8644-635B-4510-B347-15B85E37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24" y="786807"/>
            <a:ext cx="8420729" cy="64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6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008E-2CE3-4B35-AEC5-33375375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Random-access memory array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165D-1CDE-4004-9ACC-163D9EC6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04" y="764704"/>
            <a:ext cx="12529392" cy="54726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data storage structure, or core, consists of individual memory cells arranged in an array of horizontal rows and vertical columns. </a:t>
            </a:r>
          </a:p>
          <a:p>
            <a:r>
              <a:rPr lang="en-US" dirty="0"/>
              <a:t>Each cell is capable of storing one bit of binary information.</a:t>
            </a:r>
          </a:p>
          <a:p>
            <a:r>
              <a:rPr lang="en-US" dirty="0"/>
              <a:t>Each memory cell shares a common connection with the other cells in the same row, and another common connection with the other cells in the same column. </a:t>
            </a:r>
          </a:p>
          <a:p>
            <a:r>
              <a:rPr lang="en-US" dirty="0"/>
              <a:t>In this structure, there are 2</a:t>
            </a:r>
            <a:r>
              <a:rPr lang="en-US" baseline="30000" dirty="0"/>
              <a:t>N</a:t>
            </a:r>
            <a:r>
              <a:rPr lang="en-US" dirty="0"/>
              <a:t> rows, also called word lines, and 2</a:t>
            </a:r>
            <a:r>
              <a:rPr lang="en-US" baseline="30000" dirty="0"/>
              <a:t>M</a:t>
            </a:r>
            <a:r>
              <a:rPr lang="en-US" dirty="0"/>
              <a:t> columns, also called bit lines. </a:t>
            </a:r>
          </a:p>
          <a:p>
            <a:r>
              <a:rPr lang="en-US" dirty="0"/>
              <a:t>Thus, the total number of memory cells in this array is 2</a:t>
            </a:r>
            <a:r>
              <a:rPr lang="en-US" baseline="30000" dirty="0"/>
              <a:t>N</a:t>
            </a:r>
            <a:r>
              <a:rPr lang="en-US" dirty="0"/>
              <a:t> x 2</a:t>
            </a:r>
            <a:r>
              <a:rPr lang="en-US" baseline="30000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To access a particular memory cell, the corresponding bit line and the corresponding word line must be activated (selected). </a:t>
            </a:r>
          </a:p>
          <a:p>
            <a:r>
              <a:rPr lang="en-US" dirty="0"/>
              <a:t>The row and column selection operations are accomplished by row and column decoders, respectively. </a:t>
            </a:r>
          </a:p>
          <a:p>
            <a:r>
              <a:rPr lang="en-US" dirty="0"/>
              <a:t>The row decoder circuit selects one word-line according to an N-bit row address, while the column decoder circuit selects one bit line according to an M-bit column address. </a:t>
            </a:r>
          </a:p>
          <a:p>
            <a:r>
              <a:rPr lang="en-US" dirty="0"/>
              <a:t>Once a memory cell or a group of memory cells are selected, a data read and/or a data write operation may be performed on the selected single bit or multiple bits on a particular row.</a:t>
            </a:r>
          </a:p>
          <a:p>
            <a:r>
              <a:rPr lang="en-US" dirty="0"/>
              <a:t>The column decoder circuit serves the double duties of selecting the particular columns and routing the corresponding data content in a selected row to the 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4CF5E-C67F-4F7F-A3C4-A483B943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0BC38-3EB5-4683-ABA7-D75D504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9A14-79B7-446C-BC75-0F4CF649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C3F0-7115-4B8D-9861-058E40A2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D5FC9-2AE9-41E6-BAAE-94639BBF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193CA-4310-480A-B2FD-A35C1C98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5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35DA-1433-413D-9CD9-7F228EE8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 based 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382D-059C-4F4A-8E34-24868E91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A2A5-6C54-41E4-BFBA-A50CB018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E803C-B443-4098-9437-904003AD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49" name="Picture 1" descr="0 0 0 &#10;0 0 0 &#10;0 0 0 &#10;0 0 ">
            <a:extLst>
              <a:ext uri="{FF2B5EF4-FFF2-40B4-BE49-F238E27FC236}">
                <a16:creationId xmlns:a16="http://schemas.microsoft.com/office/drawing/2014/main" id="{9EB0CD8D-3AF7-4DB5-A5B0-F119BF4A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4" y="685805"/>
            <a:ext cx="8424936" cy="54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5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F05-523B-4971-BA23-5AA9E899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B9B9-6422-4916-8A5F-825412D7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Chip fabrication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DAD15-F7ED-4C93-A3D5-0B25E1E4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Swati Rane-DVLSI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69012-1666-4196-B5C2-F0A7E0E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CD33-1D32-4D2B-AE21-C87DF0D709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4D2F0-1B4E-4ED4-BCF4-645AEE55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6" y="1484784"/>
            <a:ext cx="50882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120603</TotalTime>
  <Words>880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 Chapter 4 Semiconductor Memories (Ref- Kang ch-10)  EXTC – TE – DVLSI Swati Rane Assistant Professor Dept. of Electronics and Telecommunication  SIES Graduate School of Technology </vt:lpstr>
      <vt:lpstr>Introduction</vt:lpstr>
      <vt:lpstr>Important criterion of the memory</vt:lpstr>
      <vt:lpstr>Memory Classification</vt:lpstr>
      <vt:lpstr>Random-access memory array organization</vt:lpstr>
      <vt:lpstr>Random-access memory array organization</vt:lpstr>
      <vt:lpstr>PowerPoint Presentation</vt:lpstr>
      <vt:lpstr>NOR based ROM memory</vt:lpstr>
      <vt:lpstr>PowerPoint Presentation</vt:lpstr>
      <vt:lpstr>NAND based ROM memory</vt:lpstr>
      <vt:lpstr>NOR based Row decoder</vt:lpstr>
      <vt:lpstr>NAND based row decoder</vt:lpstr>
      <vt:lpstr>Flash memory (Nonvolatile)</vt:lpstr>
      <vt:lpstr>Flash memory</vt:lpstr>
      <vt:lpstr>Flash memory</vt:lpstr>
      <vt:lpstr>PowerPoint Presentation</vt:lpstr>
      <vt:lpstr>Channel hot-electron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Construction, working and characteristics of BJT, JFET, and E-MOSFET</dc:title>
  <dc:creator>Pranavi Mhatre</dc:creator>
  <cp:lastModifiedBy>Harsha Rane</cp:lastModifiedBy>
  <cp:revision>186</cp:revision>
  <dcterms:created xsi:type="dcterms:W3CDTF">2020-07-09T06:07:12Z</dcterms:created>
  <dcterms:modified xsi:type="dcterms:W3CDTF">2022-10-04T06:26:45Z</dcterms:modified>
</cp:coreProperties>
</file>