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12" r:id="rId1"/>
  </p:sldMasterIdLst>
  <p:notesMasterIdLst>
    <p:notesMasterId r:id="rId20"/>
  </p:notesMasterIdLst>
  <p:handoutMasterIdLst>
    <p:handoutMasterId r:id="rId21"/>
  </p:handoutMasterIdLst>
  <p:sldIdLst>
    <p:sldId id="256" r:id="rId2"/>
    <p:sldId id="266" r:id="rId3"/>
    <p:sldId id="267" r:id="rId4"/>
    <p:sldId id="272" r:id="rId5"/>
    <p:sldId id="268" r:id="rId6"/>
    <p:sldId id="270" r:id="rId7"/>
    <p:sldId id="274" r:id="rId8"/>
    <p:sldId id="273" r:id="rId9"/>
    <p:sldId id="271" r:id="rId10"/>
    <p:sldId id="257" r:id="rId11"/>
    <p:sldId id="258" r:id="rId12"/>
    <p:sldId id="259" r:id="rId13"/>
    <p:sldId id="260" r:id="rId14"/>
    <p:sldId id="261" r:id="rId15"/>
    <p:sldId id="265" r:id="rId16"/>
    <p:sldId id="262" r:id="rId17"/>
    <p:sldId id="263" r:id="rId18"/>
    <p:sldId id="264" r:id="rId19"/>
  </p:sldIdLst>
  <p:sldSz cx="128016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14A3A0"/>
    <a:srgbClr val="FF9900"/>
    <a:srgbClr val="61C1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543" autoAdjust="0"/>
  </p:normalViewPr>
  <p:slideViewPr>
    <p:cSldViewPr>
      <p:cViewPr varScale="1">
        <p:scale>
          <a:sx n="94" d="100"/>
          <a:sy n="94" d="100"/>
        </p:scale>
        <p:origin x="82" y="168"/>
      </p:cViewPr>
      <p:guideLst>
        <p:guide orient="horz" pos="2160"/>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53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5EF1EF2-0C9B-4D9B-9EF4-67A9A7930438}" type="datetimeFigureOut">
              <a:rPr lang="en-US" smtClean="0"/>
              <a:pPr/>
              <a:t>10/8/2022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810C5B4-0934-41DA-9189-96509418B324}"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068AB1-A1E9-4C0F-AD2C-93225CB26A03}" type="datetimeFigureOut">
              <a:rPr lang="en-US" smtClean="0"/>
              <a:pPr/>
              <a:t>10/8/2022</a:t>
            </a:fld>
            <a:endParaRPr lang="en-US"/>
          </a:p>
        </p:txBody>
      </p:sp>
      <p:sp>
        <p:nvSpPr>
          <p:cNvPr id="4" name="Slide Image Placeholder 3"/>
          <p:cNvSpPr>
            <a:spLocks noGrp="1" noRot="1" noChangeAspect="1"/>
          </p:cNvSpPr>
          <p:nvPr>
            <p:ph type="sldImg" idx="2"/>
          </p:nvPr>
        </p:nvSpPr>
        <p:spPr>
          <a:xfrm>
            <a:off x="228600" y="685800"/>
            <a:ext cx="64008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AA5628-A2FD-4272-A85F-D6091DE5F73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2130428"/>
            <a:ext cx="10881360" cy="1470025"/>
          </a:xfrm>
        </p:spPr>
        <p:txBody>
          <a:bodyPr/>
          <a:lstStyle/>
          <a:p>
            <a:r>
              <a:rPr lang="en-US"/>
              <a:t>Click to edit Master title style</a:t>
            </a:r>
          </a:p>
        </p:txBody>
      </p:sp>
      <p:sp>
        <p:nvSpPr>
          <p:cNvPr id="3" name="Subtitle 2"/>
          <p:cNvSpPr>
            <a:spLocks noGrp="1"/>
          </p:cNvSpPr>
          <p:nvPr>
            <p:ph type="subTitle" idx="1"/>
          </p:nvPr>
        </p:nvSpPr>
        <p:spPr>
          <a:xfrm>
            <a:off x="1920240" y="3886200"/>
            <a:ext cx="896112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6CE310C-1E9D-4AE7-A5FE-E3001E30DE50}" type="datetime1">
              <a:rPr lang="en-US" smtClean="0"/>
              <a:pPr/>
              <a:t>10/8/2022</a:t>
            </a:fld>
            <a:endParaRPr lang="en-US"/>
          </a:p>
        </p:txBody>
      </p:sp>
      <p:sp>
        <p:nvSpPr>
          <p:cNvPr id="5" name="Footer Placeholder 4"/>
          <p:cNvSpPr>
            <a:spLocks noGrp="1"/>
          </p:cNvSpPr>
          <p:nvPr>
            <p:ph type="ftr" sz="quarter" idx="11"/>
          </p:nvPr>
        </p:nvSpPr>
        <p:spPr/>
        <p:txBody>
          <a:bodyPr/>
          <a:lstStyle/>
          <a:p>
            <a:r>
              <a:rPr lang="en-US"/>
              <a:t>Swati Rane</a:t>
            </a:r>
          </a:p>
        </p:txBody>
      </p:sp>
      <p:sp>
        <p:nvSpPr>
          <p:cNvPr id="6" name="Slide Number Placeholder 5"/>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402B80-833B-4F85-88B4-E1EC3D4723C8}" type="datetime1">
              <a:rPr lang="en-US" smtClean="0"/>
              <a:pPr/>
              <a:t>10/8/2022</a:t>
            </a:fld>
            <a:endParaRPr lang="en-US"/>
          </a:p>
        </p:txBody>
      </p:sp>
      <p:sp>
        <p:nvSpPr>
          <p:cNvPr id="5" name="Footer Placeholder 4"/>
          <p:cNvSpPr>
            <a:spLocks noGrp="1"/>
          </p:cNvSpPr>
          <p:nvPr>
            <p:ph type="ftr" sz="quarter" idx="11"/>
          </p:nvPr>
        </p:nvSpPr>
        <p:spPr/>
        <p:txBody>
          <a:bodyPr/>
          <a:lstStyle/>
          <a:p>
            <a:r>
              <a:rPr lang="en-US"/>
              <a:t>Swati Rane</a:t>
            </a:r>
          </a:p>
        </p:txBody>
      </p:sp>
      <p:sp>
        <p:nvSpPr>
          <p:cNvPr id="6" name="Slide Number Placeholder 5"/>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81160" y="274641"/>
            <a:ext cx="288036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40080" y="274641"/>
            <a:ext cx="842772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51C22-A5E2-41A6-9AA2-E7872B063318}" type="datetime1">
              <a:rPr lang="en-US" smtClean="0"/>
              <a:pPr/>
              <a:t>10/8/2022</a:t>
            </a:fld>
            <a:endParaRPr lang="en-US"/>
          </a:p>
        </p:txBody>
      </p:sp>
      <p:sp>
        <p:nvSpPr>
          <p:cNvPr id="5" name="Footer Placeholder 4"/>
          <p:cNvSpPr>
            <a:spLocks noGrp="1"/>
          </p:cNvSpPr>
          <p:nvPr>
            <p:ph type="ftr" sz="quarter" idx="11"/>
          </p:nvPr>
        </p:nvSpPr>
        <p:spPr/>
        <p:txBody>
          <a:bodyPr/>
          <a:lstStyle/>
          <a:p>
            <a:r>
              <a:rPr lang="en-US"/>
              <a:t>Swati Rane</a:t>
            </a:r>
          </a:p>
        </p:txBody>
      </p:sp>
      <p:sp>
        <p:nvSpPr>
          <p:cNvPr id="6" name="Slide Number Placeholder 5"/>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0080" y="-27384"/>
            <a:ext cx="11521440" cy="595312"/>
          </a:xfrm>
        </p:spPr>
        <p:txBody>
          <a:bodyPr/>
          <a:lstStyle>
            <a:lvl1pPr>
              <a:defRPr>
                <a:solidFill>
                  <a:srgbClr val="C00000"/>
                </a:solidFill>
              </a:defRPr>
            </a:lvl1pPr>
          </a:lstStyle>
          <a:p>
            <a:r>
              <a:rPr lang="en-US" dirty="0"/>
              <a:t>Click to edit Master title style</a:t>
            </a:r>
          </a:p>
        </p:txBody>
      </p:sp>
      <p:sp>
        <p:nvSpPr>
          <p:cNvPr id="3" name="Content Placeholder 2"/>
          <p:cNvSpPr>
            <a:spLocks noGrp="1"/>
          </p:cNvSpPr>
          <p:nvPr>
            <p:ph idx="1"/>
          </p:nvPr>
        </p:nvSpPr>
        <p:spPr>
          <a:xfrm>
            <a:off x="640080" y="764704"/>
            <a:ext cx="11521440" cy="5472608"/>
          </a:xfrm>
        </p:spPr>
        <p:txBody>
          <a:bodyPr/>
          <a:lstStyle>
            <a:lvl1pPr>
              <a:defRPr>
                <a:solidFill>
                  <a:srgbClr val="002060"/>
                </a:solidFill>
              </a:defRPr>
            </a:lvl1pPr>
            <a:lvl2pPr>
              <a:defRPr>
                <a:solidFill>
                  <a:srgbClr val="0070C0"/>
                </a:solidFill>
              </a:defRPr>
            </a:lvl2pPr>
            <a:lvl3pPr>
              <a:defRPr>
                <a:solidFill>
                  <a:srgbClr val="0070C0"/>
                </a:solidFill>
              </a:defRPr>
            </a:lvl3pPr>
            <a:lvl4pPr>
              <a:defRPr>
                <a:solidFill>
                  <a:srgbClr val="0070C0"/>
                </a:solidFill>
              </a:defRPr>
            </a:lvl4pPr>
            <a:lvl5pPr>
              <a:defRPr>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2989C40-7B16-4819-B016-01376D945E0A}" type="datetime1">
              <a:rPr lang="en-US" smtClean="0"/>
              <a:pPr/>
              <a:t>10/8/2022</a:t>
            </a:fld>
            <a:endParaRPr lang="en-US"/>
          </a:p>
        </p:txBody>
      </p:sp>
      <p:sp>
        <p:nvSpPr>
          <p:cNvPr id="5" name="Footer Placeholder 4"/>
          <p:cNvSpPr>
            <a:spLocks noGrp="1"/>
          </p:cNvSpPr>
          <p:nvPr>
            <p:ph type="ftr" sz="quarter" idx="11"/>
          </p:nvPr>
        </p:nvSpPr>
        <p:spPr/>
        <p:txBody>
          <a:bodyPr/>
          <a:lstStyle/>
          <a:p>
            <a:r>
              <a:rPr lang="en-US" dirty="0"/>
              <a:t>Swati Rane-DVLSI</a:t>
            </a:r>
          </a:p>
        </p:txBody>
      </p:sp>
      <p:sp>
        <p:nvSpPr>
          <p:cNvPr id="6" name="Slide Number Placeholder 5"/>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1238" y="4406903"/>
            <a:ext cx="1088136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11238" y="2906713"/>
            <a:ext cx="1088136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A825D9-E0B0-4869-8E14-57651C6CB6F6}" type="datetime1">
              <a:rPr lang="en-US" smtClean="0"/>
              <a:pPr/>
              <a:t>10/8/2022</a:t>
            </a:fld>
            <a:endParaRPr lang="en-US"/>
          </a:p>
        </p:txBody>
      </p:sp>
      <p:sp>
        <p:nvSpPr>
          <p:cNvPr id="5" name="Footer Placeholder 4"/>
          <p:cNvSpPr>
            <a:spLocks noGrp="1"/>
          </p:cNvSpPr>
          <p:nvPr>
            <p:ph type="ftr" sz="quarter" idx="11"/>
          </p:nvPr>
        </p:nvSpPr>
        <p:spPr/>
        <p:txBody>
          <a:bodyPr/>
          <a:lstStyle/>
          <a:p>
            <a:r>
              <a:rPr lang="en-US" dirty="0"/>
              <a:t>Swati Rane-DVLSI</a:t>
            </a:r>
          </a:p>
        </p:txBody>
      </p:sp>
      <p:sp>
        <p:nvSpPr>
          <p:cNvPr id="6" name="Slide Number Placeholder 5"/>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40080" y="1600203"/>
            <a:ext cx="56540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07480" y="1600203"/>
            <a:ext cx="56540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A548CE4-C23E-46B4-ACE3-2D485954B0CA}" type="datetime1">
              <a:rPr lang="en-US" smtClean="0"/>
              <a:pPr/>
              <a:t>10/8/2022</a:t>
            </a:fld>
            <a:endParaRPr lang="en-US"/>
          </a:p>
        </p:txBody>
      </p:sp>
      <p:sp>
        <p:nvSpPr>
          <p:cNvPr id="6" name="Footer Placeholder 5"/>
          <p:cNvSpPr>
            <a:spLocks noGrp="1"/>
          </p:cNvSpPr>
          <p:nvPr>
            <p:ph type="ftr" sz="quarter" idx="11"/>
          </p:nvPr>
        </p:nvSpPr>
        <p:spPr/>
        <p:txBody>
          <a:bodyPr/>
          <a:lstStyle/>
          <a:p>
            <a:r>
              <a:rPr lang="en-US" dirty="0"/>
              <a:t>Swati Rane-DVLSI</a:t>
            </a:r>
          </a:p>
        </p:txBody>
      </p:sp>
      <p:sp>
        <p:nvSpPr>
          <p:cNvPr id="7" name="Slide Number Placeholder 6"/>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40080" y="1535113"/>
            <a:ext cx="565626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40080" y="2174875"/>
            <a:ext cx="565626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03035" y="1535113"/>
            <a:ext cx="565848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03035" y="2174875"/>
            <a:ext cx="565848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A26CAA-4605-43D2-BAB5-594C8AB41FBB}" type="datetime1">
              <a:rPr lang="en-US" smtClean="0"/>
              <a:pPr/>
              <a:t>10/8/2022</a:t>
            </a:fld>
            <a:endParaRPr lang="en-US"/>
          </a:p>
        </p:txBody>
      </p:sp>
      <p:sp>
        <p:nvSpPr>
          <p:cNvPr id="8" name="Footer Placeholder 7"/>
          <p:cNvSpPr>
            <a:spLocks noGrp="1"/>
          </p:cNvSpPr>
          <p:nvPr>
            <p:ph type="ftr" sz="quarter" idx="11"/>
          </p:nvPr>
        </p:nvSpPr>
        <p:spPr/>
        <p:txBody>
          <a:bodyPr/>
          <a:lstStyle/>
          <a:p>
            <a:r>
              <a:rPr lang="en-US"/>
              <a:t>Swati Rane</a:t>
            </a:r>
          </a:p>
        </p:txBody>
      </p:sp>
      <p:sp>
        <p:nvSpPr>
          <p:cNvPr id="9" name="Slide Number Placeholder 8"/>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39170A-94D2-4367-97BA-9CAF2D07615E}" type="datetime1">
              <a:rPr lang="en-US" smtClean="0"/>
              <a:pPr/>
              <a:t>10/8/2022</a:t>
            </a:fld>
            <a:endParaRPr lang="en-US"/>
          </a:p>
        </p:txBody>
      </p:sp>
      <p:sp>
        <p:nvSpPr>
          <p:cNvPr id="4" name="Footer Placeholder 3"/>
          <p:cNvSpPr>
            <a:spLocks noGrp="1"/>
          </p:cNvSpPr>
          <p:nvPr>
            <p:ph type="ftr" sz="quarter" idx="11"/>
          </p:nvPr>
        </p:nvSpPr>
        <p:spPr/>
        <p:txBody>
          <a:bodyPr/>
          <a:lstStyle/>
          <a:p>
            <a:r>
              <a:rPr lang="en-US"/>
              <a:t>Swati Rane</a:t>
            </a:r>
          </a:p>
        </p:txBody>
      </p:sp>
      <p:sp>
        <p:nvSpPr>
          <p:cNvPr id="5" name="Slide Number Placeholder 4"/>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5ACBEE-3E8B-49A4-9760-530CE2520B87}" type="datetime1">
              <a:rPr lang="en-US" smtClean="0"/>
              <a:pPr/>
              <a:t>10/8/2022</a:t>
            </a:fld>
            <a:endParaRPr lang="en-US"/>
          </a:p>
        </p:txBody>
      </p:sp>
      <p:sp>
        <p:nvSpPr>
          <p:cNvPr id="3" name="Footer Placeholder 2"/>
          <p:cNvSpPr>
            <a:spLocks noGrp="1"/>
          </p:cNvSpPr>
          <p:nvPr>
            <p:ph type="ftr" sz="quarter" idx="11"/>
          </p:nvPr>
        </p:nvSpPr>
        <p:spPr/>
        <p:txBody>
          <a:bodyPr/>
          <a:lstStyle/>
          <a:p>
            <a:r>
              <a:rPr lang="en-US"/>
              <a:t>Swati Rane</a:t>
            </a:r>
          </a:p>
        </p:txBody>
      </p:sp>
      <p:sp>
        <p:nvSpPr>
          <p:cNvPr id="4" name="Slide Number Placeholder 3"/>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081" y="273050"/>
            <a:ext cx="4211638"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05071" y="273053"/>
            <a:ext cx="71564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0081" y="1435103"/>
            <a:ext cx="42116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ADABC4-716D-4E91-8695-3D41B4D25257}" type="datetime1">
              <a:rPr lang="en-US" smtClean="0"/>
              <a:pPr/>
              <a:t>10/8/2022</a:t>
            </a:fld>
            <a:endParaRPr lang="en-US"/>
          </a:p>
        </p:txBody>
      </p:sp>
      <p:sp>
        <p:nvSpPr>
          <p:cNvPr id="6" name="Footer Placeholder 5"/>
          <p:cNvSpPr>
            <a:spLocks noGrp="1"/>
          </p:cNvSpPr>
          <p:nvPr>
            <p:ph type="ftr" sz="quarter" idx="11"/>
          </p:nvPr>
        </p:nvSpPr>
        <p:spPr/>
        <p:txBody>
          <a:bodyPr/>
          <a:lstStyle/>
          <a:p>
            <a:r>
              <a:rPr lang="en-US"/>
              <a:t>Swati Rane</a:t>
            </a:r>
          </a:p>
        </p:txBody>
      </p:sp>
      <p:sp>
        <p:nvSpPr>
          <p:cNvPr id="7" name="Slide Number Placeholder 6"/>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09204" y="4800600"/>
            <a:ext cx="768096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09204" y="612775"/>
            <a:ext cx="768096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09204" y="5367338"/>
            <a:ext cx="768096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DE1A31-AD7C-4AE1-B0A6-2257258511DD}" type="datetime1">
              <a:rPr lang="en-US" smtClean="0"/>
              <a:pPr/>
              <a:t>10/8/2022</a:t>
            </a:fld>
            <a:endParaRPr lang="en-US"/>
          </a:p>
        </p:txBody>
      </p:sp>
      <p:sp>
        <p:nvSpPr>
          <p:cNvPr id="6" name="Footer Placeholder 5"/>
          <p:cNvSpPr>
            <a:spLocks noGrp="1"/>
          </p:cNvSpPr>
          <p:nvPr>
            <p:ph type="ftr" sz="quarter" idx="11"/>
          </p:nvPr>
        </p:nvSpPr>
        <p:spPr/>
        <p:txBody>
          <a:bodyPr/>
          <a:lstStyle/>
          <a:p>
            <a:r>
              <a:rPr lang="en-US"/>
              <a:t>Swati Rane</a:t>
            </a:r>
          </a:p>
        </p:txBody>
      </p:sp>
      <p:sp>
        <p:nvSpPr>
          <p:cNvPr id="7" name="Slide Number Placeholder 6"/>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0080" y="274638"/>
            <a:ext cx="1152144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40080" y="1600203"/>
            <a:ext cx="1152144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40080" y="6356353"/>
            <a:ext cx="298704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404B8C-F89B-4598-9409-A398212E88EA}" type="datetime1">
              <a:rPr lang="en-US" smtClean="0"/>
              <a:pPr/>
              <a:t>10/8/2022</a:t>
            </a:fld>
            <a:endParaRPr lang="en-US"/>
          </a:p>
        </p:txBody>
      </p:sp>
      <p:sp>
        <p:nvSpPr>
          <p:cNvPr id="5" name="Footer Placeholder 4"/>
          <p:cNvSpPr>
            <a:spLocks noGrp="1"/>
          </p:cNvSpPr>
          <p:nvPr>
            <p:ph type="ftr" sz="quarter" idx="3"/>
          </p:nvPr>
        </p:nvSpPr>
        <p:spPr>
          <a:xfrm>
            <a:off x="4373880" y="6356353"/>
            <a:ext cx="405384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Swati Rane</a:t>
            </a:r>
            <a:endParaRPr lang="en-US" dirty="0"/>
          </a:p>
        </p:txBody>
      </p:sp>
      <p:sp>
        <p:nvSpPr>
          <p:cNvPr id="6" name="Slide Number Placeholder 5"/>
          <p:cNvSpPr>
            <a:spLocks noGrp="1"/>
          </p:cNvSpPr>
          <p:nvPr>
            <p:ph type="sldNum" sz="quarter" idx="4"/>
          </p:nvPr>
        </p:nvSpPr>
        <p:spPr>
          <a:xfrm>
            <a:off x="9174480" y="6356353"/>
            <a:ext cx="298704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BECD33-1D32-4D2B-AE21-C87DF0D70995}" type="slidenum">
              <a:rPr lang="en-US" smtClean="0"/>
              <a:pPr/>
              <a:t>‹#›</a:t>
            </a:fld>
            <a:endParaRPr lang="en-US"/>
          </a:p>
        </p:txBody>
      </p:sp>
      <p:pic>
        <p:nvPicPr>
          <p:cNvPr id="7" name="Picture 1"/>
          <p:cNvPicPr>
            <a:picLocks noChangeAspect="1" noChangeArrowheads="1"/>
          </p:cNvPicPr>
          <p:nvPr userDrawn="1"/>
        </p:nvPicPr>
        <p:blipFill>
          <a:blip r:embed="rId13" cstate="print"/>
          <a:srcRect/>
          <a:stretch>
            <a:fillRect/>
          </a:stretch>
        </p:blipFill>
        <p:spPr bwMode="auto">
          <a:xfrm>
            <a:off x="299997" y="6215082"/>
            <a:ext cx="2200291" cy="530666"/>
          </a:xfrm>
          <a:prstGeom prst="rect">
            <a:avLst/>
          </a:prstGeom>
          <a:noFill/>
          <a:ln w="9525">
            <a:noFill/>
            <a:round/>
            <a:headEnd/>
            <a:tailEnd/>
          </a:ln>
          <a:effectLst/>
        </p:spPr>
      </p:pic>
      <p:cxnSp>
        <p:nvCxnSpPr>
          <p:cNvPr id="8" name="Straight Connector 7"/>
          <p:cNvCxnSpPr/>
          <p:nvPr userDrawn="1"/>
        </p:nvCxnSpPr>
        <p:spPr>
          <a:xfrm>
            <a:off x="0" y="571480"/>
            <a:ext cx="12801600" cy="1588"/>
          </a:xfrm>
          <a:prstGeom prst="line">
            <a:avLst/>
          </a:prstGeom>
        </p:spPr>
        <p:style>
          <a:lnRef idx="3">
            <a:schemeClr val="accent6"/>
          </a:lnRef>
          <a:fillRef idx="0">
            <a:schemeClr val="accent6"/>
          </a:fillRef>
          <a:effectRef idx="2">
            <a:schemeClr val="accent6"/>
          </a:effectRef>
          <a:fontRef idx="minor">
            <a:schemeClr val="tx1"/>
          </a:fontRef>
        </p:style>
      </p:cxn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500286" y="0"/>
            <a:ext cx="7901042" cy="523220"/>
          </a:xfrm>
          <a:prstGeom prst="rect">
            <a:avLst/>
          </a:prstGeom>
          <a:noFill/>
        </p:spPr>
        <p:txBody>
          <a:bodyPr wrap="square" rtlCol="0">
            <a:spAutoFit/>
          </a:bodyPr>
          <a:lstStyle/>
          <a:p>
            <a:pPr algn="ctr"/>
            <a:r>
              <a:rPr lang="en-IN" sz="2800" b="1" dirty="0">
                <a:solidFill>
                  <a:schemeClr val="accent6"/>
                </a:solidFill>
                <a:effectLst>
                  <a:outerShdw blurRad="38100" dist="38100" dir="2700000" algn="tl">
                    <a:srgbClr val="000000">
                      <a:alpha val="43137"/>
                    </a:srgbClr>
                  </a:outerShdw>
                </a:effectLst>
              </a:rPr>
              <a:t>DVLSI</a:t>
            </a:r>
            <a:endParaRPr lang="en-US" sz="2800" b="1" dirty="0">
              <a:solidFill>
                <a:schemeClr val="accent6"/>
              </a:solidFill>
              <a:effectLst>
                <a:outerShdw blurRad="38100" dist="38100" dir="2700000" algn="tl">
                  <a:srgbClr val="000000">
                    <a:alpha val="43137"/>
                  </a:srgbClr>
                </a:outerShdw>
              </a:effectLst>
            </a:endParaRPr>
          </a:p>
        </p:txBody>
      </p:sp>
      <p:sp>
        <p:nvSpPr>
          <p:cNvPr id="6" name="Title 5"/>
          <p:cNvSpPr>
            <a:spLocks noGrp="1"/>
          </p:cNvSpPr>
          <p:nvPr>
            <p:ph type="ctrTitle"/>
          </p:nvPr>
        </p:nvSpPr>
        <p:spPr>
          <a:xfrm>
            <a:off x="700047" y="1124744"/>
            <a:ext cx="10881360" cy="4929222"/>
          </a:xfrm>
        </p:spPr>
        <p:txBody>
          <a:bodyPr>
            <a:normAutofit fontScale="90000"/>
          </a:bodyPr>
          <a:lstStyle/>
          <a:p>
            <a:pPr lvl="0"/>
            <a:br>
              <a:rPr lang="en-IN" dirty="0">
                <a:solidFill>
                  <a:srgbClr val="002060"/>
                </a:solidFill>
              </a:rPr>
            </a:br>
            <a:r>
              <a:rPr lang="en-US" sz="4900" dirty="0">
                <a:solidFill>
                  <a:srgbClr val="0070C0"/>
                </a:solidFill>
              </a:rPr>
              <a:t>Chapter 5</a:t>
            </a:r>
            <a:br>
              <a:rPr lang="en-US" sz="6700" dirty="0">
                <a:solidFill>
                  <a:srgbClr val="FF0000"/>
                </a:solidFill>
              </a:rPr>
            </a:br>
            <a:r>
              <a:rPr lang="en-US" sz="6700" dirty="0">
                <a:solidFill>
                  <a:srgbClr val="FF0000"/>
                </a:solidFill>
              </a:rPr>
              <a:t>Data Path and System Design Issues</a:t>
            </a:r>
            <a:br>
              <a:rPr lang="en-US" sz="6700" dirty="0">
                <a:solidFill>
                  <a:srgbClr val="FF0000"/>
                </a:solidFill>
              </a:rPr>
            </a:br>
            <a:br>
              <a:rPr lang="en-US" dirty="0"/>
            </a:br>
            <a:br>
              <a:rPr lang="en-US" dirty="0">
                <a:solidFill>
                  <a:srgbClr val="002060"/>
                </a:solidFill>
              </a:rPr>
            </a:br>
            <a:r>
              <a:rPr lang="en-IN" dirty="0">
                <a:solidFill>
                  <a:srgbClr val="002060"/>
                </a:solidFill>
              </a:rPr>
              <a:t>EXTC – TE – DVLSI</a:t>
            </a:r>
            <a:br>
              <a:rPr lang="en-IN" dirty="0">
                <a:solidFill>
                  <a:srgbClr val="002060"/>
                </a:solidFill>
              </a:rPr>
            </a:br>
            <a:r>
              <a:rPr lang="en-IN" sz="2700" b="1" dirty="0">
                <a:solidFill>
                  <a:srgbClr val="002060"/>
                </a:solidFill>
              </a:rPr>
              <a:t>Swati Rane</a:t>
            </a:r>
            <a:br>
              <a:rPr lang="en-IN" sz="2700" b="1" dirty="0">
                <a:solidFill>
                  <a:srgbClr val="002060"/>
                </a:solidFill>
              </a:rPr>
            </a:br>
            <a:r>
              <a:rPr lang="en-IN" sz="2700" dirty="0">
                <a:solidFill>
                  <a:srgbClr val="002060"/>
                </a:solidFill>
              </a:rPr>
              <a:t>Assistant Professor</a:t>
            </a:r>
            <a:br>
              <a:rPr lang="en-IN" sz="2700" dirty="0">
                <a:solidFill>
                  <a:srgbClr val="002060"/>
                </a:solidFill>
              </a:rPr>
            </a:br>
            <a:r>
              <a:rPr lang="en-IN" sz="2700" dirty="0">
                <a:solidFill>
                  <a:srgbClr val="002060"/>
                </a:solidFill>
              </a:rPr>
              <a:t>Dept. of Electronics and Telecommunication </a:t>
            </a:r>
            <a:br>
              <a:rPr lang="en-IN" sz="2700" dirty="0">
                <a:solidFill>
                  <a:srgbClr val="002060"/>
                </a:solidFill>
              </a:rPr>
            </a:br>
            <a:r>
              <a:rPr lang="en-IN" sz="2700" dirty="0">
                <a:solidFill>
                  <a:srgbClr val="002060"/>
                </a:solidFill>
              </a:rPr>
              <a:t>SIES Graduate School of Technology</a:t>
            </a:r>
            <a:br>
              <a:rPr lang="en-IN" dirty="0">
                <a:solidFill>
                  <a:srgbClr val="002060"/>
                </a:solidFill>
              </a:rPr>
            </a:br>
            <a:endParaRPr lang="en-IN"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C141F-582B-4C75-B2D5-7565A8C08AB6}"/>
              </a:ext>
            </a:extLst>
          </p:cNvPr>
          <p:cNvSpPr>
            <a:spLocks noGrp="1"/>
          </p:cNvSpPr>
          <p:nvPr>
            <p:ph type="title"/>
          </p:nvPr>
        </p:nvSpPr>
        <p:spPr/>
        <p:txBody>
          <a:bodyPr>
            <a:normAutofit fontScale="90000"/>
          </a:bodyPr>
          <a:lstStyle/>
          <a:p>
            <a:r>
              <a:rPr lang="en-US" dirty="0"/>
              <a:t>On-Chip Clock Generation and Distribution</a:t>
            </a:r>
          </a:p>
        </p:txBody>
      </p:sp>
      <p:sp>
        <p:nvSpPr>
          <p:cNvPr id="3" name="Content Placeholder 2">
            <a:extLst>
              <a:ext uri="{FF2B5EF4-FFF2-40B4-BE49-F238E27FC236}">
                <a16:creationId xmlns:a16="http://schemas.microsoft.com/office/drawing/2014/main" id="{7A9F9584-D0E7-4EA2-8945-6F979EFA8344}"/>
              </a:ext>
            </a:extLst>
          </p:cNvPr>
          <p:cNvSpPr>
            <a:spLocks noGrp="1"/>
          </p:cNvSpPr>
          <p:nvPr>
            <p:ph idx="1"/>
          </p:nvPr>
        </p:nvSpPr>
        <p:spPr>
          <a:xfrm>
            <a:off x="208112" y="764704"/>
            <a:ext cx="12385376" cy="3309292"/>
          </a:xfrm>
        </p:spPr>
        <p:txBody>
          <a:bodyPr>
            <a:normAutofit fontScale="77500" lnSpcReduction="20000"/>
          </a:bodyPr>
          <a:lstStyle/>
          <a:p>
            <a:r>
              <a:rPr lang="en-US" dirty="0"/>
              <a:t>Clock signals are the heartbeats of digital systems. </a:t>
            </a:r>
          </a:p>
          <a:p>
            <a:r>
              <a:rPr lang="en-US" dirty="0"/>
              <a:t>The stability of clock signals is highly important. </a:t>
            </a:r>
          </a:p>
          <a:p>
            <a:r>
              <a:rPr lang="en-US" dirty="0"/>
              <a:t>Ideally, clock signals should have minimum rise and fall times, specified duty cycles, and zero skew. </a:t>
            </a:r>
          </a:p>
          <a:p>
            <a:r>
              <a:rPr lang="en-US" dirty="0"/>
              <a:t>In reality, clock signals have nonzero skews and noticeable rise and fall times; duty cycles can also vary. </a:t>
            </a:r>
          </a:p>
          <a:p>
            <a:r>
              <a:rPr lang="en-US" dirty="0"/>
              <a:t>A simple technique for on-chip generation of a primary clock signal would be to use a ring oscillator.</a:t>
            </a:r>
          </a:p>
          <a:p>
            <a:r>
              <a:rPr lang="en-US" dirty="0"/>
              <a:t>Such a clock circuit has been used in low-end microprocessor chips.</a:t>
            </a:r>
          </a:p>
          <a:p>
            <a:endParaRPr lang="en-US" dirty="0"/>
          </a:p>
        </p:txBody>
      </p:sp>
      <p:sp>
        <p:nvSpPr>
          <p:cNvPr id="4" name="Footer Placeholder 3">
            <a:extLst>
              <a:ext uri="{FF2B5EF4-FFF2-40B4-BE49-F238E27FC236}">
                <a16:creationId xmlns:a16="http://schemas.microsoft.com/office/drawing/2014/main" id="{332516EA-96A6-414D-82F3-F8CF0015E1FB}"/>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FF61B15E-0333-4C44-B2AC-E953D60EA548}"/>
              </a:ext>
            </a:extLst>
          </p:cNvPr>
          <p:cNvSpPr>
            <a:spLocks noGrp="1"/>
          </p:cNvSpPr>
          <p:nvPr>
            <p:ph type="sldNum" sz="quarter" idx="12"/>
          </p:nvPr>
        </p:nvSpPr>
        <p:spPr/>
        <p:txBody>
          <a:bodyPr/>
          <a:lstStyle/>
          <a:p>
            <a:fld id="{45BECD33-1D32-4D2B-AE21-C87DF0D70995}" type="slidenum">
              <a:rPr lang="en-US" smtClean="0"/>
              <a:pPr/>
              <a:t>10</a:t>
            </a:fld>
            <a:endParaRPr lang="en-US"/>
          </a:p>
        </p:txBody>
      </p:sp>
      <p:pic>
        <p:nvPicPr>
          <p:cNvPr id="6" name="Picture 5">
            <a:extLst>
              <a:ext uri="{FF2B5EF4-FFF2-40B4-BE49-F238E27FC236}">
                <a16:creationId xmlns:a16="http://schemas.microsoft.com/office/drawing/2014/main" id="{486B2668-7DD4-4FA3-9E4A-457A67EDF8E7}"/>
              </a:ext>
            </a:extLst>
          </p:cNvPr>
          <p:cNvPicPr>
            <a:picLocks noChangeAspect="1"/>
          </p:cNvPicPr>
          <p:nvPr/>
        </p:nvPicPr>
        <p:blipFill>
          <a:blip r:embed="rId2"/>
          <a:stretch>
            <a:fillRect/>
          </a:stretch>
        </p:blipFill>
        <p:spPr>
          <a:xfrm>
            <a:off x="5919722" y="4073996"/>
            <a:ext cx="6509515" cy="2379340"/>
          </a:xfrm>
          <a:prstGeom prst="rect">
            <a:avLst/>
          </a:prstGeom>
        </p:spPr>
      </p:pic>
    </p:spTree>
    <p:extLst>
      <p:ext uri="{BB962C8B-B14F-4D97-AF65-F5344CB8AC3E}">
        <p14:creationId xmlns:p14="http://schemas.microsoft.com/office/powerpoint/2010/main" val="1606694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496FD-B767-4EE6-908E-6B86B4468A17}"/>
              </a:ext>
            </a:extLst>
          </p:cNvPr>
          <p:cNvSpPr>
            <a:spLocks noGrp="1"/>
          </p:cNvSpPr>
          <p:nvPr>
            <p:ph type="title"/>
          </p:nvPr>
        </p:nvSpPr>
        <p:spPr/>
        <p:txBody>
          <a:bodyPr>
            <a:normAutofit fontScale="90000"/>
          </a:bodyPr>
          <a:lstStyle/>
          <a:p>
            <a:r>
              <a:rPr lang="en-US" dirty="0"/>
              <a:t>On-Chip Clock Generation</a:t>
            </a:r>
          </a:p>
        </p:txBody>
      </p:sp>
      <p:sp>
        <p:nvSpPr>
          <p:cNvPr id="3" name="Content Placeholder 2">
            <a:extLst>
              <a:ext uri="{FF2B5EF4-FFF2-40B4-BE49-F238E27FC236}">
                <a16:creationId xmlns:a16="http://schemas.microsoft.com/office/drawing/2014/main" id="{9E5621C7-E9C4-45B5-B0EC-B0687692214F}"/>
              </a:ext>
            </a:extLst>
          </p:cNvPr>
          <p:cNvSpPr>
            <a:spLocks noGrp="1"/>
          </p:cNvSpPr>
          <p:nvPr>
            <p:ph idx="1"/>
          </p:nvPr>
        </p:nvSpPr>
        <p:spPr>
          <a:xfrm>
            <a:off x="136104" y="764704"/>
            <a:ext cx="7685282" cy="5472608"/>
          </a:xfrm>
        </p:spPr>
        <p:txBody>
          <a:bodyPr>
            <a:normAutofit fontScale="77500" lnSpcReduction="20000"/>
          </a:bodyPr>
          <a:lstStyle/>
          <a:p>
            <a:r>
              <a:rPr lang="en-US" dirty="0"/>
              <a:t>The generated clock signal can be quite process-dependent and unstable. </a:t>
            </a:r>
          </a:p>
          <a:p>
            <a:r>
              <a:rPr lang="en-US" dirty="0"/>
              <a:t>Hence, a separate clock chips which use crystal oscillators are used for high performance VLSI chip families. </a:t>
            </a:r>
          </a:p>
          <a:p>
            <a:r>
              <a:rPr lang="en-US" dirty="0"/>
              <a:t>Series resonance exists in the crystal but its internal series resistance largely determines the oscillation frequency. The higher the series resistance, the lower the oscillation frequency. </a:t>
            </a:r>
          </a:p>
          <a:p>
            <a:r>
              <a:rPr lang="en-US" dirty="0"/>
              <a:t>The external load at the terminals of the crystal also has a considerable effect on the frequency and the frequency stability. </a:t>
            </a:r>
          </a:p>
          <a:p>
            <a:r>
              <a:rPr lang="en-US" dirty="0"/>
              <a:t>The inverter across the crystal provides the necessary voltage differential, and the external inverter provides the amplification to drive clock loads. </a:t>
            </a:r>
          </a:p>
        </p:txBody>
      </p:sp>
      <p:sp>
        <p:nvSpPr>
          <p:cNvPr id="4" name="Footer Placeholder 3">
            <a:extLst>
              <a:ext uri="{FF2B5EF4-FFF2-40B4-BE49-F238E27FC236}">
                <a16:creationId xmlns:a16="http://schemas.microsoft.com/office/drawing/2014/main" id="{7258C3B0-26B4-45BA-A207-EF72D1EBAA55}"/>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57F5E844-87C3-458A-AEB7-370F95DCAD57}"/>
              </a:ext>
            </a:extLst>
          </p:cNvPr>
          <p:cNvSpPr>
            <a:spLocks noGrp="1"/>
          </p:cNvSpPr>
          <p:nvPr>
            <p:ph type="sldNum" sz="quarter" idx="12"/>
          </p:nvPr>
        </p:nvSpPr>
        <p:spPr/>
        <p:txBody>
          <a:bodyPr/>
          <a:lstStyle/>
          <a:p>
            <a:fld id="{45BECD33-1D32-4D2B-AE21-C87DF0D70995}" type="slidenum">
              <a:rPr lang="en-US" smtClean="0"/>
              <a:pPr/>
              <a:t>11</a:t>
            </a:fld>
            <a:endParaRPr lang="en-US"/>
          </a:p>
        </p:txBody>
      </p:sp>
      <p:pic>
        <p:nvPicPr>
          <p:cNvPr id="11" name="Picture 10">
            <a:extLst>
              <a:ext uri="{FF2B5EF4-FFF2-40B4-BE49-F238E27FC236}">
                <a16:creationId xmlns:a16="http://schemas.microsoft.com/office/drawing/2014/main" id="{AF10B01D-81FB-4401-80DC-A62C451B4CAD}"/>
              </a:ext>
            </a:extLst>
          </p:cNvPr>
          <p:cNvPicPr>
            <a:picLocks noChangeAspect="1"/>
          </p:cNvPicPr>
          <p:nvPr/>
        </p:nvPicPr>
        <p:blipFill>
          <a:blip r:embed="rId2"/>
          <a:stretch>
            <a:fillRect/>
          </a:stretch>
        </p:blipFill>
        <p:spPr>
          <a:xfrm>
            <a:off x="7897290" y="764704"/>
            <a:ext cx="4885742" cy="4248472"/>
          </a:xfrm>
          <a:prstGeom prst="rect">
            <a:avLst/>
          </a:prstGeom>
        </p:spPr>
      </p:pic>
    </p:spTree>
    <p:extLst>
      <p:ext uri="{BB962C8B-B14F-4D97-AF65-F5344CB8AC3E}">
        <p14:creationId xmlns:p14="http://schemas.microsoft.com/office/powerpoint/2010/main" val="94507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B50-78A0-43DB-8F04-FC44D555E877}"/>
              </a:ext>
            </a:extLst>
          </p:cNvPr>
          <p:cNvSpPr>
            <a:spLocks noGrp="1"/>
          </p:cNvSpPr>
          <p:nvPr>
            <p:ph type="title"/>
          </p:nvPr>
        </p:nvSpPr>
        <p:spPr/>
        <p:txBody>
          <a:bodyPr>
            <a:normAutofit fontScale="90000"/>
          </a:bodyPr>
          <a:lstStyle/>
          <a:p>
            <a:r>
              <a:rPr lang="en-US" dirty="0"/>
              <a:t>On-Chip Clock Generation</a:t>
            </a:r>
          </a:p>
        </p:txBody>
      </p:sp>
      <p:sp>
        <p:nvSpPr>
          <p:cNvPr id="3" name="Content Placeholder 2">
            <a:extLst>
              <a:ext uri="{FF2B5EF4-FFF2-40B4-BE49-F238E27FC236}">
                <a16:creationId xmlns:a16="http://schemas.microsoft.com/office/drawing/2014/main" id="{26D8976D-E112-48B8-AA13-1F5F27AC2AE1}"/>
              </a:ext>
            </a:extLst>
          </p:cNvPr>
          <p:cNvSpPr>
            <a:spLocks noGrp="1"/>
          </p:cNvSpPr>
          <p:nvPr>
            <p:ph idx="1"/>
          </p:nvPr>
        </p:nvSpPr>
        <p:spPr>
          <a:xfrm>
            <a:off x="136104" y="764704"/>
            <a:ext cx="6264696" cy="3096344"/>
          </a:xfrm>
        </p:spPr>
        <p:txBody>
          <a:bodyPr>
            <a:normAutofit fontScale="77500" lnSpcReduction="20000"/>
          </a:bodyPr>
          <a:lstStyle/>
          <a:p>
            <a:r>
              <a:rPr lang="en-US" dirty="0"/>
              <a:t>It is often necessary to use two non-overlapping clock signals. The logical product of such two clock signals should be zero at all times.</a:t>
            </a:r>
          </a:p>
          <a:p>
            <a:r>
              <a:rPr lang="en-US" dirty="0"/>
              <a:t>A simple circuit that generates CK- 1 and CK-2 from the original clock signal CK.</a:t>
            </a:r>
          </a:p>
          <a:p>
            <a:r>
              <a:rPr lang="en-US" dirty="0"/>
              <a:t>A clock decoder circuit takes in the primary clock signals and generates four phase signals.</a:t>
            </a:r>
          </a:p>
        </p:txBody>
      </p:sp>
      <p:sp>
        <p:nvSpPr>
          <p:cNvPr id="4" name="Footer Placeholder 3">
            <a:extLst>
              <a:ext uri="{FF2B5EF4-FFF2-40B4-BE49-F238E27FC236}">
                <a16:creationId xmlns:a16="http://schemas.microsoft.com/office/drawing/2014/main" id="{44688F56-ED17-4AD8-BD64-6F8CD3BED260}"/>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8A5AD5EA-60D9-4FD0-943C-CAB545C5F344}"/>
              </a:ext>
            </a:extLst>
          </p:cNvPr>
          <p:cNvSpPr>
            <a:spLocks noGrp="1"/>
          </p:cNvSpPr>
          <p:nvPr>
            <p:ph type="sldNum" sz="quarter" idx="12"/>
          </p:nvPr>
        </p:nvSpPr>
        <p:spPr/>
        <p:txBody>
          <a:bodyPr/>
          <a:lstStyle/>
          <a:p>
            <a:fld id="{45BECD33-1D32-4D2B-AE21-C87DF0D70995}" type="slidenum">
              <a:rPr lang="en-US" smtClean="0"/>
              <a:pPr/>
              <a:t>12</a:t>
            </a:fld>
            <a:endParaRPr lang="en-US"/>
          </a:p>
        </p:txBody>
      </p:sp>
      <p:pic>
        <p:nvPicPr>
          <p:cNvPr id="7" name="Picture 6">
            <a:extLst>
              <a:ext uri="{FF2B5EF4-FFF2-40B4-BE49-F238E27FC236}">
                <a16:creationId xmlns:a16="http://schemas.microsoft.com/office/drawing/2014/main" id="{F51E9C5E-7E6E-4A04-A028-777199F7A47A}"/>
              </a:ext>
            </a:extLst>
          </p:cNvPr>
          <p:cNvPicPr>
            <a:picLocks noChangeAspect="1"/>
          </p:cNvPicPr>
          <p:nvPr/>
        </p:nvPicPr>
        <p:blipFill>
          <a:blip r:embed="rId2"/>
          <a:stretch>
            <a:fillRect/>
          </a:stretch>
        </p:blipFill>
        <p:spPr>
          <a:xfrm>
            <a:off x="6281466" y="620688"/>
            <a:ext cx="5418602" cy="2520280"/>
          </a:xfrm>
          <a:prstGeom prst="rect">
            <a:avLst/>
          </a:prstGeom>
        </p:spPr>
      </p:pic>
      <p:pic>
        <p:nvPicPr>
          <p:cNvPr id="9" name="Picture 8">
            <a:extLst>
              <a:ext uri="{FF2B5EF4-FFF2-40B4-BE49-F238E27FC236}">
                <a16:creationId xmlns:a16="http://schemas.microsoft.com/office/drawing/2014/main" id="{DA722DA9-5E09-497D-8FE5-B5C00A35AE2E}"/>
              </a:ext>
            </a:extLst>
          </p:cNvPr>
          <p:cNvPicPr>
            <a:picLocks noChangeAspect="1"/>
          </p:cNvPicPr>
          <p:nvPr/>
        </p:nvPicPr>
        <p:blipFill>
          <a:blip r:embed="rId3"/>
          <a:stretch>
            <a:fillRect/>
          </a:stretch>
        </p:blipFill>
        <p:spPr>
          <a:xfrm>
            <a:off x="568152" y="4010469"/>
            <a:ext cx="3663260" cy="2711390"/>
          </a:xfrm>
          <a:prstGeom prst="rect">
            <a:avLst/>
          </a:prstGeom>
        </p:spPr>
      </p:pic>
      <p:pic>
        <p:nvPicPr>
          <p:cNvPr id="11" name="Picture 10">
            <a:extLst>
              <a:ext uri="{FF2B5EF4-FFF2-40B4-BE49-F238E27FC236}">
                <a16:creationId xmlns:a16="http://schemas.microsoft.com/office/drawing/2014/main" id="{E4AF646E-F38F-493B-BB66-44F8423823FE}"/>
              </a:ext>
            </a:extLst>
          </p:cNvPr>
          <p:cNvPicPr>
            <a:picLocks noChangeAspect="1"/>
          </p:cNvPicPr>
          <p:nvPr/>
        </p:nvPicPr>
        <p:blipFill>
          <a:blip r:embed="rId4"/>
          <a:stretch>
            <a:fillRect/>
          </a:stretch>
        </p:blipFill>
        <p:spPr>
          <a:xfrm>
            <a:off x="10001200" y="2889592"/>
            <a:ext cx="2534373" cy="3938552"/>
          </a:xfrm>
          <a:prstGeom prst="rect">
            <a:avLst/>
          </a:prstGeom>
        </p:spPr>
      </p:pic>
      <p:pic>
        <p:nvPicPr>
          <p:cNvPr id="13" name="Picture 12">
            <a:extLst>
              <a:ext uri="{FF2B5EF4-FFF2-40B4-BE49-F238E27FC236}">
                <a16:creationId xmlns:a16="http://schemas.microsoft.com/office/drawing/2014/main" id="{96905A8A-CB98-455E-8FBE-7E9D2F62DB61}"/>
              </a:ext>
            </a:extLst>
          </p:cNvPr>
          <p:cNvPicPr>
            <a:picLocks noChangeAspect="1"/>
          </p:cNvPicPr>
          <p:nvPr/>
        </p:nvPicPr>
        <p:blipFill>
          <a:blip r:embed="rId5"/>
          <a:stretch>
            <a:fillRect/>
          </a:stretch>
        </p:blipFill>
        <p:spPr>
          <a:xfrm>
            <a:off x="4816624" y="3842658"/>
            <a:ext cx="4277485" cy="2538670"/>
          </a:xfrm>
          <a:prstGeom prst="rect">
            <a:avLst/>
          </a:prstGeom>
        </p:spPr>
      </p:pic>
    </p:spTree>
    <p:extLst>
      <p:ext uri="{BB962C8B-B14F-4D97-AF65-F5344CB8AC3E}">
        <p14:creationId xmlns:p14="http://schemas.microsoft.com/office/powerpoint/2010/main" val="158959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862E4-7675-40E9-84CF-319E84B869F4}"/>
              </a:ext>
            </a:extLst>
          </p:cNvPr>
          <p:cNvSpPr>
            <a:spLocks noGrp="1"/>
          </p:cNvSpPr>
          <p:nvPr>
            <p:ph type="title"/>
          </p:nvPr>
        </p:nvSpPr>
        <p:spPr/>
        <p:txBody>
          <a:bodyPr>
            <a:normAutofit fontScale="90000"/>
          </a:bodyPr>
          <a:lstStyle/>
          <a:p>
            <a:r>
              <a:rPr lang="en-US" dirty="0"/>
              <a:t>On-Chip Clock Distribution</a:t>
            </a:r>
          </a:p>
        </p:txBody>
      </p:sp>
      <p:sp>
        <p:nvSpPr>
          <p:cNvPr id="3" name="Content Placeholder 2">
            <a:extLst>
              <a:ext uri="{FF2B5EF4-FFF2-40B4-BE49-F238E27FC236}">
                <a16:creationId xmlns:a16="http://schemas.microsoft.com/office/drawing/2014/main" id="{BF42B15A-941B-4124-8CC6-5C54C765DED8}"/>
              </a:ext>
            </a:extLst>
          </p:cNvPr>
          <p:cNvSpPr>
            <a:spLocks noGrp="1"/>
          </p:cNvSpPr>
          <p:nvPr>
            <p:ph idx="1"/>
          </p:nvPr>
        </p:nvSpPr>
        <p:spPr>
          <a:xfrm>
            <a:off x="208112" y="764704"/>
            <a:ext cx="6984776" cy="4392488"/>
          </a:xfrm>
        </p:spPr>
        <p:txBody>
          <a:bodyPr>
            <a:normAutofit fontScale="85000" lnSpcReduction="20000"/>
          </a:bodyPr>
          <a:lstStyle/>
          <a:p>
            <a:r>
              <a:rPr lang="en-US" dirty="0"/>
              <a:t>Since clock signals are required almost uniformly over the chip area, it is desirable that all clock signals are distributed with a uniform delay. </a:t>
            </a:r>
          </a:p>
          <a:p>
            <a:r>
              <a:rPr lang="en-US" dirty="0"/>
              <a:t>An ideal distribution network would be the H-tree structure.</a:t>
            </a:r>
          </a:p>
          <a:p>
            <a:r>
              <a:rPr lang="en-US" dirty="0"/>
              <a:t>In such a structure, the distances from the center to all branch points are the same and hence, the signal delays would be the same.</a:t>
            </a:r>
          </a:p>
          <a:p>
            <a:r>
              <a:rPr lang="en-US" dirty="0"/>
              <a:t>However, this structure is difficult to implement in practice due to routing constraints and different fanout requirements. </a:t>
            </a:r>
          </a:p>
        </p:txBody>
      </p:sp>
      <p:sp>
        <p:nvSpPr>
          <p:cNvPr id="4" name="Footer Placeholder 3">
            <a:extLst>
              <a:ext uri="{FF2B5EF4-FFF2-40B4-BE49-F238E27FC236}">
                <a16:creationId xmlns:a16="http://schemas.microsoft.com/office/drawing/2014/main" id="{E911968F-9DA0-46D2-9EFB-686054CED7D9}"/>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B2E65EE3-FB55-43F1-9424-9B049B29BEF9}"/>
              </a:ext>
            </a:extLst>
          </p:cNvPr>
          <p:cNvSpPr>
            <a:spLocks noGrp="1"/>
          </p:cNvSpPr>
          <p:nvPr>
            <p:ph type="sldNum" sz="quarter" idx="12"/>
          </p:nvPr>
        </p:nvSpPr>
        <p:spPr/>
        <p:txBody>
          <a:bodyPr/>
          <a:lstStyle/>
          <a:p>
            <a:fld id="{45BECD33-1D32-4D2B-AE21-C87DF0D70995}" type="slidenum">
              <a:rPr lang="en-US" smtClean="0"/>
              <a:pPr/>
              <a:t>13</a:t>
            </a:fld>
            <a:endParaRPr lang="en-US"/>
          </a:p>
        </p:txBody>
      </p:sp>
      <p:pic>
        <p:nvPicPr>
          <p:cNvPr id="7" name="Picture 6">
            <a:extLst>
              <a:ext uri="{FF2B5EF4-FFF2-40B4-BE49-F238E27FC236}">
                <a16:creationId xmlns:a16="http://schemas.microsoft.com/office/drawing/2014/main" id="{F759278A-D169-4017-99D6-7CADCEF760B4}"/>
              </a:ext>
            </a:extLst>
          </p:cNvPr>
          <p:cNvPicPr>
            <a:picLocks noChangeAspect="1"/>
          </p:cNvPicPr>
          <p:nvPr/>
        </p:nvPicPr>
        <p:blipFill>
          <a:blip r:embed="rId2"/>
          <a:stretch>
            <a:fillRect/>
          </a:stretch>
        </p:blipFill>
        <p:spPr>
          <a:xfrm>
            <a:off x="8273008" y="845294"/>
            <a:ext cx="4492372" cy="4743945"/>
          </a:xfrm>
          <a:prstGeom prst="rect">
            <a:avLst/>
          </a:prstGeom>
        </p:spPr>
      </p:pic>
    </p:spTree>
    <p:extLst>
      <p:ext uri="{BB962C8B-B14F-4D97-AF65-F5344CB8AC3E}">
        <p14:creationId xmlns:p14="http://schemas.microsoft.com/office/powerpoint/2010/main" val="173951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B3734-AFEC-4C51-A5AE-92F274B8F1DF}"/>
              </a:ext>
            </a:extLst>
          </p:cNvPr>
          <p:cNvSpPr>
            <a:spLocks noGrp="1"/>
          </p:cNvSpPr>
          <p:nvPr>
            <p:ph type="title"/>
          </p:nvPr>
        </p:nvSpPr>
        <p:spPr/>
        <p:txBody>
          <a:bodyPr>
            <a:normAutofit fontScale="90000"/>
          </a:bodyPr>
          <a:lstStyle/>
          <a:p>
            <a:r>
              <a:rPr lang="en-US" dirty="0"/>
              <a:t>On-Chip Clock Distribution</a:t>
            </a:r>
          </a:p>
        </p:txBody>
      </p:sp>
      <p:sp>
        <p:nvSpPr>
          <p:cNvPr id="3" name="Content Placeholder 2">
            <a:extLst>
              <a:ext uri="{FF2B5EF4-FFF2-40B4-BE49-F238E27FC236}">
                <a16:creationId xmlns:a16="http://schemas.microsoft.com/office/drawing/2014/main" id="{BD6C5C78-B893-453D-98B4-EC7AEC8D30F3}"/>
              </a:ext>
            </a:extLst>
          </p:cNvPr>
          <p:cNvSpPr>
            <a:spLocks noGrp="1"/>
          </p:cNvSpPr>
          <p:nvPr>
            <p:ph idx="1"/>
          </p:nvPr>
        </p:nvSpPr>
        <p:spPr>
          <a:xfrm>
            <a:off x="280120" y="764704"/>
            <a:ext cx="7200800" cy="4464496"/>
          </a:xfrm>
        </p:spPr>
        <p:txBody>
          <a:bodyPr>
            <a:normAutofit fontScale="85000" lnSpcReduction="20000"/>
          </a:bodyPr>
          <a:lstStyle/>
          <a:p>
            <a:r>
              <a:rPr lang="en-US" dirty="0"/>
              <a:t>The reduction of clock skews, which are caused by the differences in clock arrival times and changes in clock waveforms due to variations in load conditions, is a major concern in high-speed VLSI design. </a:t>
            </a:r>
          </a:p>
          <a:p>
            <a:r>
              <a:rPr lang="en-US" dirty="0"/>
              <a:t>Regardless of the exact geometry of the clock distribution network, the clock signals must be buffered in multiple stages to handle the high fan-out loads. </a:t>
            </a:r>
          </a:p>
          <a:p>
            <a:r>
              <a:rPr lang="en-US" dirty="0"/>
              <a:t>It is also essential that every buffer stage drives the same number of fan-out gates so that the clock delays are always balanced.</a:t>
            </a:r>
          </a:p>
        </p:txBody>
      </p:sp>
      <p:sp>
        <p:nvSpPr>
          <p:cNvPr id="4" name="Footer Placeholder 3">
            <a:extLst>
              <a:ext uri="{FF2B5EF4-FFF2-40B4-BE49-F238E27FC236}">
                <a16:creationId xmlns:a16="http://schemas.microsoft.com/office/drawing/2014/main" id="{6C6E1FED-6530-4AF3-BF71-262C5D58F10E}"/>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BB9B66E0-D6AA-4824-A808-C90F389D2407}"/>
              </a:ext>
            </a:extLst>
          </p:cNvPr>
          <p:cNvSpPr>
            <a:spLocks noGrp="1"/>
          </p:cNvSpPr>
          <p:nvPr>
            <p:ph type="sldNum" sz="quarter" idx="12"/>
          </p:nvPr>
        </p:nvSpPr>
        <p:spPr/>
        <p:txBody>
          <a:bodyPr/>
          <a:lstStyle/>
          <a:p>
            <a:fld id="{45BECD33-1D32-4D2B-AE21-C87DF0D70995}" type="slidenum">
              <a:rPr lang="en-US" smtClean="0"/>
              <a:pPr/>
              <a:t>14</a:t>
            </a:fld>
            <a:endParaRPr lang="en-US"/>
          </a:p>
        </p:txBody>
      </p:sp>
      <p:pic>
        <p:nvPicPr>
          <p:cNvPr id="7" name="Picture 6">
            <a:extLst>
              <a:ext uri="{FF2B5EF4-FFF2-40B4-BE49-F238E27FC236}">
                <a16:creationId xmlns:a16="http://schemas.microsoft.com/office/drawing/2014/main" id="{1716305D-E5F2-42E5-998F-733740FA4161}"/>
              </a:ext>
            </a:extLst>
          </p:cNvPr>
          <p:cNvPicPr>
            <a:picLocks noChangeAspect="1"/>
          </p:cNvPicPr>
          <p:nvPr/>
        </p:nvPicPr>
        <p:blipFill>
          <a:blip r:embed="rId2"/>
          <a:stretch>
            <a:fillRect/>
          </a:stretch>
        </p:blipFill>
        <p:spPr>
          <a:xfrm>
            <a:off x="7696944" y="733033"/>
            <a:ext cx="5065577" cy="5185867"/>
          </a:xfrm>
          <a:prstGeom prst="rect">
            <a:avLst/>
          </a:prstGeom>
        </p:spPr>
      </p:pic>
    </p:spTree>
    <p:extLst>
      <p:ext uri="{BB962C8B-B14F-4D97-AF65-F5344CB8AC3E}">
        <p14:creationId xmlns:p14="http://schemas.microsoft.com/office/powerpoint/2010/main" val="2929893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C752A-490D-40B6-926F-8C37BDBBEFF3}"/>
              </a:ext>
            </a:extLst>
          </p:cNvPr>
          <p:cNvSpPr>
            <a:spLocks noGrp="1"/>
          </p:cNvSpPr>
          <p:nvPr>
            <p:ph type="title"/>
          </p:nvPr>
        </p:nvSpPr>
        <p:spPr/>
        <p:txBody>
          <a:bodyPr>
            <a:normAutofit fontScale="90000"/>
          </a:bodyPr>
          <a:lstStyle/>
          <a:p>
            <a:r>
              <a:rPr lang="en-US" dirty="0"/>
              <a:t>Interconnect Delay</a:t>
            </a:r>
          </a:p>
        </p:txBody>
      </p:sp>
      <p:sp>
        <p:nvSpPr>
          <p:cNvPr id="3" name="Content Placeholder 2">
            <a:extLst>
              <a:ext uri="{FF2B5EF4-FFF2-40B4-BE49-F238E27FC236}">
                <a16:creationId xmlns:a16="http://schemas.microsoft.com/office/drawing/2014/main" id="{F9CA5215-CD18-466D-A3AC-05F7318E256F}"/>
              </a:ext>
            </a:extLst>
          </p:cNvPr>
          <p:cNvSpPr>
            <a:spLocks noGrp="1"/>
          </p:cNvSpPr>
          <p:nvPr>
            <p:ph idx="1"/>
          </p:nvPr>
        </p:nvSpPr>
        <p:spPr>
          <a:xfrm>
            <a:off x="0" y="764704"/>
            <a:ext cx="7192888" cy="3781425"/>
          </a:xfrm>
        </p:spPr>
        <p:txBody>
          <a:bodyPr>
            <a:normAutofit fontScale="77500" lnSpcReduction="20000"/>
          </a:bodyPr>
          <a:lstStyle/>
          <a:p>
            <a:r>
              <a:rPr lang="en-US" dirty="0"/>
              <a:t>Net delay is the difference between the time a signal is first applied to the net and the time it reaches other devices connected to that net.</a:t>
            </a:r>
          </a:p>
          <a:p>
            <a:r>
              <a:rPr lang="en-US" dirty="0"/>
              <a:t>It is due to the finite resistance and capacitance of the net. It is also known as wire delay.</a:t>
            </a:r>
          </a:p>
          <a:p>
            <a:endParaRPr lang="en-US" dirty="0"/>
          </a:p>
          <a:p>
            <a:r>
              <a:rPr lang="en-US" dirty="0"/>
              <a:t>Wire delay = function of (</a:t>
            </a:r>
            <a:r>
              <a:rPr lang="en-US" dirty="0" err="1"/>
              <a:t>Rnet</a:t>
            </a:r>
            <a:r>
              <a:rPr lang="en-US" dirty="0"/>
              <a:t>, </a:t>
            </a:r>
            <a:r>
              <a:rPr lang="en-US" dirty="0" err="1"/>
              <a:t>Cnet+Cpin</a:t>
            </a:r>
            <a:r>
              <a:rPr lang="en-US" dirty="0"/>
              <a:t>)</a:t>
            </a:r>
          </a:p>
          <a:p>
            <a:endParaRPr lang="en-US" dirty="0"/>
          </a:p>
          <a:p>
            <a:r>
              <a:rPr lang="en-US" dirty="0"/>
              <a:t>This is output pin of the cell to the input pin of the next cell.</a:t>
            </a:r>
          </a:p>
        </p:txBody>
      </p:sp>
      <p:sp>
        <p:nvSpPr>
          <p:cNvPr id="4" name="Footer Placeholder 3">
            <a:extLst>
              <a:ext uri="{FF2B5EF4-FFF2-40B4-BE49-F238E27FC236}">
                <a16:creationId xmlns:a16="http://schemas.microsoft.com/office/drawing/2014/main" id="{E838B132-D9C4-4D9A-99E0-C8F120DDFC23}"/>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5D1A9BF3-0054-4F5A-AFE0-9E0EAA97A46E}"/>
              </a:ext>
            </a:extLst>
          </p:cNvPr>
          <p:cNvSpPr>
            <a:spLocks noGrp="1"/>
          </p:cNvSpPr>
          <p:nvPr>
            <p:ph type="sldNum" sz="quarter" idx="12"/>
          </p:nvPr>
        </p:nvSpPr>
        <p:spPr/>
        <p:txBody>
          <a:bodyPr/>
          <a:lstStyle/>
          <a:p>
            <a:fld id="{45BECD33-1D32-4D2B-AE21-C87DF0D70995}" type="slidenum">
              <a:rPr lang="en-US" smtClean="0"/>
              <a:pPr/>
              <a:t>15</a:t>
            </a:fld>
            <a:endParaRPr lang="en-US"/>
          </a:p>
        </p:txBody>
      </p:sp>
      <p:pic>
        <p:nvPicPr>
          <p:cNvPr id="7" name="Picture 6">
            <a:extLst>
              <a:ext uri="{FF2B5EF4-FFF2-40B4-BE49-F238E27FC236}">
                <a16:creationId xmlns:a16="http://schemas.microsoft.com/office/drawing/2014/main" id="{985DFE83-5554-4FA7-861F-68ACD00F9C38}"/>
              </a:ext>
            </a:extLst>
          </p:cNvPr>
          <p:cNvPicPr>
            <a:picLocks noChangeAspect="1"/>
          </p:cNvPicPr>
          <p:nvPr/>
        </p:nvPicPr>
        <p:blipFill>
          <a:blip r:embed="rId2"/>
          <a:stretch>
            <a:fillRect/>
          </a:stretch>
        </p:blipFill>
        <p:spPr>
          <a:xfrm>
            <a:off x="7096312" y="908720"/>
            <a:ext cx="5587240" cy="4896544"/>
          </a:xfrm>
          <a:prstGeom prst="rect">
            <a:avLst/>
          </a:prstGeom>
        </p:spPr>
      </p:pic>
    </p:spTree>
    <p:extLst>
      <p:ext uri="{BB962C8B-B14F-4D97-AF65-F5344CB8AC3E}">
        <p14:creationId xmlns:p14="http://schemas.microsoft.com/office/powerpoint/2010/main" val="4074339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D6070-1EA7-4401-B45D-F496327B96AE}"/>
              </a:ext>
            </a:extLst>
          </p:cNvPr>
          <p:cNvSpPr>
            <a:spLocks noGrp="1"/>
          </p:cNvSpPr>
          <p:nvPr>
            <p:ph type="title"/>
          </p:nvPr>
        </p:nvSpPr>
        <p:spPr/>
        <p:txBody>
          <a:bodyPr>
            <a:normAutofit fontScale="90000"/>
          </a:bodyPr>
          <a:lstStyle/>
          <a:p>
            <a:r>
              <a:rPr lang="en-US" dirty="0"/>
              <a:t>Interconnect Delay</a:t>
            </a:r>
          </a:p>
        </p:txBody>
      </p:sp>
      <p:sp>
        <p:nvSpPr>
          <p:cNvPr id="3" name="Content Placeholder 2">
            <a:extLst>
              <a:ext uri="{FF2B5EF4-FFF2-40B4-BE49-F238E27FC236}">
                <a16:creationId xmlns:a16="http://schemas.microsoft.com/office/drawing/2014/main" id="{FC499C5A-EE11-4E2D-8D75-99266E081AAF}"/>
              </a:ext>
            </a:extLst>
          </p:cNvPr>
          <p:cNvSpPr>
            <a:spLocks noGrp="1"/>
          </p:cNvSpPr>
          <p:nvPr>
            <p:ph idx="1"/>
          </p:nvPr>
        </p:nvSpPr>
        <p:spPr>
          <a:xfrm>
            <a:off x="137195" y="764704"/>
            <a:ext cx="7919789" cy="5472608"/>
          </a:xfrm>
        </p:spPr>
        <p:txBody>
          <a:bodyPr>
            <a:normAutofit fontScale="70000" lnSpcReduction="20000"/>
          </a:bodyPr>
          <a:lstStyle/>
          <a:p>
            <a:r>
              <a:rPr lang="en-US" dirty="0"/>
              <a:t>The classical approach for determining the switching speed of a logic gate is based on the assumption that the loads are mainly capacitive and lumped. </a:t>
            </a:r>
          </a:p>
          <a:p>
            <a:r>
              <a:rPr lang="en-US" dirty="0"/>
              <a:t>The conventional delay estimation approaches seek to classify three main components of the output load, all of which are assumed to be purely capacitive, as: </a:t>
            </a:r>
          </a:p>
          <a:p>
            <a:pPr lvl="1"/>
            <a:r>
              <a:rPr lang="en-US" dirty="0"/>
              <a:t>(</a:t>
            </a:r>
            <a:r>
              <a:rPr lang="en-US" dirty="0" err="1"/>
              <a:t>i</a:t>
            </a:r>
            <a:r>
              <a:rPr lang="en-US" dirty="0"/>
              <a:t>) internal parasitic capacitances of the transistors, </a:t>
            </a:r>
          </a:p>
          <a:p>
            <a:pPr lvl="1"/>
            <a:r>
              <a:rPr lang="en-US" dirty="0"/>
              <a:t>(ii) interconnect (line) capacitances, and </a:t>
            </a:r>
          </a:p>
          <a:p>
            <a:pPr lvl="1"/>
            <a:r>
              <a:rPr lang="en-US" dirty="0"/>
              <a:t>(iii) input capacitances of the fan-out gates.</a:t>
            </a:r>
          </a:p>
          <a:p>
            <a:r>
              <a:rPr lang="en-US" dirty="0"/>
              <a:t>If the load from each interconnection line can be approximated by a lumped capacitance, then the total load seen by the primary inverter is simply the sum of all capacitive components.</a:t>
            </a:r>
          </a:p>
          <a:p>
            <a:r>
              <a:rPr lang="en-US" dirty="0"/>
              <a:t>In realistic conditions, the interconnection line is in very close proximity to a number of other lines, either on the same level or on different levels. </a:t>
            </a:r>
          </a:p>
          <a:p>
            <a:r>
              <a:rPr lang="en-US" dirty="0"/>
              <a:t>The capacitive/inductive coupling and the signal interference between neighboring lines should also be taken into consideration for an accurate estimation of delay.</a:t>
            </a:r>
          </a:p>
        </p:txBody>
      </p:sp>
      <p:sp>
        <p:nvSpPr>
          <p:cNvPr id="4" name="Footer Placeholder 3">
            <a:extLst>
              <a:ext uri="{FF2B5EF4-FFF2-40B4-BE49-F238E27FC236}">
                <a16:creationId xmlns:a16="http://schemas.microsoft.com/office/drawing/2014/main" id="{6ECFA1E3-7A6C-4A0C-92F0-B8104FF2FB77}"/>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98F43F60-FF86-4146-8F1A-DE858EB9A834}"/>
              </a:ext>
            </a:extLst>
          </p:cNvPr>
          <p:cNvSpPr>
            <a:spLocks noGrp="1"/>
          </p:cNvSpPr>
          <p:nvPr>
            <p:ph type="sldNum" sz="quarter" idx="12"/>
          </p:nvPr>
        </p:nvSpPr>
        <p:spPr/>
        <p:txBody>
          <a:bodyPr/>
          <a:lstStyle/>
          <a:p>
            <a:fld id="{45BECD33-1D32-4D2B-AE21-C87DF0D70995}" type="slidenum">
              <a:rPr lang="en-US" smtClean="0"/>
              <a:pPr/>
              <a:t>16</a:t>
            </a:fld>
            <a:endParaRPr lang="en-US"/>
          </a:p>
        </p:txBody>
      </p:sp>
      <p:pic>
        <p:nvPicPr>
          <p:cNvPr id="7" name="Picture 6">
            <a:extLst>
              <a:ext uri="{FF2B5EF4-FFF2-40B4-BE49-F238E27FC236}">
                <a16:creationId xmlns:a16="http://schemas.microsoft.com/office/drawing/2014/main" id="{4B6E4820-BBD0-4126-9455-C690A24E01AA}"/>
              </a:ext>
            </a:extLst>
          </p:cNvPr>
          <p:cNvPicPr>
            <a:picLocks noChangeAspect="1"/>
          </p:cNvPicPr>
          <p:nvPr/>
        </p:nvPicPr>
        <p:blipFill>
          <a:blip r:embed="rId2"/>
          <a:stretch>
            <a:fillRect/>
          </a:stretch>
        </p:blipFill>
        <p:spPr>
          <a:xfrm>
            <a:off x="8240738" y="772078"/>
            <a:ext cx="4423667" cy="3737042"/>
          </a:xfrm>
          <a:prstGeom prst="rect">
            <a:avLst/>
          </a:prstGeom>
        </p:spPr>
      </p:pic>
    </p:spTree>
    <p:extLst>
      <p:ext uri="{BB962C8B-B14F-4D97-AF65-F5344CB8AC3E}">
        <p14:creationId xmlns:p14="http://schemas.microsoft.com/office/powerpoint/2010/main" val="428172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1D9F7-F7B6-429D-AF29-ECDEF51DF846}"/>
              </a:ext>
            </a:extLst>
          </p:cNvPr>
          <p:cNvSpPr>
            <a:spLocks noGrp="1"/>
          </p:cNvSpPr>
          <p:nvPr>
            <p:ph type="title"/>
          </p:nvPr>
        </p:nvSpPr>
        <p:spPr/>
        <p:txBody>
          <a:bodyPr>
            <a:normAutofit fontScale="90000"/>
          </a:bodyPr>
          <a:lstStyle/>
          <a:p>
            <a:r>
              <a:rPr lang="en-US" dirty="0"/>
              <a:t>Interconnect Delay</a:t>
            </a:r>
          </a:p>
        </p:txBody>
      </p:sp>
      <p:sp>
        <p:nvSpPr>
          <p:cNvPr id="3" name="Content Placeholder 2">
            <a:extLst>
              <a:ext uri="{FF2B5EF4-FFF2-40B4-BE49-F238E27FC236}">
                <a16:creationId xmlns:a16="http://schemas.microsoft.com/office/drawing/2014/main" id="{BD752A2A-B510-4BE8-B1D1-83B188919B76}"/>
              </a:ext>
            </a:extLst>
          </p:cNvPr>
          <p:cNvSpPr>
            <a:spLocks noGrp="1"/>
          </p:cNvSpPr>
          <p:nvPr>
            <p:ph idx="1"/>
          </p:nvPr>
        </p:nvSpPr>
        <p:spPr>
          <a:xfrm>
            <a:off x="208112" y="764704"/>
            <a:ext cx="12593488" cy="1152128"/>
          </a:xfrm>
        </p:spPr>
        <p:txBody>
          <a:bodyPr>
            <a:normAutofit fontScale="85000" lnSpcReduction="10000"/>
          </a:bodyPr>
          <a:lstStyle/>
          <a:p>
            <a:r>
              <a:rPr lang="en-US" dirty="0"/>
              <a:t>An interconnect line can be modeled as a lumped RC network if the time of flight across the interconnection line is significantly shorter than the signal rise/fall times.</a:t>
            </a:r>
          </a:p>
        </p:txBody>
      </p:sp>
      <p:sp>
        <p:nvSpPr>
          <p:cNvPr id="4" name="Footer Placeholder 3">
            <a:extLst>
              <a:ext uri="{FF2B5EF4-FFF2-40B4-BE49-F238E27FC236}">
                <a16:creationId xmlns:a16="http://schemas.microsoft.com/office/drawing/2014/main" id="{D053C3D4-D043-4EE8-83D5-C882FA858861}"/>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740A4CF0-8EB9-4FAB-B177-481098CD4916}"/>
              </a:ext>
            </a:extLst>
          </p:cNvPr>
          <p:cNvSpPr>
            <a:spLocks noGrp="1"/>
          </p:cNvSpPr>
          <p:nvPr>
            <p:ph type="sldNum" sz="quarter" idx="12"/>
          </p:nvPr>
        </p:nvSpPr>
        <p:spPr/>
        <p:txBody>
          <a:bodyPr/>
          <a:lstStyle/>
          <a:p>
            <a:fld id="{45BECD33-1D32-4D2B-AE21-C87DF0D70995}" type="slidenum">
              <a:rPr lang="en-US" smtClean="0"/>
              <a:pPr/>
              <a:t>17</a:t>
            </a:fld>
            <a:endParaRPr lang="en-US"/>
          </a:p>
        </p:txBody>
      </p:sp>
      <p:pic>
        <p:nvPicPr>
          <p:cNvPr id="7" name="Picture 6">
            <a:extLst>
              <a:ext uri="{FF2B5EF4-FFF2-40B4-BE49-F238E27FC236}">
                <a16:creationId xmlns:a16="http://schemas.microsoft.com/office/drawing/2014/main" id="{3471019A-AD56-4323-BAA6-805A36D19472}"/>
              </a:ext>
            </a:extLst>
          </p:cNvPr>
          <p:cNvPicPr>
            <a:picLocks noChangeAspect="1"/>
          </p:cNvPicPr>
          <p:nvPr/>
        </p:nvPicPr>
        <p:blipFill>
          <a:blip r:embed="rId2"/>
          <a:stretch>
            <a:fillRect/>
          </a:stretch>
        </p:blipFill>
        <p:spPr>
          <a:xfrm>
            <a:off x="1216223" y="2204864"/>
            <a:ext cx="9980773" cy="3528391"/>
          </a:xfrm>
          <a:prstGeom prst="rect">
            <a:avLst/>
          </a:prstGeom>
        </p:spPr>
      </p:pic>
    </p:spTree>
    <p:extLst>
      <p:ext uri="{BB962C8B-B14F-4D97-AF65-F5344CB8AC3E}">
        <p14:creationId xmlns:p14="http://schemas.microsoft.com/office/powerpoint/2010/main" val="74430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A790A-E9C0-46A2-AD1D-030E0DC59ACF}"/>
              </a:ext>
            </a:extLst>
          </p:cNvPr>
          <p:cNvSpPr>
            <a:spLocks noGrp="1"/>
          </p:cNvSpPr>
          <p:nvPr>
            <p:ph type="title"/>
          </p:nvPr>
        </p:nvSpPr>
        <p:spPr/>
        <p:txBody>
          <a:bodyPr>
            <a:normAutofit fontScale="90000"/>
          </a:bodyPr>
          <a:lstStyle/>
          <a:p>
            <a:r>
              <a:rPr lang="en-US" dirty="0"/>
              <a:t>Interconnect Delay</a:t>
            </a:r>
          </a:p>
        </p:txBody>
      </p:sp>
      <p:sp>
        <p:nvSpPr>
          <p:cNvPr id="3" name="Content Placeholder 2">
            <a:extLst>
              <a:ext uri="{FF2B5EF4-FFF2-40B4-BE49-F238E27FC236}">
                <a16:creationId xmlns:a16="http://schemas.microsoft.com/office/drawing/2014/main" id="{001478F9-4847-46D0-807F-4CCAF8BC6408}"/>
              </a:ext>
            </a:extLst>
          </p:cNvPr>
          <p:cNvSpPr>
            <a:spLocks noGrp="1"/>
          </p:cNvSpPr>
          <p:nvPr>
            <p:ph idx="1"/>
          </p:nvPr>
        </p:nvSpPr>
        <p:spPr>
          <a:xfrm>
            <a:off x="280120" y="764705"/>
            <a:ext cx="12313368" cy="2232248"/>
          </a:xfrm>
        </p:spPr>
        <p:txBody>
          <a:bodyPr>
            <a:normAutofit fontScale="77500" lnSpcReduction="20000"/>
          </a:bodyPr>
          <a:lstStyle/>
          <a:p>
            <a:r>
              <a:rPr lang="en-US" dirty="0"/>
              <a:t>The transient behavior of an interconnect line can be more accurately represented using the RC ladder network. </a:t>
            </a:r>
          </a:p>
          <a:p>
            <a:r>
              <a:rPr lang="en-US" dirty="0"/>
              <a:t>Here, each RC-segment consists of a series resistance (R/N), and a capacitance (C/N) connected between the node and the ground.</a:t>
            </a:r>
          </a:p>
          <a:p>
            <a:r>
              <a:rPr lang="en-US" dirty="0"/>
              <a:t>It can be expected that the accuracy of this model increases with increasing N, where the transient behavior approaches that of a distributed RC line for very large values of N. </a:t>
            </a:r>
          </a:p>
          <a:p>
            <a:endParaRPr lang="en-US" dirty="0"/>
          </a:p>
        </p:txBody>
      </p:sp>
      <p:sp>
        <p:nvSpPr>
          <p:cNvPr id="4" name="Footer Placeholder 3">
            <a:extLst>
              <a:ext uri="{FF2B5EF4-FFF2-40B4-BE49-F238E27FC236}">
                <a16:creationId xmlns:a16="http://schemas.microsoft.com/office/drawing/2014/main" id="{8CDC90B5-BFD8-44DB-AEC1-09FACC4FD1DA}"/>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1EDB319C-6426-40EB-8CC8-3B944D97FE8F}"/>
              </a:ext>
            </a:extLst>
          </p:cNvPr>
          <p:cNvSpPr>
            <a:spLocks noGrp="1"/>
          </p:cNvSpPr>
          <p:nvPr>
            <p:ph type="sldNum" sz="quarter" idx="12"/>
          </p:nvPr>
        </p:nvSpPr>
        <p:spPr/>
        <p:txBody>
          <a:bodyPr/>
          <a:lstStyle/>
          <a:p>
            <a:fld id="{45BECD33-1D32-4D2B-AE21-C87DF0D70995}" type="slidenum">
              <a:rPr lang="en-US" smtClean="0"/>
              <a:pPr/>
              <a:t>18</a:t>
            </a:fld>
            <a:endParaRPr lang="en-US"/>
          </a:p>
        </p:txBody>
      </p:sp>
      <p:pic>
        <p:nvPicPr>
          <p:cNvPr id="7" name="Picture 6">
            <a:extLst>
              <a:ext uri="{FF2B5EF4-FFF2-40B4-BE49-F238E27FC236}">
                <a16:creationId xmlns:a16="http://schemas.microsoft.com/office/drawing/2014/main" id="{F1F42C2A-B1D9-4C83-BE6D-039BA482B126}"/>
              </a:ext>
            </a:extLst>
          </p:cNvPr>
          <p:cNvPicPr>
            <a:picLocks noChangeAspect="1"/>
          </p:cNvPicPr>
          <p:nvPr/>
        </p:nvPicPr>
        <p:blipFill>
          <a:blip r:embed="rId2"/>
          <a:stretch>
            <a:fillRect/>
          </a:stretch>
        </p:blipFill>
        <p:spPr>
          <a:xfrm>
            <a:off x="2008312" y="3284984"/>
            <a:ext cx="7416824" cy="2911277"/>
          </a:xfrm>
          <a:prstGeom prst="rect">
            <a:avLst/>
          </a:prstGeom>
        </p:spPr>
      </p:pic>
    </p:spTree>
    <p:extLst>
      <p:ext uri="{BB962C8B-B14F-4D97-AF65-F5344CB8AC3E}">
        <p14:creationId xmlns:p14="http://schemas.microsoft.com/office/powerpoint/2010/main" val="1910173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27E84-B51B-4958-8591-1AB8F710C7DD}"/>
              </a:ext>
            </a:extLst>
          </p:cNvPr>
          <p:cNvSpPr>
            <a:spLocks noGrp="1"/>
          </p:cNvSpPr>
          <p:nvPr>
            <p:ph type="title"/>
          </p:nvPr>
        </p:nvSpPr>
        <p:spPr/>
        <p:txBody>
          <a:bodyPr>
            <a:normAutofit fontScale="90000"/>
          </a:bodyPr>
          <a:lstStyle/>
          <a:p>
            <a:r>
              <a:rPr lang="en-US" dirty="0"/>
              <a:t>Multiplier</a:t>
            </a:r>
          </a:p>
        </p:txBody>
      </p:sp>
      <p:sp>
        <p:nvSpPr>
          <p:cNvPr id="3" name="Content Placeholder 2">
            <a:extLst>
              <a:ext uri="{FF2B5EF4-FFF2-40B4-BE49-F238E27FC236}">
                <a16:creationId xmlns:a16="http://schemas.microsoft.com/office/drawing/2014/main" id="{45CE7C65-DD66-48E7-9281-4B937DF150AC}"/>
              </a:ext>
            </a:extLst>
          </p:cNvPr>
          <p:cNvSpPr>
            <a:spLocks noGrp="1"/>
          </p:cNvSpPr>
          <p:nvPr>
            <p:ph idx="1"/>
          </p:nvPr>
        </p:nvSpPr>
        <p:spPr>
          <a:xfrm>
            <a:off x="208112" y="764704"/>
            <a:ext cx="12457384" cy="5472608"/>
          </a:xfrm>
        </p:spPr>
        <p:txBody>
          <a:bodyPr>
            <a:normAutofit fontScale="70000" lnSpcReduction="20000"/>
          </a:bodyPr>
          <a:lstStyle/>
          <a:p>
            <a:r>
              <a:rPr lang="en-US" dirty="0"/>
              <a:t>Multipliers are used in a wide range of digital signal processing and other applications</a:t>
            </a:r>
            <a:r>
              <a:rPr lang="en-US" b="0" i="0" dirty="0">
                <a:solidFill>
                  <a:srgbClr val="666666"/>
                </a:solidFill>
                <a:effectLst/>
                <a:latin typeface="Arial" panose="020B0604020202020204" pitchFamily="34" charset="0"/>
              </a:rPr>
              <a:t>.</a:t>
            </a:r>
          </a:p>
          <a:p>
            <a:r>
              <a:rPr lang="en-US" dirty="0"/>
              <a:t>The execution speed of multipliers depends on </a:t>
            </a:r>
          </a:p>
          <a:p>
            <a:pPr lvl="1"/>
            <a:r>
              <a:rPr lang="en-US" dirty="0"/>
              <a:t>semiconductor technology,</a:t>
            </a:r>
          </a:p>
          <a:p>
            <a:pPr lvl="1"/>
            <a:r>
              <a:rPr lang="en-US" dirty="0"/>
              <a:t>multiplier architecture. </a:t>
            </a:r>
          </a:p>
          <a:p>
            <a:r>
              <a:rPr lang="en-US" dirty="0"/>
              <a:t>The basic building block of digital multipliers – adders - perform a series of repeated additions</a:t>
            </a:r>
          </a:p>
          <a:p>
            <a:r>
              <a:rPr lang="en-US" dirty="0"/>
              <a:t>To speed up the multiplier operation, the adder’s operation speed has to be increased. </a:t>
            </a:r>
          </a:p>
          <a:p>
            <a:r>
              <a:rPr lang="en-US" dirty="0"/>
              <a:t>There are many digital signal processing applications, where critical delay path and the performance of the processor lies in the multiplier. </a:t>
            </a:r>
          </a:p>
          <a:p>
            <a:r>
              <a:rPr lang="en-US" dirty="0"/>
              <a:t>There are different types of multipliers</a:t>
            </a:r>
          </a:p>
          <a:p>
            <a:pPr lvl="1"/>
            <a:r>
              <a:rPr lang="en-US" dirty="0"/>
              <a:t>Booth Multiplier</a:t>
            </a:r>
          </a:p>
          <a:p>
            <a:pPr lvl="1"/>
            <a:r>
              <a:rPr lang="en-US" sz="2700" dirty="0"/>
              <a:t>Combinational Multiplier</a:t>
            </a:r>
          </a:p>
          <a:p>
            <a:pPr lvl="1"/>
            <a:r>
              <a:rPr lang="en-US" sz="2700" dirty="0"/>
              <a:t>Sequential Multiplier</a:t>
            </a:r>
          </a:p>
          <a:p>
            <a:pPr lvl="1"/>
            <a:r>
              <a:rPr lang="en-US" sz="2700" dirty="0"/>
              <a:t>Wallace tree Multiplier</a:t>
            </a:r>
          </a:p>
          <a:p>
            <a:pPr lvl="1"/>
            <a:r>
              <a:rPr lang="en-US" sz="2700" dirty="0"/>
              <a:t>Array Multiplier</a:t>
            </a:r>
          </a:p>
          <a:p>
            <a:pPr lvl="1"/>
            <a:r>
              <a:rPr lang="en-US" sz="2700" dirty="0"/>
              <a:t>Shift and Add Multiplier</a:t>
            </a:r>
          </a:p>
        </p:txBody>
      </p:sp>
      <p:sp>
        <p:nvSpPr>
          <p:cNvPr id="4" name="Footer Placeholder 3">
            <a:extLst>
              <a:ext uri="{FF2B5EF4-FFF2-40B4-BE49-F238E27FC236}">
                <a16:creationId xmlns:a16="http://schemas.microsoft.com/office/drawing/2014/main" id="{C5EB7F6A-FCB5-44F1-AC77-86E6946EC2E8}"/>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7F22739F-D05A-4A5F-916F-1DAF222E400E}"/>
              </a:ext>
            </a:extLst>
          </p:cNvPr>
          <p:cNvSpPr>
            <a:spLocks noGrp="1"/>
          </p:cNvSpPr>
          <p:nvPr>
            <p:ph type="sldNum" sz="quarter" idx="12"/>
          </p:nvPr>
        </p:nvSpPr>
        <p:spPr/>
        <p:txBody>
          <a:bodyPr/>
          <a:lstStyle/>
          <a:p>
            <a:fld id="{45BECD33-1D32-4D2B-AE21-C87DF0D70995}" type="slidenum">
              <a:rPr lang="en-US" smtClean="0"/>
              <a:pPr/>
              <a:t>2</a:t>
            </a:fld>
            <a:endParaRPr lang="en-US"/>
          </a:p>
        </p:txBody>
      </p:sp>
    </p:spTree>
    <p:extLst>
      <p:ext uri="{BB962C8B-B14F-4D97-AF65-F5344CB8AC3E}">
        <p14:creationId xmlns:p14="http://schemas.microsoft.com/office/powerpoint/2010/main" val="2513058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D4B43-A112-48CA-868F-6820704F5CCE}"/>
              </a:ext>
            </a:extLst>
          </p:cNvPr>
          <p:cNvSpPr>
            <a:spLocks noGrp="1"/>
          </p:cNvSpPr>
          <p:nvPr>
            <p:ph type="title"/>
          </p:nvPr>
        </p:nvSpPr>
        <p:spPr/>
        <p:txBody>
          <a:bodyPr>
            <a:normAutofit fontScale="90000"/>
          </a:bodyPr>
          <a:lstStyle/>
          <a:p>
            <a:r>
              <a:rPr lang="en-US" dirty="0"/>
              <a:t>Multiplication Algorithm</a:t>
            </a:r>
          </a:p>
        </p:txBody>
      </p:sp>
      <p:sp>
        <p:nvSpPr>
          <p:cNvPr id="3" name="Content Placeholder 2">
            <a:extLst>
              <a:ext uri="{FF2B5EF4-FFF2-40B4-BE49-F238E27FC236}">
                <a16:creationId xmlns:a16="http://schemas.microsoft.com/office/drawing/2014/main" id="{4D84FBA8-D1D6-41A6-B897-5D4CE53E2B99}"/>
              </a:ext>
            </a:extLst>
          </p:cNvPr>
          <p:cNvSpPr>
            <a:spLocks noGrp="1"/>
          </p:cNvSpPr>
          <p:nvPr>
            <p:ph idx="1"/>
          </p:nvPr>
        </p:nvSpPr>
        <p:spPr>
          <a:xfrm>
            <a:off x="208112" y="764704"/>
            <a:ext cx="12593488" cy="5472608"/>
          </a:xfrm>
        </p:spPr>
        <p:txBody>
          <a:bodyPr>
            <a:normAutofit/>
          </a:bodyPr>
          <a:lstStyle/>
          <a:p>
            <a:r>
              <a:rPr lang="en-US" dirty="0"/>
              <a:t>Multiplication process has three main steps:</a:t>
            </a:r>
          </a:p>
          <a:p>
            <a:pPr lvl="1"/>
            <a:r>
              <a:rPr lang="en-US" dirty="0"/>
              <a:t>Partial product generation</a:t>
            </a:r>
          </a:p>
          <a:p>
            <a:pPr lvl="1"/>
            <a:r>
              <a:rPr lang="en-US" dirty="0"/>
              <a:t>Partial product reduction</a:t>
            </a:r>
          </a:p>
          <a:p>
            <a:pPr lvl="1"/>
            <a:r>
              <a:rPr lang="en-US" dirty="0"/>
              <a:t>Final addition</a:t>
            </a:r>
          </a:p>
          <a:p>
            <a:r>
              <a:rPr lang="en-US" dirty="0"/>
              <a:t>Partial Products are generated using AND gates, where</a:t>
            </a:r>
          </a:p>
          <a:p>
            <a:pPr lvl="1" fontAlgn="base"/>
            <a:r>
              <a:rPr lang="en-US" sz="2700" dirty="0"/>
              <a:t>Multiplicand = N-bits</a:t>
            </a:r>
          </a:p>
          <a:p>
            <a:pPr lvl="1" fontAlgn="base"/>
            <a:r>
              <a:rPr lang="en-US" sz="2700" dirty="0"/>
              <a:t>Multiplier = M-bits</a:t>
            </a:r>
          </a:p>
          <a:p>
            <a:pPr lvl="1" fontAlgn="base"/>
            <a:r>
              <a:rPr lang="en-US" sz="2700" dirty="0"/>
              <a:t>partial products = N*M.</a:t>
            </a:r>
          </a:p>
        </p:txBody>
      </p:sp>
      <p:sp>
        <p:nvSpPr>
          <p:cNvPr id="4" name="Footer Placeholder 3">
            <a:extLst>
              <a:ext uri="{FF2B5EF4-FFF2-40B4-BE49-F238E27FC236}">
                <a16:creationId xmlns:a16="http://schemas.microsoft.com/office/drawing/2014/main" id="{50262770-4E28-4D63-BCC8-BAEA64915B7E}"/>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27B17B56-5F6C-4A49-9D3E-E78919FE9BE9}"/>
              </a:ext>
            </a:extLst>
          </p:cNvPr>
          <p:cNvSpPr>
            <a:spLocks noGrp="1"/>
          </p:cNvSpPr>
          <p:nvPr>
            <p:ph type="sldNum" sz="quarter" idx="12"/>
          </p:nvPr>
        </p:nvSpPr>
        <p:spPr/>
        <p:txBody>
          <a:bodyPr/>
          <a:lstStyle/>
          <a:p>
            <a:fld id="{45BECD33-1D32-4D2B-AE21-C87DF0D70995}" type="slidenum">
              <a:rPr lang="en-US" smtClean="0"/>
              <a:pPr/>
              <a:t>3</a:t>
            </a:fld>
            <a:endParaRPr lang="en-US"/>
          </a:p>
        </p:txBody>
      </p:sp>
    </p:spTree>
    <p:extLst>
      <p:ext uri="{BB962C8B-B14F-4D97-AF65-F5344CB8AC3E}">
        <p14:creationId xmlns:p14="http://schemas.microsoft.com/office/powerpoint/2010/main" val="186142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D4B43-A112-48CA-868F-6820704F5CCE}"/>
              </a:ext>
            </a:extLst>
          </p:cNvPr>
          <p:cNvSpPr>
            <a:spLocks noGrp="1"/>
          </p:cNvSpPr>
          <p:nvPr>
            <p:ph type="title"/>
          </p:nvPr>
        </p:nvSpPr>
        <p:spPr/>
        <p:txBody>
          <a:bodyPr>
            <a:normAutofit fontScale="90000"/>
          </a:bodyPr>
          <a:lstStyle/>
          <a:p>
            <a:r>
              <a:rPr lang="en-US" dirty="0"/>
              <a:t>Steps of Multiplication Algorithm</a:t>
            </a:r>
          </a:p>
        </p:txBody>
      </p:sp>
      <p:sp>
        <p:nvSpPr>
          <p:cNvPr id="3" name="Content Placeholder 2">
            <a:extLst>
              <a:ext uri="{FF2B5EF4-FFF2-40B4-BE49-F238E27FC236}">
                <a16:creationId xmlns:a16="http://schemas.microsoft.com/office/drawing/2014/main" id="{4D84FBA8-D1D6-41A6-B897-5D4CE53E2B99}"/>
              </a:ext>
            </a:extLst>
          </p:cNvPr>
          <p:cNvSpPr>
            <a:spLocks noGrp="1"/>
          </p:cNvSpPr>
          <p:nvPr>
            <p:ph idx="1"/>
          </p:nvPr>
        </p:nvSpPr>
        <p:spPr>
          <a:xfrm>
            <a:off x="208112" y="764704"/>
            <a:ext cx="12593488" cy="5472608"/>
          </a:xfrm>
        </p:spPr>
        <p:txBody>
          <a:bodyPr>
            <a:normAutofit/>
          </a:bodyPr>
          <a:lstStyle/>
          <a:p>
            <a:r>
              <a:rPr lang="en-US" sz="3100" dirty="0"/>
              <a:t>Steps in Multiplication</a:t>
            </a:r>
          </a:p>
          <a:p>
            <a:r>
              <a:rPr lang="en-US" dirty="0"/>
              <a:t>If LSB of Multiplier is ‘1’. then add the multiplicand into an accumulator multiplier bit is shifted one bit to the right and multiplicand bit is shifted one bit to the left.</a:t>
            </a:r>
          </a:p>
          <a:p>
            <a:r>
              <a:rPr lang="en-US" dirty="0"/>
              <a:t>Stop when all bits of the multiplier is zero.</a:t>
            </a:r>
          </a:p>
          <a:p>
            <a:r>
              <a:rPr lang="en-US" dirty="0"/>
              <a:t>Less hardware is used if partial products are added serially. We can add all PP by a parallel multiplier. </a:t>
            </a:r>
          </a:p>
          <a:p>
            <a:r>
              <a:rPr lang="en-US" dirty="0"/>
              <a:t>However, it is possible to use compression technique the number of partial products can be reduced before addition, is performed.</a:t>
            </a:r>
          </a:p>
        </p:txBody>
      </p:sp>
      <p:sp>
        <p:nvSpPr>
          <p:cNvPr id="4" name="Footer Placeholder 3">
            <a:extLst>
              <a:ext uri="{FF2B5EF4-FFF2-40B4-BE49-F238E27FC236}">
                <a16:creationId xmlns:a16="http://schemas.microsoft.com/office/drawing/2014/main" id="{50262770-4E28-4D63-BCC8-BAEA64915B7E}"/>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27B17B56-5F6C-4A49-9D3E-E78919FE9BE9}"/>
              </a:ext>
            </a:extLst>
          </p:cNvPr>
          <p:cNvSpPr>
            <a:spLocks noGrp="1"/>
          </p:cNvSpPr>
          <p:nvPr>
            <p:ph type="sldNum" sz="quarter" idx="12"/>
          </p:nvPr>
        </p:nvSpPr>
        <p:spPr/>
        <p:txBody>
          <a:bodyPr/>
          <a:lstStyle/>
          <a:p>
            <a:fld id="{45BECD33-1D32-4D2B-AE21-C87DF0D70995}" type="slidenum">
              <a:rPr lang="en-US" smtClean="0"/>
              <a:pPr/>
              <a:t>4</a:t>
            </a:fld>
            <a:endParaRPr lang="en-US"/>
          </a:p>
        </p:txBody>
      </p:sp>
    </p:spTree>
    <p:extLst>
      <p:ext uri="{BB962C8B-B14F-4D97-AF65-F5344CB8AC3E}">
        <p14:creationId xmlns:p14="http://schemas.microsoft.com/office/powerpoint/2010/main" val="245179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B9395-ED94-4A6A-A1DE-93D55AAE3ABF}"/>
              </a:ext>
            </a:extLst>
          </p:cNvPr>
          <p:cNvSpPr>
            <a:spLocks noGrp="1"/>
          </p:cNvSpPr>
          <p:nvPr>
            <p:ph type="title"/>
          </p:nvPr>
        </p:nvSpPr>
        <p:spPr/>
        <p:txBody>
          <a:bodyPr>
            <a:normAutofit fontScale="90000"/>
          </a:bodyPr>
          <a:lstStyle/>
          <a:p>
            <a:r>
              <a:rPr lang="en-US" dirty="0"/>
              <a:t>Construction and Working of a 4×4 Array Multiplier</a:t>
            </a:r>
          </a:p>
        </p:txBody>
      </p:sp>
      <p:sp>
        <p:nvSpPr>
          <p:cNvPr id="3" name="Content Placeholder 2">
            <a:extLst>
              <a:ext uri="{FF2B5EF4-FFF2-40B4-BE49-F238E27FC236}">
                <a16:creationId xmlns:a16="http://schemas.microsoft.com/office/drawing/2014/main" id="{81D2D941-FAB6-4B97-8567-F7D5B89B7E9E}"/>
              </a:ext>
            </a:extLst>
          </p:cNvPr>
          <p:cNvSpPr>
            <a:spLocks noGrp="1"/>
          </p:cNvSpPr>
          <p:nvPr>
            <p:ph idx="1"/>
          </p:nvPr>
        </p:nvSpPr>
        <p:spPr>
          <a:xfrm>
            <a:off x="0" y="764703"/>
            <a:ext cx="12593488" cy="2533650"/>
          </a:xfrm>
        </p:spPr>
        <p:txBody>
          <a:bodyPr>
            <a:normAutofit fontScale="92500" lnSpcReduction="20000"/>
          </a:bodyPr>
          <a:lstStyle/>
          <a:p>
            <a:r>
              <a:rPr lang="en-US" dirty="0"/>
              <a:t>The design structure of the array Multiplier is regular, it is based on the add shift algorithm principle.</a:t>
            </a:r>
          </a:p>
          <a:p>
            <a:pPr lvl="1"/>
            <a:r>
              <a:rPr lang="en-US" dirty="0"/>
              <a:t>Partial product = the multiplicand * multiplier bit</a:t>
            </a:r>
          </a:p>
          <a:p>
            <a:r>
              <a:rPr lang="en-US" dirty="0"/>
              <a:t>where AND gates are used for the product, the summation is done using Full Adders and Half Adders where the partial product is shifted according to their bit orders. </a:t>
            </a:r>
          </a:p>
          <a:p>
            <a:endParaRPr lang="en-US" dirty="0"/>
          </a:p>
          <a:p>
            <a:endParaRPr lang="en-US" dirty="0"/>
          </a:p>
        </p:txBody>
      </p:sp>
      <p:sp>
        <p:nvSpPr>
          <p:cNvPr id="4" name="Footer Placeholder 3">
            <a:extLst>
              <a:ext uri="{FF2B5EF4-FFF2-40B4-BE49-F238E27FC236}">
                <a16:creationId xmlns:a16="http://schemas.microsoft.com/office/drawing/2014/main" id="{B9F857F7-F7AD-4E49-B28C-3576B0C28466}"/>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5E1C2357-910A-44EE-ACDB-E2B67CE5FCA1}"/>
              </a:ext>
            </a:extLst>
          </p:cNvPr>
          <p:cNvSpPr>
            <a:spLocks noGrp="1"/>
          </p:cNvSpPr>
          <p:nvPr>
            <p:ph type="sldNum" sz="quarter" idx="12"/>
          </p:nvPr>
        </p:nvSpPr>
        <p:spPr/>
        <p:txBody>
          <a:bodyPr/>
          <a:lstStyle/>
          <a:p>
            <a:fld id="{45BECD33-1D32-4D2B-AE21-C87DF0D70995}" type="slidenum">
              <a:rPr lang="en-US" smtClean="0"/>
              <a:pPr/>
              <a:t>5</a:t>
            </a:fld>
            <a:endParaRPr lang="en-US"/>
          </a:p>
        </p:txBody>
      </p:sp>
      <p:pic>
        <p:nvPicPr>
          <p:cNvPr id="7" name="Picture 6">
            <a:extLst>
              <a:ext uri="{FF2B5EF4-FFF2-40B4-BE49-F238E27FC236}">
                <a16:creationId xmlns:a16="http://schemas.microsoft.com/office/drawing/2014/main" id="{579D8B30-75D7-4FFE-8426-EE53E7470190}"/>
              </a:ext>
            </a:extLst>
          </p:cNvPr>
          <p:cNvPicPr>
            <a:picLocks noChangeAspect="1"/>
          </p:cNvPicPr>
          <p:nvPr/>
        </p:nvPicPr>
        <p:blipFill>
          <a:blip r:embed="rId2"/>
          <a:stretch>
            <a:fillRect/>
          </a:stretch>
        </p:blipFill>
        <p:spPr>
          <a:xfrm>
            <a:off x="8201000" y="2796524"/>
            <a:ext cx="4608512" cy="3616119"/>
          </a:xfrm>
          <a:prstGeom prst="rect">
            <a:avLst/>
          </a:prstGeom>
        </p:spPr>
      </p:pic>
      <p:sp>
        <p:nvSpPr>
          <p:cNvPr id="9" name="TextBox 8">
            <a:extLst>
              <a:ext uri="{FF2B5EF4-FFF2-40B4-BE49-F238E27FC236}">
                <a16:creationId xmlns:a16="http://schemas.microsoft.com/office/drawing/2014/main" id="{726AE651-5E68-4D0B-9A66-B385EF884C62}"/>
              </a:ext>
            </a:extLst>
          </p:cNvPr>
          <p:cNvSpPr txBox="1"/>
          <p:nvPr/>
        </p:nvSpPr>
        <p:spPr>
          <a:xfrm>
            <a:off x="208112" y="3447656"/>
            <a:ext cx="8219608" cy="2533650"/>
          </a:xfrm>
          <a:prstGeom prst="rect">
            <a:avLst/>
          </a:prstGeom>
        </p:spPr>
        <p:txBody>
          <a:bodyPr vert="horz" lIns="91440" tIns="45720" rIns="91440" bIns="45720" rtlCol="0">
            <a:normAutofit fontScale="92500" lnSpcReduction="20000"/>
          </a:bodyPr>
          <a:lstStyle>
            <a:lvl1pPr marL="342900" indent="-342900">
              <a:spcBef>
                <a:spcPct val="20000"/>
              </a:spcBef>
              <a:buFont typeface="Arial" pitchFamily="34" charset="0"/>
              <a:buChar char="•"/>
              <a:defRPr sz="3200">
                <a:solidFill>
                  <a:srgbClr val="002060"/>
                </a:solidFill>
              </a:defRPr>
            </a:lvl1pPr>
            <a:lvl2pPr marL="742950" lvl="1" indent="-285750">
              <a:spcBef>
                <a:spcPct val="20000"/>
              </a:spcBef>
              <a:buFont typeface="Arial" pitchFamily="34" charset="0"/>
              <a:buChar char="–"/>
              <a:defRPr sz="2800">
                <a:solidFill>
                  <a:srgbClr val="0070C0"/>
                </a:solidFill>
              </a:defRPr>
            </a:lvl2pPr>
            <a:lvl3pPr marL="1143000" indent="-228600">
              <a:spcBef>
                <a:spcPct val="20000"/>
              </a:spcBef>
              <a:buFont typeface="Arial" pitchFamily="34" charset="0"/>
              <a:buChar char="•"/>
              <a:defRPr sz="2400">
                <a:solidFill>
                  <a:srgbClr val="0070C0"/>
                </a:solidFill>
              </a:defRPr>
            </a:lvl3pPr>
            <a:lvl4pPr marL="1600200" indent="-228600">
              <a:spcBef>
                <a:spcPct val="20000"/>
              </a:spcBef>
              <a:buFont typeface="Arial" pitchFamily="34" charset="0"/>
              <a:buChar char="–"/>
              <a:defRPr sz="2000">
                <a:solidFill>
                  <a:srgbClr val="0070C0"/>
                </a:solidFill>
              </a:defRPr>
            </a:lvl4pPr>
            <a:lvl5pPr marL="2057400" indent="-228600">
              <a:spcBef>
                <a:spcPct val="20000"/>
              </a:spcBef>
              <a:buFont typeface="Arial" pitchFamily="34" charset="0"/>
              <a:buChar char="»"/>
              <a:defRPr sz="2000">
                <a:solidFill>
                  <a:srgbClr val="0070C0"/>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An n*n array multiplier uses - </a:t>
            </a:r>
          </a:p>
          <a:p>
            <a:pPr lvl="1"/>
            <a:r>
              <a:rPr lang="en-US" dirty="0"/>
              <a:t>n*n AND gates compute the partial products</a:t>
            </a:r>
          </a:p>
          <a:p>
            <a:pPr lvl="1"/>
            <a:r>
              <a:rPr lang="en-US" dirty="0"/>
              <a:t>n* (n – 2) Full adders and n Half adders perform the addition of partial products . </a:t>
            </a:r>
          </a:p>
          <a:p>
            <a:r>
              <a:rPr lang="en-US" dirty="0"/>
              <a:t>The 4×4 array multiplier shown has 8 inputs and 8 outputs</a:t>
            </a:r>
          </a:p>
          <a:p>
            <a:endParaRPr lang="en-US" dirty="0"/>
          </a:p>
        </p:txBody>
      </p:sp>
    </p:spTree>
    <p:extLst>
      <p:ext uri="{BB962C8B-B14F-4D97-AF65-F5344CB8AC3E}">
        <p14:creationId xmlns:p14="http://schemas.microsoft.com/office/powerpoint/2010/main" val="329753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0CAC8-D188-4BF2-AE08-6A3AC0D73D70}"/>
              </a:ext>
            </a:extLst>
          </p:cNvPr>
          <p:cNvSpPr>
            <a:spLocks noGrp="1"/>
          </p:cNvSpPr>
          <p:nvPr>
            <p:ph type="title"/>
          </p:nvPr>
        </p:nvSpPr>
        <p:spPr/>
        <p:txBody>
          <a:bodyPr>
            <a:normAutofit fontScale="90000"/>
          </a:bodyPr>
          <a:lstStyle/>
          <a:p>
            <a:pPr algn="l"/>
            <a:r>
              <a:rPr lang="en-US" dirty="0"/>
              <a:t>4 X 4 array multiplier</a:t>
            </a:r>
          </a:p>
        </p:txBody>
      </p:sp>
      <p:sp>
        <p:nvSpPr>
          <p:cNvPr id="3" name="Content Placeholder 2">
            <a:extLst>
              <a:ext uri="{FF2B5EF4-FFF2-40B4-BE49-F238E27FC236}">
                <a16:creationId xmlns:a16="http://schemas.microsoft.com/office/drawing/2014/main" id="{4B0CC365-98D2-4F9B-8B9F-CF62021521CD}"/>
              </a:ext>
            </a:extLst>
          </p:cNvPr>
          <p:cNvSpPr>
            <a:spLocks noGrp="1"/>
          </p:cNvSpPr>
          <p:nvPr>
            <p:ph idx="1"/>
          </p:nvPr>
        </p:nvSpPr>
        <p:spPr>
          <a:xfrm>
            <a:off x="167573" y="764704"/>
            <a:ext cx="4206308" cy="5472608"/>
          </a:xfrm>
        </p:spPr>
        <p:txBody>
          <a:bodyPr>
            <a:normAutofit/>
          </a:bodyPr>
          <a:lstStyle/>
          <a:p>
            <a:pPr marL="0" indent="0">
              <a:buNone/>
            </a:pPr>
            <a:endParaRPr lang="en-US" sz="2400" dirty="0"/>
          </a:p>
          <a:p>
            <a:pPr marL="0" indent="0">
              <a:buNone/>
            </a:pPr>
            <a:r>
              <a:rPr lang="en-US" sz="1800" dirty="0"/>
              <a:t>For a 4×4 Array Multiplier, it needs </a:t>
            </a:r>
          </a:p>
          <a:p>
            <a:r>
              <a:rPr lang="en-US" sz="1800" dirty="0"/>
              <a:t>16 AND gates, </a:t>
            </a:r>
          </a:p>
          <a:p>
            <a:r>
              <a:rPr lang="en-US" sz="1800" dirty="0"/>
              <a:t>4 Half Adders(HAs), </a:t>
            </a:r>
          </a:p>
          <a:p>
            <a:r>
              <a:rPr lang="en-US" sz="1800" dirty="0"/>
              <a:t>8 Full Adders (FAs)</a:t>
            </a:r>
          </a:p>
        </p:txBody>
      </p:sp>
      <p:sp>
        <p:nvSpPr>
          <p:cNvPr id="4" name="Footer Placeholder 3">
            <a:extLst>
              <a:ext uri="{FF2B5EF4-FFF2-40B4-BE49-F238E27FC236}">
                <a16:creationId xmlns:a16="http://schemas.microsoft.com/office/drawing/2014/main" id="{0D284073-320C-4234-81E4-3201F974DF6E}"/>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97073A27-CCCB-4A0D-A70D-02FA8E250EF9}"/>
              </a:ext>
            </a:extLst>
          </p:cNvPr>
          <p:cNvSpPr>
            <a:spLocks noGrp="1"/>
          </p:cNvSpPr>
          <p:nvPr>
            <p:ph type="sldNum" sz="quarter" idx="12"/>
          </p:nvPr>
        </p:nvSpPr>
        <p:spPr/>
        <p:txBody>
          <a:bodyPr/>
          <a:lstStyle/>
          <a:p>
            <a:fld id="{45BECD33-1D32-4D2B-AE21-C87DF0D70995}" type="slidenum">
              <a:rPr lang="en-US" smtClean="0"/>
              <a:pPr/>
              <a:t>6</a:t>
            </a:fld>
            <a:endParaRPr lang="en-US"/>
          </a:p>
        </p:txBody>
      </p:sp>
      <p:pic>
        <p:nvPicPr>
          <p:cNvPr id="7" name="Picture 6">
            <a:extLst>
              <a:ext uri="{FF2B5EF4-FFF2-40B4-BE49-F238E27FC236}">
                <a16:creationId xmlns:a16="http://schemas.microsoft.com/office/drawing/2014/main" id="{15108E05-A154-4BEA-8244-5B2580DFFBFA}"/>
              </a:ext>
            </a:extLst>
          </p:cNvPr>
          <p:cNvPicPr>
            <a:picLocks noChangeAspect="1"/>
          </p:cNvPicPr>
          <p:nvPr/>
        </p:nvPicPr>
        <p:blipFill>
          <a:blip r:embed="rId2"/>
          <a:stretch>
            <a:fillRect/>
          </a:stretch>
        </p:blipFill>
        <p:spPr>
          <a:xfrm>
            <a:off x="5714933" y="-152017"/>
            <a:ext cx="6919094" cy="6848850"/>
          </a:xfrm>
          <a:prstGeom prst="rect">
            <a:avLst/>
          </a:prstGeom>
        </p:spPr>
      </p:pic>
    </p:spTree>
    <p:extLst>
      <p:ext uri="{BB962C8B-B14F-4D97-AF65-F5344CB8AC3E}">
        <p14:creationId xmlns:p14="http://schemas.microsoft.com/office/powerpoint/2010/main" val="118839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755DB-574A-D72A-E9D8-B4151A708A9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6972322-F25A-298A-FD8E-BCDDFC4FA49F}"/>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9EE93DF9-4912-A55D-478C-20ECA780EF69}"/>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676F84A2-C0E6-153C-26A9-8FDE8109FDA8}"/>
              </a:ext>
            </a:extLst>
          </p:cNvPr>
          <p:cNvSpPr>
            <a:spLocks noGrp="1"/>
          </p:cNvSpPr>
          <p:nvPr>
            <p:ph type="sldNum" sz="quarter" idx="12"/>
          </p:nvPr>
        </p:nvSpPr>
        <p:spPr/>
        <p:txBody>
          <a:bodyPr/>
          <a:lstStyle/>
          <a:p>
            <a:fld id="{45BECD33-1D32-4D2B-AE21-C87DF0D70995}" type="slidenum">
              <a:rPr lang="en-US" smtClean="0"/>
              <a:pPr/>
              <a:t>7</a:t>
            </a:fld>
            <a:endParaRPr lang="en-US"/>
          </a:p>
        </p:txBody>
      </p:sp>
    </p:spTree>
    <p:extLst>
      <p:ext uri="{BB962C8B-B14F-4D97-AF65-F5344CB8AC3E}">
        <p14:creationId xmlns:p14="http://schemas.microsoft.com/office/powerpoint/2010/main" val="12033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EED-AAB9-98DD-FD87-0413692CEC59}"/>
              </a:ext>
            </a:extLst>
          </p:cNvPr>
          <p:cNvSpPr>
            <a:spLocks noGrp="1"/>
          </p:cNvSpPr>
          <p:nvPr>
            <p:ph type="title"/>
          </p:nvPr>
        </p:nvSpPr>
        <p:spPr/>
        <p:txBody>
          <a:bodyPr>
            <a:normAutofit fontScale="90000"/>
          </a:bodyPr>
          <a:lstStyle/>
          <a:p>
            <a:endParaRPr lang="en-IN"/>
          </a:p>
        </p:txBody>
      </p:sp>
      <p:sp>
        <p:nvSpPr>
          <p:cNvPr id="3" name="Content Placeholder 2">
            <a:extLst>
              <a:ext uri="{FF2B5EF4-FFF2-40B4-BE49-F238E27FC236}">
                <a16:creationId xmlns:a16="http://schemas.microsoft.com/office/drawing/2014/main" id="{9A114756-54D9-AB2D-9C6D-2584E8CB31C2}"/>
              </a:ext>
            </a:extLst>
          </p:cNvPr>
          <p:cNvSpPr>
            <a:spLocks noGrp="1"/>
          </p:cNvSpPr>
          <p:nvPr>
            <p:ph idx="1"/>
          </p:nvPr>
        </p:nvSpPr>
        <p:spPr/>
        <p:txBody>
          <a:bodyPr/>
          <a:lstStyle/>
          <a:p>
            <a:endParaRPr lang="en-IN" dirty="0"/>
          </a:p>
        </p:txBody>
      </p:sp>
      <p:sp>
        <p:nvSpPr>
          <p:cNvPr id="4" name="Footer Placeholder 3">
            <a:extLst>
              <a:ext uri="{FF2B5EF4-FFF2-40B4-BE49-F238E27FC236}">
                <a16:creationId xmlns:a16="http://schemas.microsoft.com/office/drawing/2014/main" id="{CFBDE0F3-B867-D041-FF48-D7886CDA4EB6}"/>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3F8291FB-C2BF-FBE7-A6DD-2512D79EA3C2}"/>
              </a:ext>
            </a:extLst>
          </p:cNvPr>
          <p:cNvSpPr>
            <a:spLocks noGrp="1"/>
          </p:cNvSpPr>
          <p:nvPr>
            <p:ph type="sldNum" sz="quarter" idx="12"/>
          </p:nvPr>
        </p:nvSpPr>
        <p:spPr/>
        <p:txBody>
          <a:bodyPr/>
          <a:lstStyle/>
          <a:p>
            <a:fld id="{45BECD33-1D32-4D2B-AE21-C87DF0D70995}" type="slidenum">
              <a:rPr lang="en-US" smtClean="0"/>
              <a:pPr/>
              <a:t>8</a:t>
            </a:fld>
            <a:endParaRPr lang="en-US"/>
          </a:p>
        </p:txBody>
      </p:sp>
      <p:pic>
        <p:nvPicPr>
          <p:cNvPr id="6" name="Picture 5">
            <a:extLst>
              <a:ext uri="{FF2B5EF4-FFF2-40B4-BE49-F238E27FC236}">
                <a16:creationId xmlns:a16="http://schemas.microsoft.com/office/drawing/2014/main" id="{BAF93592-BC8F-8491-23E2-5671D2BDCE1F}"/>
              </a:ext>
            </a:extLst>
          </p:cNvPr>
          <p:cNvPicPr>
            <a:picLocks noChangeAspect="1"/>
          </p:cNvPicPr>
          <p:nvPr/>
        </p:nvPicPr>
        <p:blipFill>
          <a:blip r:embed="rId2"/>
          <a:stretch>
            <a:fillRect/>
          </a:stretch>
        </p:blipFill>
        <p:spPr>
          <a:xfrm>
            <a:off x="6470153" y="280031"/>
            <a:ext cx="6163874" cy="6101297"/>
          </a:xfrm>
          <a:prstGeom prst="rect">
            <a:avLst/>
          </a:prstGeom>
        </p:spPr>
      </p:pic>
    </p:spTree>
    <p:extLst>
      <p:ext uri="{BB962C8B-B14F-4D97-AF65-F5344CB8AC3E}">
        <p14:creationId xmlns:p14="http://schemas.microsoft.com/office/powerpoint/2010/main" val="232340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A2106-C0FA-4329-97A3-C64131E97D9D}"/>
              </a:ext>
            </a:extLst>
          </p:cNvPr>
          <p:cNvSpPr>
            <a:spLocks noGrp="1"/>
          </p:cNvSpPr>
          <p:nvPr>
            <p:ph type="title"/>
          </p:nvPr>
        </p:nvSpPr>
        <p:spPr/>
        <p:txBody>
          <a:bodyPr>
            <a:normAutofit fontScale="90000"/>
          </a:bodyPr>
          <a:lstStyle/>
          <a:p>
            <a:r>
              <a:rPr lang="en-US" dirty="0"/>
              <a:t>4×4 Array Multiplier</a:t>
            </a:r>
          </a:p>
        </p:txBody>
      </p:sp>
      <p:sp>
        <p:nvSpPr>
          <p:cNvPr id="3" name="Content Placeholder 2">
            <a:extLst>
              <a:ext uri="{FF2B5EF4-FFF2-40B4-BE49-F238E27FC236}">
                <a16:creationId xmlns:a16="http://schemas.microsoft.com/office/drawing/2014/main" id="{C9986D8D-4209-497A-987B-984879FC4889}"/>
              </a:ext>
            </a:extLst>
          </p:cNvPr>
          <p:cNvSpPr>
            <a:spLocks noGrp="1"/>
          </p:cNvSpPr>
          <p:nvPr>
            <p:ph idx="1"/>
          </p:nvPr>
        </p:nvSpPr>
        <p:spPr/>
        <p:txBody>
          <a:bodyPr>
            <a:normAutofit fontScale="92500" lnSpcReduction="10000"/>
          </a:bodyPr>
          <a:lstStyle/>
          <a:p>
            <a:r>
              <a:rPr lang="en-US" dirty="0"/>
              <a:t>Advantages - </a:t>
            </a:r>
          </a:p>
          <a:p>
            <a:pPr lvl="1"/>
            <a:r>
              <a:rPr lang="en-US" dirty="0"/>
              <a:t>Minimum complexity</a:t>
            </a:r>
          </a:p>
          <a:p>
            <a:pPr lvl="1"/>
            <a:r>
              <a:rPr lang="en-US" dirty="0"/>
              <a:t>Easily scalable</a:t>
            </a:r>
          </a:p>
          <a:p>
            <a:pPr lvl="1"/>
            <a:r>
              <a:rPr lang="en-US" dirty="0"/>
              <a:t>Easily pipelined</a:t>
            </a:r>
          </a:p>
          <a:p>
            <a:pPr lvl="1"/>
            <a:r>
              <a:rPr lang="en-US" dirty="0"/>
              <a:t>Regular shape, easy to place and route</a:t>
            </a:r>
          </a:p>
          <a:p>
            <a:r>
              <a:rPr lang="en-US" dirty="0"/>
              <a:t>Disadvantages -</a:t>
            </a:r>
          </a:p>
          <a:p>
            <a:pPr lvl="1"/>
            <a:r>
              <a:rPr lang="en-US" dirty="0"/>
              <a:t>High power consumption</a:t>
            </a:r>
          </a:p>
          <a:p>
            <a:pPr lvl="1"/>
            <a:r>
              <a:rPr lang="en-US" dirty="0"/>
              <a:t>More digital gates resulting in large areas.</a:t>
            </a:r>
          </a:p>
          <a:p>
            <a:r>
              <a:rPr lang="en-US" dirty="0"/>
              <a:t>Applications -</a:t>
            </a:r>
          </a:p>
          <a:p>
            <a:pPr lvl="1"/>
            <a:r>
              <a:rPr lang="en-US" dirty="0"/>
              <a:t>Array multiplier is used to perform the arithmetic operation in filtering, Fourier transform, image coding.</a:t>
            </a:r>
          </a:p>
          <a:p>
            <a:pPr lvl="1"/>
            <a:r>
              <a:rPr lang="en-US" dirty="0"/>
              <a:t>High-speed operation.</a:t>
            </a:r>
          </a:p>
        </p:txBody>
      </p:sp>
      <p:sp>
        <p:nvSpPr>
          <p:cNvPr id="4" name="Footer Placeholder 3">
            <a:extLst>
              <a:ext uri="{FF2B5EF4-FFF2-40B4-BE49-F238E27FC236}">
                <a16:creationId xmlns:a16="http://schemas.microsoft.com/office/drawing/2014/main" id="{04F20495-8FC0-44D5-946E-7E110182A99C}"/>
              </a:ext>
            </a:extLst>
          </p:cNvPr>
          <p:cNvSpPr>
            <a:spLocks noGrp="1"/>
          </p:cNvSpPr>
          <p:nvPr>
            <p:ph type="ftr" sz="quarter" idx="11"/>
          </p:nvPr>
        </p:nvSpPr>
        <p:spPr/>
        <p:txBody>
          <a:bodyPr/>
          <a:lstStyle/>
          <a:p>
            <a:r>
              <a:rPr lang="en-US"/>
              <a:t>Swati Rane-DVLSI</a:t>
            </a:r>
            <a:endParaRPr lang="en-US" dirty="0"/>
          </a:p>
        </p:txBody>
      </p:sp>
      <p:sp>
        <p:nvSpPr>
          <p:cNvPr id="5" name="Slide Number Placeholder 4">
            <a:extLst>
              <a:ext uri="{FF2B5EF4-FFF2-40B4-BE49-F238E27FC236}">
                <a16:creationId xmlns:a16="http://schemas.microsoft.com/office/drawing/2014/main" id="{184B0F46-E751-43A7-BD63-627E1AAB9397}"/>
              </a:ext>
            </a:extLst>
          </p:cNvPr>
          <p:cNvSpPr>
            <a:spLocks noGrp="1"/>
          </p:cNvSpPr>
          <p:nvPr>
            <p:ph type="sldNum" sz="quarter" idx="12"/>
          </p:nvPr>
        </p:nvSpPr>
        <p:spPr/>
        <p:txBody>
          <a:bodyPr/>
          <a:lstStyle/>
          <a:p>
            <a:fld id="{45BECD33-1D32-4D2B-AE21-C87DF0D70995}" type="slidenum">
              <a:rPr lang="en-US" smtClean="0"/>
              <a:pPr/>
              <a:t>9</a:t>
            </a:fld>
            <a:endParaRPr lang="en-US"/>
          </a:p>
        </p:txBody>
      </p:sp>
    </p:spTree>
    <p:extLst>
      <p:ext uri="{BB962C8B-B14F-4D97-AF65-F5344CB8AC3E}">
        <p14:creationId xmlns:p14="http://schemas.microsoft.com/office/powerpoint/2010/main" val="886197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116810</TotalTime>
  <Words>1337</Words>
  <Application>Microsoft Office PowerPoint</Application>
  <PresentationFormat>Custom</PresentationFormat>
  <Paragraphs>140</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 Chapter 5 Data Path and System Design Issues   EXTC – TE – DVLSI Swati Rane Assistant Professor Dept. of Electronics and Telecommunication  SIES Graduate School of Technology </vt:lpstr>
      <vt:lpstr>Multiplier</vt:lpstr>
      <vt:lpstr>Multiplication Algorithm</vt:lpstr>
      <vt:lpstr>Steps of Multiplication Algorithm</vt:lpstr>
      <vt:lpstr>Construction and Working of a 4×4 Array Multiplier</vt:lpstr>
      <vt:lpstr>4 X 4 array multiplier</vt:lpstr>
      <vt:lpstr>PowerPoint Presentation</vt:lpstr>
      <vt:lpstr>PowerPoint Presentation</vt:lpstr>
      <vt:lpstr>4×4 Array Multiplier</vt:lpstr>
      <vt:lpstr>On-Chip Clock Generation and Distribution</vt:lpstr>
      <vt:lpstr>On-Chip Clock Generation</vt:lpstr>
      <vt:lpstr>On-Chip Clock Generation</vt:lpstr>
      <vt:lpstr>On-Chip Clock Distribution</vt:lpstr>
      <vt:lpstr>On-Chip Clock Distribution</vt:lpstr>
      <vt:lpstr>Interconnect Delay</vt:lpstr>
      <vt:lpstr>Interconnect Delay</vt:lpstr>
      <vt:lpstr>Interconnect Delay</vt:lpstr>
      <vt:lpstr>Interconnect Delay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 Construction, working and characteristics of BJT, JFET, and E-MOSFET</dc:title>
  <dc:creator>Pranavi Mhatre</dc:creator>
  <cp:lastModifiedBy>Harsha Rane</cp:lastModifiedBy>
  <cp:revision>190</cp:revision>
  <dcterms:created xsi:type="dcterms:W3CDTF">2020-07-09T06:07:12Z</dcterms:created>
  <dcterms:modified xsi:type="dcterms:W3CDTF">2022-10-08T06:12:46Z</dcterms:modified>
</cp:coreProperties>
</file>