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DEBF4B-BB06-4039-A5C5-56A29498CF24}">
  <a:tblStyle styleId="{51DEBF4B-BB06-4039-A5C5-56A29498CF2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7" name="Shape 22547"/>
        <p:cNvGrpSpPr/>
        <p:nvPr/>
      </p:nvGrpSpPr>
      <p:grpSpPr>
        <a:xfrm>
          <a:off x="0" y="0"/>
          <a:ext cx="0" cy="0"/>
          <a:chOff x="0" y="0"/>
          <a:chExt cx="0" cy="0"/>
        </a:xfrm>
      </p:grpSpPr>
      <p:sp>
        <p:nvSpPr>
          <p:cNvPr id="22548" name="Google Shape;22548;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49" name="Google Shape;22549;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25" name="Shape 22625"/>
        <p:cNvGrpSpPr/>
        <p:nvPr/>
      </p:nvGrpSpPr>
      <p:grpSpPr>
        <a:xfrm>
          <a:off x="0" y="0"/>
          <a:ext cx="0" cy="0"/>
          <a:chOff x="0" y="0"/>
          <a:chExt cx="0" cy="0"/>
        </a:xfrm>
      </p:grpSpPr>
      <p:sp>
        <p:nvSpPr>
          <p:cNvPr id="22626" name="Google Shape;2262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27" name="Google Shape;22627;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10" name="Shape 22710"/>
        <p:cNvGrpSpPr/>
        <p:nvPr/>
      </p:nvGrpSpPr>
      <p:grpSpPr>
        <a:xfrm>
          <a:off x="0" y="0"/>
          <a:ext cx="0" cy="0"/>
          <a:chOff x="0" y="0"/>
          <a:chExt cx="0" cy="0"/>
        </a:xfrm>
      </p:grpSpPr>
      <p:sp>
        <p:nvSpPr>
          <p:cNvPr id="22711" name="Google Shape;227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12" name="Google Shape;22712;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3" name="Shape 22723"/>
        <p:cNvGrpSpPr/>
        <p:nvPr/>
      </p:nvGrpSpPr>
      <p:grpSpPr>
        <a:xfrm>
          <a:off x="0" y="0"/>
          <a:ext cx="0" cy="0"/>
          <a:chOff x="0" y="0"/>
          <a:chExt cx="0" cy="0"/>
        </a:xfrm>
      </p:grpSpPr>
      <p:sp>
        <p:nvSpPr>
          <p:cNvPr id="22724" name="Google Shape;227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25" name="Google Shape;22725;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9" name="Shape 22729"/>
        <p:cNvGrpSpPr/>
        <p:nvPr/>
      </p:nvGrpSpPr>
      <p:grpSpPr>
        <a:xfrm>
          <a:off x="0" y="0"/>
          <a:ext cx="0" cy="0"/>
          <a:chOff x="0" y="0"/>
          <a:chExt cx="0" cy="0"/>
        </a:xfrm>
      </p:grpSpPr>
      <p:sp>
        <p:nvSpPr>
          <p:cNvPr id="22730" name="Google Shape;227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31" name="Google Shape;22731;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7" name="Shape 22747"/>
        <p:cNvGrpSpPr/>
        <p:nvPr/>
      </p:nvGrpSpPr>
      <p:grpSpPr>
        <a:xfrm>
          <a:off x="0" y="0"/>
          <a:ext cx="0" cy="0"/>
          <a:chOff x="0" y="0"/>
          <a:chExt cx="0" cy="0"/>
        </a:xfrm>
      </p:grpSpPr>
      <p:sp>
        <p:nvSpPr>
          <p:cNvPr id="22748" name="Google Shape;227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49" name="Google Shape;22749;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3" name="Shape 22753"/>
        <p:cNvGrpSpPr/>
        <p:nvPr/>
      </p:nvGrpSpPr>
      <p:grpSpPr>
        <a:xfrm>
          <a:off x="0" y="0"/>
          <a:ext cx="0" cy="0"/>
          <a:chOff x="0" y="0"/>
          <a:chExt cx="0" cy="0"/>
        </a:xfrm>
      </p:grpSpPr>
      <p:sp>
        <p:nvSpPr>
          <p:cNvPr id="22754" name="Google Shape;227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55" name="Google Shape;22755;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9" name="Shape 22759"/>
        <p:cNvGrpSpPr/>
        <p:nvPr/>
      </p:nvGrpSpPr>
      <p:grpSpPr>
        <a:xfrm>
          <a:off x="0" y="0"/>
          <a:ext cx="0" cy="0"/>
          <a:chOff x="0" y="0"/>
          <a:chExt cx="0" cy="0"/>
        </a:xfrm>
      </p:grpSpPr>
      <p:sp>
        <p:nvSpPr>
          <p:cNvPr id="22760" name="Google Shape;2276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61" name="Google Shape;22761;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65" name="Shape 22765"/>
        <p:cNvGrpSpPr/>
        <p:nvPr/>
      </p:nvGrpSpPr>
      <p:grpSpPr>
        <a:xfrm>
          <a:off x="0" y="0"/>
          <a:ext cx="0" cy="0"/>
          <a:chOff x="0" y="0"/>
          <a:chExt cx="0" cy="0"/>
        </a:xfrm>
      </p:grpSpPr>
      <p:sp>
        <p:nvSpPr>
          <p:cNvPr id="22766" name="Google Shape;227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67" name="Google Shape;22767;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71" name="Shape 22771"/>
        <p:cNvGrpSpPr/>
        <p:nvPr/>
      </p:nvGrpSpPr>
      <p:grpSpPr>
        <a:xfrm>
          <a:off x="0" y="0"/>
          <a:ext cx="0" cy="0"/>
          <a:chOff x="0" y="0"/>
          <a:chExt cx="0" cy="0"/>
        </a:xfrm>
      </p:grpSpPr>
      <p:sp>
        <p:nvSpPr>
          <p:cNvPr id="22772" name="Google Shape;227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73" name="Google Shape;22773;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77" name="Shape 22777"/>
        <p:cNvGrpSpPr/>
        <p:nvPr/>
      </p:nvGrpSpPr>
      <p:grpSpPr>
        <a:xfrm>
          <a:off x="0" y="0"/>
          <a:ext cx="0" cy="0"/>
          <a:chOff x="0" y="0"/>
          <a:chExt cx="0" cy="0"/>
        </a:xfrm>
      </p:grpSpPr>
      <p:sp>
        <p:nvSpPr>
          <p:cNvPr id="22778" name="Google Shape;2277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79" name="Google Shape;22779;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83" name="Shape 22783"/>
        <p:cNvGrpSpPr/>
        <p:nvPr/>
      </p:nvGrpSpPr>
      <p:grpSpPr>
        <a:xfrm>
          <a:off x="0" y="0"/>
          <a:ext cx="0" cy="0"/>
          <a:chOff x="0" y="0"/>
          <a:chExt cx="0" cy="0"/>
        </a:xfrm>
      </p:grpSpPr>
      <p:sp>
        <p:nvSpPr>
          <p:cNvPr id="22784" name="Google Shape;227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85" name="Google Shape;22785;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31" name="Shape 22631"/>
        <p:cNvGrpSpPr/>
        <p:nvPr/>
      </p:nvGrpSpPr>
      <p:grpSpPr>
        <a:xfrm>
          <a:off x="0" y="0"/>
          <a:ext cx="0" cy="0"/>
          <a:chOff x="0" y="0"/>
          <a:chExt cx="0" cy="0"/>
        </a:xfrm>
      </p:grpSpPr>
      <p:sp>
        <p:nvSpPr>
          <p:cNvPr id="22632" name="Google Shape;2263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33" name="Google Shape;22633;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89" name="Shape 22789"/>
        <p:cNvGrpSpPr/>
        <p:nvPr/>
      </p:nvGrpSpPr>
      <p:grpSpPr>
        <a:xfrm>
          <a:off x="0" y="0"/>
          <a:ext cx="0" cy="0"/>
          <a:chOff x="0" y="0"/>
          <a:chExt cx="0" cy="0"/>
        </a:xfrm>
      </p:grpSpPr>
      <p:sp>
        <p:nvSpPr>
          <p:cNvPr id="22790" name="Google Shape;227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91" name="Google Shape;22791;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4" name="Shape 22794"/>
        <p:cNvGrpSpPr/>
        <p:nvPr/>
      </p:nvGrpSpPr>
      <p:grpSpPr>
        <a:xfrm>
          <a:off x="0" y="0"/>
          <a:ext cx="0" cy="0"/>
          <a:chOff x="0" y="0"/>
          <a:chExt cx="0" cy="0"/>
        </a:xfrm>
      </p:grpSpPr>
      <p:sp>
        <p:nvSpPr>
          <p:cNvPr id="22795" name="Google Shape;2279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96" name="Google Shape;22796;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37" name="Shape 22637"/>
        <p:cNvGrpSpPr/>
        <p:nvPr/>
      </p:nvGrpSpPr>
      <p:grpSpPr>
        <a:xfrm>
          <a:off x="0" y="0"/>
          <a:ext cx="0" cy="0"/>
          <a:chOff x="0" y="0"/>
          <a:chExt cx="0" cy="0"/>
        </a:xfrm>
      </p:grpSpPr>
      <p:sp>
        <p:nvSpPr>
          <p:cNvPr id="22638" name="Google Shape;2263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39" name="Google Shape;22639;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6" name="Shape 22646"/>
        <p:cNvGrpSpPr/>
        <p:nvPr/>
      </p:nvGrpSpPr>
      <p:grpSpPr>
        <a:xfrm>
          <a:off x="0" y="0"/>
          <a:ext cx="0" cy="0"/>
          <a:chOff x="0" y="0"/>
          <a:chExt cx="0" cy="0"/>
        </a:xfrm>
      </p:grpSpPr>
      <p:sp>
        <p:nvSpPr>
          <p:cNvPr id="22647" name="Google Shape;226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48" name="Google Shape;22648;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51" name="Shape 22651"/>
        <p:cNvGrpSpPr/>
        <p:nvPr/>
      </p:nvGrpSpPr>
      <p:grpSpPr>
        <a:xfrm>
          <a:off x="0" y="0"/>
          <a:ext cx="0" cy="0"/>
          <a:chOff x="0" y="0"/>
          <a:chExt cx="0" cy="0"/>
        </a:xfrm>
      </p:grpSpPr>
      <p:sp>
        <p:nvSpPr>
          <p:cNvPr id="22652" name="Google Shape;2265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53" name="Google Shape;22653;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57" name="Shape 22657"/>
        <p:cNvGrpSpPr/>
        <p:nvPr/>
      </p:nvGrpSpPr>
      <p:grpSpPr>
        <a:xfrm>
          <a:off x="0" y="0"/>
          <a:ext cx="0" cy="0"/>
          <a:chOff x="0" y="0"/>
          <a:chExt cx="0" cy="0"/>
        </a:xfrm>
      </p:grpSpPr>
      <p:sp>
        <p:nvSpPr>
          <p:cNvPr id="22658" name="Google Shape;2265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59" name="Google Shape;22659;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64" name="Shape 22664"/>
        <p:cNvGrpSpPr/>
        <p:nvPr/>
      </p:nvGrpSpPr>
      <p:grpSpPr>
        <a:xfrm>
          <a:off x="0" y="0"/>
          <a:ext cx="0" cy="0"/>
          <a:chOff x="0" y="0"/>
          <a:chExt cx="0" cy="0"/>
        </a:xfrm>
      </p:grpSpPr>
      <p:sp>
        <p:nvSpPr>
          <p:cNvPr id="22665" name="Google Shape;2266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66" name="Google Shape;22666;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6" name="Shape 22676"/>
        <p:cNvGrpSpPr/>
        <p:nvPr/>
      </p:nvGrpSpPr>
      <p:grpSpPr>
        <a:xfrm>
          <a:off x="0" y="0"/>
          <a:ext cx="0" cy="0"/>
          <a:chOff x="0" y="0"/>
          <a:chExt cx="0" cy="0"/>
        </a:xfrm>
      </p:grpSpPr>
      <p:sp>
        <p:nvSpPr>
          <p:cNvPr id="22677" name="Google Shape;226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78" name="Google Shape;22678;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94" name="Shape 22694"/>
        <p:cNvGrpSpPr/>
        <p:nvPr/>
      </p:nvGrpSpPr>
      <p:grpSpPr>
        <a:xfrm>
          <a:off x="0" y="0"/>
          <a:ext cx="0" cy="0"/>
          <a:chOff x="0" y="0"/>
          <a:chExt cx="0" cy="0"/>
        </a:xfrm>
      </p:grpSpPr>
      <p:sp>
        <p:nvSpPr>
          <p:cNvPr id="22695" name="Google Shape;2269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96" name="Google Shape;22696;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556" name="Shape 22556"/>
        <p:cNvGrpSpPr/>
        <p:nvPr/>
      </p:nvGrpSpPr>
      <p:grpSpPr>
        <a:xfrm>
          <a:off x="0" y="0"/>
          <a:ext cx="0" cy="0"/>
          <a:chOff x="0" y="0"/>
          <a:chExt cx="0" cy="0"/>
        </a:xfrm>
      </p:grpSpPr>
      <p:sp>
        <p:nvSpPr>
          <p:cNvPr id="22557" name="Google Shape;22557;p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58" name="Google Shape;2255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22559" name="Google Shape;22559;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60" name="Google Shape;22560;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61" name="Google Shape;22561;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613" name="Shape 22613"/>
        <p:cNvGrpSpPr/>
        <p:nvPr/>
      </p:nvGrpSpPr>
      <p:grpSpPr>
        <a:xfrm>
          <a:off x="0" y="0"/>
          <a:ext cx="0" cy="0"/>
          <a:chOff x="0" y="0"/>
          <a:chExt cx="0" cy="0"/>
        </a:xfrm>
      </p:grpSpPr>
      <p:sp>
        <p:nvSpPr>
          <p:cNvPr id="22614" name="Google Shape;2261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615" name="Google Shape;22615;p11"/>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2616" name="Google Shape;22616;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17" name="Google Shape;22617;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18" name="Google Shape;22618;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619" name="Shape 22619"/>
        <p:cNvGrpSpPr/>
        <p:nvPr/>
      </p:nvGrpSpPr>
      <p:grpSpPr>
        <a:xfrm>
          <a:off x="0" y="0"/>
          <a:ext cx="0" cy="0"/>
          <a:chOff x="0" y="0"/>
          <a:chExt cx="0" cy="0"/>
        </a:xfrm>
      </p:grpSpPr>
      <p:sp>
        <p:nvSpPr>
          <p:cNvPr id="22620" name="Google Shape;22620;p12"/>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621" name="Google Shape;22621;p12"/>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2622" name="Google Shape;22622;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23" name="Google Shape;22623;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24" name="Google Shape;22624;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562" name="Shape 22562"/>
        <p:cNvGrpSpPr/>
        <p:nvPr/>
      </p:nvGrpSpPr>
      <p:grpSpPr>
        <a:xfrm>
          <a:off x="0" y="0"/>
          <a:ext cx="0" cy="0"/>
          <a:chOff x="0" y="0"/>
          <a:chExt cx="0" cy="0"/>
        </a:xfrm>
      </p:grpSpPr>
      <p:sp>
        <p:nvSpPr>
          <p:cNvPr id="22563" name="Google Shape;2256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64" name="Google Shape;22564;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2565" name="Google Shape;22565;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66" name="Google Shape;22566;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67" name="Google Shape;22567;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568" name="Shape 22568"/>
        <p:cNvGrpSpPr/>
        <p:nvPr/>
      </p:nvGrpSpPr>
      <p:grpSpPr>
        <a:xfrm>
          <a:off x="0" y="0"/>
          <a:ext cx="0" cy="0"/>
          <a:chOff x="0" y="0"/>
          <a:chExt cx="0" cy="0"/>
        </a:xfrm>
      </p:grpSpPr>
      <p:sp>
        <p:nvSpPr>
          <p:cNvPr id="22569" name="Google Shape;22569;p4"/>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70" name="Google Shape;22570;p4"/>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22571" name="Google Shape;22571;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72" name="Google Shape;22572;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73" name="Google Shape;22573;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574" name="Shape 22574"/>
        <p:cNvGrpSpPr/>
        <p:nvPr/>
      </p:nvGrpSpPr>
      <p:grpSpPr>
        <a:xfrm>
          <a:off x="0" y="0"/>
          <a:ext cx="0" cy="0"/>
          <a:chOff x="0" y="0"/>
          <a:chExt cx="0" cy="0"/>
        </a:xfrm>
      </p:grpSpPr>
      <p:sp>
        <p:nvSpPr>
          <p:cNvPr id="22575" name="Google Shape;2257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76" name="Google Shape;22576;p5"/>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22577" name="Google Shape;22577;p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22578" name="Google Shape;2257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79" name="Google Shape;2257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80" name="Google Shape;2258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2581" name="Shape 22581"/>
        <p:cNvGrpSpPr/>
        <p:nvPr/>
      </p:nvGrpSpPr>
      <p:grpSpPr>
        <a:xfrm>
          <a:off x="0" y="0"/>
          <a:ext cx="0" cy="0"/>
          <a:chOff x="0" y="0"/>
          <a:chExt cx="0" cy="0"/>
        </a:xfrm>
      </p:grpSpPr>
      <p:sp>
        <p:nvSpPr>
          <p:cNvPr id="22582" name="Google Shape;2258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83" name="Google Shape;22583;p6"/>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22584" name="Google Shape;22584;p6"/>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22585" name="Google Shape;22585;p6"/>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22586" name="Google Shape;22586;p6"/>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22587" name="Google Shape;22587;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88" name="Google Shape;22588;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89" name="Google Shape;22589;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590" name="Shape 22590"/>
        <p:cNvGrpSpPr/>
        <p:nvPr/>
      </p:nvGrpSpPr>
      <p:grpSpPr>
        <a:xfrm>
          <a:off x="0" y="0"/>
          <a:ext cx="0" cy="0"/>
          <a:chOff x="0" y="0"/>
          <a:chExt cx="0" cy="0"/>
        </a:xfrm>
      </p:grpSpPr>
      <p:sp>
        <p:nvSpPr>
          <p:cNvPr id="22591" name="Google Shape;2259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92" name="Google Shape;22592;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93" name="Google Shape;22593;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94" name="Google Shape;22594;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595" name="Shape 22595"/>
        <p:cNvGrpSpPr/>
        <p:nvPr/>
      </p:nvGrpSpPr>
      <p:grpSpPr>
        <a:xfrm>
          <a:off x="0" y="0"/>
          <a:ext cx="0" cy="0"/>
          <a:chOff x="0" y="0"/>
          <a:chExt cx="0" cy="0"/>
        </a:xfrm>
      </p:grpSpPr>
      <p:sp>
        <p:nvSpPr>
          <p:cNvPr id="22596" name="Google Shape;22596;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97" name="Google Shape;22597;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98" name="Google Shape;22598;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599" name="Shape 22599"/>
        <p:cNvGrpSpPr/>
        <p:nvPr/>
      </p:nvGrpSpPr>
      <p:grpSpPr>
        <a:xfrm>
          <a:off x="0" y="0"/>
          <a:ext cx="0" cy="0"/>
          <a:chOff x="0" y="0"/>
          <a:chExt cx="0" cy="0"/>
        </a:xfrm>
      </p:grpSpPr>
      <p:sp>
        <p:nvSpPr>
          <p:cNvPr id="22600" name="Google Shape;22600;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601" name="Google Shape;22601;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22602" name="Google Shape;22602;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22603" name="Google Shape;22603;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04" name="Google Shape;22604;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05" name="Google Shape;22605;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606" name="Shape 22606"/>
        <p:cNvGrpSpPr/>
        <p:nvPr/>
      </p:nvGrpSpPr>
      <p:grpSpPr>
        <a:xfrm>
          <a:off x="0" y="0"/>
          <a:ext cx="0" cy="0"/>
          <a:chOff x="0" y="0"/>
          <a:chExt cx="0" cy="0"/>
        </a:xfrm>
      </p:grpSpPr>
      <p:sp>
        <p:nvSpPr>
          <p:cNvPr id="22607" name="Google Shape;22607;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608" name="Google Shape;22608;p10"/>
          <p:cNvSpPr/>
          <p:nvPr>
            <p:ph idx="2" type="pic"/>
          </p:nvPr>
        </p:nvSpPr>
        <p:spPr>
          <a:xfrm>
            <a:off x="1792288" y="612775"/>
            <a:ext cx="5486400" cy="4114800"/>
          </a:xfrm>
          <a:prstGeom prst="rect">
            <a:avLst/>
          </a:prstGeom>
          <a:noFill/>
          <a:ln>
            <a:noFill/>
          </a:ln>
        </p:spPr>
      </p:sp>
      <p:sp>
        <p:nvSpPr>
          <p:cNvPr id="22609" name="Google Shape;22609;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22610" name="Google Shape;22610;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11" name="Google Shape;22611;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12" name="Google Shape;22612;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50" name="Shape 22550"/>
        <p:cNvGrpSpPr/>
        <p:nvPr/>
      </p:nvGrpSpPr>
      <p:grpSpPr>
        <a:xfrm>
          <a:off x="0" y="0"/>
          <a:ext cx="0" cy="0"/>
          <a:chOff x="0" y="0"/>
          <a:chExt cx="0" cy="0"/>
        </a:xfrm>
      </p:grpSpPr>
      <p:sp>
        <p:nvSpPr>
          <p:cNvPr id="22551" name="Google Shape;22551;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552" name="Google Shape;22552;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553" name="Google Shape;22553;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554" name="Google Shape;22554;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555" name="Google Shape;22555;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jp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8" name="Shape 22628"/>
        <p:cNvGrpSpPr/>
        <p:nvPr/>
      </p:nvGrpSpPr>
      <p:grpSpPr>
        <a:xfrm>
          <a:off x="0" y="0"/>
          <a:ext cx="0" cy="0"/>
          <a:chOff x="0" y="0"/>
          <a:chExt cx="0" cy="0"/>
        </a:xfrm>
      </p:grpSpPr>
      <p:sp>
        <p:nvSpPr>
          <p:cNvPr id="22629" name="Google Shape;22629;p1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lang="en-IN">
                <a:solidFill>
                  <a:srgbClr val="FF0000"/>
                </a:solidFill>
                <a:latin typeface="Times New Roman"/>
                <a:ea typeface="Times New Roman"/>
                <a:cs typeface="Times New Roman"/>
                <a:sym typeface="Times New Roman"/>
              </a:rPr>
              <a:t>Wave Propagation</a:t>
            </a:r>
            <a:br>
              <a:rPr b="1" lang="en-IN">
                <a:solidFill>
                  <a:srgbClr val="FF0000"/>
                </a:solidFill>
                <a:latin typeface="Times New Roman"/>
                <a:ea typeface="Times New Roman"/>
                <a:cs typeface="Times New Roman"/>
                <a:sym typeface="Times New Roman"/>
              </a:rPr>
            </a:br>
            <a:r>
              <a:rPr b="1" lang="en-IN">
                <a:solidFill>
                  <a:srgbClr val="FF0000"/>
                </a:solidFill>
                <a:latin typeface="Times New Roman"/>
                <a:ea typeface="Times New Roman"/>
                <a:cs typeface="Times New Roman"/>
                <a:sym typeface="Times New Roman"/>
              </a:rPr>
              <a:t> </a:t>
            </a:r>
            <a:r>
              <a:rPr lang="en-IN" sz="3200">
                <a:latin typeface="Times New Roman"/>
                <a:ea typeface="Times New Roman"/>
                <a:cs typeface="Times New Roman"/>
                <a:sym typeface="Times New Roman"/>
              </a:rPr>
              <a:t>by</a:t>
            </a:r>
            <a:r>
              <a:rPr b="1" lang="en-IN">
                <a:solidFill>
                  <a:srgbClr val="FF0000"/>
                </a:solidFill>
                <a:latin typeface="Times New Roman"/>
                <a:ea typeface="Times New Roman"/>
                <a:cs typeface="Times New Roman"/>
                <a:sym typeface="Times New Roman"/>
              </a:rPr>
              <a:t>	</a:t>
            </a:r>
            <a:endParaRPr b="1">
              <a:solidFill>
                <a:srgbClr val="FF0000"/>
              </a:solidFill>
              <a:latin typeface="Times New Roman"/>
              <a:ea typeface="Times New Roman"/>
              <a:cs typeface="Times New Roman"/>
              <a:sym typeface="Times New Roman"/>
            </a:endParaRPr>
          </a:p>
        </p:txBody>
      </p:sp>
      <p:sp>
        <p:nvSpPr>
          <p:cNvPr id="22630" name="Google Shape;22630;p13"/>
          <p:cNvSpPr txBox="1"/>
          <p:nvPr>
            <p:ph idx="1" type="subTitle"/>
          </p:nvPr>
        </p:nvSpPr>
        <p:spPr>
          <a:xfrm>
            <a:off x="1295400" y="36576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313DD"/>
              </a:buClr>
              <a:buSzPts val="3200"/>
              <a:buNone/>
            </a:pPr>
            <a:r>
              <a:rPr lang="en-IN">
                <a:solidFill>
                  <a:srgbClr val="1313DD"/>
                </a:solidFill>
                <a:latin typeface="Times New Roman"/>
                <a:ea typeface="Times New Roman"/>
                <a:cs typeface="Times New Roman"/>
                <a:sym typeface="Times New Roman"/>
              </a:rPr>
              <a:t>Shishir Jagtap</a:t>
            </a:r>
            <a:endParaRPr>
              <a:solidFill>
                <a:srgbClr val="1313DD"/>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13" name="Shape 22713"/>
        <p:cNvGrpSpPr/>
        <p:nvPr/>
      </p:nvGrpSpPr>
      <p:grpSpPr>
        <a:xfrm>
          <a:off x="0" y="0"/>
          <a:ext cx="0" cy="0"/>
          <a:chOff x="0" y="0"/>
          <a:chExt cx="0" cy="0"/>
        </a:xfrm>
      </p:grpSpPr>
      <p:sp>
        <p:nvSpPr>
          <p:cNvPr id="22714" name="Google Shape;22714;p22"/>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Space wave propagation over Flat Earth</a:t>
            </a:r>
            <a:endParaRPr sz="3200"/>
          </a:p>
        </p:txBody>
      </p:sp>
      <p:sp>
        <p:nvSpPr>
          <p:cNvPr id="22715" name="Google Shape;22715;p22"/>
          <p:cNvSpPr txBox="1"/>
          <p:nvPr>
            <p:ph idx="1" type="body"/>
          </p:nvPr>
        </p:nvSpPr>
        <p:spPr>
          <a:xfrm>
            <a:off x="0" y="533400"/>
            <a:ext cx="9144000" cy="6172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IN" sz="2000">
                <a:latin typeface="Times New Roman"/>
                <a:ea typeface="Times New Roman"/>
                <a:cs typeface="Times New Roman"/>
                <a:sym typeface="Times New Roman"/>
              </a:rPr>
              <a:t>For short distance the field strength varies from maximum to null. </a:t>
            </a:r>
            <a:endParaRPr/>
          </a:p>
          <a:p>
            <a:pPr indent="-342900" lvl="0" marL="342900" rtl="0" algn="just">
              <a:spcBef>
                <a:spcPts val="400"/>
              </a:spcBef>
              <a:spcAft>
                <a:spcPts val="0"/>
              </a:spcAft>
              <a:buClr>
                <a:schemeClr val="dk1"/>
              </a:buClr>
              <a:buSzPts val="2000"/>
              <a:buChar char="•"/>
            </a:pPr>
            <a:r>
              <a:rPr lang="en-IN" sz="2000">
                <a:latin typeface="Times New Roman"/>
                <a:ea typeface="Times New Roman"/>
                <a:cs typeface="Times New Roman"/>
                <a:sym typeface="Times New Roman"/>
              </a:rPr>
              <a:t>However, as the distance becomes large the field strength monotonically decreases as a function of distance. </a:t>
            </a:r>
            <a:endParaRPr/>
          </a:p>
          <a:p>
            <a:pPr indent="-342900" lvl="0" marL="342900" rtl="0" algn="just">
              <a:spcBef>
                <a:spcPts val="400"/>
              </a:spcBef>
              <a:spcAft>
                <a:spcPts val="0"/>
              </a:spcAft>
              <a:buClr>
                <a:schemeClr val="dk1"/>
              </a:buClr>
              <a:buSzPts val="2000"/>
              <a:buChar char="•"/>
            </a:pPr>
            <a:r>
              <a:rPr lang="en-IN" sz="2000">
                <a:latin typeface="Times New Roman"/>
                <a:ea typeface="Times New Roman"/>
                <a:cs typeface="Times New Roman"/>
                <a:sym typeface="Times New Roman"/>
              </a:rPr>
              <a:t>For large d, we can approximate,</a:t>
            </a:r>
            <a:endParaRPr/>
          </a:p>
          <a:p>
            <a:pPr indent="-342900" lvl="0" marL="342900" rtl="0" algn="just">
              <a:spcBef>
                <a:spcPts val="400"/>
              </a:spcBef>
              <a:spcAft>
                <a:spcPts val="0"/>
              </a:spcAft>
              <a:buClr>
                <a:schemeClr val="dk1"/>
              </a:buClr>
              <a:buSzPts val="2000"/>
              <a:buNone/>
            </a:pPr>
            <a:r>
              <a:rPr lang="en-IN" sz="2000">
                <a:latin typeface="Times New Roman"/>
                <a:ea typeface="Times New Roman"/>
                <a:cs typeface="Times New Roman"/>
                <a:sym typeface="Times New Roman"/>
              </a:rPr>
              <a:t>			                         </a:t>
            </a:r>
            <a:endParaRPr/>
          </a:p>
          <a:p>
            <a:pPr indent="-342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None/>
            </a:pPr>
            <a:r>
              <a:rPr lang="en-IN" sz="2000">
                <a:latin typeface="Times New Roman"/>
                <a:ea typeface="Times New Roman"/>
                <a:cs typeface="Times New Roman"/>
                <a:sym typeface="Times New Roman"/>
              </a:rPr>
              <a:t>Substituting this in equation (11), we get,</a:t>
            </a:r>
            <a:endParaRPr/>
          </a:p>
          <a:p>
            <a:pPr indent="-228600" lvl="7" marL="3429000" rtl="0" algn="just">
              <a:spcBef>
                <a:spcPts val="400"/>
              </a:spcBef>
              <a:spcAft>
                <a:spcPts val="0"/>
              </a:spcAft>
              <a:buClr>
                <a:schemeClr val="dk1"/>
              </a:buClr>
              <a:buSzPts val="2000"/>
              <a:buNone/>
            </a:pPr>
            <a:r>
              <a:t/>
            </a:r>
            <a:endParaRPr>
              <a:latin typeface="Times New Roman"/>
              <a:ea typeface="Times New Roman"/>
              <a:cs typeface="Times New Roman"/>
              <a:sym typeface="Times New Roman"/>
            </a:endParaRPr>
          </a:p>
          <a:p>
            <a:pPr indent="-268287" lvl="7" marL="268287" rtl="0" algn="just">
              <a:spcBef>
                <a:spcPts val="400"/>
              </a:spcBef>
              <a:spcAft>
                <a:spcPts val="0"/>
              </a:spcAft>
              <a:buClr>
                <a:schemeClr val="dk1"/>
              </a:buClr>
              <a:buSzPts val="2000"/>
              <a:buChar char="•"/>
            </a:pPr>
            <a:r>
              <a:rPr lang="en-IN">
                <a:latin typeface="Times New Roman"/>
                <a:ea typeface="Times New Roman"/>
                <a:cs typeface="Times New Roman"/>
                <a:sym typeface="Times New Roman"/>
              </a:rPr>
              <a:t>At large distance, therefore, the field strength varies as    and consequently decreases much rapidly compared to the 1/d  variation of a wave. </a:t>
            </a:r>
            <a:endParaRPr/>
          </a:p>
          <a:p>
            <a:pPr indent="-268287" lvl="7" marL="268287" rtl="0" algn="just">
              <a:spcBef>
                <a:spcPts val="400"/>
              </a:spcBef>
              <a:spcAft>
                <a:spcPts val="0"/>
              </a:spcAft>
              <a:buClr>
                <a:schemeClr val="dk1"/>
              </a:buClr>
              <a:buSzPts val="2000"/>
              <a:buNone/>
            </a:pPr>
            <a:r>
              <a:t/>
            </a:r>
            <a:endParaRPr>
              <a:latin typeface="Times New Roman"/>
              <a:ea typeface="Times New Roman"/>
              <a:cs typeface="Times New Roman"/>
              <a:sym typeface="Times New Roman"/>
            </a:endParaRPr>
          </a:p>
          <a:p>
            <a:pPr indent="-268287" lvl="7" marL="268287" rtl="0" algn="just">
              <a:spcBef>
                <a:spcPts val="400"/>
              </a:spcBef>
              <a:spcAft>
                <a:spcPts val="0"/>
              </a:spcAft>
              <a:buClr>
                <a:schemeClr val="dk1"/>
              </a:buClr>
              <a:buSzPts val="2000"/>
              <a:buChar char="•"/>
            </a:pPr>
            <a:r>
              <a:rPr lang="en-IN">
                <a:latin typeface="Times New Roman"/>
                <a:ea typeface="Times New Roman"/>
                <a:cs typeface="Times New Roman"/>
                <a:sym typeface="Times New Roman"/>
              </a:rPr>
              <a:t>The sharp decrease in the field strength is due to the reflected wave which cancels the electric field of the direct wave. </a:t>
            </a:r>
            <a:endParaRPr/>
          </a:p>
          <a:p>
            <a:pPr indent="-268287" lvl="7" marL="268287" rtl="0" algn="just">
              <a:spcBef>
                <a:spcPts val="400"/>
              </a:spcBef>
              <a:spcAft>
                <a:spcPts val="0"/>
              </a:spcAft>
              <a:buClr>
                <a:schemeClr val="dk1"/>
              </a:buClr>
              <a:buSzPts val="2000"/>
              <a:buChar char="•"/>
            </a:pPr>
            <a:r>
              <a:rPr lang="en-IN">
                <a:latin typeface="Times New Roman"/>
                <a:ea typeface="Times New Roman"/>
                <a:cs typeface="Times New Roman"/>
                <a:sym typeface="Times New Roman"/>
              </a:rPr>
              <a:t>In presence of the earth, therefore, the space wave also provides a mode of transmission only over short distances. </a:t>
            </a:r>
            <a:endParaRPr/>
          </a:p>
          <a:p>
            <a:pPr indent="-268287" lvl="7" marL="268287" rtl="0" algn="just">
              <a:spcBef>
                <a:spcPts val="400"/>
              </a:spcBef>
              <a:spcAft>
                <a:spcPts val="0"/>
              </a:spcAft>
              <a:buClr>
                <a:schemeClr val="dk1"/>
              </a:buClr>
              <a:buSzPts val="2000"/>
              <a:buNone/>
            </a:pPr>
            <a:r>
              <a:t/>
            </a:r>
            <a:endParaRPr>
              <a:latin typeface="Times New Roman"/>
              <a:ea typeface="Times New Roman"/>
              <a:cs typeface="Times New Roman"/>
              <a:sym typeface="Times New Roman"/>
            </a:endParaRPr>
          </a:p>
          <a:p>
            <a:pPr indent="-268287" lvl="7" marL="268287" rtl="0" algn="just">
              <a:spcBef>
                <a:spcPts val="400"/>
              </a:spcBef>
              <a:spcAft>
                <a:spcPts val="0"/>
              </a:spcAft>
              <a:buClr>
                <a:schemeClr val="dk1"/>
              </a:buClr>
              <a:buSzPts val="2000"/>
              <a:buChar char="•"/>
            </a:pPr>
            <a:r>
              <a:rPr lang="en-IN">
                <a:latin typeface="Times New Roman"/>
                <a:ea typeface="Times New Roman"/>
                <a:cs typeface="Times New Roman"/>
                <a:sym typeface="Times New Roman"/>
              </a:rPr>
              <a:t>By using directional antennas, the effect of the reflected wave can be reduced, to increase transmission range.</a:t>
            </a:r>
            <a:endParaRPr/>
          </a:p>
          <a:p>
            <a:pPr indent="-228600" lvl="7" marL="3429000" rtl="0" algn="just">
              <a:spcBef>
                <a:spcPts val="400"/>
              </a:spcBef>
              <a:spcAft>
                <a:spcPts val="0"/>
              </a:spcAft>
              <a:buClr>
                <a:schemeClr val="dk1"/>
              </a:buClr>
              <a:buSzPts val="2000"/>
              <a:buNone/>
            </a:pPr>
            <a:r>
              <a:t/>
            </a:r>
            <a:endParaRPr>
              <a:latin typeface="Times New Roman"/>
              <a:ea typeface="Times New Roman"/>
              <a:cs typeface="Times New Roman"/>
              <a:sym typeface="Times New Roman"/>
            </a:endParaRPr>
          </a:p>
        </p:txBody>
      </p:sp>
      <p:sp>
        <p:nvSpPr>
          <p:cNvPr id="22716" name="Google Shape;22716;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17" name="Google Shape;22717;p22"/>
          <p:cNvPicPr preferRelativeResize="0"/>
          <p:nvPr/>
        </p:nvPicPr>
        <p:blipFill rotWithShape="1">
          <a:blip r:embed="rId3">
            <a:alphaModFix/>
          </a:blip>
          <a:srcRect b="0" l="0" r="0" t="0"/>
          <a:stretch/>
        </p:blipFill>
        <p:spPr>
          <a:xfrm>
            <a:off x="838200" y="2057400"/>
            <a:ext cx="2465070" cy="590436"/>
          </a:xfrm>
          <a:prstGeom prst="rect">
            <a:avLst/>
          </a:prstGeom>
          <a:noFill/>
          <a:ln>
            <a:noFill/>
          </a:ln>
        </p:spPr>
      </p:pic>
      <p:sp>
        <p:nvSpPr>
          <p:cNvPr id="22718" name="Google Shape;22718;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19" name="Google Shape;22719;p22"/>
          <p:cNvPicPr preferRelativeResize="0"/>
          <p:nvPr/>
        </p:nvPicPr>
        <p:blipFill rotWithShape="1">
          <a:blip r:embed="rId4">
            <a:alphaModFix/>
          </a:blip>
          <a:srcRect b="0" l="0" r="0" t="0"/>
          <a:stretch/>
        </p:blipFill>
        <p:spPr>
          <a:xfrm>
            <a:off x="4648200" y="2667000"/>
            <a:ext cx="2002971" cy="609600"/>
          </a:xfrm>
          <a:prstGeom prst="rect">
            <a:avLst/>
          </a:prstGeom>
          <a:noFill/>
          <a:ln>
            <a:noFill/>
          </a:ln>
        </p:spPr>
      </p:pic>
      <p:sp>
        <p:nvSpPr>
          <p:cNvPr id="22720" name="Google Shape;22720;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21" name="Google Shape;22721;p22"/>
          <p:cNvPicPr preferRelativeResize="0"/>
          <p:nvPr/>
        </p:nvPicPr>
        <p:blipFill rotWithShape="1">
          <a:blip r:embed="rId5">
            <a:alphaModFix/>
          </a:blip>
          <a:srcRect b="0" l="0" r="0" t="0"/>
          <a:stretch/>
        </p:blipFill>
        <p:spPr>
          <a:xfrm>
            <a:off x="5943600" y="3505200"/>
            <a:ext cx="238125" cy="546287"/>
          </a:xfrm>
          <a:prstGeom prst="rect">
            <a:avLst/>
          </a:prstGeom>
          <a:noFill/>
          <a:ln>
            <a:noFill/>
          </a:ln>
        </p:spPr>
      </p:pic>
      <p:sp>
        <p:nvSpPr>
          <p:cNvPr id="22722" name="Google Shape;22722;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26" name="Shape 22726"/>
        <p:cNvGrpSpPr/>
        <p:nvPr/>
      </p:nvGrpSpPr>
      <p:grpSpPr>
        <a:xfrm>
          <a:off x="0" y="0"/>
          <a:ext cx="0" cy="0"/>
          <a:chOff x="0" y="0"/>
          <a:chExt cx="0" cy="0"/>
        </a:xfrm>
      </p:grpSpPr>
      <p:sp>
        <p:nvSpPr>
          <p:cNvPr id="22727" name="Google Shape;22727;p23"/>
          <p:cNvSpPr txBox="1"/>
          <p:nvPr>
            <p:ph type="title"/>
          </p:nvPr>
        </p:nvSpPr>
        <p:spPr>
          <a:xfrm>
            <a:off x="-3048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Space wave propagation over Spherical Earth</a:t>
            </a:r>
            <a:endParaRPr sz="3200"/>
          </a:p>
        </p:txBody>
      </p:sp>
      <p:sp>
        <p:nvSpPr>
          <p:cNvPr id="22728" name="Google Shape;22728;p23"/>
          <p:cNvSpPr txBox="1"/>
          <p:nvPr>
            <p:ph idx="1" type="body"/>
          </p:nvPr>
        </p:nvSpPr>
        <p:spPr>
          <a:xfrm>
            <a:off x="0" y="762000"/>
            <a:ext cx="9144000" cy="58674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2100"/>
              <a:buChar char="•"/>
            </a:pPr>
            <a:r>
              <a:rPr lang="en-IN" sz="2100">
                <a:latin typeface="Times New Roman"/>
                <a:ea typeface="Times New Roman"/>
                <a:cs typeface="Times New Roman"/>
                <a:sym typeface="Times New Roman"/>
              </a:rPr>
              <a:t>The above analysis of the space wave assumes a flat earth. </a:t>
            </a:r>
            <a:endParaRPr/>
          </a:p>
          <a:p>
            <a:pPr indent="-342900" lvl="0" marL="342900" rtl="0" algn="just">
              <a:lnSpc>
                <a:spcPct val="150000"/>
              </a:lnSpc>
              <a:spcBef>
                <a:spcPts val="420"/>
              </a:spcBef>
              <a:spcAft>
                <a:spcPts val="0"/>
              </a:spcAft>
              <a:buClr>
                <a:schemeClr val="dk1"/>
              </a:buClr>
              <a:buSzPts val="2100"/>
              <a:buChar char="•"/>
            </a:pPr>
            <a:r>
              <a:rPr lang="en-IN" sz="2100">
                <a:latin typeface="Times New Roman"/>
                <a:ea typeface="Times New Roman"/>
                <a:cs typeface="Times New Roman"/>
                <a:sym typeface="Times New Roman"/>
              </a:rPr>
              <a:t>However, in reality the earth is spherical and the curvature of the earth cannot be neglected beyond a distance of few tens of km. </a:t>
            </a:r>
            <a:endParaRPr/>
          </a:p>
          <a:p>
            <a:pPr indent="-342900" lvl="0" marL="342900" rtl="0" algn="just">
              <a:lnSpc>
                <a:spcPct val="150000"/>
              </a:lnSpc>
              <a:spcBef>
                <a:spcPts val="420"/>
              </a:spcBef>
              <a:spcAft>
                <a:spcPts val="0"/>
              </a:spcAft>
              <a:buClr>
                <a:schemeClr val="dk1"/>
              </a:buClr>
              <a:buSzPts val="2100"/>
              <a:buChar char="•"/>
            </a:pPr>
            <a:r>
              <a:rPr b="1" i="1" lang="en-IN" sz="2100">
                <a:latin typeface="Times New Roman"/>
                <a:ea typeface="Times New Roman"/>
                <a:cs typeface="Times New Roman"/>
                <a:sym typeface="Times New Roman"/>
              </a:rPr>
              <a:t>The curvature of the earth affects the space wave in two ways.</a:t>
            </a:r>
            <a:endParaRPr/>
          </a:p>
          <a:p>
            <a:pPr indent="-342900" lvl="0" marL="342900" rtl="0" algn="just">
              <a:lnSpc>
                <a:spcPct val="150000"/>
              </a:lnSpc>
              <a:spcBef>
                <a:spcPts val="420"/>
              </a:spcBef>
              <a:spcAft>
                <a:spcPts val="0"/>
              </a:spcAft>
              <a:buClr>
                <a:schemeClr val="dk1"/>
              </a:buClr>
              <a:buSzPts val="2100"/>
              <a:buNone/>
            </a:pPr>
            <a:r>
              <a:rPr lang="en-IN" sz="2100">
                <a:latin typeface="Times New Roman"/>
                <a:ea typeface="Times New Roman"/>
                <a:cs typeface="Times New Roman"/>
                <a:sym typeface="Times New Roman"/>
              </a:rPr>
              <a:t>(i) For a given height of transmitter/receiver tower, there is an upper limit on the distance over which there is line of sight between the transmitter and the receiver.</a:t>
            </a:r>
            <a:endParaRPr/>
          </a:p>
          <a:p>
            <a:pPr indent="-342900" lvl="0" marL="342900" rtl="0" algn="just">
              <a:lnSpc>
                <a:spcPct val="150000"/>
              </a:lnSpc>
              <a:spcBef>
                <a:spcPts val="420"/>
              </a:spcBef>
              <a:spcAft>
                <a:spcPts val="0"/>
              </a:spcAft>
              <a:buClr>
                <a:schemeClr val="dk1"/>
              </a:buClr>
              <a:buSzPts val="2100"/>
              <a:buNone/>
            </a:pPr>
            <a:r>
              <a:rPr lang="en-IN" sz="2100">
                <a:latin typeface="Times New Roman"/>
                <a:ea typeface="Times New Roman"/>
                <a:cs typeface="Times New Roman"/>
                <a:sym typeface="Times New Roman"/>
              </a:rPr>
              <a:t>(ii) The angle between the direct wave and the reflected waves reduces making it difficult to suppress the reflected wave using directional antennas.</a:t>
            </a:r>
            <a:endParaRPr/>
          </a:p>
          <a:p>
            <a:pPr indent="-342900" lvl="0" marL="342900" rtl="0" algn="just">
              <a:lnSpc>
                <a:spcPct val="150000"/>
              </a:lnSpc>
              <a:spcBef>
                <a:spcPts val="420"/>
              </a:spcBef>
              <a:spcAft>
                <a:spcPts val="0"/>
              </a:spcAft>
              <a:buClr>
                <a:schemeClr val="dk1"/>
              </a:buClr>
              <a:buSzPts val="2100"/>
              <a:buChar char="•"/>
            </a:pPr>
            <a:r>
              <a:rPr lang="en-IN" sz="2100">
                <a:latin typeface="Times New Roman"/>
                <a:ea typeface="Times New Roman"/>
                <a:cs typeface="Times New Roman"/>
                <a:sym typeface="Times New Roman"/>
              </a:rPr>
              <a:t>Maximum distance between the transmitter and receiver is obtained when both the direct and the reflected waves become tangential to the earth’s surface.</a:t>
            </a:r>
            <a:endParaRPr sz="21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32" name="Shape 22732"/>
        <p:cNvGrpSpPr/>
        <p:nvPr/>
      </p:nvGrpSpPr>
      <p:grpSpPr>
        <a:xfrm>
          <a:off x="0" y="0"/>
          <a:ext cx="0" cy="0"/>
          <a:chOff x="0" y="0"/>
          <a:chExt cx="0" cy="0"/>
        </a:xfrm>
      </p:grpSpPr>
      <p:sp>
        <p:nvSpPr>
          <p:cNvPr id="22733" name="Google Shape;22733;p2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Space wave propagation over Spherical Earth</a:t>
            </a:r>
            <a:endParaRPr sz="3200"/>
          </a:p>
        </p:txBody>
      </p:sp>
      <p:pic>
        <p:nvPicPr>
          <p:cNvPr id="22734" name="Google Shape;22734;p24"/>
          <p:cNvPicPr preferRelativeResize="0"/>
          <p:nvPr>
            <p:ph idx="1" type="body"/>
          </p:nvPr>
        </p:nvPicPr>
        <p:blipFill rotWithShape="1">
          <a:blip r:embed="rId3">
            <a:alphaModFix/>
          </a:blip>
          <a:srcRect b="0" l="0" r="0" t="0"/>
          <a:stretch/>
        </p:blipFill>
        <p:spPr>
          <a:xfrm>
            <a:off x="1447800" y="762000"/>
            <a:ext cx="5943600" cy="3733800"/>
          </a:xfrm>
          <a:prstGeom prst="rect">
            <a:avLst/>
          </a:prstGeom>
          <a:noFill/>
          <a:ln>
            <a:noFill/>
          </a:ln>
        </p:spPr>
      </p:pic>
      <p:sp>
        <p:nvSpPr>
          <p:cNvPr id="22735" name="Google Shape;22735;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36" name="Google Shape;22736;p24"/>
          <p:cNvPicPr preferRelativeResize="0"/>
          <p:nvPr/>
        </p:nvPicPr>
        <p:blipFill rotWithShape="1">
          <a:blip r:embed="rId4">
            <a:alphaModFix/>
          </a:blip>
          <a:srcRect b="0" l="0" r="0" t="0"/>
          <a:stretch/>
        </p:blipFill>
        <p:spPr>
          <a:xfrm>
            <a:off x="163286" y="4755932"/>
            <a:ext cx="4103914" cy="552450"/>
          </a:xfrm>
          <a:prstGeom prst="rect">
            <a:avLst/>
          </a:prstGeom>
          <a:noFill/>
          <a:ln>
            <a:noFill/>
          </a:ln>
        </p:spPr>
      </p:pic>
      <p:sp>
        <p:nvSpPr>
          <p:cNvPr id="22737" name="Google Shape;22737;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38" name="Google Shape;22738;p24"/>
          <p:cNvPicPr preferRelativeResize="0"/>
          <p:nvPr/>
        </p:nvPicPr>
        <p:blipFill rotWithShape="1">
          <a:blip r:embed="rId5">
            <a:alphaModFix/>
          </a:blip>
          <a:srcRect b="0" l="0" r="0" t="0"/>
          <a:stretch/>
        </p:blipFill>
        <p:spPr>
          <a:xfrm>
            <a:off x="4876800" y="4755932"/>
            <a:ext cx="4117068" cy="552450"/>
          </a:xfrm>
          <a:prstGeom prst="rect">
            <a:avLst/>
          </a:prstGeom>
          <a:noFill/>
          <a:ln>
            <a:noFill/>
          </a:ln>
        </p:spPr>
      </p:pic>
      <p:sp>
        <p:nvSpPr>
          <p:cNvPr id="22739" name="Google Shape;22739;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40" name="Google Shape;22740;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41" name="Google Shape;22741;p24"/>
          <p:cNvPicPr preferRelativeResize="0"/>
          <p:nvPr/>
        </p:nvPicPr>
        <p:blipFill rotWithShape="1">
          <a:blip r:embed="rId6">
            <a:alphaModFix/>
          </a:blip>
          <a:srcRect b="0" l="0" r="0" t="0"/>
          <a:stretch/>
        </p:blipFill>
        <p:spPr>
          <a:xfrm>
            <a:off x="155330" y="5562600"/>
            <a:ext cx="1582615" cy="381000"/>
          </a:xfrm>
          <a:prstGeom prst="rect">
            <a:avLst/>
          </a:prstGeom>
          <a:noFill/>
          <a:ln>
            <a:noFill/>
          </a:ln>
        </p:spPr>
      </p:pic>
      <p:sp>
        <p:nvSpPr>
          <p:cNvPr id="22742" name="Google Shape;22742;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43" name="Google Shape;22743;p24"/>
          <p:cNvPicPr preferRelativeResize="0"/>
          <p:nvPr/>
        </p:nvPicPr>
        <p:blipFill rotWithShape="1">
          <a:blip r:embed="rId7">
            <a:alphaModFix/>
          </a:blip>
          <a:srcRect b="0" l="0" r="0" t="0"/>
          <a:stretch/>
        </p:blipFill>
        <p:spPr>
          <a:xfrm>
            <a:off x="2288931" y="5562600"/>
            <a:ext cx="1597269" cy="381000"/>
          </a:xfrm>
          <a:prstGeom prst="rect">
            <a:avLst/>
          </a:prstGeom>
          <a:noFill/>
          <a:ln>
            <a:noFill/>
          </a:ln>
        </p:spPr>
      </p:pic>
      <p:sp>
        <p:nvSpPr>
          <p:cNvPr id="22744" name="Google Shape;22744;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45" name="Google Shape;22745;p24"/>
          <p:cNvPicPr preferRelativeResize="0"/>
          <p:nvPr/>
        </p:nvPicPr>
        <p:blipFill rotWithShape="1">
          <a:blip r:embed="rId8">
            <a:alphaModFix/>
          </a:blip>
          <a:srcRect b="0" l="0" r="0" t="0"/>
          <a:stretch/>
        </p:blipFill>
        <p:spPr>
          <a:xfrm>
            <a:off x="4495800" y="5543552"/>
            <a:ext cx="4585165" cy="400048"/>
          </a:xfrm>
          <a:prstGeom prst="rect">
            <a:avLst/>
          </a:prstGeom>
          <a:noFill/>
          <a:ln>
            <a:noFill/>
          </a:ln>
        </p:spPr>
      </p:pic>
      <p:sp>
        <p:nvSpPr>
          <p:cNvPr id="22746" name="Google Shape;22746;p24"/>
          <p:cNvSpPr/>
          <p:nvPr/>
        </p:nvSpPr>
        <p:spPr>
          <a:xfrm>
            <a:off x="0" y="5750004"/>
            <a:ext cx="9144000" cy="11079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200">
                <a:solidFill>
                  <a:schemeClr val="dk1"/>
                </a:solidFill>
                <a:latin typeface="Times New Roman"/>
                <a:ea typeface="Times New Roman"/>
                <a:cs typeface="Times New Roman"/>
                <a:sym typeface="Times New Roman"/>
              </a:rPr>
              <a:t>By increasing the height of transmitter and/or receiver the transmission range can be increased.</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0" name="Shape 22750"/>
        <p:cNvGrpSpPr/>
        <p:nvPr/>
      </p:nvGrpSpPr>
      <p:grpSpPr>
        <a:xfrm>
          <a:off x="0" y="0"/>
          <a:ext cx="0" cy="0"/>
          <a:chOff x="0" y="0"/>
          <a:chExt cx="0" cy="0"/>
        </a:xfrm>
      </p:grpSpPr>
      <p:sp>
        <p:nvSpPr>
          <p:cNvPr id="22751" name="Google Shape;22751;p2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Ionospheric Propagation</a:t>
            </a:r>
            <a:endParaRPr sz="3200">
              <a:solidFill>
                <a:srgbClr val="FF0000"/>
              </a:solidFill>
              <a:latin typeface="Times New Roman"/>
              <a:ea typeface="Times New Roman"/>
              <a:cs typeface="Times New Roman"/>
              <a:sym typeface="Times New Roman"/>
            </a:endParaRPr>
          </a:p>
        </p:txBody>
      </p:sp>
      <p:sp>
        <p:nvSpPr>
          <p:cNvPr id="22752" name="Google Shape;22752;p25"/>
          <p:cNvSpPr txBox="1"/>
          <p:nvPr>
            <p:ph idx="1" type="body"/>
          </p:nvPr>
        </p:nvSpPr>
        <p:spPr>
          <a:xfrm>
            <a:off x="0" y="762000"/>
            <a:ext cx="9144000" cy="58674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2200"/>
              <a:buChar char="•"/>
            </a:pPr>
            <a:r>
              <a:rPr lang="en-IN" sz="2200">
                <a:latin typeface="Times New Roman"/>
                <a:ea typeface="Times New Roman"/>
                <a:cs typeface="Times New Roman"/>
                <a:sym typeface="Times New Roman"/>
              </a:rPr>
              <a:t>It is also called as Sky wave propagation</a:t>
            </a:r>
            <a:endParaRPr/>
          </a:p>
          <a:p>
            <a:pPr indent="-342900" lvl="0" marL="342900" rtl="0" algn="just">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Suitable for long distance communication</a:t>
            </a:r>
            <a:endParaRPr/>
          </a:p>
          <a:p>
            <a:pPr indent="-342900" lvl="0" marL="342900" rtl="0" algn="just">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Suitable for frequencies of : 2 to 30 MHz</a:t>
            </a:r>
            <a:endParaRPr/>
          </a:p>
          <a:p>
            <a:pPr indent="-342900" lvl="0" marL="342900" rtl="0" algn="just">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Ionosphere is the upper portion of the atmosphere (approximately between 80 km to 500km) above the earth, which is ionised by sun radiation.</a:t>
            </a:r>
            <a:endParaRPr/>
          </a:p>
          <a:p>
            <a:pPr indent="-342900" lvl="0" marL="342900" rtl="0" algn="just">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Ionised gas is also called as Plasma.</a:t>
            </a:r>
            <a:endParaRPr/>
          </a:p>
          <a:p>
            <a:pPr indent="-342900" lvl="0" marL="342900" rtl="0" algn="just">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Plasma is the 4</a:t>
            </a:r>
            <a:r>
              <a:rPr baseline="30000" lang="en-IN" sz="2200">
                <a:latin typeface="Times New Roman"/>
                <a:ea typeface="Times New Roman"/>
                <a:cs typeface="Times New Roman"/>
                <a:sym typeface="Times New Roman"/>
              </a:rPr>
              <a:t>th</a:t>
            </a:r>
            <a:r>
              <a:rPr lang="en-IN" sz="2200">
                <a:latin typeface="Times New Roman"/>
                <a:ea typeface="Times New Roman"/>
                <a:cs typeface="Times New Roman"/>
                <a:sym typeface="Times New Roman"/>
              </a:rPr>
              <a:t> state of matter</a:t>
            </a:r>
            <a:endParaRPr/>
          </a:p>
          <a:p>
            <a:pPr indent="-342900" lvl="0" marL="342900" rtl="0" algn="just">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Ionosphere is created due to ionization of earth’s atmospheric gases by sun radiation. </a:t>
            </a:r>
            <a:endParaRPr/>
          </a:p>
          <a:p>
            <a:pPr indent="-342900" lvl="0" marL="342900" rtl="0" algn="just">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The atmospheric density is highest near the earth’s surface and it monotonically decreases with the altitude. </a:t>
            </a:r>
            <a:endParaRPr/>
          </a:p>
          <a:p>
            <a:pPr indent="-203200" lvl="0" marL="342900" rtl="0" algn="just">
              <a:lnSpc>
                <a:spcPct val="150000"/>
              </a:lnSpc>
              <a:spcBef>
                <a:spcPts val="440"/>
              </a:spcBef>
              <a:spcAft>
                <a:spcPts val="0"/>
              </a:spcAft>
              <a:buClr>
                <a:schemeClr val="dk1"/>
              </a:buClr>
              <a:buSzPts val="2200"/>
              <a:buNone/>
            </a:pPr>
            <a:r>
              <a:t/>
            </a:r>
            <a:endParaRPr sz="2200">
              <a:latin typeface="Times New Roman"/>
              <a:ea typeface="Times New Roman"/>
              <a:cs typeface="Times New Roman"/>
              <a:sym typeface="Times New Roman"/>
            </a:endParaRPr>
          </a:p>
          <a:p>
            <a:pPr indent="-203200" lvl="0" marL="342900" rtl="0" algn="just">
              <a:lnSpc>
                <a:spcPct val="150000"/>
              </a:lnSpc>
              <a:spcBef>
                <a:spcPts val="440"/>
              </a:spcBef>
              <a:spcAft>
                <a:spcPts val="0"/>
              </a:spcAft>
              <a:buClr>
                <a:schemeClr val="dk1"/>
              </a:buClr>
              <a:buSzPts val="2200"/>
              <a:buNone/>
            </a:pPr>
            <a:r>
              <a:t/>
            </a:r>
            <a:endParaRPr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6" name="Shape 22756"/>
        <p:cNvGrpSpPr/>
        <p:nvPr/>
      </p:nvGrpSpPr>
      <p:grpSpPr>
        <a:xfrm>
          <a:off x="0" y="0"/>
          <a:ext cx="0" cy="0"/>
          <a:chOff x="0" y="0"/>
          <a:chExt cx="0" cy="0"/>
        </a:xfrm>
      </p:grpSpPr>
      <p:sp>
        <p:nvSpPr>
          <p:cNvPr id="22757" name="Google Shape;22757;p26"/>
          <p:cNvSpPr txBox="1"/>
          <p:nvPr>
            <p:ph idx="1" type="body"/>
          </p:nvPr>
        </p:nvSpPr>
        <p:spPr>
          <a:xfrm>
            <a:off x="0" y="609600"/>
            <a:ext cx="9144000" cy="61722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The sun (solar) radiation on the contrary is strong at higher altitudes and its intensity decreases due to atmospheric absorption as it moves towards the earth’s surface. </a:t>
            </a:r>
            <a:endParaRPr sz="2000">
              <a:latin typeface="Times New Roman"/>
              <a:ea typeface="Times New Roman"/>
              <a:cs typeface="Times New Roman"/>
              <a:sym typeface="Times New Roman"/>
            </a:endParaRPr>
          </a:p>
          <a:p>
            <a:pPr indent="-342900" lvl="0" marL="342900" rtl="0" algn="just">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At higher altitude the radiation intensity is high but there are not sufficient molecules to get ionized. </a:t>
            </a:r>
            <a:endParaRPr sz="2000">
              <a:latin typeface="Times New Roman"/>
              <a:ea typeface="Times New Roman"/>
              <a:cs typeface="Times New Roman"/>
              <a:sym typeface="Times New Roman"/>
            </a:endParaRPr>
          </a:p>
          <a:p>
            <a:pPr indent="-342900" lvl="0" marL="342900" rtl="0" algn="just">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Consequently the electron density is low at higher altitudes of 1000 km or so. As the altitude decreases the molecular density increases and consequently the electron density increases.</a:t>
            </a:r>
            <a:endParaRPr/>
          </a:p>
          <a:p>
            <a:pPr indent="-342900" lvl="0" marL="342900" rtl="0" algn="just">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For further decrease in the altitude, the molecular density continues to increase but the intensity of solar radiation decreases due to absorption in the upper layers. </a:t>
            </a:r>
            <a:endParaRPr sz="2000">
              <a:latin typeface="Times New Roman"/>
              <a:ea typeface="Times New Roman"/>
              <a:cs typeface="Times New Roman"/>
              <a:sym typeface="Times New Roman"/>
            </a:endParaRPr>
          </a:p>
          <a:p>
            <a:pPr indent="-342900" lvl="0" marL="342900" rtl="0" algn="just">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Consequently the electron density again decreases and practically becomes zero below an altitude of 80-90 kms. </a:t>
            </a:r>
            <a:endParaRPr/>
          </a:p>
          <a:p>
            <a:pPr indent="-342900" lvl="0" marL="342900" rtl="0" algn="just">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The electron density is maximum at about 500-600 Kms above the earth’s surface.</a:t>
            </a:r>
            <a:endParaRPr/>
          </a:p>
          <a:p>
            <a:pPr indent="-342900" lvl="0" marL="342900" rtl="0" algn="just">
              <a:lnSpc>
                <a:spcPct val="15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215900" lvl="0" marL="342900" rtl="0" algn="just">
              <a:lnSpc>
                <a:spcPct val="15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2758" name="Google Shape;22758;p26"/>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Ionospheric Propagation</a:t>
            </a:r>
            <a:endParaRPr sz="3200">
              <a:solidFill>
                <a:srgbClr val="FF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62" name="Shape 22762"/>
        <p:cNvGrpSpPr/>
        <p:nvPr/>
      </p:nvGrpSpPr>
      <p:grpSpPr>
        <a:xfrm>
          <a:off x="0" y="0"/>
          <a:ext cx="0" cy="0"/>
          <a:chOff x="0" y="0"/>
          <a:chExt cx="0" cy="0"/>
        </a:xfrm>
      </p:grpSpPr>
      <p:sp>
        <p:nvSpPr>
          <p:cNvPr id="22763" name="Google Shape;22763;p27"/>
          <p:cNvSpPr txBox="1"/>
          <p:nvPr>
            <p:ph idx="1" type="body"/>
          </p:nvPr>
        </p:nvSpPr>
        <p:spPr>
          <a:xfrm>
            <a:off x="0" y="609600"/>
            <a:ext cx="9144000" cy="62484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Depending on the ion/electron density, Ionosphere is divided into 4 spherical layers</a:t>
            </a:r>
            <a:endParaRPr sz="2000">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D, E F layers, F layer is divided into two layers F1 and F2 </a:t>
            </a:r>
            <a:endParaRPr/>
          </a:p>
          <a:p>
            <a:pPr indent="-342900" lvl="0" marL="342900" rtl="0" algn="l">
              <a:lnSpc>
                <a:spcPct val="150000"/>
              </a:lnSpc>
              <a:spcBef>
                <a:spcPts val="400"/>
              </a:spcBef>
              <a:spcAft>
                <a:spcPts val="0"/>
              </a:spcAft>
              <a:buClr>
                <a:srgbClr val="FF0000"/>
              </a:buClr>
              <a:buSzPts val="2000"/>
              <a:buNone/>
            </a:pPr>
            <a:r>
              <a:rPr b="1" lang="en-IN" sz="2000">
                <a:solidFill>
                  <a:srgbClr val="FF0000"/>
                </a:solidFill>
                <a:latin typeface="Times New Roman"/>
                <a:ea typeface="Times New Roman"/>
                <a:cs typeface="Times New Roman"/>
                <a:sym typeface="Times New Roman"/>
              </a:rPr>
              <a:t>D Layer</a:t>
            </a:r>
            <a:endParaRPr/>
          </a:p>
          <a:p>
            <a:pPr indent="-342900" lvl="0" marL="342900" rtl="0" algn="l">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It is the lowest layer of the ionosphere</a:t>
            </a:r>
            <a:endParaRPr/>
          </a:p>
          <a:p>
            <a:pPr indent="-342900" lvl="0" marL="342900" rtl="0" algn="l">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It exist at an average height of 70km above the earth</a:t>
            </a:r>
            <a:endParaRPr/>
          </a:p>
          <a:p>
            <a:pPr indent="-342900" lvl="0" marL="342900" rtl="0" algn="l">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Its thickness is about 10km</a:t>
            </a:r>
            <a:endParaRPr/>
          </a:p>
          <a:p>
            <a:pPr indent="-342900" lvl="0" marL="342900" rtl="0" algn="l">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It exist only in day time</a:t>
            </a:r>
            <a:endParaRPr/>
          </a:p>
          <a:p>
            <a:pPr indent="-342900" lvl="0" marL="342900" rtl="0" algn="l">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It is not useful layer for HF communication</a:t>
            </a:r>
            <a:endParaRPr/>
          </a:p>
          <a:p>
            <a:pPr indent="-342900" lvl="0" marL="342900" rtl="0" algn="l">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It reflects some VLF and LF waves</a:t>
            </a:r>
            <a:endParaRPr/>
          </a:p>
          <a:p>
            <a:pPr indent="-342900" lvl="0" marL="342900" rtl="0" algn="l">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Its electron density is 400 electrons/cc</a:t>
            </a:r>
            <a:endParaRPr/>
          </a:p>
          <a:p>
            <a:pPr indent="-342900" lvl="0" marL="342900" rtl="0" algn="l">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Its virtual height is 60 to 80km</a:t>
            </a:r>
            <a:endParaRPr/>
          </a:p>
          <a:p>
            <a:pPr indent="-342900" lvl="0" marL="342900" rtl="0" algn="l">
              <a:lnSpc>
                <a:spcPct val="150000"/>
              </a:lnSpc>
              <a:spcBef>
                <a:spcPts val="400"/>
              </a:spcBef>
              <a:spcAft>
                <a:spcPts val="0"/>
              </a:spcAft>
              <a:buClr>
                <a:schemeClr val="dk1"/>
              </a:buClr>
              <a:buSzPts val="2000"/>
              <a:buChar char="•"/>
            </a:pPr>
            <a:r>
              <a:rPr lang="en-IN" sz="2000">
                <a:latin typeface="Times New Roman"/>
                <a:ea typeface="Times New Roman"/>
                <a:cs typeface="Times New Roman"/>
                <a:sym typeface="Times New Roman"/>
              </a:rPr>
              <a:t>Critical frequency is 180KHz</a:t>
            </a:r>
            <a:endParaRPr sz="2000">
              <a:latin typeface="Times New Roman"/>
              <a:ea typeface="Times New Roman"/>
              <a:cs typeface="Times New Roman"/>
              <a:sym typeface="Times New Roman"/>
            </a:endParaRPr>
          </a:p>
        </p:txBody>
      </p:sp>
      <p:sp>
        <p:nvSpPr>
          <p:cNvPr id="22764" name="Google Shape;22764;p27"/>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Ionospheric Propagation</a:t>
            </a:r>
            <a:endParaRPr sz="3200">
              <a:solidFill>
                <a:srgbClr val="FF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68" name="Shape 22768"/>
        <p:cNvGrpSpPr/>
        <p:nvPr/>
      </p:nvGrpSpPr>
      <p:grpSpPr>
        <a:xfrm>
          <a:off x="0" y="0"/>
          <a:ext cx="0" cy="0"/>
          <a:chOff x="0" y="0"/>
          <a:chExt cx="0" cy="0"/>
        </a:xfrm>
      </p:grpSpPr>
      <p:sp>
        <p:nvSpPr>
          <p:cNvPr id="22769" name="Google Shape;22769;p28"/>
          <p:cNvSpPr txBox="1"/>
          <p:nvPr>
            <p:ph idx="1" type="body"/>
          </p:nvPr>
        </p:nvSpPr>
        <p:spPr>
          <a:xfrm>
            <a:off x="304800" y="533400"/>
            <a:ext cx="8839200" cy="57150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F0000"/>
              </a:buClr>
              <a:buSzPts val="2200"/>
              <a:buNone/>
            </a:pPr>
            <a:r>
              <a:rPr b="1" lang="en-IN" sz="2200">
                <a:solidFill>
                  <a:srgbClr val="FF0000"/>
                </a:solidFill>
                <a:latin typeface="Times New Roman"/>
                <a:ea typeface="Times New Roman"/>
                <a:cs typeface="Times New Roman"/>
                <a:sym typeface="Times New Roman"/>
              </a:rPr>
              <a:t>E Layer</a:t>
            </a:r>
            <a:endParaRPr sz="2200">
              <a:latin typeface="Times New Roman"/>
              <a:ea typeface="Times New Roman"/>
              <a:cs typeface="Times New Roman"/>
              <a:sym typeface="Times New Roman"/>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 exist next to D layer above the earth.</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Its thickness is about 100km</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Its thickness is about 25 km</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 exists only in day time</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The ions are recombined into molecules due to absence of Sun at night.</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 disappears at nights</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Its electron density is 2x10</a:t>
            </a:r>
            <a:r>
              <a:rPr baseline="30000" lang="en-IN" sz="2200">
                <a:latin typeface="Times New Roman"/>
                <a:ea typeface="Times New Roman"/>
                <a:cs typeface="Times New Roman"/>
                <a:sym typeface="Times New Roman"/>
              </a:rPr>
              <a:t>5</a:t>
            </a:r>
            <a:r>
              <a:rPr lang="en-IN" sz="2200">
                <a:latin typeface="Times New Roman"/>
                <a:ea typeface="Times New Roman"/>
                <a:cs typeface="Times New Roman"/>
                <a:sym typeface="Times New Roman"/>
              </a:rPr>
              <a:t> electrons/cc</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Its virtual height is 110km</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Critical frequency is 4MHz</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Its maximum single hop range is about 2340Km</a:t>
            </a:r>
            <a:endParaRPr sz="2200">
              <a:latin typeface="Times New Roman"/>
              <a:ea typeface="Times New Roman"/>
              <a:cs typeface="Times New Roman"/>
              <a:sym typeface="Times New Roman"/>
            </a:endParaRPr>
          </a:p>
        </p:txBody>
      </p:sp>
      <p:sp>
        <p:nvSpPr>
          <p:cNvPr id="22770" name="Google Shape;22770;p28"/>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Ionospheric Propagation</a:t>
            </a:r>
            <a:endParaRPr sz="3200">
              <a:solidFill>
                <a:srgbClr val="FF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4" name="Shape 22774"/>
        <p:cNvGrpSpPr/>
        <p:nvPr/>
      </p:nvGrpSpPr>
      <p:grpSpPr>
        <a:xfrm>
          <a:off x="0" y="0"/>
          <a:ext cx="0" cy="0"/>
          <a:chOff x="0" y="0"/>
          <a:chExt cx="0" cy="0"/>
        </a:xfrm>
      </p:grpSpPr>
      <p:sp>
        <p:nvSpPr>
          <p:cNvPr id="22775" name="Google Shape;22775;p29"/>
          <p:cNvSpPr txBox="1"/>
          <p:nvPr>
            <p:ph idx="1" type="body"/>
          </p:nvPr>
        </p:nvSpPr>
        <p:spPr>
          <a:xfrm>
            <a:off x="0" y="838200"/>
            <a:ext cx="9144000" cy="57150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F0000"/>
              </a:buClr>
              <a:buSzPts val="2200"/>
              <a:buNone/>
            </a:pPr>
            <a:r>
              <a:rPr b="1" lang="en-IN" sz="2200">
                <a:solidFill>
                  <a:srgbClr val="FF0000"/>
                </a:solidFill>
                <a:latin typeface="Times New Roman"/>
                <a:ea typeface="Times New Roman"/>
                <a:cs typeface="Times New Roman"/>
                <a:sym typeface="Times New Roman"/>
              </a:rPr>
              <a:t>E</a:t>
            </a:r>
            <a:r>
              <a:rPr b="1" baseline="-25000" lang="en-IN" sz="2200">
                <a:solidFill>
                  <a:srgbClr val="FF0000"/>
                </a:solidFill>
                <a:latin typeface="Times New Roman"/>
                <a:ea typeface="Times New Roman"/>
                <a:cs typeface="Times New Roman"/>
                <a:sym typeface="Times New Roman"/>
              </a:rPr>
              <a:t>s</a:t>
            </a:r>
            <a:r>
              <a:rPr b="1" lang="en-IN" sz="2200">
                <a:solidFill>
                  <a:srgbClr val="FF0000"/>
                </a:solidFill>
                <a:latin typeface="Times New Roman"/>
                <a:ea typeface="Times New Roman"/>
                <a:cs typeface="Times New Roman"/>
                <a:sym typeface="Times New Roman"/>
              </a:rPr>
              <a:t> Layer</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 is a Sporadic E layer</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 appears close to E layer</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Its appearance is sporadic (random) in nature</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If at all it exists, it exists in both day and night</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 is a thin layer</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 can provide good reception but it is not a reliable layer for communication</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Its ionisation density is high</a:t>
            </a:r>
            <a:endParaRPr/>
          </a:p>
          <a:p>
            <a:pPr indent="-342900" lvl="0" marL="342900" rtl="0" algn="l">
              <a:lnSpc>
                <a:spcPct val="150000"/>
              </a:lnSpc>
              <a:spcBef>
                <a:spcPts val="440"/>
              </a:spcBef>
              <a:spcAft>
                <a:spcPts val="0"/>
              </a:spcAft>
              <a:buClr>
                <a:schemeClr val="dk1"/>
              </a:buClr>
              <a:buSzPts val="2200"/>
              <a:buNone/>
            </a:pPr>
            <a:r>
              <a:t/>
            </a:r>
            <a:endParaRPr sz="2200">
              <a:latin typeface="Times New Roman"/>
              <a:ea typeface="Times New Roman"/>
              <a:cs typeface="Times New Roman"/>
              <a:sym typeface="Times New Roman"/>
            </a:endParaRPr>
          </a:p>
        </p:txBody>
      </p:sp>
      <p:sp>
        <p:nvSpPr>
          <p:cNvPr id="22776" name="Google Shape;22776;p2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Ionospheric Propagation</a:t>
            </a:r>
            <a:endParaRPr sz="3200">
              <a:solidFill>
                <a:srgbClr val="FF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0" name="Shape 22780"/>
        <p:cNvGrpSpPr/>
        <p:nvPr/>
      </p:nvGrpSpPr>
      <p:grpSpPr>
        <a:xfrm>
          <a:off x="0" y="0"/>
          <a:ext cx="0" cy="0"/>
          <a:chOff x="0" y="0"/>
          <a:chExt cx="0" cy="0"/>
        </a:xfrm>
      </p:grpSpPr>
      <p:sp>
        <p:nvSpPr>
          <p:cNvPr id="22781" name="Google Shape;22781;p30"/>
          <p:cNvSpPr txBox="1"/>
          <p:nvPr>
            <p:ph idx="1" type="body"/>
          </p:nvPr>
        </p:nvSpPr>
        <p:spPr>
          <a:xfrm>
            <a:off x="304800" y="838200"/>
            <a:ext cx="8839200" cy="5715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FF0000"/>
              </a:buClr>
              <a:buSzPts val="2200"/>
              <a:buNone/>
            </a:pPr>
            <a:r>
              <a:rPr b="1" lang="en-IN" sz="2200">
                <a:solidFill>
                  <a:srgbClr val="FF0000"/>
                </a:solidFill>
                <a:latin typeface="Times New Roman"/>
                <a:ea typeface="Times New Roman"/>
                <a:cs typeface="Times New Roman"/>
                <a:sym typeface="Times New Roman"/>
              </a:rPr>
              <a:t>F1 Layer</a:t>
            </a:r>
            <a:endParaRPr sz="2200">
              <a:latin typeface="Times New Roman"/>
              <a:ea typeface="Times New Roman"/>
              <a:cs typeface="Times New Roman"/>
              <a:sym typeface="Times New Roman"/>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 exist at a height of about 180km above the earth, in day time.</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Its thickness is about 20km</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 combines with F2 layer during nights</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Its electron density is 400 electrons/cc</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Its virtual height is 180km</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Critical frequency is 5MHz</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Its maximum single hop range is about 3000Km</a:t>
            </a:r>
            <a:endParaRPr sz="2200">
              <a:latin typeface="Times New Roman"/>
              <a:ea typeface="Times New Roman"/>
              <a:cs typeface="Times New Roman"/>
              <a:sym typeface="Times New Roman"/>
            </a:endParaRPr>
          </a:p>
        </p:txBody>
      </p:sp>
      <p:sp>
        <p:nvSpPr>
          <p:cNvPr id="22782" name="Google Shape;22782;p30"/>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Ionospheric Propagation</a:t>
            </a:r>
            <a:endParaRPr sz="3200">
              <a:solidFill>
                <a:srgbClr val="FF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6" name="Shape 22786"/>
        <p:cNvGrpSpPr/>
        <p:nvPr/>
      </p:nvGrpSpPr>
      <p:grpSpPr>
        <a:xfrm>
          <a:off x="0" y="0"/>
          <a:ext cx="0" cy="0"/>
          <a:chOff x="0" y="0"/>
          <a:chExt cx="0" cy="0"/>
        </a:xfrm>
      </p:grpSpPr>
      <p:sp>
        <p:nvSpPr>
          <p:cNvPr id="22787" name="Google Shape;22787;p31"/>
          <p:cNvSpPr txBox="1"/>
          <p:nvPr>
            <p:ph idx="1" type="body"/>
          </p:nvPr>
        </p:nvSpPr>
        <p:spPr>
          <a:xfrm>
            <a:off x="304800" y="838200"/>
            <a:ext cx="8839200" cy="5715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50000"/>
              </a:lnSpc>
              <a:spcBef>
                <a:spcPts val="0"/>
              </a:spcBef>
              <a:spcAft>
                <a:spcPts val="0"/>
              </a:spcAft>
              <a:buClr>
                <a:srgbClr val="FF0000"/>
              </a:buClr>
              <a:buSzPct val="100000"/>
              <a:buNone/>
            </a:pPr>
            <a:r>
              <a:rPr b="1" lang="en-IN" sz="2200">
                <a:solidFill>
                  <a:srgbClr val="FF0000"/>
                </a:solidFill>
                <a:latin typeface="Times New Roman"/>
                <a:ea typeface="Times New Roman"/>
                <a:cs typeface="Times New Roman"/>
                <a:sym typeface="Times New Roman"/>
              </a:rPr>
              <a:t>F2 Layer</a:t>
            </a:r>
            <a:endParaRPr/>
          </a:p>
          <a:p>
            <a:pPr indent="-342900" lvl="0" marL="342900" rtl="0" algn="l">
              <a:lnSpc>
                <a:spcPct val="150000"/>
              </a:lnSpc>
              <a:spcBef>
                <a:spcPts val="374"/>
              </a:spcBef>
              <a:spcAft>
                <a:spcPts val="0"/>
              </a:spcAft>
              <a:buClr>
                <a:schemeClr val="dk1"/>
              </a:buClr>
              <a:buSzPct val="100000"/>
              <a:buChar char="•"/>
            </a:pPr>
            <a:r>
              <a:rPr lang="en-IN" sz="2200">
                <a:latin typeface="Times New Roman"/>
                <a:ea typeface="Times New Roman"/>
                <a:cs typeface="Times New Roman"/>
                <a:sym typeface="Times New Roman"/>
              </a:rPr>
              <a:t>It exist at a height of about 325Km above the earth, in day time.</a:t>
            </a:r>
            <a:endParaRPr/>
          </a:p>
          <a:p>
            <a:pPr indent="-342900" lvl="0" marL="342900" rtl="0" algn="l">
              <a:lnSpc>
                <a:spcPct val="150000"/>
              </a:lnSpc>
              <a:spcBef>
                <a:spcPts val="374"/>
              </a:spcBef>
              <a:spcAft>
                <a:spcPts val="0"/>
              </a:spcAft>
              <a:buClr>
                <a:schemeClr val="dk1"/>
              </a:buClr>
              <a:buSzPct val="100000"/>
              <a:buChar char="•"/>
            </a:pPr>
            <a:r>
              <a:rPr lang="en-IN" sz="2200">
                <a:latin typeface="Times New Roman"/>
                <a:ea typeface="Times New Roman"/>
                <a:cs typeface="Times New Roman"/>
                <a:sym typeface="Times New Roman"/>
              </a:rPr>
              <a:t>Its thickness is about 200km</a:t>
            </a:r>
            <a:endParaRPr/>
          </a:p>
          <a:p>
            <a:pPr indent="-342900" lvl="0" marL="342900" rtl="0" algn="l">
              <a:lnSpc>
                <a:spcPct val="150000"/>
              </a:lnSpc>
              <a:spcBef>
                <a:spcPts val="374"/>
              </a:spcBef>
              <a:spcAft>
                <a:spcPts val="0"/>
              </a:spcAft>
              <a:buClr>
                <a:schemeClr val="dk1"/>
              </a:buClr>
              <a:buSzPct val="100000"/>
              <a:buChar char="•"/>
            </a:pPr>
            <a:r>
              <a:rPr lang="en-IN" sz="2200">
                <a:latin typeface="Times New Roman"/>
                <a:ea typeface="Times New Roman"/>
                <a:cs typeface="Times New Roman"/>
                <a:sym typeface="Times New Roman"/>
              </a:rPr>
              <a:t>It falls to a height of 300 km at nights as it combines with F1 layer</a:t>
            </a:r>
            <a:endParaRPr/>
          </a:p>
          <a:p>
            <a:pPr indent="-342900" lvl="0" marL="342900" rtl="0" algn="l">
              <a:lnSpc>
                <a:spcPct val="150000"/>
              </a:lnSpc>
              <a:spcBef>
                <a:spcPts val="374"/>
              </a:spcBef>
              <a:spcAft>
                <a:spcPts val="0"/>
              </a:spcAft>
              <a:buClr>
                <a:schemeClr val="dk1"/>
              </a:buClr>
              <a:buSzPct val="100000"/>
              <a:buChar char="•"/>
            </a:pPr>
            <a:r>
              <a:rPr lang="en-IN" sz="2200">
                <a:latin typeface="Times New Roman"/>
                <a:ea typeface="Times New Roman"/>
                <a:cs typeface="Times New Roman"/>
                <a:sym typeface="Times New Roman"/>
              </a:rPr>
              <a:t>The height of F2 layer varies drastically</a:t>
            </a:r>
            <a:endParaRPr/>
          </a:p>
          <a:p>
            <a:pPr indent="-342900" lvl="0" marL="342900" rtl="0" algn="l">
              <a:lnSpc>
                <a:spcPct val="150000"/>
              </a:lnSpc>
              <a:spcBef>
                <a:spcPts val="374"/>
              </a:spcBef>
              <a:spcAft>
                <a:spcPts val="0"/>
              </a:spcAft>
              <a:buClr>
                <a:schemeClr val="dk1"/>
              </a:buClr>
              <a:buSzPct val="100000"/>
              <a:buChar char="•"/>
            </a:pPr>
            <a:r>
              <a:rPr lang="en-IN" sz="2200">
                <a:latin typeface="Times New Roman"/>
                <a:ea typeface="Times New Roman"/>
                <a:cs typeface="Times New Roman"/>
                <a:sym typeface="Times New Roman"/>
              </a:rPr>
              <a:t>It exists at night also</a:t>
            </a:r>
            <a:endParaRPr/>
          </a:p>
          <a:p>
            <a:pPr indent="-342900" lvl="0" marL="342900" rtl="0" algn="l">
              <a:lnSpc>
                <a:spcPct val="150000"/>
              </a:lnSpc>
              <a:spcBef>
                <a:spcPts val="374"/>
              </a:spcBef>
              <a:spcAft>
                <a:spcPts val="0"/>
              </a:spcAft>
              <a:buClr>
                <a:schemeClr val="dk1"/>
              </a:buClr>
              <a:buSzPct val="100000"/>
              <a:buChar char="•"/>
            </a:pPr>
            <a:r>
              <a:rPr lang="en-IN" sz="2200">
                <a:latin typeface="Times New Roman"/>
                <a:ea typeface="Times New Roman"/>
                <a:cs typeface="Times New Roman"/>
                <a:sym typeface="Times New Roman"/>
              </a:rPr>
              <a:t>It is the topmost layer of ionosphere</a:t>
            </a:r>
            <a:endParaRPr/>
          </a:p>
          <a:p>
            <a:pPr indent="-342900" lvl="0" marL="342900" rtl="0" algn="l">
              <a:lnSpc>
                <a:spcPct val="150000"/>
              </a:lnSpc>
              <a:spcBef>
                <a:spcPts val="374"/>
              </a:spcBef>
              <a:spcAft>
                <a:spcPts val="0"/>
              </a:spcAft>
              <a:buClr>
                <a:schemeClr val="dk1"/>
              </a:buClr>
              <a:buSzPct val="100000"/>
              <a:buChar char="•"/>
            </a:pPr>
            <a:r>
              <a:rPr lang="en-IN" sz="2200">
                <a:latin typeface="Times New Roman"/>
                <a:ea typeface="Times New Roman"/>
                <a:cs typeface="Times New Roman"/>
                <a:sym typeface="Times New Roman"/>
              </a:rPr>
              <a:t>It is highly ionised</a:t>
            </a:r>
            <a:endParaRPr/>
          </a:p>
          <a:p>
            <a:pPr indent="-342900" lvl="0" marL="342900" rtl="0" algn="l">
              <a:lnSpc>
                <a:spcPct val="150000"/>
              </a:lnSpc>
              <a:spcBef>
                <a:spcPts val="374"/>
              </a:spcBef>
              <a:spcAft>
                <a:spcPts val="0"/>
              </a:spcAft>
              <a:buClr>
                <a:schemeClr val="dk1"/>
              </a:buClr>
              <a:buSzPct val="100000"/>
              <a:buChar char="•"/>
            </a:pPr>
            <a:r>
              <a:rPr lang="en-IN" sz="2200">
                <a:latin typeface="Times New Roman"/>
                <a:ea typeface="Times New Roman"/>
                <a:cs typeface="Times New Roman"/>
                <a:sym typeface="Times New Roman"/>
              </a:rPr>
              <a:t>It offers better HF reflection and hence reception. </a:t>
            </a:r>
            <a:endParaRPr/>
          </a:p>
          <a:p>
            <a:pPr indent="-342900" lvl="0" marL="342900" rtl="0" algn="l">
              <a:lnSpc>
                <a:spcPct val="150000"/>
              </a:lnSpc>
              <a:spcBef>
                <a:spcPts val="374"/>
              </a:spcBef>
              <a:spcAft>
                <a:spcPts val="0"/>
              </a:spcAft>
              <a:buClr>
                <a:schemeClr val="dk1"/>
              </a:buClr>
              <a:buSzPct val="100000"/>
              <a:buChar char="•"/>
            </a:pPr>
            <a:r>
              <a:rPr lang="en-IN" sz="2200">
                <a:latin typeface="Times New Roman"/>
                <a:ea typeface="Times New Roman"/>
                <a:cs typeface="Times New Roman"/>
                <a:sym typeface="Times New Roman"/>
              </a:rPr>
              <a:t>Its electron density is 2x10</a:t>
            </a:r>
            <a:r>
              <a:rPr baseline="30000" lang="en-IN" sz="2200">
                <a:latin typeface="Times New Roman"/>
                <a:ea typeface="Times New Roman"/>
                <a:cs typeface="Times New Roman"/>
                <a:sym typeface="Times New Roman"/>
              </a:rPr>
              <a:t>6</a:t>
            </a:r>
            <a:r>
              <a:rPr lang="en-IN" sz="2200">
                <a:latin typeface="Times New Roman"/>
                <a:ea typeface="Times New Roman"/>
                <a:cs typeface="Times New Roman"/>
                <a:sym typeface="Times New Roman"/>
              </a:rPr>
              <a:t> electrons/cc</a:t>
            </a:r>
            <a:endParaRPr/>
          </a:p>
          <a:p>
            <a:pPr indent="-342900" lvl="0" marL="342900" rtl="0" algn="l">
              <a:lnSpc>
                <a:spcPct val="150000"/>
              </a:lnSpc>
              <a:spcBef>
                <a:spcPts val="374"/>
              </a:spcBef>
              <a:spcAft>
                <a:spcPts val="0"/>
              </a:spcAft>
              <a:buClr>
                <a:schemeClr val="dk1"/>
              </a:buClr>
              <a:buSzPct val="100000"/>
              <a:buChar char="•"/>
            </a:pPr>
            <a:r>
              <a:rPr lang="en-IN" sz="2200">
                <a:latin typeface="Times New Roman"/>
                <a:ea typeface="Times New Roman"/>
                <a:cs typeface="Times New Roman"/>
                <a:sym typeface="Times New Roman"/>
              </a:rPr>
              <a:t>Its virtual height is 300km and 350km in night.</a:t>
            </a:r>
            <a:endParaRPr/>
          </a:p>
          <a:p>
            <a:pPr indent="-342900" lvl="0" marL="342900" rtl="0" algn="l">
              <a:lnSpc>
                <a:spcPct val="150000"/>
              </a:lnSpc>
              <a:spcBef>
                <a:spcPts val="374"/>
              </a:spcBef>
              <a:spcAft>
                <a:spcPts val="0"/>
              </a:spcAft>
              <a:buClr>
                <a:schemeClr val="dk1"/>
              </a:buClr>
              <a:buSzPct val="100000"/>
              <a:buChar char="•"/>
            </a:pPr>
            <a:r>
              <a:rPr lang="en-IN" sz="2200">
                <a:latin typeface="Times New Roman"/>
                <a:ea typeface="Times New Roman"/>
                <a:cs typeface="Times New Roman"/>
                <a:sym typeface="Times New Roman"/>
              </a:rPr>
              <a:t>Critical frequency is 8MHz</a:t>
            </a:r>
            <a:endParaRPr/>
          </a:p>
          <a:p>
            <a:pPr indent="-342900" lvl="0" marL="342900" rtl="0" algn="l">
              <a:lnSpc>
                <a:spcPct val="150000"/>
              </a:lnSpc>
              <a:spcBef>
                <a:spcPts val="374"/>
              </a:spcBef>
              <a:spcAft>
                <a:spcPts val="0"/>
              </a:spcAft>
              <a:buClr>
                <a:schemeClr val="dk1"/>
              </a:buClr>
              <a:buSzPct val="100000"/>
              <a:buChar char="•"/>
            </a:pPr>
            <a:r>
              <a:rPr lang="en-IN" sz="2200">
                <a:latin typeface="Times New Roman"/>
                <a:ea typeface="Times New Roman"/>
                <a:cs typeface="Times New Roman"/>
                <a:sym typeface="Times New Roman"/>
              </a:rPr>
              <a:t>Its maximum single hop range is about 3800Km in day time and 4100km at night.</a:t>
            </a:r>
            <a:endParaRPr sz="2200">
              <a:latin typeface="Times New Roman"/>
              <a:ea typeface="Times New Roman"/>
              <a:cs typeface="Times New Roman"/>
              <a:sym typeface="Times New Roman"/>
            </a:endParaRPr>
          </a:p>
        </p:txBody>
      </p:sp>
      <p:sp>
        <p:nvSpPr>
          <p:cNvPr id="22788" name="Google Shape;22788;p31"/>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Ionospheric Propagation</a:t>
            </a:r>
            <a:endParaRPr sz="3200">
              <a:solidFill>
                <a:srgbClr val="FF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34" name="Shape 22634"/>
        <p:cNvGrpSpPr/>
        <p:nvPr/>
      </p:nvGrpSpPr>
      <p:grpSpPr>
        <a:xfrm>
          <a:off x="0" y="0"/>
          <a:ext cx="0" cy="0"/>
          <a:chOff x="0" y="0"/>
          <a:chExt cx="0" cy="0"/>
        </a:xfrm>
      </p:grpSpPr>
      <p:sp>
        <p:nvSpPr>
          <p:cNvPr id="22635" name="Google Shape;22635;p14"/>
          <p:cNvSpPr txBox="1"/>
          <p:nvPr>
            <p:ph type="title"/>
          </p:nvPr>
        </p:nvSpPr>
        <p:spPr>
          <a:xfrm>
            <a:off x="1524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Radio waves are affected during propagation by</a:t>
            </a:r>
            <a:endParaRPr sz="3200">
              <a:solidFill>
                <a:srgbClr val="FF0000"/>
              </a:solidFill>
              <a:latin typeface="Times New Roman"/>
              <a:ea typeface="Times New Roman"/>
              <a:cs typeface="Times New Roman"/>
              <a:sym typeface="Times New Roman"/>
            </a:endParaRPr>
          </a:p>
        </p:txBody>
      </p:sp>
      <p:sp>
        <p:nvSpPr>
          <p:cNvPr id="22636" name="Google Shape;22636;p14"/>
          <p:cNvSpPr/>
          <p:nvPr/>
        </p:nvSpPr>
        <p:spPr>
          <a:xfrm>
            <a:off x="0" y="76200"/>
            <a:ext cx="9144000" cy="6740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152400" lvl="0" marL="0" marR="0" rtl="0" algn="l">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Reflection and refraction waves</a:t>
            </a:r>
            <a:endParaRPr/>
          </a:p>
          <a:p>
            <a:pPr indent="-152400" lvl="0" marL="0" marR="0" rtl="0" algn="l">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Atmospheric attenuation due to absorptions</a:t>
            </a:r>
            <a:endParaRPr/>
          </a:p>
          <a:p>
            <a:pPr indent="-152400" lvl="0" marL="0" marR="0" rtl="0" algn="l">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Diffraction and obstruction loss</a:t>
            </a:r>
            <a:endParaRPr/>
          </a:p>
          <a:p>
            <a:pPr indent="-152400" lvl="0" marL="0" marR="0" rtl="0" algn="l">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Fading (Multipath propagation)</a:t>
            </a:r>
            <a:endParaRPr/>
          </a:p>
          <a:p>
            <a:pPr indent="-152400" lvl="0" marL="0" marR="0" rtl="0" algn="l">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Curvature of the Earth </a:t>
            </a:r>
            <a:endParaRPr/>
          </a:p>
          <a:p>
            <a:pPr indent="-152400" lvl="0" marL="0" marR="0" rtl="0" algn="l">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Free space loss (explained in Friss space propagation)</a:t>
            </a:r>
            <a:endParaRPr b="0" i="0" sz="2400" u="none" cap="none" strike="noStrike">
              <a:solidFill>
                <a:schemeClr val="dk1"/>
              </a:solidFill>
              <a:latin typeface="Times New Roman"/>
              <a:ea typeface="Times New Roman"/>
              <a:cs typeface="Times New Roman"/>
              <a:sym typeface="Times New Roman"/>
            </a:endParaRPr>
          </a:p>
          <a:p>
            <a:pPr indent="-152400" lvl="0" marL="0" marR="0" rtl="0" algn="l">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Scattering of radio waves</a:t>
            </a:r>
            <a:endParaRPr/>
          </a:p>
          <a:p>
            <a:pPr indent="-152400" lvl="0" marL="0" marR="0" rtl="0" algn="l">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Depolarization of radio waves</a:t>
            </a:r>
            <a:endParaRPr/>
          </a:p>
          <a:p>
            <a:pPr indent="-152400" lvl="0" marL="0" marR="0" rtl="0" algn="l">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Sun spot cycle:</a:t>
            </a:r>
            <a:r>
              <a:rPr b="0" i="0" lang="en-IN" sz="1800" u="none" cap="none" strike="noStrike">
                <a:solidFill>
                  <a:schemeClr val="dk1"/>
                </a:solidFill>
                <a:latin typeface="Times New Roman"/>
                <a:ea typeface="Times New Roman"/>
                <a:cs typeface="Times New Roman"/>
                <a:sym typeface="Times New Roman"/>
              </a:rPr>
              <a:t>(is a 11yrs cycle during which radiation varies drastically, it changes f</a:t>
            </a:r>
            <a:r>
              <a:rPr b="0" baseline="-25000" i="0" lang="en-IN" sz="1800" u="none" cap="none" strike="noStrike">
                <a:solidFill>
                  <a:schemeClr val="dk1"/>
                </a:solidFill>
                <a:latin typeface="Times New Roman"/>
                <a:ea typeface="Times New Roman"/>
                <a:cs typeface="Times New Roman"/>
                <a:sym typeface="Times New Roman"/>
              </a:rPr>
              <a:t>c</a:t>
            </a:r>
            <a:r>
              <a:rPr b="0" i="0" lang="en-IN" sz="1800" u="none" cap="none" strike="noStrike">
                <a:solidFill>
                  <a:schemeClr val="dk1"/>
                </a:solidFill>
                <a:latin typeface="Times New Roman"/>
                <a:ea typeface="Times New Roman"/>
                <a:cs typeface="Times New Roman"/>
                <a:sym typeface="Times New Roman"/>
              </a:rPr>
              <a:t>)</a:t>
            </a:r>
            <a:endParaRPr/>
          </a:p>
          <a:p>
            <a:pPr indent="-152400" lvl="0" marL="0" marR="0" rtl="0" algn="l">
              <a:lnSpc>
                <a:spcPct val="15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Magnetic storms.</a:t>
            </a:r>
            <a:endParaRPr/>
          </a:p>
          <a:p>
            <a:pPr indent="0" lvl="0" marL="0" marR="0" rtl="0" algn="l">
              <a:lnSpc>
                <a:spcPct val="150000"/>
              </a:lnSpc>
              <a:spcBef>
                <a:spcPts val="0"/>
              </a:spcBef>
              <a:spcAft>
                <a:spcPts val="0"/>
              </a:spcAft>
              <a:buNone/>
            </a:pPr>
            <a:r>
              <a:rPr b="0" i="1" lang="en-IN" sz="2400" u="none" cap="none" strike="noStrike">
                <a:solidFill>
                  <a:srgbClr val="FF0000"/>
                </a:solidFill>
                <a:latin typeface="Times New Roman"/>
                <a:ea typeface="Times New Roman"/>
                <a:cs typeface="Times New Roman"/>
                <a:sym typeface="Times New Roman"/>
              </a:rPr>
              <a:t>Note: These are applicable to space and sky wave propagation</a:t>
            </a:r>
            <a:endParaRPr b="0" i="1" sz="24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92" name="Shape 22792"/>
        <p:cNvGrpSpPr/>
        <p:nvPr/>
      </p:nvGrpSpPr>
      <p:grpSpPr>
        <a:xfrm>
          <a:off x="0" y="0"/>
          <a:ext cx="0" cy="0"/>
          <a:chOff x="0" y="0"/>
          <a:chExt cx="0" cy="0"/>
        </a:xfrm>
      </p:grpSpPr>
      <p:graphicFrame>
        <p:nvGraphicFramePr>
          <p:cNvPr id="22793" name="Google Shape;22793;p32"/>
          <p:cNvGraphicFramePr/>
          <p:nvPr/>
        </p:nvGraphicFramePr>
        <p:xfrm>
          <a:off x="76200" y="0"/>
          <a:ext cx="3000000" cy="3000000"/>
        </p:xfrm>
        <a:graphic>
          <a:graphicData uri="http://schemas.openxmlformats.org/drawingml/2006/table">
            <a:tbl>
              <a:tblPr>
                <a:noFill/>
                <a:tableStyleId>{51DEBF4B-BB06-4039-A5C5-56A29498CF24}</a:tableStyleId>
              </a:tblPr>
              <a:tblGrid>
                <a:gridCol w="609600"/>
                <a:gridCol w="1371600"/>
                <a:gridCol w="2438400"/>
                <a:gridCol w="2438400"/>
                <a:gridCol w="2133600"/>
              </a:tblGrid>
              <a:tr h="457200">
                <a:tc>
                  <a:txBody>
                    <a:bodyPr/>
                    <a:lstStyle/>
                    <a:p>
                      <a:pPr indent="0" lvl="0" marL="0" marR="0" rtl="0" algn="just">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Sr. </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Parameters</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Ground wave Propagation</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Space wave propagation</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Sky wave Propagation</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3450">
                <a:tc>
                  <a:txBody>
                    <a:bodyPr/>
                    <a:lstStyle/>
                    <a:p>
                      <a:pPr indent="0" lvl="0" marL="0" marR="0" rtl="0" algn="ctr">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1</a:t>
                      </a:r>
                      <a:endParaRPr b="1"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Suitable frequencies</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Low frequencies &lt; 224KHz (2MHz)</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&gt;30MHz</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2 to 30 MHz</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7675">
                <a:tc>
                  <a:txBody>
                    <a:bodyPr/>
                    <a:lstStyle/>
                    <a:p>
                      <a:pPr indent="0" lvl="0" marL="0" marR="0" rtl="0" algn="ctr">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2</a:t>
                      </a:r>
                      <a:endParaRPr b="1"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Suitable for</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Short distance communication</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Large distance communication</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Very large distance communication</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3450">
                <a:tc>
                  <a:txBody>
                    <a:bodyPr/>
                    <a:lstStyle/>
                    <a:p>
                      <a:pPr indent="0" lvl="0" marL="0" marR="0" rtl="0" algn="ctr">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3</a:t>
                      </a:r>
                      <a:endParaRPr b="1"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Distance of communication</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Few meters to few km (&lt;10km)</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Few 10s of Km</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Few 100km to few 1000km</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1725">
                <a:tc>
                  <a:txBody>
                    <a:bodyPr/>
                    <a:lstStyle/>
                    <a:p>
                      <a:pPr indent="0" lvl="0" marL="0" marR="0" rtl="0" algn="ctr">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4</a:t>
                      </a:r>
                      <a:endParaRPr b="1"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Application</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AM  broadcasting</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800" u="none" cap="none" strike="noStrike">
                          <a:solidFill>
                            <a:schemeClr val="dk1"/>
                          </a:solidFill>
                          <a:latin typeface="Times New Roman"/>
                          <a:ea typeface="Times New Roman"/>
                          <a:cs typeface="Times New Roman"/>
                          <a:sym typeface="Times New Roman"/>
                        </a:rPr>
                        <a:t>TV transmission or communication between two microwave towers.</a:t>
                      </a:r>
                      <a:endParaRPr sz="1600" u="none" cap="none" strike="noStrike">
                        <a:latin typeface="Times New Roman"/>
                        <a:ea typeface="Times New Roman"/>
                        <a:cs typeface="Times New Roman"/>
                        <a:sym typeface="Times New Roman"/>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FM and long distance communication</a:t>
                      </a:r>
                      <a:endParaRPr sz="1600" u="none" cap="none" strike="noStrike">
                        <a:latin typeface="Times New Roman"/>
                        <a:ea typeface="Times New Roman"/>
                        <a:cs typeface="Times New Roman"/>
                        <a:sym typeface="Times New Roman"/>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2125">
                <a:tc>
                  <a:txBody>
                    <a:bodyPr/>
                    <a:lstStyle/>
                    <a:p>
                      <a:pPr indent="0" lvl="0" marL="0" marR="0" rtl="0" algn="ctr">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5</a:t>
                      </a:r>
                      <a:endParaRPr b="1"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Propagation condition</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Earth surface must behave as a good conductor</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Transmitter and receiver must be in LOS</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Ionosphere must exist with good ionization </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67550">
                <a:tc>
                  <a:txBody>
                    <a:bodyPr/>
                    <a:lstStyle/>
                    <a:p>
                      <a:pPr indent="0" lvl="0" marL="0" marR="0" rtl="0" algn="ctr">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6</a:t>
                      </a:r>
                      <a:endParaRPr b="1"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Other name</a:t>
                      </a:r>
                      <a:endParaRPr sz="1600" u="none" cap="none" strike="noStrike">
                        <a:latin typeface="Times New Roman"/>
                        <a:ea typeface="Times New Roman"/>
                        <a:cs typeface="Times New Roman"/>
                        <a:sym typeface="Times New Roman"/>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Also called as Surface wave propagation </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Also called as Tropo-spheric propagation </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Also called as Iono-spheric propagation </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9550">
                <a:tc>
                  <a:txBody>
                    <a:bodyPr/>
                    <a:lstStyle/>
                    <a:p>
                      <a:pPr indent="0" lvl="0" marL="0" marR="0" rtl="0" algn="ctr">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7</a:t>
                      </a:r>
                      <a:endParaRPr b="1"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Polarization</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Vertical</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Horizontal / Vertical</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Linear/Circular</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1725">
                <a:tc>
                  <a:txBody>
                    <a:bodyPr/>
                    <a:lstStyle/>
                    <a:p>
                      <a:pPr indent="0" lvl="0" marL="0" marR="0" rtl="0" algn="ctr">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8</a:t>
                      </a:r>
                      <a:endParaRPr b="1"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Fading effect</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Does not exist</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Exist</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Exist</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1725">
                <a:tc>
                  <a:txBody>
                    <a:bodyPr/>
                    <a:lstStyle/>
                    <a:p>
                      <a:pPr indent="0" lvl="0" marL="0" marR="0" rtl="0" algn="ctr">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9</a:t>
                      </a:r>
                      <a:endParaRPr b="1"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Diffraction</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Exist</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Exist</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Exist</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1725">
                <a:tc>
                  <a:txBody>
                    <a:bodyPr/>
                    <a:lstStyle/>
                    <a:p>
                      <a:pPr indent="0" lvl="0" marL="0" marR="0" rtl="0" algn="ctr">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10</a:t>
                      </a:r>
                      <a:endParaRPr b="1"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Wave</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Surface wave</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DW / DW+GRW</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Sky wave</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1725">
                <a:tc>
                  <a:txBody>
                    <a:bodyPr/>
                    <a:lstStyle/>
                    <a:p>
                      <a:pPr indent="0" lvl="0" marL="0" marR="0" rtl="0" algn="ctr">
                        <a:lnSpc>
                          <a:spcPct val="150000"/>
                        </a:lnSpc>
                        <a:spcBef>
                          <a:spcPts val="0"/>
                        </a:spcBef>
                        <a:spcAft>
                          <a:spcPts val="0"/>
                        </a:spcAft>
                        <a:buNone/>
                      </a:pPr>
                      <a:r>
                        <a:rPr b="1" lang="en-IN" sz="1600" u="none" cap="none" strike="noStrike">
                          <a:latin typeface="Times New Roman"/>
                          <a:ea typeface="Times New Roman"/>
                          <a:cs typeface="Times New Roman"/>
                          <a:sym typeface="Times New Roman"/>
                        </a:rPr>
                        <a:t>11</a:t>
                      </a:r>
                      <a:endParaRPr b="1"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lang="en-IN" sz="1600" u="none" cap="none" strike="noStrike">
                          <a:latin typeface="Times New Roman"/>
                          <a:ea typeface="Times New Roman"/>
                          <a:cs typeface="Times New Roman"/>
                          <a:sym typeface="Times New Roman"/>
                        </a:rPr>
                        <a:t>Figure</a:t>
                      </a:r>
                      <a:endParaRPr sz="1600" u="none" cap="none" strike="noStrike">
                        <a:latin typeface="Calibri"/>
                        <a:ea typeface="Calibri"/>
                        <a:cs typeface="Calibri"/>
                        <a:sym typeface="Calibri"/>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46175" marL="461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97" name="Shape 22797"/>
        <p:cNvGrpSpPr/>
        <p:nvPr/>
      </p:nvGrpSpPr>
      <p:grpSpPr>
        <a:xfrm>
          <a:off x="0" y="0"/>
          <a:ext cx="0" cy="0"/>
          <a:chOff x="0" y="0"/>
          <a:chExt cx="0" cy="0"/>
        </a:xfrm>
      </p:grpSpPr>
      <p:sp>
        <p:nvSpPr>
          <p:cNvPr id="22798" name="Google Shape;2279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Measures of Ionospheric propagation</a:t>
            </a:r>
            <a:endParaRPr sz="3200">
              <a:solidFill>
                <a:srgbClr val="FF0000"/>
              </a:solidFill>
              <a:latin typeface="Times New Roman"/>
              <a:ea typeface="Times New Roman"/>
              <a:cs typeface="Times New Roman"/>
              <a:sym typeface="Times New Roman"/>
            </a:endParaRPr>
          </a:p>
        </p:txBody>
      </p:sp>
      <p:sp>
        <p:nvSpPr>
          <p:cNvPr id="22799" name="Google Shape;22799;p3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Char char="•"/>
            </a:pPr>
            <a:r>
              <a:rPr lang="en-IN" sz="2200">
                <a:latin typeface="Times New Roman"/>
                <a:ea typeface="Times New Roman"/>
                <a:cs typeface="Times New Roman"/>
                <a:sym typeface="Times New Roman"/>
              </a:rPr>
              <a:t>Critical frequency</a:t>
            </a:r>
            <a:endParaRPr/>
          </a:p>
          <a:p>
            <a:pPr indent="-342900" lvl="0" marL="342900" rtl="0" algn="l">
              <a:spcBef>
                <a:spcPts val="440"/>
              </a:spcBef>
              <a:spcAft>
                <a:spcPts val="0"/>
              </a:spcAft>
              <a:buClr>
                <a:schemeClr val="dk1"/>
              </a:buClr>
              <a:buSzPts val="2200"/>
              <a:buChar char="•"/>
            </a:pPr>
            <a:r>
              <a:rPr lang="en-IN" sz="2200">
                <a:latin typeface="Times New Roman"/>
                <a:ea typeface="Times New Roman"/>
                <a:cs typeface="Times New Roman"/>
                <a:sym typeface="Times New Roman"/>
              </a:rPr>
              <a:t>Virtual height</a:t>
            </a:r>
            <a:endParaRPr/>
          </a:p>
          <a:p>
            <a:pPr indent="-342900" lvl="0" marL="342900" rtl="0" algn="l">
              <a:spcBef>
                <a:spcPts val="440"/>
              </a:spcBef>
              <a:spcAft>
                <a:spcPts val="0"/>
              </a:spcAft>
              <a:buClr>
                <a:schemeClr val="dk1"/>
              </a:buClr>
              <a:buSzPts val="2200"/>
              <a:buChar char="•"/>
            </a:pPr>
            <a:r>
              <a:rPr lang="en-IN" sz="2200">
                <a:latin typeface="Times New Roman"/>
                <a:ea typeface="Times New Roman"/>
                <a:cs typeface="Times New Roman"/>
                <a:sym typeface="Times New Roman"/>
              </a:rPr>
              <a:t>Maximum Usable frequency</a:t>
            </a:r>
            <a:endParaRPr/>
          </a:p>
          <a:p>
            <a:pPr indent="-342900" lvl="0" marL="342900" rtl="0" algn="l">
              <a:spcBef>
                <a:spcPts val="440"/>
              </a:spcBef>
              <a:spcAft>
                <a:spcPts val="0"/>
              </a:spcAft>
              <a:buClr>
                <a:schemeClr val="dk1"/>
              </a:buClr>
              <a:buSzPts val="2200"/>
              <a:buChar char="•"/>
            </a:pPr>
            <a:r>
              <a:rPr lang="en-IN" sz="2200">
                <a:latin typeface="Times New Roman"/>
                <a:ea typeface="Times New Roman"/>
                <a:cs typeface="Times New Roman"/>
                <a:sym typeface="Times New Roman"/>
              </a:rPr>
              <a:t>Skip distance</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40" name="Shape 22640"/>
        <p:cNvGrpSpPr/>
        <p:nvPr/>
      </p:nvGrpSpPr>
      <p:grpSpPr>
        <a:xfrm>
          <a:off x="0" y="0"/>
          <a:ext cx="0" cy="0"/>
          <a:chOff x="0" y="0"/>
          <a:chExt cx="0" cy="0"/>
        </a:xfrm>
      </p:grpSpPr>
      <p:sp>
        <p:nvSpPr>
          <p:cNvPr id="22641" name="Google Shape;22641;p15"/>
          <p:cNvSpPr txBox="1"/>
          <p:nvPr>
            <p:ph type="title"/>
          </p:nvPr>
        </p:nvSpPr>
        <p:spPr>
          <a:xfrm>
            <a:off x="-2133600" y="-3810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Multipath Propagation</a:t>
            </a:r>
            <a:endParaRPr sz="3200">
              <a:solidFill>
                <a:srgbClr val="FF0000"/>
              </a:solidFill>
              <a:latin typeface="Times New Roman"/>
              <a:ea typeface="Times New Roman"/>
              <a:cs typeface="Times New Roman"/>
              <a:sym typeface="Times New Roman"/>
            </a:endParaRPr>
          </a:p>
        </p:txBody>
      </p:sp>
      <p:pic>
        <p:nvPicPr>
          <p:cNvPr id="22642" name="Google Shape;22642;p15"/>
          <p:cNvPicPr preferRelativeResize="0"/>
          <p:nvPr/>
        </p:nvPicPr>
        <p:blipFill rotWithShape="1">
          <a:blip r:embed="rId3">
            <a:alphaModFix/>
          </a:blip>
          <a:srcRect b="0" l="0" r="0" t="0"/>
          <a:stretch/>
        </p:blipFill>
        <p:spPr>
          <a:xfrm>
            <a:off x="0" y="533400"/>
            <a:ext cx="5181600" cy="2664823"/>
          </a:xfrm>
          <a:prstGeom prst="rect">
            <a:avLst/>
          </a:prstGeom>
          <a:noFill/>
          <a:ln>
            <a:noFill/>
          </a:ln>
        </p:spPr>
      </p:pic>
      <p:sp>
        <p:nvSpPr>
          <p:cNvPr id="22643" name="Google Shape;22643;p15"/>
          <p:cNvSpPr txBox="1"/>
          <p:nvPr/>
        </p:nvSpPr>
        <p:spPr>
          <a:xfrm>
            <a:off x="-76200" y="4071878"/>
            <a:ext cx="9144000" cy="2862300"/>
          </a:xfrm>
          <a:prstGeom prst="rect">
            <a:avLst/>
          </a:prstGeom>
          <a:noFill/>
          <a:ln>
            <a:noFill/>
          </a:ln>
        </p:spPr>
        <p:txBody>
          <a:bodyPr anchorCtr="0" anchor="t" bIns="45700" lIns="91425" spcFirstLastPara="1" rIns="91425" wrap="square" tIns="45700">
            <a:spAutoFit/>
          </a:bodyPr>
          <a:lstStyle/>
          <a:p>
            <a:pPr indent="-127000" lvl="0" marL="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  The received signals interfere constructively and destructively, which causes fading. </a:t>
            </a:r>
            <a:endParaRPr/>
          </a:p>
          <a:p>
            <a:pPr indent="-173037" lvl="0" marL="173037"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 Constructive/destructive interference between signals depends on phase difference. </a:t>
            </a:r>
            <a:endParaRPr/>
          </a:p>
          <a:p>
            <a:pPr indent="-173037" lvl="0" marL="173037"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 At some time instant, when the phases of the received signals are same, constructive interference will occur and received signals will add up and at some other time instance when the received signals are out of phase, destructive interference will occur and received signals will cancel each other.</a:t>
            </a:r>
            <a:endParaRPr b="0" i="0" sz="2000" u="none" cap="none" strike="noStrike">
              <a:solidFill>
                <a:schemeClr val="dk1"/>
              </a:solidFill>
              <a:latin typeface="Times New Roman"/>
              <a:ea typeface="Times New Roman"/>
              <a:cs typeface="Times New Roman"/>
              <a:sym typeface="Times New Roman"/>
            </a:endParaRPr>
          </a:p>
        </p:txBody>
      </p:sp>
      <p:sp>
        <p:nvSpPr>
          <p:cNvPr id="22644" name="Google Shape;22644;p15"/>
          <p:cNvSpPr txBox="1"/>
          <p:nvPr/>
        </p:nvSpPr>
        <p:spPr>
          <a:xfrm>
            <a:off x="5105400" y="0"/>
            <a:ext cx="4038600" cy="14772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IN" sz="2000" u="none" cap="none" strike="noStrike">
                <a:solidFill>
                  <a:srgbClr val="FF0000"/>
                </a:solidFill>
                <a:latin typeface="Times New Roman"/>
                <a:ea typeface="Times New Roman"/>
                <a:cs typeface="Times New Roman"/>
                <a:sym typeface="Times New Roman"/>
              </a:rPr>
              <a:t>Fading:</a:t>
            </a:r>
            <a:r>
              <a:rPr b="0" i="0" lang="en-IN" sz="2000" u="none" cap="none" strike="noStrike">
                <a:solidFill>
                  <a:schemeClr val="dk1"/>
                </a:solidFill>
                <a:latin typeface="Times New Roman"/>
                <a:ea typeface="Times New Roman"/>
                <a:cs typeface="Times New Roman"/>
                <a:sym typeface="Times New Roman"/>
              </a:rPr>
              <a:t> It causes fluctuations in the received signal strength and it occurs due to multipath propagation.</a:t>
            </a:r>
            <a:endParaRPr/>
          </a:p>
        </p:txBody>
      </p:sp>
      <p:sp>
        <p:nvSpPr>
          <p:cNvPr id="22645" name="Google Shape;22645;p15"/>
          <p:cNvSpPr txBox="1"/>
          <p:nvPr/>
        </p:nvSpPr>
        <p:spPr>
          <a:xfrm>
            <a:off x="4038600" y="1687315"/>
            <a:ext cx="5105400" cy="2400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IN" sz="2000" u="none" cap="none" strike="noStrike">
                <a:solidFill>
                  <a:schemeClr val="dk1"/>
                </a:solidFill>
                <a:latin typeface="Times New Roman"/>
                <a:ea typeface="Times New Roman"/>
                <a:cs typeface="Times New Roman"/>
                <a:sym typeface="Times New Roman"/>
              </a:rPr>
              <a:t>Multipath propagation : </a:t>
            </a:r>
            <a:r>
              <a:rPr b="0" i="0" lang="en-IN" sz="2000" u="none" cap="none" strike="noStrike">
                <a:solidFill>
                  <a:schemeClr val="dk1"/>
                </a:solidFill>
                <a:latin typeface="Times New Roman"/>
                <a:ea typeface="Times New Roman"/>
                <a:cs typeface="Times New Roman"/>
                <a:sym typeface="Times New Roman"/>
              </a:rPr>
              <a:t>Two or more signals takes different paths to reach the receiver, therefore, these signals will not reach the receiver at same time and therefore, there will be a phase difference between them.</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49" name="Shape 22649"/>
        <p:cNvGrpSpPr/>
        <p:nvPr/>
      </p:nvGrpSpPr>
      <p:grpSpPr>
        <a:xfrm>
          <a:off x="0" y="0"/>
          <a:ext cx="0" cy="0"/>
          <a:chOff x="0" y="0"/>
          <a:chExt cx="0" cy="0"/>
        </a:xfrm>
      </p:grpSpPr>
      <p:sp>
        <p:nvSpPr>
          <p:cNvPr id="22650" name="Google Shape;22650;p16"/>
          <p:cNvSpPr/>
          <p:nvPr/>
        </p:nvSpPr>
        <p:spPr>
          <a:xfrm>
            <a:off x="0" y="37286"/>
            <a:ext cx="9144000" cy="6394200"/>
          </a:xfrm>
          <a:prstGeom prst="rect">
            <a:avLst/>
          </a:prstGeom>
          <a:noFill/>
          <a:ln>
            <a:noFill/>
          </a:ln>
        </p:spPr>
        <p:txBody>
          <a:bodyPr anchorCtr="0" anchor="t" bIns="45700" lIns="91425" spcFirstLastPara="1" rIns="91425" wrap="square" tIns="45700">
            <a:noAutofit/>
          </a:bodyPr>
          <a:lstStyle/>
          <a:p>
            <a:pPr indent="-179387" lvl="0" marL="179387" marR="0" rtl="0" algn="just">
              <a:lnSpc>
                <a:spcPct val="150000"/>
              </a:lnSpc>
              <a:spcBef>
                <a:spcPts val="0"/>
              </a:spcBef>
              <a:spcAft>
                <a:spcPts val="0"/>
              </a:spcAft>
              <a:buClr>
                <a:srgbClr val="FF0000"/>
              </a:buClr>
              <a:buSzPts val="2100"/>
              <a:buFont typeface="Noto Sans Symbols"/>
              <a:buChar char="▪"/>
            </a:pPr>
            <a:r>
              <a:rPr b="0" i="0" lang="en-IN" sz="2100" u="none" cap="none" strike="noStrike">
                <a:solidFill>
                  <a:srgbClr val="FF0000"/>
                </a:solidFill>
                <a:latin typeface="Times New Roman"/>
                <a:ea typeface="Times New Roman"/>
                <a:cs typeface="Times New Roman"/>
                <a:sym typeface="Times New Roman"/>
              </a:rPr>
              <a:t>Reflection and Refraction of waves :</a:t>
            </a:r>
            <a:r>
              <a:rPr b="0" i="0" lang="en-IN" sz="2100" u="none" cap="none" strike="noStrike">
                <a:solidFill>
                  <a:schemeClr val="dk1"/>
                </a:solidFill>
                <a:latin typeface="Times New Roman"/>
                <a:ea typeface="Times New Roman"/>
                <a:cs typeface="Times New Roman"/>
                <a:sym typeface="Times New Roman"/>
              </a:rPr>
              <a:t> Whenever waves are passing from one medium to other reflection and refraction occurs.</a:t>
            </a:r>
            <a:endParaRPr/>
          </a:p>
          <a:p>
            <a:pPr indent="-179387" lvl="0" marL="179387" marR="0" rtl="0" algn="just">
              <a:lnSpc>
                <a:spcPct val="150000"/>
              </a:lnSpc>
              <a:spcBef>
                <a:spcPts val="0"/>
              </a:spcBef>
              <a:spcAft>
                <a:spcPts val="0"/>
              </a:spcAft>
              <a:buClr>
                <a:schemeClr val="dk1"/>
              </a:buClr>
              <a:buSzPts val="2100"/>
              <a:buFont typeface="Noto Sans Symbols"/>
              <a:buChar char="▪"/>
            </a:pPr>
            <a:r>
              <a:rPr b="0" i="0" lang="en-IN" sz="2100" u="none" cap="none" strike="noStrike">
                <a:solidFill>
                  <a:schemeClr val="dk1"/>
                </a:solidFill>
                <a:latin typeface="Times New Roman"/>
                <a:ea typeface="Times New Roman"/>
                <a:cs typeface="Times New Roman"/>
                <a:sym typeface="Times New Roman"/>
              </a:rPr>
              <a:t> For both reflection and refraction, it is assumed that the surfaces involved are much larger than the wavelength; if not, diffraction will occur</a:t>
            </a:r>
            <a:endParaRPr/>
          </a:p>
          <a:p>
            <a:pPr indent="-179387" lvl="0" marL="179387" marR="0" rtl="0" algn="just">
              <a:lnSpc>
                <a:spcPct val="150000"/>
              </a:lnSpc>
              <a:spcBef>
                <a:spcPts val="0"/>
              </a:spcBef>
              <a:spcAft>
                <a:spcPts val="0"/>
              </a:spcAft>
              <a:buClr>
                <a:srgbClr val="FF0000"/>
              </a:buClr>
              <a:buSzPts val="2100"/>
              <a:buFont typeface="Noto Sans Symbols"/>
              <a:buChar char="▪"/>
            </a:pPr>
            <a:r>
              <a:rPr b="0" i="0" lang="en-IN" sz="2100" u="none" cap="none" strike="noStrike">
                <a:solidFill>
                  <a:srgbClr val="FF0000"/>
                </a:solidFill>
                <a:latin typeface="Times New Roman"/>
                <a:ea typeface="Times New Roman"/>
                <a:cs typeface="Times New Roman"/>
                <a:sym typeface="Times New Roman"/>
              </a:rPr>
              <a:t> Diffraction</a:t>
            </a:r>
            <a:r>
              <a:rPr b="0" i="0" lang="en-IN" sz="2100" u="none" cap="none" strike="noStrike">
                <a:solidFill>
                  <a:schemeClr val="dk1"/>
                </a:solidFill>
                <a:latin typeface="Times New Roman"/>
                <a:ea typeface="Times New Roman"/>
                <a:cs typeface="Times New Roman"/>
                <a:sym typeface="Times New Roman"/>
              </a:rPr>
              <a:t> : The bending of wave around </a:t>
            </a:r>
            <a:r>
              <a:rPr b="1" i="1" lang="en-IN" sz="2100" u="none" cap="none" strike="noStrike">
                <a:solidFill>
                  <a:schemeClr val="dk1"/>
                </a:solidFill>
                <a:latin typeface="Times New Roman"/>
                <a:ea typeface="Times New Roman"/>
                <a:cs typeface="Times New Roman"/>
                <a:sym typeface="Times New Roman"/>
              </a:rPr>
              <a:t>sharp edges</a:t>
            </a:r>
            <a:r>
              <a:rPr b="0" i="0" lang="en-IN" sz="2100" u="none" cap="none" strike="noStrike">
                <a:solidFill>
                  <a:schemeClr val="dk1"/>
                </a:solidFill>
                <a:latin typeface="Times New Roman"/>
                <a:ea typeface="Times New Roman"/>
                <a:cs typeface="Times New Roman"/>
                <a:sym typeface="Times New Roman"/>
              </a:rPr>
              <a:t> and corners of obstacles </a:t>
            </a:r>
            <a:r>
              <a:rPr b="0" i="0" lang="en-IN" sz="2100" u="none" cap="none" strike="noStrike">
                <a:solidFill>
                  <a:srgbClr val="FF0000"/>
                </a:solidFill>
                <a:latin typeface="Times New Roman"/>
                <a:ea typeface="Times New Roman"/>
                <a:cs typeface="Times New Roman"/>
                <a:sym typeface="Times New Roman"/>
              </a:rPr>
              <a:t>(reduces the signal strength)</a:t>
            </a:r>
            <a:r>
              <a:rPr b="0" i="0" lang="en-IN" sz="2100" u="none" cap="none" strike="noStrike">
                <a:solidFill>
                  <a:schemeClr val="dk1"/>
                </a:solidFill>
                <a:latin typeface="Times New Roman"/>
                <a:ea typeface="Times New Roman"/>
                <a:cs typeface="Times New Roman"/>
                <a:sym typeface="Times New Roman"/>
              </a:rPr>
              <a:t> appearing in their path is called as diffraction.</a:t>
            </a:r>
            <a:endParaRPr/>
          </a:p>
          <a:p>
            <a:pPr indent="-179387" lvl="0" marL="179387" marR="0" rtl="0" algn="just">
              <a:lnSpc>
                <a:spcPct val="150000"/>
              </a:lnSpc>
              <a:spcBef>
                <a:spcPts val="0"/>
              </a:spcBef>
              <a:spcAft>
                <a:spcPts val="0"/>
              </a:spcAft>
              <a:buClr>
                <a:schemeClr val="dk1"/>
              </a:buClr>
              <a:buSzPts val="2100"/>
              <a:buFont typeface="Noto Sans Symbols"/>
              <a:buChar char="▪"/>
            </a:pPr>
            <a:r>
              <a:rPr b="0" i="0" lang="en-IN" sz="2100" u="none" cap="none" strike="noStrike">
                <a:solidFill>
                  <a:schemeClr val="dk1"/>
                </a:solidFill>
                <a:latin typeface="Times New Roman"/>
                <a:ea typeface="Times New Roman"/>
                <a:cs typeface="Times New Roman"/>
                <a:sym typeface="Times New Roman"/>
              </a:rPr>
              <a:t> In the obstructed or shadow region, the received signal strength depends on position of the receiver and geometrical shape of the obstruction.</a:t>
            </a:r>
            <a:endParaRPr/>
          </a:p>
          <a:p>
            <a:pPr indent="-179387" lvl="0" marL="179387" marR="0" rtl="0" algn="just">
              <a:lnSpc>
                <a:spcPct val="150000"/>
              </a:lnSpc>
              <a:spcBef>
                <a:spcPts val="0"/>
              </a:spcBef>
              <a:spcAft>
                <a:spcPts val="0"/>
              </a:spcAft>
              <a:buClr>
                <a:srgbClr val="FF0000"/>
              </a:buClr>
              <a:buSzPts val="2100"/>
              <a:buFont typeface="Noto Sans Symbols"/>
              <a:buChar char="▪"/>
            </a:pPr>
            <a:r>
              <a:rPr b="0" i="0" lang="en-IN" sz="2100" u="none" cap="none" strike="noStrike">
                <a:solidFill>
                  <a:srgbClr val="FF0000"/>
                </a:solidFill>
                <a:latin typeface="Times New Roman"/>
                <a:ea typeface="Times New Roman"/>
                <a:cs typeface="Times New Roman"/>
                <a:sym typeface="Times New Roman"/>
              </a:rPr>
              <a:t>Diffraction</a:t>
            </a:r>
            <a:r>
              <a:rPr b="0" i="0" lang="en-IN" sz="2100" u="none" cap="none" strike="noStrike">
                <a:solidFill>
                  <a:schemeClr val="dk1"/>
                </a:solidFill>
                <a:latin typeface="Times New Roman"/>
                <a:ea typeface="Times New Roman"/>
                <a:cs typeface="Times New Roman"/>
                <a:sym typeface="Times New Roman"/>
              </a:rPr>
              <a:t> allows the signals to propagate in regions which lie behind the obstruction.</a:t>
            </a:r>
            <a:endParaRPr/>
          </a:p>
          <a:p>
            <a:pPr indent="-179387" lvl="0" marL="179387" marR="0" rtl="0" algn="just">
              <a:lnSpc>
                <a:spcPct val="150000"/>
              </a:lnSpc>
              <a:spcBef>
                <a:spcPts val="0"/>
              </a:spcBef>
              <a:spcAft>
                <a:spcPts val="0"/>
              </a:spcAft>
              <a:buClr>
                <a:srgbClr val="FF0000"/>
              </a:buClr>
              <a:buSzPts val="2100"/>
              <a:buFont typeface="Noto Sans Symbols"/>
              <a:buChar char="▪"/>
            </a:pPr>
            <a:r>
              <a:rPr b="0" i="0" lang="en-IN" sz="2100" u="none" cap="none" strike="noStrike">
                <a:solidFill>
                  <a:srgbClr val="FF0000"/>
                </a:solidFill>
                <a:latin typeface="Times New Roman"/>
                <a:ea typeface="Times New Roman"/>
                <a:cs typeface="Times New Roman"/>
                <a:sym typeface="Times New Roman"/>
              </a:rPr>
              <a:t>Example : </a:t>
            </a:r>
            <a:r>
              <a:rPr b="0" i="0" lang="en-IN" sz="2100" u="none" cap="none" strike="noStrike">
                <a:solidFill>
                  <a:schemeClr val="dk1"/>
                </a:solidFill>
                <a:latin typeface="Times New Roman"/>
                <a:ea typeface="Times New Roman"/>
                <a:cs typeface="Times New Roman"/>
                <a:sym typeface="Times New Roman"/>
              </a:rPr>
              <a:t>If the receiver is placed behind an obstruction such that the LOS path is completely obstructed, then due to diffraction phenomenon, the field can still have enough strength to reach the receiver.</a:t>
            </a:r>
            <a:endParaRPr b="0"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54" name="Shape 22654"/>
        <p:cNvGrpSpPr/>
        <p:nvPr/>
      </p:nvGrpSpPr>
      <p:grpSpPr>
        <a:xfrm>
          <a:off x="0" y="0"/>
          <a:ext cx="0" cy="0"/>
          <a:chOff x="0" y="0"/>
          <a:chExt cx="0" cy="0"/>
        </a:xfrm>
      </p:grpSpPr>
      <p:sp>
        <p:nvSpPr>
          <p:cNvPr id="22655" name="Google Shape;2265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656" name="Google Shape;22656;p17"/>
          <p:cNvSpPr txBox="1"/>
          <p:nvPr>
            <p:ph idx="1" type="body"/>
          </p:nvPr>
        </p:nvSpPr>
        <p:spPr>
          <a:xfrm>
            <a:off x="0" y="1600200"/>
            <a:ext cx="9144000" cy="4526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rgbClr val="FF0000"/>
              </a:buClr>
              <a:buSzPts val="2400"/>
              <a:buChar char="•"/>
            </a:pPr>
            <a:r>
              <a:rPr lang="en-IN" sz="2400">
                <a:solidFill>
                  <a:srgbClr val="FF0000"/>
                </a:solidFill>
                <a:latin typeface="Times New Roman"/>
                <a:ea typeface="Times New Roman"/>
                <a:cs typeface="Times New Roman"/>
                <a:sym typeface="Times New Roman"/>
              </a:rPr>
              <a:t>Scattering:</a:t>
            </a:r>
            <a:r>
              <a:rPr lang="en-IN" sz="2400">
                <a:latin typeface="Times New Roman"/>
                <a:ea typeface="Times New Roman"/>
                <a:cs typeface="Times New Roman"/>
                <a:sym typeface="Times New Roman"/>
              </a:rPr>
              <a:t> Change in direction of a signal. It occurs due to imperfect medium/structural inhomogenities .</a:t>
            </a:r>
            <a:endParaRPr/>
          </a:p>
          <a:p>
            <a:pPr indent="-342900" lvl="0" marL="342900" rtl="0" algn="just">
              <a:lnSpc>
                <a:spcPct val="150000"/>
              </a:lnSpc>
              <a:spcBef>
                <a:spcPts val="480"/>
              </a:spcBef>
              <a:spcAft>
                <a:spcPts val="0"/>
              </a:spcAft>
              <a:buClr>
                <a:schemeClr val="dk1"/>
              </a:buClr>
              <a:buSzPts val="2400"/>
              <a:buChar char="•"/>
            </a:pPr>
            <a:r>
              <a:rPr lang="en-IN" sz="2400">
                <a:latin typeface="Times New Roman"/>
                <a:ea typeface="Times New Roman"/>
                <a:cs typeface="Times New Roman"/>
                <a:sym typeface="Times New Roman"/>
              </a:rPr>
              <a:t>The size of the Structural inhomogenities (obstacles) are much smaller than wavelength.</a:t>
            </a:r>
            <a:endParaRPr/>
          </a:p>
          <a:p>
            <a:pPr indent="-342900" lvl="0" marL="342900" rtl="0" algn="just">
              <a:lnSpc>
                <a:spcPct val="150000"/>
              </a:lnSpc>
              <a:spcBef>
                <a:spcPts val="480"/>
              </a:spcBef>
              <a:spcAft>
                <a:spcPts val="0"/>
              </a:spcAft>
              <a:buClr>
                <a:schemeClr val="dk1"/>
              </a:buClr>
              <a:buSzPts val="2400"/>
              <a:buChar char="•"/>
            </a:pPr>
            <a:r>
              <a:rPr lang="en-IN" sz="2400">
                <a:latin typeface="Times New Roman"/>
                <a:ea typeface="Times New Roman"/>
                <a:cs typeface="Times New Roman"/>
                <a:sym typeface="Times New Roman"/>
              </a:rPr>
              <a:t>Scattering causes wave (signals) to deflect in multiple directions</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60" name="Shape 22660"/>
        <p:cNvGrpSpPr/>
        <p:nvPr/>
      </p:nvGrpSpPr>
      <p:grpSpPr>
        <a:xfrm>
          <a:off x="0" y="0"/>
          <a:ext cx="0" cy="0"/>
          <a:chOff x="0" y="0"/>
          <a:chExt cx="0" cy="0"/>
        </a:xfrm>
      </p:grpSpPr>
      <p:sp>
        <p:nvSpPr>
          <p:cNvPr id="22661" name="Google Shape;22661;p18"/>
          <p:cNvSpPr txBox="1"/>
          <p:nvPr>
            <p:ph type="title"/>
          </p:nvPr>
        </p:nvSpPr>
        <p:spPr>
          <a:xfrm>
            <a:off x="457200" y="-3810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Space wave propagation over Flat Earth</a:t>
            </a:r>
            <a:endParaRPr sz="3200">
              <a:solidFill>
                <a:srgbClr val="FF0000"/>
              </a:solidFill>
              <a:latin typeface="Times New Roman"/>
              <a:ea typeface="Times New Roman"/>
              <a:cs typeface="Times New Roman"/>
              <a:sym typeface="Times New Roman"/>
            </a:endParaRPr>
          </a:p>
        </p:txBody>
      </p:sp>
      <p:sp>
        <p:nvSpPr>
          <p:cNvPr id="22662" name="Google Shape;22662;p18"/>
          <p:cNvSpPr txBox="1"/>
          <p:nvPr/>
        </p:nvSpPr>
        <p:spPr>
          <a:xfrm>
            <a:off x="0" y="428179"/>
            <a:ext cx="9144000" cy="3000900"/>
          </a:xfrm>
          <a:prstGeom prst="rect">
            <a:avLst/>
          </a:prstGeom>
          <a:noFill/>
          <a:ln>
            <a:noFill/>
          </a:ln>
        </p:spPr>
        <p:txBody>
          <a:bodyPr anchorCtr="0" anchor="t" bIns="45700" lIns="91425" spcFirstLastPara="1" rIns="91425" wrap="square" tIns="45700">
            <a:spAutoFit/>
          </a:bodyPr>
          <a:lstStyle/>
          <a:p>
            <a:pPr indent="-133350" lvl="0" marL="0" marR="0" rtl="0" algn="just">
              <a:lnSpc>
                <a:spcPct val="150000"/>
              </a:lnSpc>
              <a:spcBef>
                <a:spcPts val="0"/>
              </a:spcBef>
              <a:spcAft>
                <a:spcPts val="0"/>
              </a:spcAft>
              <a:buClr>
                <a:schemeClr val="dk1"/>
              </a:buClr>
              <a:buSzPts val="2100"/>
              <a:buFont typeface="Noto Sans Symbols"/>
              <a:buChar char="▪"/>
            </a:pPr>
            <a:r>
              <a:rPr b="0" i="0" lang="en-IN" sz="2100" u="none" cap="none" strike="noStrike">
                <a:solidFill>
                  <a:schemeClr val="dk1"/>
                </a:solidFill>
                <a:latin typeface="Times New Roman"/>
                <a:ea typeface="Times New Roman"/>
                <a:cs typeface="Times New Roman"/>
                <a:sym typeface="Times New Roman"/>
              </a:rPr>
              <a:t>  Assuming flat earth and the transmitting and receiving antennas are isotropic.</a:t>
            </a:r>
            <a:endParaRPr/>
          </a:p>
          <a:p>
            <a:pPr indent="-173037" lvl="0" marL="173037" marR="0" rtl="0" algn="just">
              <a:lnSpc>
                <a:spcPct val="150000"/>
              </a:lnSpc>
              <a:spcBef>
                <a:spcPts val="0"/>
              </a:spcBef>
              <a:spcAft>
                <a:spcPts val="0"/>
              </a:spcAft>
              <a:buClr>
                <a:schemeClr val="dk1"/>
              </a:buClr>
              <a:buSzPts val="2100"/>
              <a:buFont typeface="Noto Sans Symbols"/>
              <a:buChar char="▪"/>
            </a:pPr>
            <a:r>
              <a:rPr b="0" i="0" lang="en-IN" sz="2100" u="none" cap="none" strike="noStrike">
                <a:solidFill>
                  <a:schemeClr val="dk1"/>
                </a:solidFill>
                <a:latin typeface="Times New Roman"/>
                <a:ea typeface="Times New Roman"/>
                <a:cs typeface="Times New Roman"/>
                <a:sym typeface="Times New Roman"/>
              </a:rPr>
              <a:t> In reality,  d &gt;&gt;h1,h2. </a:t>
            </a:r>
            <a:endParaRPr/>
          </a:p>
          <a:p>
            <a:pPr indent="-173037" lvl="0" marL="173037" marR="0" rtl="0" algn="just">
              <a:lnSpc>
                <a:spcPct val="150000"/>
              </a:lnSpc>
              <a:spcBef>
                <a:spcPts val="0"/>
              </a:spcBef>
              <a:spcAft>
                <a:spcPts val="0"/>
              </a:spcAft>
              <a:buClr>
                <a:schemeClr val="dk1"/>
              </a:buClr>
              <a:buSzPts val="2100"/>
              <a:buFont typeface="Noto Sans Symbols"/>
              <a:buChar char="▪"/>
            </a:pPr>
            <a:r>
              <a:rPr b="0" i="0" lang="en-IN" sz="2100" u="none" cap="none" strike="noStrike">
                <a:solidFill>
                  <a:schemeClr val="dk1"/>
                </a:solidFill>
                <a:latin typeface="Times New Roman"/>
                <a:ea typeface="Times New Roman"/>
                <a:cs typeface="Times New Roman"/>
                <a:sym typeface="Times New Roman"/>
              </a:rPr>
              <a:t> Therefore, the angle of incidence ϴ is close to 90</a:t>
            </a:r>
            <a:r>
              <a:rPr b="0" baseline="30000" i="0" lang="en-IN" sz="2100" u="none" cap="none" strike="noStrike">
                <a:solidFill>
                  <a:schemeClr val="dk1"/>
                </a:solidFill>
                <a:latin typeface="Times New Roman"/>
                <a:ea typeface="Times New Roman"/>
                <a:cs typeface="Times New Roman"/>
                <a:sym typeface="Times New Roman"/>
              </a:rPr>
              <a:t>0</a:t>
            </a:r>
            <a:r>
              <a:rPr b="0" i="0" lang="en-IN" sz="2100" u="none" cap="none" strike="noStrike">
                <a:solidFill>
                  <a:schemeClr val="dk1"/>
                </a:solidFill>
                <a:latin typeface="Times New Roman"/>
                <a:ea typeface="Times New Roman"/>
                <a:cs typeface="Times New Roman"/>
                <a:sym typeface="Times New Roman"/>
              </a:rPr>
              <a:t> &amp; the angle ϕ is  close to 0</a:t>
            </a:r>
            <a:r>
              <a:rPr b="0" baseline="30000" i="0" lang="en-IN" sz="2100" u="none" cap="none" strike="noStrike">
                <a:solidFill>
                  <a:schemeClr val="dk1"/>
                </a:solidFill>
                <a:latin typeface="Times New Roman"/>
                <a:ea typeface="Times New Roman"/>
                <a:cs typeface="Times New Roman"/>
                <a:sym typeface="Times New Roman"/>
              </a:rPr>
              <a:t>0</a:t>
            </a:r>
            <a:r>
              <a:rPr b="0" i="0" lang="en-IN" sz="2100" u="none" cap="none" strike="noStrike">
                <a:solidFill>
                  <a:schemeClr val="dk1"/>
                </a:solidFill>
                <a:latin typeface="Times New Roman"/>
                <a:ea typeface="Times New Roman"/>
                <a:cs typeface="Times New Roman"/>
                <a:sym typeface="Times New Roman"/>
              </a:rPr>
              <a:t>. </a:t>
            </a:r>
            <a:endParaRPr/>
          </a:p>
          <a:p>
            <a:pPr indent="-173037" lvl="0" marL="173037" marR="0" rtl="0" algn="just">
              <a:lnSpc>
                <a:spcPct val="150000"/>
              </a:lnSpc>
              <a:spcBef>
                <a:spcPts val="0"/>
              </a:spcBef>
              <a:spcAft>
                <a:spcPts val="0"/>
              </a:spcAft>
              <a:buClr>
                <a:schemeClr val="dk1"/>
              </a:buClr>
              <a:buSzPts val="2100"/>
              <a:buFont typeface="Noto Sans Symbols"/>
              <a:buChar char="▪"/>
            </a:pPr>
            <a:r>
              <a:rPr b="0" i="0" lang="en-IN" sz="2100" u="none" cap="none" strike="noStrike">
                <a:solidFill>
                  <a:schemeClr val="dk1"/>
                </a:solidFill>
                <a:latin typeface="Times New Roman"/>
                <a:ea typeface="Times New Roman"/>
                <a:cs typeface="Times New Roman"/>
                <a:sym typeface="Times New Roman"/>
              </a:rPr>
              <a:t> Since, the wavelength is much shorter now, the reflection seems to be a mirror like reflection. </a:t>
            </a:r>
            <a:endParaRPr/>
          </a:p>
          <a:p>
            <a:pPr indent="0" lvl="0" marL="0" marR="0" rtl="0" algn="just">
              <a:lnSpc>
                <a:spcPct val="150000"/>
              </a:lnSpc>
              <a:spcBef>
                <a:spcPts val="0"/>
              </a:spcBef>
              <a:spcAft>
                <a:spcPts val="0"/>
              </a:spcAft>
              <a:buClr>
                <a:schemeClr val="dk1"/>
              </a:buClr>
              <a:buSzPts val="2100"/>
              <a:buFont typeface="Noto Sans Symbols"/>
              <a:buNone/>
            </a:pPr>
            <a:r>
              <a:t/>
            </a:r>
            <a:endParaRPr b="0" i="0" sz="2100" u="none" cap="none" strike="noStrike">
              <a:solidFill>
                <a:schemeClr val="dk1"/>
              </a:solidFill>
              <a:latin typeface="Times New Roman"/>
              <a:ea typeface="Times New Roman"/>
              <a:cs typeface="Times New Roman"/>
              <a:sym typeface="Times New Roman"/>
            </a:endParaRPr>
          </a:p>
        </p:txBody>
      </p:sp>
      <p:pic>
        <p:nvPicPr>
          <p:cNvPr id="22663" name="Google Shape;22663;p18"/>
          <p:cNvPicPr preferRelativeResize="0"/>
          <p:nvPr/>
        </p:nvPicPr>
        <p:blipFill rotWithShape="1">
          <a:blip r:embed="rId3">
            <a:alphaModFix/>
          </a:blip>
          <a:srcRect b="0" l="0" r="0" t="0"/>
          <a:stretch/>
        </p:blipFill>
        <p:spPr>
          <a:xfrm>
            <a:off x="966789" y="2819400"/>
            <a:ext cx="7643811" cy="3968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67" name="Shape 22667"/>
        <p:cNvGrpSpPr/>
        <p:nvPr/>
      </p:nvGrpSpPr>
      <p:grpSpPr>
        <a:xfrm>
          <a:off x="0" y="0"/>
          <a:ext cx="0" cy="0"/>
          <a:chOff x="0" y="0"/>
          <a:chExt cx="0" cy="0"/>
        </a:xfrm>
      </p:grpSpPr>
      <p:sp>
        <p:nvSpPr>
          <p:cNvPr id="22668" name="Google Shape;22668;p19"/>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Space wave propagation over Flat Earth</a:t>
            </a:r>
            <a:endParaRPr sz="3200"/>
          </a:p>
        </p:txBody>
      </p:sp>
      <p:sp>
        <p:nvSpPr>
          <p:cNvPr id="22669" name="Google Shape;22669;p19"/>
          <p:cNvSpPr txBox="1"/>
          <p:nvPr>
            <p:ph idx="1" type="body"/>
          </p:nvPr>
        </p:nvSpPr>
        <p:spPr>
          <a:xfrm>
            <a:off x="0" y="579437"/>
            <a:ext cx="9144000" cy="62787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200"/>
              <a:buChar char="•"/>
            </a:pPr>
            <a:r>
              <a:rPr lang="en-IN" sz="2200">
                <a:latin typeface="Times New Roman"/>
                <a:ea typeface="Times New Roman"/>
                <a:cs typeface="Times New Roman"/>
                <a:sym typeface="Times New Roman"/>
              </a:rPr>
              <a:t>When seen from the receiver, the reflected wave seems to be originating from the image of the transmitter. In fact, the reflection point O is obtained by joining the image of the transmitter and receiver by a straight line.</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The reflection coefficient at the earth’s surface depends upon the polarization of the wave.</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Assuming that the earth has conductivity  and dielectric constant . The intrinsic impedance of earth is</a:t>
            </a:r>
            <a:endParaRPr/>
          </a:p>
          <a:p>
            <a:pPr indent="-342900" lvl="0" marL="342900" rtl="0" algn="l">
              <a:lnSpc>
                <a:spcPct val="150000"/>
              </a:lnSpc>
              <a:spcBef>
                <a:spcPts val="440"/>
              </a:spcBef>
              <a:spcAft>
                <a:spcPts val="0"/>
              </a:spcAft>
              <a:buClr>
                <a:schemeClr val="dk1"/>
              </a:buClr>
              <a:buSzPts val="2200"/>
              <a:buNone/>
            </a:pPr>
            <a:r>
              <a:rPr lang="en-IN" sz="2200">
                <a:latin typeface="Times New Roman"/>
                <a:ea typeface="Times New Roman"/>
                <a:cs typeface="Times New Roman"/>
                <a:sym typeface="Times New Roman"/>
              </a:rPr>
              <a:t>							…..(1)</a:t>
            </a:r>
            <a:endParaRPr/>
          </a:p>
          <a:p>
            <a:pPr indent="-342900" lvl="0" marL="342900" rtl="0" algn="l">
              <a:lnSpc>
                <a:spcPct val="150000"/>
              </a:lnSpc>
              <a:spcBef>
                <a:spcPts val="480"/>
              </a:spcBef>
              <a:spcAft>
                <a:spcPts val="0"/>
              </a:spcAft>
              <a:buClr>
                <a:schemeClr val="dk1"/>
              </a:buClr>
              <a:buSzPts val="2400"/>
              <a:buNone/>
            </a:pPr>
            <a:r>
              <a:rPr lang="en-IN" sz="2400">
                <a:latin typeface="Times New Roman"/>
                <a:ea typeface="Times New Roman"/>
                <a:cs typeface="Times New Roman"/>
                <a:sym typeface="Times New Roman"/>
              </a:rPr>
              <a:t>The reflection coefficient for the two polarizations can be written as</a:t>
            </a:r>
            <a:endParaRPr/>
          </a:p>
          <a:p>
            <a:pPr indent="-342900" lvl="0" marL="342900" rtl="0" algn="l">
              <a:lnSpc>
                <a:spcPct val="150000"/>
              </a:lnSpc>
              <a:spcBef>
                <a:spcPts val="440"/>
              </a:spcBef>
              <a:spcAft>
                <a:spcPts val="0"/>
              </a:spcAft>
              <a:buClr>
                <a:schemeClr val="dk1"/>
              </a:buClr>
              <a:buSzPts val="2200"/>
              <a:buNone/>
            </a:pPr>
            <a:r>
              <a:rPr lang="en-IN" sz="2200">
                <a:latin typeface="Times New Roman"/>
                <a:ea typeface="Times New Roman"/>
                <a:cs typeface="Times New Roman"/>
                <a:sym typeface="Times New Roman"/>
              </a:rPr>
              <a:t>                                                        ..(2)                                                          ..(3)</a:t>
            </a:r>
            <a:endParaRPr sz="2200">
              <a:latin typeface="Times New Roman"/>
              <a:ea typeface="Times New Roman"/>
              <a:cs typeface="Times New Roman"/>
              <a:sym typeface="Times New Roman"/>
            </a:endParaRPr>
          </a:p>
        </p:txBody>
      </p:sp>
      <p:sp>
        <p:nvSpPr>
          <p:cNvPr id="22670" name="Google Shape;22670;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671" name="Google Shape;22671;p19"/>
          <p:cNvPicPr preferRelativeResize="0"/>
          <p:nvPr/>
        </p:nvPicPr>
        <p:blipFill rotWithShape="1">
          <a:blip r:embed="rId3">
            <a:alphaModFix/>
          </a:blip>
          <a:srcRect b="0" l="0" r="0" t="0"/>
          <a:stretch/>
        </p:blipFill>
        <p:spPr>
          <a:xfrm>
            <a:off x="3047999" y="4343400"/>
            <a:ext cx="2061029" cy="609600"/>
          </a:xfrm>
          <a:prstGeom prst="rect">
            <a:avLst/>
          </a:prstGeom>
          <a:noFill/>
          <a:ln>
            <a:noFill/>
          </a:ln>
        </p:spPr>
      </p:pic>
      <p:sp>
        <p:nvSpPr>
          <p:cNvPr id="22672" name="Google Shape;22672;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673" name="Google Shape;22673;p19"/>
          <p:cNvPicPr preferRelativeResize="0"/>
          <p:nvPr/>
        </p:nvPicPr>
        <p:blipFill rotWithShape="1">
          <a:blip r:embed="rId4">
            <a:alphaModFix/>
          </a:blip>
          <a:srcRect b="0" l="0" r="0" t="0"/>
          <a:stretch/>
        </p:blipFill>
        <p:spPr>
          <a:xfrm>
            <a:off x="4572000" y="5676900"/>
            <a:ext cx="3886200" cy="647700"/>
          </a:xfrm>
          <a:prstGeom prst="rect">
            <a:avLst/>
          </a:prstGeom>
          <a:noFill/>
          <a:ln>
            <a:noFill/>
          </a:ln>
        </p:spPr>
      </p:pic>
      <p:sp>
        <p:nvSpPr>
          <p:cNvPr id="22674" name="Google Shape;22674;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675" name="Google Shape;22675;p19"/>
          <p:cNvPicPr preferRelativeResize="0"/>
          <p:nvPr/>
        </p:nvPicPr>
        <p:blipFill rotWithShape="1">
          <a:blip r:embed="rId5">
            <a:alphaModFix/>
          </a:blip>
          <a:srcRect b="0" l="0" r="0" t="0"/>
          <a:stretch/>
        </p:blipFill>
        <p:spPr>
          <a:xfrm>
            <a:off x="76200" y="5634862"/>
            <a:ext cx="3886200" cy="64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79" name="Shape 22679"/>
        <p:cNvGrpSpPr/>
        <p:nvPr/>
      </p:nvGrpSpPr>
      <p:grpSpPr>
        <a:xfrm>
          <a:off x="0" y="0"/>
          <a:ext cx="0" cy="0"/>
          <a:chOff x="0" y="0"/>
          <a:chExt cx="0" cy="0"/>
        </a:xfrm>
      </p:grpSpPr>
      <p:sp>
        <p:nvSpPr>
          <p:cNvPr id="22680" name="Google Shape;22680;p20"/>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Space wave propagation over Flat Earth</a:t>
            </a:r>
            <a:endParaRPr sz="3200"/>
          </a:p>
        </p:txBody>
      </p:sp>
      <p:sp>
        <p:nvSpPr>
          <p:cNvPr id="22681" name="Google Shape;22681;p20"/>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2200"/>
              <a:buChar char="•"/>
            </a:pPr>
            <a:r>
              <a:rPr lang="en-IN" sz="2200">
                <a:latin typeface="Times New Roman"/>
                <a:ea typeface="Times New Roman"/>
                <a:cs typeface="Times New Roman"/>
                <a:sym typeface="Times New Roman"/>
              </a:rPr>
              <a:t>Let us now assume that the transmitting antenna radiates P watts of power Isotropically. The radiated E field at a distance R then is,</a:t>
            </a:r>
            <a:endParaRPr/>
          </a:p>
          <a:p>
            <a:pPr indent="-342900" lvl="0" marL="342900" rtl="0" algn="just">
              <a:lnSpc>
                <a:spcPct val="150000"/>
              </a:lnSpc>
              <a:spcBef>
                <a:spcPts val="440"/>
              </a:spcBef>
              <a:spcAft>
                <a:spcPts val="0"/>
              </a:spcAft>
              <a:buClr>
                <a:schemeClr val="dk1"/>
              </a:buClr>
              <a:buSzPts val="2200"/>
              <a:buNone/>
            </a:pPr>
            <a:r>
              <a:rPr lang="en-IN" sz="2200">
                <a:latin typeface="Times New Roman"/>
                <a:ea typeface="Times New Roman"/>
                <a:cs typeface="Times New Roman"/>
                <a:sym typeface="Times New Roman"/>
              </a:rPr>
              <a:t>                                                                  …(4)</a:t>
            </a:r>
            <a:endParaRPr/>
          </a:p>
          <a:p>
            <a:pPr indent="-342900" lvl="0" marL="342900" rtl="0" algn="just">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The electric field at the receiver, which is sum of the electric fields of the direct and the reflected waves can be written as</a:t>
            </a:r>
            <a:endParaRPr/>
          </a:p>
          <a:p>
            <a:pPr indent="-342900" lvl="0" marL="342900" rtl="0" algn="just">
              <a:lnSpc>
                <a:spcPct val="150000"/>
              </a:lnSpc>
              <a:spcBef>
                <a:spcPts val="440"/>
              </a:spcBef>
              <a:spcAft>
                <a:spcPts val="0"/>
              </a:spcAft>
              <a:buClr>
                <a:schemeClr val="dk1"/>
              </a:buClr>
              <a:buSzPts val="2200"/>
              <a:buNone/>
            </a:pPr>
            <a:r>
              <a:rPr lang="en-IN" sz="2200">
                <a:latin typeface="Times New Roman"/>
                <a:ea typeface="Times New Roman"/>
                <a:cs typeface="Times New Roman"/>
                <a:sym typeface="Times New Roman"/>
              </a:rPr>
              <a:t>                                                         ..(5)                                                        ...(6)</a:t>
            </a:r>
            <a:endParaRPr/>
          </a:p>
          <a:p>
            <a:pPr indent="-342900" lvl="0" marL="342900" rtl="0" algn="just">
              <a:lnSpc>
                <a:spcPct val="150000"/>
              </a:lnSpc>
              <a:spcBef>
                <a:spcPts val="480"/>
              </a:spcBef>
              <a:spcAft>
                <a:spcPts val="0"/>
              </a:spcAft>
              <a:buClr>
                <a:schemeClr val="dk1"/>
              </a:buClr>
              <a:buSzPts val="2400"/>
              <a:buNone/>
            </a:pPr>
            <a:r>
              <a:rPr lang="en-IN" sz="2400">
                <a:latin typeface="Times New Roman"/>
                <a:ea typeface="Times New Roman"/>
                <a:cs typeface="Times New Roman"/>
                <a:sym typeface="Times New Roman"/>
              </a:rPr>
              <a:t>From Fig. 10.8, we find,</a:t>
            </a:r>
            <a:endParaRPr/>
          </a:p>
          <a:p>
            <a:pPr indent="-342900" lvl="0" marL="342900" rtl="0" algn="just">
              <a:lnSpc>
                <a:spcPct val="150000"/>
              </a:lnSpc>
              <a:spcBef>
                <a:spcPts val="480"/>
              </a:spcBef>
              <a:spcAft>
                <a:spcPts val="0"/>
              </a:spcAft>
              <a:buClr>
                <a:schemeClr val="dk1"/>
              </a:buClr>
              <a:buSzPts val="2400"/>
              <a:buNone/>
            </a:pPr>
            <a:r>
              <a:rPr lang="en-IN" sz="2400">
                <a:latin typeface="Times New Roman"/>
                <a:ea typeface="Times New Roman"/>
                <a:cs typeface="Times New Roman"/>
                <a:sym typeface="Times New Roman"/>
              </a:rPr>
              <a:t>				…(7)  					     ….(8)</a:t>
            </a:r>
            <a:endParaRPr/>
          </a:p>
          <a:p>
            <a:pPr indent="-342900" lvl="0" marL="342900" rtl="0" algn="just">
              <a:lnSpc>
                <a:spcPct val="150000"/>
              </a:lnSpc>
              <a:spcBef>
                <a:spcPts val="480"/>
              </a:spcBef>
              <a:spcAft>
                <a:spcPts val="0"/>
              </a:spcAft>
              <a:buClr>
                <a:srgbClr val="FF0000"/>
              </a:buClr>
              <a:buSzPts val="2400"/>
              <a:buNone/>
            </a:pPr>
            <a:r>
              <a:rPr i="1" lang="en-IN" sz="2400">
                <a:solidFill>
                  <a:srgbClr val="FF0000"/>
                </a:solidFill>
                <a:latin typeface="Times New Roman"/>
                <a:ea typeface="Times New Roman"/>
                <a:cs typeface="Times New Roman"/>
                <a:sym typeface="Times New Roman"/>
              </a:rPr>
              <a:t>Since in this case , the reflection coefficient is almost equal to -1.</a:t>
            </a:r>
            <a:endParaRPr/>
          </a:p>
          <a:p>
            <a:pPr indent="-342900" lvl="0" marL="342900" rtl="0" algn="just">
              <a:lnSpc>
                <a:spcPct val="150000"/>
              </a:lnSpc>
              <a:spcBef>
                <a:spcPts val="480"/>
              </a:spcBef>
              <a:spcAft>
                <a:spcPts val="0"/>
              </a:spcAft>
              <a:buClr>
                <a:schemeClr val="dk1"/>
              </a:buClr>
              <a:buSzPts val="2400"/>
              <a:buNone/>
            </a:pPr>
            <a:r>
              <a:rPr lang="en-IN" sz="2400">
                <a:latin typeface="Times New Roman"/>
                <a:ea typeface="Times New Roman"/>
                <a:cs typeface="Times New Roman"/>
                <a:sym typeface="Times New Roman"/>
              </a:rPr>
              <a:t>Now for d &gt;&gt; h1 and h2,                          …(9)                              …(10)   </a:t>
            </a:r>
            <a:endParaRPr/>
          </a:p>
          <a:p>
            <a:pPr indent="-342900" lvl="0" marL="342900" rtl="0" algn="just">
              <a:lnSpc>
                <a:spcPct val="150000"/>
              </a:lnSpc>
              <a:spcBef>
                <a:spcPts val="480"/>
              </a:spcBef>
              <a:spcAft>
                <a:spcPts val="0"/>
              </a:spcAft>
              <a:buClr>
                <a:schemeClr val="dk1"/>
              </a:buClr>
              <a:buSzPts val="2400"/>
              <a:buNone/>
            </a:pPr>
            <a:r>
              <a:t/>
            </a:r>
            <a:endParaRPr i="1" sz="2400">
              <a:solidFill>
                <a:srgbClr val="FF0000"/>
              </a:solidFill>
              <a:latin typeface="Times New Roman"/>
              <a:ea typeface="Times New Roman"/>
              <a:cs typeface="Times New Roman"/>
              <a:sym typeface="Times New Roman"/>
            </a:endParaRPr>
          </a:p>
          <a:p>
            <a:pPr indent="-342900" lvl="0" marL="342900" rtl="0" algn="just">
              <a:lnSpc>
                <a:spcPct val="15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lnSpc>
                <a:spcPct val="15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lnSpc>
                <a:spcPct val="150000"/>
              </a:lnSpc>
              <a:spcBef>
                <a:spcPts val="440"/>
              </a:spcBef>
              <a:spcAft>
                <a:spcPts val="0"/>
              </a:spcAft>
              <a:buClr>
                <a:schemeClr val="dk1"/>
              </a:buClr>
              <a:buSzPts val="2200"/>
              <a:buNone/>
            </a:pPr>
            <a:r>
              <a:t/>
            </a:r>
            <a:endParaRPr sz="2200">
              <a:latin typeface="Times New Roman"/>
              <a:ea typeface="Times New Roman"/>
              <a:cs typeface="Times New Roman"/>
              <a:sym typeface="Times New Roman"/>
            </a:endParaRPr>
          </a:p>
        </p:txBody>
      </p:sp>
      <p:sp>
        <p:nvSpPr>
          <p:cNvPr id="22682" name="Google Shape;22682;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683" name="Google Shape;22683;p20"/>
          <p:cNvPicPr preferRelativeResize="0"/>
          <p:nvPr/>
        </p:nvPicPr>
        <p:blipFill rotWithShape="1">
          <a:blip r:embed="rId3">
            <a:alphaModFix/>
          </a:blip>
          <a:srcRect b="0" l="0" r="0" t="0"/>
          <a:stretch/>
        </p:blipFill>
        <p:spPr>
          <a:xfrm>
            <a:off x="2971800" y="1828800"/>
            <a:ext cx="1412240" cy="799381"/>
          </a:xfrm>
          <a:prstGeom prst="rect">
            <a:avLst/>
          </a:prstGeom>
          <a:noFill/>
          <a:ln>
            <a:noFill/>
          </a:ln>
        </p:spPr>
      </p:pic>
      <p:sp>
        <p:nvSpPr>
          <p:cNvPr id="22684" name="Google Shape;22684;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685" name="Google Shape;22685;p20"/>
          <p:cNvPicPr preferRelativeResize="0"/>
          <p:nvPr/>
        </p:nvPicPr>
        <p:blipFill rotWithShape="1">
          <a:blip r:embed="rId4">
            <a:alphaModFix/>
          </a:blip>
          <a:srcRect b="0" l="0" r="0" t="0"/>
          <a:stretch/>
        </p:blipFill>
        <p:spPr>
          <a:xfrm>
            <a:off x="76200" y="3487711"/>
            <a:ext cx="3962400" cy="779489"/>
          </a:xfrm>
          <a:prstGeom prst="rect">
            <a:avLst/>
          </a:prstGeom>
          <a:noFill/>
          <a:ln>
            <a:noFill/>
          </a:ln>
        </p:spPr>
      </p:pic>
      <p:sp>
        <p:nvSpPr>
          <p:cNvPr id="22686" name="Google Shape;22686;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687" name="Google Shape;22687;p20"/>
          <p:cNvPicPr preferRelativeResize="0"/>
          <p:nvPr/>
        </p:nvPicPr>
        <p:blipFill rotWithShape="1">
          <a:blip r:embed="rId5">
            <a:alphaModFix/>
          </a:blip>
          <a:srcRect b="0" l="0" r="0" t="0"/>
          <a:stretch/>
        </p:blipFill>
        <p:spPr>
          <a:xfrm>
            <a:off x="41031" y="4876800"/>
            <a:ext cx="2549769" cy="381000"/>
          </a:xfrm>
          <a:prstGeom prst="rect">
            <a:avLst/>
          </a:prstGeom>
          <a:noFill/>
          <a:ln>
            <a:noFill/>
          </a:ln>
        </p:spPr>
      </p:pic>
      <p:sp>
        <p:nvSpPr>
          <p:cNvPr id="22688" name="Google Shape;22688;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689" name="Google Shape;22689;p20"/>
          <p:cNvPicPr preferRelativeResize="0"/>
          <p:nvPr/>
        </p:nvPicPr>
        <p:blipFill rotWithShape="1">
          <a:blip r:embed="rId6">
            <a:alphaModFix/>
          </a:blip>
          <a:srcRect b="0" l="0" r="0" t="0"/>
          <a:stretch/>
        </p:blipFill>
        <p:spPr>
          <a:xfrm>
            <a:off x="4876799" y="4876800"/>
            <a:ext cx="2549769" cy="381000"/>
          </a:xfrm>
          <a:prstGeom prst="rect">
            <a:avLst/>
          </a:prstGeom>
          <a:noFill/>
          <a:ln>
            <a:noFill/>
          </a:ln>
        </p:spPr>
      </p:pic>
      <p:pic>
        <p:nvPicPr>
          <p:cNvPr id="22690" name="Google Shape;22690;p20"/>
          <p:cNvPicPr preferRelativeResize="0"/>
          <p:nvPr/>
        </p:nvPicPr>
        <p:blipFill rotWithShape="1">
          <a:blip r:embed="rId7">
            <a:alphaModFix/>
          </a:blip>
          <a:srcRect b="0" l="0" r="0" t="0"/>
          <a:stretch/>
        </p:blipFill>
        <p:spPr>
          <a:xfrm>
            <a:off x="3429000" y="6141721"/>
            <a:ext cx="1589809" cy="411479"/>
          </a:xfrm>
          <a:prstGeom prst="rect">
            <a:avLst/>
          </a:prstGeom>
          <a:noFill/>
          <a:ln>
            <a:noFill/>
          </a:ln>
        </p:spPr>
      </p:pic>
      <p:pic>
        <p:nvPicPr>
          <p:cNvPr id="22691" name="Google Shape;22691;p20"/>
          <p:cNvPicPr preferRelativeResize="0"/>
          <p:nvPr/>
        </p:nvPicPr>
        <p:blipFill rotWithShape="1">
          <a:blip r:embed="rId8">
            <a:alphaModFix/>
          </a:blip>
          <a:srcRect b="0" l="0" r="0" t="0"/>
          <a:stretch/>
        </p:blipFill>
        <p:spPr>
          <a:xfrm>
            <a:off x="6096000" y="5943600"/>
            <a:ext cx="1828800" cy="609600"/>
          </a:xfrm>
          <a:prstGeom prst="rect">
            <a:avLst/>
          </a:prstGeom>
          <a:noFill/>
          <a:ln>
            <a:noFill/>
          </a:ln>
        </p:spPr>
      </p:pic>
      <p:sp>
        <p:nvSpPr>
          <p:cNvPr id="22692" name="Google Shape;22692;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693" name="Google Shape;22693;p20"/>
          <p:cNvPicPr preferRelativeResize="0"/>
          <p:nvPr/>
        </p:nvPicPr>
        <p:blipFill rotWithShape="1">
          <a:blip r:embed="rId9">
            <a:alphaModFix/>
          </a:blip>
          <a:srcRect b="0" l="0" r="0" t="0"/>
          <a:stretch/>
        </p:blipFill>
        <p:spPr>
          <a:xfrm>
            <a:off x="4800600" y="3519526"/>
            <a:ext cx="3571672" cy="671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97" name="Shape 22697"/>
        <p:cNvGrpSpPr/>
        <p:nvPr/>
      </p:nvGrpSpPr>
      <p:grpSpPr>
        <a:xfrm>
          <a:off x="0" y="0"/>
          <a:ext cx="0" cy="0"/>
          <a:chOff x="0" y="0"/>
          <a:chExt cx="0" cy="0"/>
        </a:xfrm>
      </p:grpSpPr>
      <p:sp>
        <p:nvSpPr>
          <p:cNvPr id="22698" name="Google Shape;22698;p2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lang="en-IN" sz="3200">
                <a:solidFill>
                  <a:srgbClr val="FF0000"/>
                </a:solidFill>
                <a:latin typeface="Times New Roman"/>
                <a:ea typeface="Times New Roman"/>
                <a:cs typeface="Times New Roman"/>
                <a:sym typeface="Times New Roman"/>
              </a:rPr>
              <a:t>Space wave propagation over Flat Earth</a:t>
            </a:r>
            <a:endParaRPr sz="3200"/>
          </a:p>
        </p:txBody>
      </p:sp>
      <p:sp>
        <p:nvSpPr>
          <p:cNvPr id="22699" name="Google Shape;22699;p21"/>
          <p:cNvSpPr txBox="1"/>
          <p:nvPr>
            <p:ph idx="1" type="body"/>
          </p:nvPr>
        </p:nvSpPr>
        <p:spPr>
          <a:xfrm>
            <a:off x="0" y="609600"/>
            <a:ext cx="9144000" cy="6096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200"/>
              <a:buChar char="•"/>
            </a:pPr>
            <a:r>
              <a:rPr lang="en-IN" sz="2200">
                <a:latin typeface="Times New Roman"/>
                <a:ea typeface="Times New Roman"/>
                <a:cs typeface="Times New Roman"/>
                <a:sym typeface="Times New Roman"/>
              </a:rPr>
              <a:t>Substituting equation (9) and (10) in (6), we get,</a:t>
            </a:r>
            <a:endParaRPr/>
          </a:p>
          <a:p>
            <a:pPr indent="-342900" lvl="0" marL="342900" rtl="0" algn="l">
              <a:lnSpc>
                <a:spcPct val="150000"/>
              </a:lnSpc>
              <a:spcBef>
                <a:spcPts val="440"/>
              </a:spcBef>
              <a:spcAft>
                <a:spcPts val="0"/>
              </a:spcAft>
              <a:buClr>
                <a:schemeClr val="dk1"/>
              </a:buClr>
              <a:buSzPts val="2200"/>
              <a:buNone/>
            </a:pPr>
            <a:r>
              <a:t/>
            </a:r>
            <a:endParaRPr sz="2200">
              <a:latin typeface="Times New Roman"/>
              <a:ea typeface="Times New Roman"/>
              <a:cs typeface="Times New Roman"/>
              <a:sym typeface="Times New Roman"/>
            </a:endParaRPr>
          </a:p>
          <a:p>
            <a:pPr indent="-342900" lvl="0" marL="342900" rtl="0" algn="l">
              <a:lnSpc>
                <a:spcPct val="150000"/>
              </a:lnSpc>
              <a:spcBef>
                <a:spcPts val="440"/>
              </a:spcBef>
              <a:spcAft>
                <a:spcPts val="0"/>
              </a:spcAft>
              <a:buClr>
                <a:schemeClr val="dk1"/>
              </a:buClr>
              <a:buSzPts val="2200"/>
              <a:buNone/>
            </a:pPr>
            <a:r>
              <a:t/>
            </a:r>
            <a:endParaRPr sz="2200">
              <a:latin typeface="Times New Roman"/>
              <a:ea typeface="Times New Roman"/>
              <a:cs typeface="Times New Roman"/>
              <a:sym typeface="Times New Roman"/>
            </a:endParaRPr>
          </a:p>
          <a:p>
            <a:pPr indent="-342900" lvl="0" marL="342900" rtl="0" algn="l">
              <a:lnSpc>
                <a:spcPct val="150000"/>
              </a:lnSpc>
              <a:spcBef>
                <a:spcPts val="440"/>
              </a:spcBef>
              <a:spcAft>
                <a:spcPts val="0"/>
              </a:spcAft>
              <a:buClr>
                <a:schemeClr val="dk1"/>
              </a:buClr>
              <a:buSzPts val="2200"/>
              <a:buNone/>
            </a:pPr>
            <a:r>
              <a:rPr lang="en-IN" sz="2200">
                <a:latin typeface="Times New Roman"/>
                <a:ea typeface="Times New Roman"/>
                <a:cs typeface="Times New Roman"/>
                <a:sym typeface="Times New Roman"/>
              </a:rPr>
              <a:t>					    …(11)</a:t>
            </a:r>
            <a:endParaRPr/>
          </a:p>
          <a:p>
            <a:pPr indent="-342900" lvl="0" marL="342900" rtl="0" algn="l">
              <a:lnSpc>
                <a:spcPct val="150000"/>
              </a:lnSpc>
              <a:spcBef>
                <a:spcPts val="440"/>
              </a:spcBef>
              <a:spcAft>
                <a:spcPts val="0"/>
              </a:spcAft>
              <a:buClr>
                <a:schemeClr val="dk1"/>
              </a:buClr>
              <a:buSzPts val="2200"/>
              <a:buChar char="•"/>
            </a:pPr>
            <a:r>
              <a:rPr lang="en-IN" sz="2200">
                <a:latin typeface="Times New Roman"/>
                <a:ea typeface="Times New Roman"/>
                <a:cs typeface="Times New Roman"/>
                <a:sym typeface="Times New Roman"/>
              </a:rPr>
              <a:t>The electric field strength  of the space wave has decaying sinusoidal variation as shown in Fig.10.9.</a:t>
            </a:r>
            <a:endParaRPr/>
          </a:p>
          <a:p>
            <a:pPr indent="-203200" lvl="0" marL="342900" rtl="0" algn="l">
              <a:lnSpc>
                <a:spcPct val="150000"/>
              </a:lnSpc>
              <a:spcBef>
                <a:spcPts val="440"/>
              </a:spcBef>
              <a:spcAft>
                <a:spcPts val="0"/>
              </a:spcAft>
              <a:buClr>
                <a:schemeClr val="dk1"/>
              </a:buClr>
              <a:buSzPts val="2200"/>
              <a:buNone/>
            </a:pPr>
            <a:r>
              <a:t/>
            </a:r>
            <a:endParaRPr sz="2200">
              <a:latin typeface="Times New Roman"/>
              <a:ea typeface="Times New Roman"/>
              <a:cs typeface="Times New Roman"/>
              <a:sym typeface="Times New Roman"/>
            </a:endParaRPr>
          </a:p>
        </p:txBody>
      </p:sp>
      <p:sp>
        <p:nvSpPr>
          <p:cNvPr id="22700" name="Google Shape;22700;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01" name="Google Shape;22701;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02" name="Google Shape;22702;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03" name="Google Shape;22703;p21"/>
          <p:cNvPicPr preferRelativeResize="0"/>
          <p:nvPr/>
        </p:nvPicPr>
        <p:blipFill rotWithShape="1">
          <a:blip r:embed="rId3">
            <a:alphaModFix/>
          </a:blip>
          <a:srcRect b="0" l="0" r="0" t="0"/>
          <a:stretch/>
        </p:blipFill>
        <p:spPr>
          <a:xfrm>
            <a:off x="533400" y="1371600"/>
            <a:ext cx="3540640" cy="685800"/>
          </a:xfrm>
          <a:prstGeom prst="rect">
            <a:avLst/>
          </a:prstGeom>
          <a:noFill/>
          <a:ln>
            <a:noFill/>
          </a:ln>
        </p:spPr>
      </p:pic>
      <p:sp>
        <p:nvSpPr>
          <p:cNvPr id="22704" name="Google Shape;22704;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05" name="Google Shape;22705;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06" name="Google Shape;22706;p21"/>
          <p:cNvPicPr preferRelativeResize="0"/>
          <p:nvPr/>
        </p:nvPicPr>
        <p:blipFill rotWithShape="1">
          <a:blip r:embed="rId4">
            <a:alphaModFix/>
          </a:blip>
          <a:srcRect b="0" l="0" r="0" t="0"/>
          <a:stretch/>
        </p:blipFill>
        <p:spPr>
          <a:xfrm>
            <a:off x="460664" y="2362200"/>
            <a:ext cx="744681" cy="381000"/>
          </a:xfrm>
          <a:prstGeom prst="rect">
            <a:avLst/>
          </a:prstGeom>
          <a:noFill/>
          <a:ln>
            <a:noFill/>
          </a:ln>
        </p:spPr>
      </p:pic>
      <p:pic>
        <p:nvPicPr>
          <p:cNvPr id="22707" name="Google Shape;22707;p21"/>
          <p:cNvPicPr preferRelativeResize="0"/>
          <p:nvPr/>
        </p:nvPicPr>
        <p:blipFill rotWithShape="1">
          <a:blip r:embed="rId5">
            <a:alphaModFix/>
          </a:blip>
          <a:srcRect b="0" l="0" r="0" t="0"/>
          <a:stretch/>
        </p:blipFill>
        <p:spPr>
          <a:xfrm>
            <a:off x="990600" y="4038600"/>
            <a:ext cx="6553201" cy="2667000"/>
          </a:xfrm>
          <a:prstGeom prst="rect">
            <a:avLst/>
          </a:prstGeom>
          <a:noFill/>
          <a:ln>
            <a:noFill/>
          </a:ln>
        </p:spPr>
      </p:pic>
      <p:sp>
        <p:nvSpPr>
          <p:cNvPr id="22708" name="Google Shape;22708;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709" name="Google Shape;22709;p21"/>
          <p:cNvPicPr preferRelativeResize="0"/>
          <p:nvPr/>
        </p:nvPicPr>
        <p:blipFill rotWithShape="1">
          <a:blip r:embed="rId6">
            <a:alphaModFix/>
          </a:blip>
          <a:srcRect b="0" l="0" r="0" t="0"/>
          <a:stretch/>
        </p:blipFill>
        <p:spPr>
          <a:xfrm>
            <a:off x="1295400" y="2209800"/>
            <a:ext cx="2286000" cy="6154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