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sldIdLst>
    <p:sldId id="258" r:id="rId2"/>
    <p:sldId id="695" r:id="rId3"/>
    <p:sldId id="696" r:id="rId4"/>
    <p:sldId id="753" r:id="rId5"/>
    <p:sldId id="755" r:id="rId6"/>
    <p:sldId id="754" r:id="rId7"/>
    <p:sldId id="665" r:id="rId8"/>
    <p:sldId id="710" r:id="rId9"/>
    <p:sldId id="714" r:id="rId10"/>
    <p:sldId id="756" r:id="rId11"/>
    <p:sldId id="757" r:id="rId12"/>
    <p:sldId id="758" r:id="rId13"/>
    <p:sldId id="715" r:id="rId14"/>
    <p:sldId id="717" r:id="rId15"/>
    <p:sldId id="711" r:id="rId16"/>
    <p:sldId id="656" r:id="rId17"/>
    <p:sldId id="659" r:id="rId18"/>
    <p:sldId id="662" r:id="rId19"/>
    <p:sldId id="660" r:id="rId20"/>
    <p:sldId id="663" r:id="rId21"/>
    <p:sldId id="683" r:id="rId22"/>
    <p:sldId id="661" r:id="rId23"/>
    <p:sldId id="684" r:id="rId24"/>
    <p:sldId id="666" r:id="rId25"/>
    <p:sldId id="657" r:id="rId26"/>
    <p:sldId id="668" r:id="rId27"/>
    <p:sldId id="720" r:id="rId28"/>
    <p:sldId id="721" r:id="rId29"/>
    <p:sldId id="723" r:id="rId30"/>
    <p:sldId id="669" r:id="rId31"/>
    <p:sldId id="722" r:id="rId32"/>
    <p:sldId id="685" r:id="rId33"/>
    <p:sldId id="739" r:id="rId34"/>
    <p:sldId id="740" r:id="rId35"/>
    <p:sldId id="741" r:id="rId36"/>
    <p:sldId id="742" r:id="rId37"/>
    <p:sldId id="743" r:id="rId38"/>
    <p:sldId id="724" r:id="rId39"/>
    <p:sldId id="725" r:id="rId40"/>
    <p:sldId id="726" r:id="rId41"/>
    <p:sldId id="727" r:id="rId42"/>
    <p:sldId id="728" r:id="rId43"/>
    <p:sldId id="729" r:id="rId44"/>
    <p:sldId id="730" r:id="rId45"/>
    <p:sldId id="731" r:id="rId46"/>
    <p:sldId id="732" r:id="rId47"/>
    <p:sldId id="733" r:id="rId48"/>
    <p:sldId id="734" r:id="rId49"/>
    <p:sldId id="735" r:id="rId50"/>
    <p:sldId id="749" r:id="rId51"/>
    <p:sldId id="750" r:id="rId52"/>
    <p:sldId id="759" r:id="rId53"/>
    <p:sldId id="760" r:id="rId54"/>
    <p:sldId id="761" r:id="rId55"/>
    <p:sldId id="744" r:id="rId56"/>
    <p:sldId id="747" r:id="rId57"/>
    <p:sldId id="746" r:id="rId58"/>
    <p:sldId id="698" r:id="rId59"/>
    <p:sldId id="702" r:id="rId60"/>
    <p:sldId id="700" r:id="rId61"/>
    <p:sldId id="762" r:id="rId62"/>
    <p:sldId id="764" r:id="rId63"/>
    <p:sldId id="706" r:id="rId64"/>
    <p:sldId id="751" r:id="rId65"/>
    <p:sldId id="765" r:id="rId66"/>
    <p:sldId id="766" r:id="rId67"/>
    <p:sldId id="708" r:id="rId68"/>
    <p:sldId id="667" r:id="rId69"/>
    <p:sldId id="658" r:id="rId70"/>
    <p:sldId id="681" r:id="rId71"/>
    <p:sldId id="752" r:id="rId72"/>
    <p:sldId id="767" r:id="rId73"/>
    <p:sldId id="691" r:id="rId74"/>
    <p:sldId id="694" r:id="rId75"/>
    <p:sldId id="542" r:id="rId76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9C37B21B-3BD0-479D-8A21-E42DE3CEDAC3}">
          <p14:sldIdLst>
            <p14:sldId id="258"/>
            <p14:sldId id="695"/>
            <p14:sldId id="696"/>
            <p14:sldId id="753"/>
            <p14:sldId id="755"/>
            <p14:sldId id="754"/>
            <p14:sldId id="665"/>
            <p14:sldId id="710"/>
            <p14:sldId id="714"/>
            <p14:sldId id="756"/>
            <p14:sldId id="757"/>
            <p14:sldId id="758"/>
            <p14:sldId id="715"/>
            <p14:sldId id="717"/>
            <p14:sldId id="711"/>
            <p14:sldId id="656"/>
            <p14:sldId id="659"/>
            <p14:sldId id="662"/>
            <p14:sldId id="660"/>
            <p14:sldId id="663"/>
            <p14:sldId id="683"/>
            <p14:sldId id="661"/>
            <p14:sldId id="684"/>
            <p14:sldId id="666"/>
            <p14:sldId id="657"/>
            <p14:sldId id="668"/>
            <p14:sldId id="720"/>
            <p14:sldId id="721"/>
            <p14:sldId id="723"/>
            <p14:sldId id="669"/>
            <p14:sldId id="722"/>
            <p14:sldId id="685"/>
            <p14:sldId id="739"/>
            <p14:sldId id="740"/>
            <p14:sldId id="741"/>
            <p14:sldId id="742"/>
            <p14:sldId id="74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49"/>
            <p14:sldId id="750"/>
            <p14:sldId id="759"/>
            <p14:sldId id="760"/>
            <p14:sldId id="761"/>
            <p14:sldId id="744"/>
            <p14:sldId id="747"/>
            <p14:sldId id="746"/>
            <p14:sldId id="698"/>
            <p14:sldId id="702"/>
            <p14:sldId id="700"/>
            <p14:sldId id="762"/>
            <p14:sldId id="764"/>
            <p14:sldId id="706"/>
            <p14:sldId id="751"/>
            <p14:sldId id="765"/>
            <p14:sldId id="766"/>
            <p14:sldId id="708"/>
            <p14:sldId id="667"/>
            <p14:sldId id="658"/>
            <p14:sldId id="681"/>
            <p14:sldId id="752"/>
            <p14:sldId id="767"/>
            <p14:sldId id="691"/>
            <p14:sldId id="694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8" autoAdjust="0"/>
    <p:restoredTop sz="94660"/>
  </p:normalViewPr>
  <p:slideViewPr>
    <p:cSldViewPr>
      <p:cViewPr varScale="1">
        <p:scale>
          <a:sx n="37" d="100"/>
          <a:sy n="37" d="100"/>
        </p:scale>
        <p:origin x="60" y="45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2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Werte</a:t>
            </a:r>
            <a:r>
              <a:rPr lang="en-US" dirty="0"/>
              <a:t> in </a:t>
            </a:r>
            <a:r>
              <a:rPr lang="en-US" dirty="0" err="1"/>
              <a:t>Sek</a:t>
            </a:r>
            <a:r>
              <a:rPr lang="en-US" dirty="0"/>
              <a:t>.</a:t>
            </a:r>
            <a:r>
              <a:rPr lang="en-US" baseline="0" dirty="0"/>
              <a:t> (</a:t>
            </a:r>
            <a:r>
              <a:rPr lang="en-US" dirty="0"/>
              <a:t>log.</a:t>
            </a:r>
            <a:r>
              <a:rPr lang="en-US" baseline="0" dirty="0"/>
              <a:t> </a:t>
            </a:r>
            <a:r>
              <a:rPr lang="en-US" baseline="0" dirty="0" err="1"/>
              <a:t>Skala</a:t>
            </a:r>
            <a:r>
              <a:rPr lang="en-US" baseline="0" dirty="0"/>
              <a:t>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INSERT ohne Prepare()</c:v>
                </c:pt>
                <c:pt idx="1">
                  <c:v>INSERT mit Prepare()</c:v>
                </c:pt>
                <c:pt idx="2">
                  <c:v>SP + TVP</c:v>
                </c:pt>
                <c:pt idx="3">
                  <c:v>INSERT + TVP</c:v>
                </c:pt>
                <c:pt idx="4">
                  <c:v>BulkCopy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3400</c:v>
                </c:pt>
                <c:pt idx="1">
                  <c:v>3040</c:v>
                </c:pt>
                <c:pt idx="2">
                  <c:v>9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6-4D1D-8A96-1594FCD34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448896"/>
        <c:axId val="123715192"/>
      </c:barChart>
      <c:catAx>
        <c:axId val="18044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15192"/>
        <c:crosses val="autoZero"/>
        <c:auto val="1"/>
        <c:lblAlgn val="ctr"/>
        <c:lblOffset val="100"/>
        <c:noMultiLvlLbl val="0"/>
      </c:catAx>
      <c:valAx>
        <c:axId val="123715192"/>
        <c:scaling>
          <c:logBase val="10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488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9482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Title Slide: Used for the beginning of a movie and should contain only the title of the movie. Use this slide for one or two-line titles. Please cap each letter of every significant word. Do not cap such words as </a:t>
            </a:r>
            <a:r>
              <a:rPr lang="en-US" altLang="en-US"/>
              <a:t>“</a:t>
            </a:r>
            <a:r>
              <a:rPr lang="en-US"/>
              <a:t>a</a:t>
            </a:r>
            <a:r>
              <a:rPr lang="en-US" altLang="en-US"/>
              <a:t>”</a:t>
            </a:r>
            <a:r>
              <a:rPr lang="en-US"/>
              <a:t>, </a:t>
            </a:r>
            <a:r>
              <a:rPr lang="en-US" altLang="en-US"/>
              <a:t>“</a:t>
            </a:r>
            <a:r>
              <a:rPr lang="en-US"/>
              <a:t>and</a:t>
            </a:r>
            <a:r>
              <a:rPr lang="en-US" altLang="en-US"/>
              <a:t>”</a:t>
            </a:r>
            <a:r>
              <a:rPr lang="en-US"/>
              <a:t>, or </a:t>
            </a:r>
            <a:r>
              <a:rPr lang="en-US" altLang="en-US"/>
              <a:t>“</a:t>
            </a:r>
            <a:r>
              <a:rPr lang="en-US"/>
              <a:t>for.</a:t>
            </a:r>
            <a:r>
              <a:rPr lang="en-US" altLang="en-US"/>
              <a:t>”</a:t>
            </a:r>
            <a:r>
              <a:rPr lang="en-US"/>
              <a:t> Please be concise with title naming and eliminate as many small words as possible.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3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1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5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7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2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09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3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41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Header with Bullets and Sub-Bullet Slide: Use only two bullet points with 2 lines of sub-bullets. If more if more than 5 bullets/sub-bullets are needed, copy this slide and make another set of 2 or less bullet/sub-bullet points.</a:t>
            </a:r>
          </a:p>
        </p:txBody>
      </p:sp>
    </p:spTree>
    <p:extLst>
      <p:ext uri="{BB962C8B-B14F-4D97-AF65-F5344CB8AC3E}">
        <p14:creationId xmlns:p14="http://schemas.microsoft.com/office/powerpoint/2010/main" val="129071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8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8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Header with Bullets and Sub-Bullet Slide: Use only two bullet points with 2 lines of sub-bullets. If more if more than 5 bullets/sub-bullets are needed, copy this slide and make another set of 2 or less bullet/sub-bullet points.</a:t>
            </a:r>
          </a:p>
        </p:txBody>
      </p:sp>
    </p:spTree>
    <p:extLst>
      <p:ext uri="{BB962C8B-B14F-4D97-AF65-F5344CB8AC3E}">
        <p14:creationId xmlns:p14="http://schemas.microsoft.com/office/powerpoint/2010/main" val="83973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81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2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72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2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42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54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63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28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6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45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3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13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23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3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37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65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38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41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8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48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15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05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25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5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10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Header with Bullets and Sub-Bullet Slide: Use only two bullet points with 2 lines of sub-bullets. If more if more than 5 bullets/sub-bullets are needed, copy this slide and make another set of 2 or less bullet/sub-bullet points.</a:t>
            </a:r>
          </a:p>
        </p:txBody>
      </p:sp>
    </p:spTree>
    <p:extLst>
      <p:ext uri="{BB962C8B-B14F-4D97-AF65-F5344CB8AC3E}">
        <p14:creationId xmlns:p14="http://schemas.microsoft.com/office/powerpoint/2010/main" val="3348400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409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912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8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Header with Bullets and Sub-Bullet Slide: Use only two bullet points with 2 lines of sub-bullets. If more if more than 5 bullets/sub-bullets are needed, copy this slide and make another set of 2 or less bullet/sub-bullet points.</a:t>
            </a:r>
          </a:p>
        </p:txBody>
      </p:sp>
    </p:spTree>
    <p:extLst>
      <p:ext uri="{BB962C8B-B14F-4D97-AF65-F5344CB8AC3E}">
        <p14:creationId xmlns:p14="http://schemas.microsoft.com/office/powerpoint/2010/main" val="294896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287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302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Header with Bullets and Sub-Bullet Slide: Use only two bullet points with 2 lines of sub-bullets. If more if more than 5 bullets/sub-bullets are needed, copy this slide and make another set of 2 or less bullet/sub-bullet points.</a:t>
            </a:r>
          </a:p>
        </p:txBody>
      </p:sp>
    </p:spTree>
    <p:extLst>
      <p:ext uri="{BB962C8B-B14F-4D97-AF65-F5344CB8AC3E}">
        <p14:creationId xmlns:p14="http://schemas.microsoft.com/office/powerpoint/2010/main" val="35863421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705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010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767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518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633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0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088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0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67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335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895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/>
              <a:t>Header and Code Slide: Use this slide when code and a title for that code is needed. Auto-shrink text to make sure the code doesn</a:t>
            </a:r>
            <a:r>
              <a:rPr lang="en-US" altLang="en-US" sz="2000"/>
              <a:t>’</a:t>
            </a:r>
            <a:r>
              <a:rPr lang="en-US" sz="2000"/>
              <a:t>t break in the wrong places. </a:t>
            </a:r>
          </a:p>
        </p:txBody>
      </p:sp>
    </p:spTree>
    <p:extLst>
      <p:ext uri="{BB962C8B-B14F-4D97-AF65-F5344CB8AC3E}">
        <p14:creationId xmlns:p14="http://schemas.microsoft.com/office/powerpoint/2010/main" val="410474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9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2000"/>
              <a:t>Single Line Slide: Used for one line of text and to emphasize a point. This slide should not be used as a title slide since it is specifically for text within the body of movie, so a smaller font size is used. It should be used for longer phrases or sentences.</a:t>
            </a:r>
            <a:endParaRPr lang="en-US" sz="360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4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</a:rPr>
              <a:t>Header with Subtitle and Bullets: Use this slide when you need a subtitle for your header. Do not use sub-bullets in this template. Bullet points should be short and concise.</a:t>
            </a:r>
            <a:endParaRPr lang="en-US" sz="36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6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62656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 userDrawn="1"/>
        </p:nvSpPr>
        <p:spPr bwMode="auto">
          <a:xfrm>
            <a:off x="5613400" y="6530975"/>
            <a:ext cx="937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4000" dirty="0">
                <a:latin typeface="+mn-lt"/>
              </a:rPr>
              <a:t>- quoted person</a:t>
            </a:r>
            <a:r>
              <a:rPr lang="en-US" altLang="en-US" sz="4000" dirty="0">
                <a:latin typeface="+mn-lt"/>
              </a:rPr>
              <a:t>’</a:t>
            </a:r>
            <a:r>
              <a:rPr lang="en-US" sz="4000" dirty="0">
                <a:latin typeface="+mn-lt"/>
              </a:rPr>
              <a:t>s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70000" y="1905000"/>
            <a:ext cx="13716000" cy="37338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lang="en-US" sz="4000" b="0" i="1" u="none" baseline="0" smtClean="0">
                <a:latin typeface="+mn-lt"/>
                <a:cs typeface="Helvetica Light"/>
              </a:defRPr>
            </a:lvl1pPr>
            <a:lvl2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000" b="0" i="0">
                <a:latin typeface="Bk Avenir Book"/>
                <a:cs typeface="Bk Avenir Book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583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70000" y="1905000"/>
            <a:ext cx="13716000" cy="51054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lang="en-US" sz="4000" b="0" i="0" u="none" baseline="0" smtClean="0">
                <a:latin typeface="+mn-lt"/>
                <a:cs typeface="Helvetica Light"/>
              </a:defRPr>
            </a:lvl1pPr>
            <a:lvl2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000" b="0" i="0">
                <a:latin typeface="+mn-lt"/>
                <a:cs typeface="Helvetica Light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96528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0000" y="2514600"/>
            <a:ext cx="13716000" cy="556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lang="en-US" sz="2000" u="none" baseline="0" smtClean="0">
                <a:latin typeface="+mn-lt"/>
                <a:cs typeface="Andale Mono"/>
              </a:defRPr>
            </a:lvl1pPr>
            <a:lvl2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000" b="0" i="0">
                <a:latin typeface="Bk Avenir Book"/>
                <a:cs typeface="Bk Avenir Book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70000" y="838200"/>
            <a:ext cx="13716000" cy="1052513"/>
          </a:xfrm>
          <a:prstGeom prst="rect">
            <a:avLst/>
          </a:prstGeom>
        </p:spPr>
        <p:txBody>
          <a:bodyPr vert="horz"/>
          <a:lstStyle>
            <a:lvl1pPr algn="l">
              <a:defRPr sz="6300" b="1" i="0">
                <a:latin typeface="+mj-lt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44087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70000" y="1905000"/>
            <a:ext cx="13716000" cy="556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lang="en-US" sz="2000" u="none" baseline="0" smtClean="0">
                <a:latin typeface="+mn-lt"/>
                <a:cs typeface="Andale Mono"/>
              </a:defRPr>
            </a:lvl1pPr>
            <a:lvl2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000" b="0" i="0">
                <a:latin typeface="Bk Avenir Book"/>
                <a:cs typeface="Bk Avenir Book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10521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>
            <a:spLocks noChangeShapeType="1"/>
          </p:cNvSpPr>
          <p:nvPr userDrawn="1"/>
        </p:nvSpPr>
        <p:spPr bwMode="auto">
          <a:xfrm>
            <a:off x="825500" y="1181100"/>
            <a:ext cx="322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825500" y="3579813"/>
            <a:ext cx="322580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825500" y="2343150"/>
            <a:ext cx="322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" name="AutoShape 4"/>
          <p:cNvSpPr>
            <a:spLocks/>
          </p:cNvSpPr>
          <p:nvPr userDrawn="1"/>
        </p:nvSpPr>
        <p:spPr bwMode="auto">
          <a:xfrm>
            <a:off x="10223500" y="1219200"/>
            <a:ext cx="5029200" cy="1625600"/>
          </a:xfrm>
          <a:prstGeom prst="rightArrow">
            <a:avLst>
              <a:gd name="adj1" fmla="val 35944"/>
              <a:gd name="adj2" fmla="val 9427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AutoShape 5"/>
          <p:cNvSpPr>
            <a:spLocks/>
          </p:cNvSpPr>
          <p:nvPr userDrawn="1"/>
        </p:nvSpPr>
        <p:spPr bwMode="auto">
          <a:xfrm>
            <a:off x="10229850" y="3384550"/>
            <a:ext cx="5003800" cy="1460500"/>
          </a:xfrm>
          <a:prstGeom prst="roundRect">
            <a:avLst>
              <a:gd name="adj" fmla="val 36954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de-DE">
              <a:latin typeface="Arial" pitchFamily="34" charset="0"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 bwMode="auto">
          <a:xfrm>
            <a:off x="10223500" y="5384800"/>
            <a:ext cx="5016500" cy="25400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latin typeface="Helvetica" charset="0"/>
                <a:ea typeface="MS PGothic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825500" y="4749800"/>
            <a:ext cx="322580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825500" y="7250113"/>
            <a:ext cx="3225800" cy="158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825500" y="5949950"/>
            <a:ext cx="322580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auto">
          <a:xfrm>
            <a:off x="4622800" y="1130300"/>
            <a:ext cx="5016500" cy="1562100"/>
          </a:xfrm>
          <a:prstGeom prst="rect">
            <a:avLst/>
          </a:prstGeom>
          <a:solidFill>
            <a:srgbClr val="C7493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 dirty="0">
                <a:solidFill>
                  <a:srgbClr val="FFFFFF"/>
                </a:solidFill>
                <a:latin typeface="Helvetica" charset="0"/>
                <a:ea typeface="MS PGothic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12" name="AutoShape 11"/>
          <p:cNvSpPr>
            <a:spLocks/>
          </p:cNvSpPr>
          <p:nvPr userDrawn="1"/>
        </p:nvSpPr>
        <p:spPr bwMode="auto">
          <a:xfrm>
            <a:off x="4629150" y="3384550"/>
            <a:ext cx="5003800" cy="1460500"/>
          </a:xfrm>
          <a:prstGeom prst="roundRect">
            <a:avLst>
              <a:gd name="adj" fmla="val 14634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>
                <a:solidFill>
                  <a:srgbClr val="FFFFFF"/>
                </a:solidFill>
                <a:latin typeface="Helvetica" charset="0"/>
                <a:ea typeface="MS PGothic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4565650" y="5549900"/>
            <a:ext cx="2730500" cy="2794000"/>
          </a:xfrm>
          <a:custGeom>
            <a:avLst/>
            <a:gdLst>
              <a:gd name="T0" fmla="*/ 2147483647 w 21580"/>
              <a:gd name="T1" fmla="*/ 0 h 21600"/>
              <a:gd name="T2" fmla="*/ 2147483647 w 21580"/>
              <a:gd name="T3" fmla="*/ 2147483647 h 21600"/>
              <a:gd name="T4" fmla="*/ 2147483647 w 21580"/>
              <a:gd name="T5" fmla="*/ 2147483647 h 21600"/>
              <a:gd name="T6" fmla="*/ 2147483647 w 21580"/>
              <a:gd name="T7" fmla="*/ 2147483647 h 21600"/>
              <a:gd name="T8" fmla="*/ 2147483647 w 21580"/>
              <a:gd name="T9" fmla="*/ 2147483647 h 21600"/>
              <a:gd name="T10" fmla="*/ 2147483647 w 21580"/>
              <a:gd name="T11" fmla="*/ 2147483647 h 21600"/>
              <a:gd name="T12" fmla="*/ 0 w 21580"/>
              <a:gd name="T13" fmla="*/ 2147483647 h 21600"/>
              <a:gd name="T14" fmla="*/ 2147483647 w 21580"/>
              <a:gd name="T15" fmla="*/ 2147483647 h 21600"/>
              <a:gd name="T16" fmla="*/ 2147483647 w 21580"/>
              <a:gd name="T17" fmla="*/ 2147483647 h 21600"/>
              <a:gd name="T18" fmla="*/ 2147483647 w 21580"/>
              <a:gd name="T19" fmla="*/ 2147483647 h 21600"/>
              <a:gd name="T20" fmla="*/ 2147483647 w 21580"/>
              <a:gd name="T21" fmla="*/ 2147483647 h 21600"/>
              <a:gd name="T22" fmla="*/ 2147483647 w 21580"/>
              <a:gd name="T23" fmla="*/ 0 h 21600"/>
              <a:gd name="T24" fmla="*/ 2147483647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4" name="Oval 13"/>
          <p:cNvSpPr>
            <a:spLocks/>
          </p:cNvSpPr>
          <p:nvPr userDrawn="1"/>
        </p:nvSpPr>
        <p:spPr bwMode="auto">
          <a:xfrm>
            <a:off x="7886700" y="5765800"/>
            <a:ext cx="1778000" cy="1778000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>
                <a:solidFill>
                  <a:schemeClr val="tx1"/>
                </a:solidFill>
                <a:latin typeface="Helvetica" charset="0"/>
                <a:ea typeface="MS PGothic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4727622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auto">
          <a:xfrm>
            <a:off x="4497388" y="1238250"/>
            <a:ext cx="1422400" cy="1422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 userDrawn="1"/>
        </p:nvSpPr>
        <p:spPr bwMode="auto">
          <a:xfrm>
            <a:off x="4497388" y="3917950"/>
            <a:ext cx="1422400" cy="14239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Arial" pitchFamily="34" charset="0"/>
            </a:endParaRPr>
          </a:p>
        </p:txBody>
      </p:sp>
      <p:sp>
        <p:nvSpPr>
          <p:cNvPr id="4" name="Rectangle 3"/>
          <p:cNvSpPr>
            <a:spLocks/>
          </p:cNvSpPr>
          <p:nvPr userDrawn="1"/>
        </p:nvSpPr>
        <p:spPr bwMode="auto">
          <a:xfrm>
            <a:off x="7405688" y="1236663"/>
            <a:ext cx="1422400" cy="1423987"/>
          </a:xfrm>
          <a:prstGeom prst="rect">
            <a:avLst/>
          </a:prstGeom>
          <a:solidFill>
            <a:srgbClr val="3B3C3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" name="Rectangle 4"/>
          <p:cNvSpPr>
            <a:spLocks/>
          </p:cNvSpPr>
          <p:nvPr userDrawn="1"/>
        </p:nvSpPr>
        <p:spPr bwMode="auto">
          <a:xfrm>
            <a:off x="1581150" y="1238250"/>
            <a:ext cx="1422400" cy="1422400"/>
          </a:xfrm>
          <a:prstGeom prst="rect">
            <a:avLst/>
          </a:prstGeom>
          <a:solidFill>
            <a:srgbClr val="FDB9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" name="Rectangle 5"/>
          <p:cNvSpPr>
            <a:spLocks/>
          </p:cNvSpPr>
          <p:nvPr userDrawn="1"/>
        </p:nvSpPr>
        <p:spPr bwMode="auto">
          <a:xfrm>
            <a:off x="10313988" y="1238250"/>
            <a:ext cx="1423987" cy="1422400"/>
          </a:xfrm>
          <a:prstGeom prst="rect">
            <a:avLst/>
          </a:prstGeom>
          <a:solidFill>
            <a:srgbClr val="8A171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" name="Rectangle 6"/>
          <p:cNvSpPr>
            <a:spLocks/>
          </p:cNvSpPr>
          <p:nvPr userDrawn="1"/>
        </p:nvSpPr>
        <p:spPr bwMode="auto">
          <a:xfrm>
            <a:off x="7392988" y="3854450"/>
            <a:ext cx="1423987" cy="1423988"/>
          </a:xfrm>
          <a:prstGeom prst="rect">
            <a:avLst/>
          </a:pr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>
              <a:latin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 bwMode="auto">
          <a:xfrm>
            <a:off x="10313988" y="3856038"/>
            <a:ext cx="1423987" cy="1423987"/>
          </a:xfrm>
          <a:prstGeom prst="rect">
            <a:avLst/>
          </a:prstGeom>
          <a:solidFill>
            <a:srgbClr val="C7493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>
              <a:latin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13225463" y="1238250"/>
            <a:ext cx="1423987" cy="1422400"/>
          </a:xfrm>
          <a:prstGeom prst="rect">
            <a:avLst/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Rectangle 9"/>
          <p:cNvSpPr>
            <a:spLocks/>
          </p:cNvSpPr>
          <p:nvPr userDrawn="1"/>
        </p:nvSpPr>
        <p:spPr bwMode="auto">
          <a:xfrm>
            <a:off x="1660525" y="2822575"/>
            <a:ext cx="12557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yellow</a:t>
            </a: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auto">
          <a:xfrm>
            <a:off x="4672013" y="2822575"/>
            <a:ext cx="10509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black</a:t>
            </a: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auto">
          <a:xfrm>
            <a:off x="4665663" y="5514975"/>
            <a:ext cx="10620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white</a:t>
            </a:r>
          </a:p>
        </p:txBody>
      </p:sp>
      <p:sp>
        <p:nvSpPr>
          <p:cNvPr id="13" name="Rectangle 12"/>
          <p:cNvSpPr>
            <a:spLocks/>
          </p:cNvSpPr>
          <p:nvPr userDrawn="1"/>
        </p:nvSpPr>
        <p:spPr bwMode="auto">
          <a:xfrm>
            <a:off x="7170738" y="2822575"/>
            <a:ext cx="1870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dark grey</a:t>
            </a:r>
          </a:p>
        </p:txBody>
      </p:sp>
      <p:sp>
        <p:nvSpPr>
          <p:cNvPr id="14" name="Rectangle 13"/>
          <p:cNvSpPr>
            <a:spLocks/>
          </p:cNvSpPr>
          <p:nvPr userDrawn="1"/>
        </p:nvSpPr>
        <p:spPr bwMode="auto">
          <a:xfrm>
            <a:off x="7667625" y="5514975"/>
            <a:ext cx="8747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grey</a:t>
            </a:r>
          </a:p>
        </p:txBody>
      </p:sp>
      <p:sp>
        <p:nvSpPr>
          <p:cNvPr id="15" name="Rectangle 14"/>
          <p:cNvSpPr>
            <a:spLocks/>
          </p:cNvSpPr>
          <p:nvPr userDrawn="1"/>
        </p:nvSpPr>
        <p:spPr bwMode="auto">
          <a:xfrm>
            <a:off x="10701338" y="2822575"/>
            <a:ext cx="6492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red</a:t>
            </a:r>
          </a:p>
        </p:txBody>
      </p:sp>
      <p:sp>
        <p:nvSpPr>
          <p:cNvPr id="16" name="Rectangle 15"/>
          <p:cNvSpPr>
            <a:spLocks/>
          </p:cNvSpPr>
          <p:nvPr userDrawn="1"/>
        </p:nvSpPr>
        <p:spPr bwMode="auto">
          <a:xfrm>
            <a:off x="10215563" y="5514975"/>
            <a:ext cx="15970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light red</a:t>
            </a:r>
          </a:p>
        </p:txBody>
      </p:sp>
      <p:sp>
        <p:nvSpPr>
          <p:cNvPr id="17" name="Rectangle 16"/>
          <p:cNvSpPr>
            <a:spLocks/>
          </p:cNvSpPr>
          <p:nvPr userDrawn="1"/>
        </p:nvSpPr>
        <p:spPr bwMode="auto">
          <a:xfrm>
            <a:off x="13511213" y="2822575"/>
            <a:ext cx="8477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blue</a:t>
            </a:r>
          </a:p>
        </p:txBody>
      </p:sp>
      <p:sp>
        <p:nvSpPr>
          <p:cNvPr id="18" name="Rectangle 17"/>
          <p:cNvSpPr>
            <a:spLocks/>
          </p:cNvSpPr>
          <p:nvPr userDrawn="1"/>
        </p:nvSpPr>
        <p:spPr bwMode="auto">
          <a:xfrm>
            <a:off x="7392988" y="6546850"/>
            <a:ext cx="1423987" cy="142398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>
              <a:latin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 bwMode="auto">
          <a:xfrm>
            <a:off x="7194550" y="8207375"/>
            <a:ext cx="1822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5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M Avenir Medium" charset="0"/>
              </a:rPr>
              <a:t>light grey</a:t>
            </a:r>
          </a:p>
        </p:txBody>
      </p:sp>
    </p:spTree>
    <p:extLst>
      <p:ext uri="{BB962C8B-B14F-4D97-AF65-F5344CB8AC3E}">
        <p14:creationId xmlns:p14="http://schemas.microsoft.com/office/powerpoint/2010/main" val="290589160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0512"/>
              </p:ext>
            </p:extLst>
          </p:nvPr>
        </p:nvGraphicFramePr>
        <p:xfrm>
          <a:off x="1778000" y="2082800"/>
          <a:ext cx="12687300" cy="5167315"/>
        </p:xfrm>
        <a:graphic>
          <a:graphicData uri="http://schemas.openxmlformats.org/drawingml/2006/table">
            <a:tbl>
              <a:tblPr/>
              <a:tblGrid>
                <a:gridCol w="317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ヒラギノ角ゴ ProN W3" charset="0"/>
                          <a:cs typeface="Helvetica"/>
                          <a:sym typeface="H Avenir Heavy" charset="0"/>
                        </a:rPr>
                        <a:t>centered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ヒラギノ角ゴ ProN W3" charset="0"/>
                          <a:cs typeface="Helvetica"/>
                          <a:sym typeface="H Avenir Heavy" charset="0"/>
                        </a:rPr>
                        <a:t>left aligned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ヒラギノ角ゴ ProN W3" charset="0"/>
                          <a:cs typeface="Helvetica"/>
                          <a:sym typeface="H Avenir Heavy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ヒラギノ角ゴ ProN W3" charset="0"/>
                          <a:cs typeface="Helvetica"/>
                          <a:sym typeface="H Avenir Heavy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N W3" charset="0"/>
                          <a:cs typeface="Helvetica Light"/>
                          <a:sym typeface="M Avenir Medium" charset="0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4519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38400"/>
            <a:ext cx="13931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>
              <a:defRPr b="1" i="0">
                <a:latin typeface="+mj-lt"/>
                <a:cs typeface="Helvetica"/>
              </a:defRPr>
            </a:lvl1pPr>
          </a:lstStyle>
          <a:p>
            <a:pPr lvl="0"/>
            <a:r>
              <a:rPr lang="en-US" dirty="0">
                <a:sym typeface="M Avenir Medium" charset="0"/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8343829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13000" y="4470400"/>
            <a:ext cx="11430000" cy="1066800"/>
          </a:xfrm>
          <a:prstGeom prst="rect">
            <a:avLst/>
          </a:prstGeom>
        </p:spPr>
        <p:txBody>
          <a:bodyPr vert="horz"/>
          <a:lstStyle>
            <a:lvl1pPr marL="342900" indent="0" algn="ctr">
              <a:buNone/>
              <a:defRPr sz="3600" b="0" i="0">
                <a:latin typeface="+mn-lt"/>
                <a:cs typeface="Harlow Solid Italic" pitchFamily="8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3200400"/>
            <a:ext cx="139319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>
              <a:defRPr sz="7200" b="1" i="0">
                <a:latin typeface="+mj-lt"/>
                <a:cs typeface="Helvetica"/>
              </a:defRPr>
            </a:lvl1pPr>
          </a:lstStyle>
          <a:p>
            <a:pPr lvl="0"/>
            <a:r>
              <a:rPr lang="en-US" dirty="0">
                <a:sym typeface="M Avenir Medium" charset="0"/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6381227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3911600"/>
            <a:ext cx="139319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>
              <a:defRPr sz="6000" b="0" i="0">
                <a:latin typeface="+mj-lt"/>
                <a:cs typeface="Helvetica"/>
              </a:defRPr>
            </a:lvl1pPr>
          </a:lstStyle>
          <a:p>
            <a:pPr lvl="0"/>
            <a:r>
              <a:rPr lang="en-US" dirty="0">
                <a:sym typeface="H Avenir Heavy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27740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s and Sub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2514600"/>
            <a:ext cx="13563600" cy="5562600"/>
          </a:xfrm>
          <a:prstGeom prst="rect">
            <a:avLst/>
          </a:prstGeom>
        </p:spPr>
        <p:txBody>
          <a:bodyPr vert="horz"/>
          <a:lstStyle>
            <a:lvl1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1" i="0">
                <a:latin typeface="+mn-lt"/>
                <a:cs typeface="Helvetica"/>
              </a:defRPr>
            </a:lvl1pPr>
            <a:lvl2pPr marL="731520" indent="0" algn="l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000" b="0" i="0">
                <a:latin typeface="+mn-lt"/>
                <a:cs typeface="Helvetica Light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0000" y="838200"/>
            <a:ext cx="13716000" cy="1052513"/>
          </a:xfrm>
          <a:prstGeom prst="rect">
            <a:avLst/>
          </a:prstGeom>
        </p:spPr>
        <p:txBody>
          <a:bodyPr vert="horz"/>
          <a:lstStyle>
            <a:lvl1pPr algn="l">
              <a:defRPr sz="6300" b="1" i="0">
                <a:latin typeface="+mj-lt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7259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itle, Bullets, and Sub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2514600"/>
            <a:ext cx="13563600" cy="55626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500" b="1" i="0">
                <a:latin typeface="+mn-lt"/>
                <a:cs typeface="Helvetica"/>
              </a:defRPr>
            </a:lvl1pPr>
            <a:lvl2pPr marL="0" indent="-384048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25000"/>
              <a:buFont typeface="Arial"/>
              <a:buChar char="•"/>
              <a:defRPr sz="3500" b="0" i="0">
                <a:latin typeface="+mn-lt"/>
                <a:cs typeface="Helvetica Light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0000" y="838200"/>
            <a:ext cx="13716000" cy="1052513"/>
          </a:xfrm>
          <a:prstGeom prst="rect">
            <a:avLst/>
          </a:prstGeom>
        </p:spPr>
        <p:txBody>
          <a:bodyPr vert="horz"/>
          <a:lstStyle>
            <a:lvl1pPr algn="l">
              <a:defRPr sz="6300" b="1" i="0">
                <a:latin typeface="+mj-lt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56339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2400" y="2514600"/>
            <a:ext cx="6172200" cy="55626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500" b="1" i="0">
                <a:latin typeface="+mn-lt"/>
                <a:cs typeface="Helvetica"/>
              </a:defRPr>
            </a:lvl1pPr>
            <a:lvl2pPr marL="0" indent="-384048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25000"/>
              <a:buFont typeface="Arial"/>
              <a:buChar char="•"/>
              <a:defRPr sz="3500" b="0" i="0">
                <a:latin typeface="+mn-lt"/>
                <a:cs typeface="Helvetica Light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70000" y="838200"/>
            <a:ext cx="13716000" cy="1052513"/>
          </a:xfrm>
          <a:prstGeom prst="rect">
            <a:avLst/>
          </a:prstGeom>
        </p:spPr>
        <p:txBody>
          <a:bodyPr vert="horz"/>
          <a:lstStyle>
            <a:lvl1pPr algn="l">
              <a:defRPr sz="6300" b="1" i="0">
                <a:latin typeface="+mj-lt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56600" y="2514600"/>
            <a:ext cx="6629400" cy="55626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500" b="1" i="0">
                <a:latin typeface="+mn-lt"/>
                <a:cs typeface="Helvetica"/>
              </a:defRPr>
            </a:lvl1pPr>
            <a:lvl2pPr marL="0" indent="-384048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25000"/>
              <a:buFont typeface="Arial"/>
              <a:buChar char="•"/>
              <a:defRPr sz="3500" b="0" i="0">
                <a:latin typeface="+mn-lt"/>
                <a:cs typeface="Helvetica Light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+mn-l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13739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70000" y="838200"/>
            <a:ext cx="13716000" cy="1052513"/>
          </a:xfrm>
          <a:prstGeom prst="rect">
            <a:avLst/>
          </a:prstGeom>
        </p:spPr>
        <p:txBody>
          <a:bodyPr vert="horz"/>
          <a:lstStyle>
            <a:lvl1pPr algn="l">
              <a:defRPr sz="6300" b="1" i="0">
                <a:latin typeface="+mj-lt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0000" y="2133600"/>
            <a:ext cx="13716000" cy="6096000"/>
          </a:xfrm>
          <a:prstGeom prst="rect">
            <a:avLst/>
          </a:prstGeom>
        </p:spPr>
        <p:txBody>
          <a:bodyPr vert="horz" lIns="0" tIns="0" rIns="0" bIns="0" anchor="ctr" anchorCtr="1"/>
          <a:lstStyle>
            <a:lvl1pPr marL="342900" indent="0" algn="ctr">
              <a:buNone/>
              <a:defRPr b="0" i="0">
                <a:latin typeface="+mn-lt"/>
                <a:cs typeface="M Avenir Medium"/>
              </a:defRPr>
            </a:lvl1pPr>
          </a:lstStyle>
          <a:p>
            <a:pPr lvl="0"/>
            <a:r>
              <a:rPr lang="en-US" noProof="0">
                <a:sym typeface="Gill Sans" charset="0"/>
              </a:rPr>
              <a:t>Drag picture to placeholder or click icon to add</a:t>
            </a:r>
            <a:endParaRPr lang="en-US" noProof="0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440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70000" y="2514600"/>
            <a:ext cx="13716000" cy="55626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lang="en-US" sz="4000" b="0" i="0" u="none" baseline="0" smtClean="0">
                <a:latin typeface="+mn-lt"/>
                <a:cs typeface="Helvetica"/>
              </a:defRPr>
            </a:lvl1pPr>
            <a:lvl2pPr marL="0" indent="0" algn="l">
              <a:spcBef>
                <a:spcPts val="0"/>
              </a:spcBef>
              <a:spcAft>
                <a:spcPts val="3000"/>
              </a:spcAft>
              <a:buClr>
                <a:schemeClr val="bg1">
                  <a:lumMod val="65000"/>
                </a:schemeClr>
              </a:buClr>
              <a:buSzPct val="100000"/>
              <a:buFont typeface="Arial"/>
              <a:buNone/>
              <a:defRPr sz="4000" b="0" i="0">
                <a:latin typeface="Bk Avenir Book"/>
                <a:cs typeface="Bk Avenir Book"/>
              </a:defRPr>
            </a:lvl2pPr>
            <a:lvl3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3pPr>
            <a:lvl4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4pPr>
            <a:lvl5pPr marL="0" indent="-402336" algn="l">
              <a:spcBef>
                <a:spcPts val="4000"/>
              </a:spcBef>
              <a:buClr>
                <a:schemeClr val="bg1">
                  <a:lumMod val="65000"/>
                </a:schemeClr>
              </a:buClr>
              <a:buSzPct val="100000"/>
              <a:buFont typeface="Arial"/>
              <a:buChar char="•"/>
              <a:defRPr sz="4000" b="0" i="0">
                <a:latin typeface="Bk Avenir Book"/>
                <a:cs typeface="Bk 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70000" y="838200"/>
            <a:ext cx="13716000" cy="1052513"/>
          </a:xfrm>
          <a:prstGeom prst="rect">
            <a:avLst/>
          </a:prstGeom>
        </p:spPr>
        <p:txBody>
          <a:bodyPr vert="horz"/>
          <a:lstStyle>
            <a:lvl1pPr algn="l">
              <a:defRPr sz="6300" b="1" i="0">
                <a:latin typeface="+mj-lt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86988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8" r:id="rId5"/>
    <p:sldLayoutId id="2147483999" r:id="rId6"/>
    <p:sldLayoutId id="2147484000" r:id="rId7"/>
    <p:sldLayoutId id="2147484002" r:id="rId8"/>
    <p:sldLayoutId id="2147484003" r:id="rId9"/>
    <p:sldLayoutId id="2147484007" r:id="rId10"/>
    <p:sldLayoutId id="2147484004" r:id="rId11"/>
    <p:sldLayoutId id="2147484005" r:id="rId12"/>
    <p:sldLayoutId id="2147484006" r:id="rId13"/>
    <p:sldLayoutId id="2147484008" r:id="rId14"/>
    <p:sldLayoutId id="2147484009" r:id="rId15"/>
    <p:sldLayoutId id="2147484010" r:id="rId16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Bl Avenir Black"/>
          <a:ea typeface="MS PGothic" pitchFamily="34" charset="-128"/>
          <a:cs typeface="Bl Avenir Black"/>
          <a:sym typeface="M Avenir Medium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Bl Avenir Black" charset="0"/>
          <a:ea typeface="MS PGothic" pitchFamily="34" charset="-128"/>
          <a:cs typeface="ヒラギノ角ゴ ProN W6" charset="0"/>
          <a:sym typeface="M Avenir Medium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Bl Avenir Black" charset="0"/>
          <a:ea typeface="MS PGothic" pitchFamily="34" charset="-128"/>
          <a:cs typeface="ヒラギノ角ゴ ProN W6" charset="0"/>
          <a:sym typeface="M Avenir Medium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Bl Avenir Black" charset="0"/>
          <a:ea typeface="MS PGothic" pitchFamily="34" charset="-128"/>
          <a:cs typeface="ヒラギノ角ゴ ProN W6" charset="0"/>
          <a:sym typeface="M Avenir Medium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Bl Avenir Black" charset="0"/>
          <a:ea typeface="MS PGothic" pitchFamily="34" charset="-128"/>
          <a:cs typeface="ヒラギノ角ゴ ProN W6" charset="0"/>
          <a:sym typeface="M Avenir Medium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M Avenir Medium" charset="0"/>
          <a:ea typeface="ヒラギノ角ゴ ProN W6" charset="0"/>
          <a:cs typeface="ヒラギノ角ゴ ProN W6" charset="0"/>
          <a:sym typeface="M Avenir Medium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M Avenir Medium" charset="0"/>
          <a:ea typeface="ヒラギノ角ゴ ProN W6" charset="0"/>
          <a:cs typeface="ヒラギノ角ゴ ProN W6" charset="0"/>
          <a:sym typeface="M Avenir Medium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M Avenir Medium" charset="0"/>
          <a:ea typeface="ヒラギノ角ゴ ProN W6" charset="0"/>
          <a:cs typeface="ヒラギノ角ゴ ProN W6" charset="0"/>
          <a:sym typeface="M Avenir Medium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M Avenir Medium" charset="0"/>
          <a:ea typeface="ヒラギノ角ゴ ProN W6" charset="0"/>
          <a:cs typeface="ヒラギノ角ゴ ProN W6" charset="0"/>
          <a:sym typeface="M Avenir Medium" charset="0"/>
        </a:defRPr>
      </a:lvl9pPr>
    </p:titleStyle>
    <p:bodyStyle>
      <a:lvl1pPr marL="876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MS PGothic" pitchFamily="34" charset="-128"/>
          <a:cs typeface="ＭＳ Ｐゴシック" charset="0"/>
          <a:sym typeface="Gill Sans" charset="0"/>
        </a:defRPr>
      </a:lvl1pPr>
      <a:lvl2pPr marL="12192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 charset="0"/>
        </a:defRPr>
      </a:lvl2pPr>
      <a:lvl3pPr marL="15621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 charset="0"/>
        </a:defRPr>
      </a:lvl3pPr>
      <a:lvl4pPr marL="19050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 charset="0"/>
        </a:defRPr>
      </a:lvl4pPr>
      <a:lvl5pPr marL="22479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 charset="0"/>
        </a:defRPr>
      </a:lvl5pPr>
      <a:lvl6pPr marL="27051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62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19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767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soft.com/net/core#windowsvs201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438400"/>
            <a:ext cx="13931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eaLnBrk="1" hangingPunct="1"/>
            <a:r>
              <a:rPr lang="en-US" sz="8800" b="1" dirty="0" err="1">
                <a:latin typeface="+mj-lt"/>
                <a:ea typeface="ヒラギノ角ゴ ProN W6" charset="-128"/>
              </a:rPr>
              <a:t>Datenzugriff</a:t>
            </a:r>
            <a:r>
              <a:rPr lang="en-US" sz="8800" b="1" dirty="0">
                <a:latin typeface="+mj-lt"/>
                <a:ea typeface="ヒラギノ角ゴ ProN W6" charset="-128"/>
              </a:rPr>
              <a:t> </a:t>
            </a:r>
            <a:r>
              <a:rPr lang="en-US" sz="8800" b="1" dirty="0" err="1">
                <a:latin typeface="+mj-lt"/>
                <a:ea typeface="ヒラギノ角ゴ ProN W6" charset="-128"/>
              </a:rPr>
              <a:t>mit</a:t>
            </a:r>
            <a:r>
              <a:rPr lang="en-US" sz="8800" b="1" dirty="0">
                <a:latin typeface="+mj-lt"/>
                <a:ea typeface="ヒラギノ角ゴ ProN W6" charset="-128"/>
              </a:rPr>
              <a:t> </a:t>
            </a:r>
            <a:br>
              <a:rPr lang="en-US" sz="8800" b="1" dirty="0">
                <a:latin typeface="+mj-lt"/>
                <a:ea typeface="ヒラギノ角ゴ ProN W6" charset="-128"/>
              </a:rPr>
            </a:br>
            <a:r>
              <a:rPr lang="en-US" sz="8800" b="1" dirty="0">
                <a:latin typeface="+mj-lt"/>
                <a:ea typeface="ヒラギノ角ゴ ProN W6" charset="-128"/>
              </a:rPr>
              <a:t>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ADO.NET Core 1.1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>
                <a:solidFill>
                  <a:srgbClr val="00B050"/>
                </a:solidFill>
              </a:rPr>
              <a:t>+ Höchste Performance (möglich)</a:t>
            </a:r>
          </a:p>
          <a:p>
            <a:pPr algn="l"/>
            <a:r>
              <a:rPr lang="de-DE" sz="3200" dirty="0">
                <a:solidFill>
                  <a:srgbClr val="00B050"/>
                </a:solidFill>
              </a:rPr>
              <a:t>+ Ausnutzung aller Datenbank-Features</a:t>
            </a:r>
          </a:p>
          <a:p>
            <a:pPr algn="l"/>
            <a:endParaRPr lang="de-DE" sz="3200" dirty="0">
              <a:solidFill>
                <a:srgbClr val="FF0000"/>
              </a:solidFill>
            </a:endParaRPr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- Abhängig von der Datenbank</a:t>
            </a:r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- Viele Features fehlen (noch?)</a:t>
            </a:r>
          </a:p>
          <a:p>
            <a:pPr algn="l"/>
            <a:endParaRPr lang="de-DE" sz="3200" dirty="0"/>
          </a:p>
          <a:p>
            <a:pPr algn="l"/>
            <a:r>
              <a:rPr lang="de-DE" sz="3200" dirty="0"/>
              <a:t>Genaue Kenntnisse </a:t>
            </a:r>
            <a:r>
              <a:rPr lang="de-DE" sz="3200" b="1" dirty="0"/>
              <a:t>müssen</a:t>
            </a:r>
            <a:r>
              <a:rPr lang="de-DE" sz="3200" dirty="0"/>
              <a:t> vorhanden sein</a:t>
            </a:r>
          </a:p>
          <a:p>
            <a:pPr algn="l"/>
            <a:endParaRPr lang="de-DE" sz="3200" dirty="0"/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658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Entity Framework Core 1.1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>
                <a:solidFill>
                  <a:srgbClr val="00B050"/>
                </a:solidFill>
              </a:rPr>
              <a:t>+ Plattformübergreifend</a:t>
            </a:r>
          </a:p>
          <a:p>
            <a:pPr algn="l"/>
            <a:r>
              <a:rPr lang="de-DE" sz="3200" dirty="0">
                <a:solidFill>
                  <a:srgbClr val="00B050"/>
                </a:solidFill>
              </a:rPr>
              <a:t>+ Datenbankunabhängig</a:t>
            </a:r>
          </a:p>
          <a:p>
            <a:pPr algn="l"/>
            <a:r>
              <a:rPr lang="de-DE" sz="3200" dirty="0">
                <a:solidFill>
                  <a:srgbClr val="00B050"/>
                </a:solidFill>
              </a:rPr>
              <a:t>+ Lightweight</a:t>
            </a:r>
          </a:p>
          <a:p>
            <a:pPr algn="l"/>
            <a:r>
              <a:rPr lang="de-DE" sz="3200" dirty="0">
                <a:solidFill>
                  <a:srgbClr val="00B050"/>
                </a:solidFill>
              </a:rPr>
              <a:t>+ Modular (wie .NET Framework Core)</a:t>
            </a:r>
          </a:p>
          <a:p>
            <a:pPr algn="l"/>
            <a:endParaRPr lang="de-DE" sz="3200" dirty="0"/>
          </a:p>
          <a:p>
            <a:pPr algn="l"/>
            <a:r>
              <a:rPr lang="de-DE" sz="3200" dirty="0">
                <a:solidFill>
                  <a:srgbClr val="FF0000"/>
                </a:solidFill>
              </a:rPr>
              <a:t>- Viele Features fehlen (noch?)</a:t>
            </a:r>
          </a:p>
          <a:p>
            <a:pPr algn="l"/>
            <a:endParaRPr lang="de-DE" sz="3200" dirty="0"/>
          </a:p>
          <a:p>
            <a:pPr algn="l"/>
            <a:r>
              <a:rPr lang="de-DE" sz="3200" dirty="0"/>
              <a:t>Genaue Kenntnisse </a:t>
            </a:r>
            <a:r>
              <a:rPr lang="de-DE" sz="3200" b="1" dirty="0"/>
              <a:t>sollten</a:t>
            </a:r>
            <a:r>
              <a:rPr lang="de-DE" sz="3200" dirty="0"/>
              <a:t> vorhanden sein</a:t>
            </a:r>
          </a:p>
        </p:txBody>
      </p:sp>
    </p:spTree>
    <p:extLst>
      <p:ext uri="{BB962C8B-B14F-4D97-AF65-F5344CB8AC3E}">
        <p14:creationId xmlns:p14="http://schemas.microsoft.com/office/powerpoint/2010/main" val="36479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ea typeface="ヒラギノ角ゴ ProN W6" charset="-128"/>
              </a:rPr>
              <a:t>Performance Vergleich</a:t>
            </a:r>
            <a:endParaRPr lang="en-US" dirty="0">
              <a:ea typeface="ヒラギノ角ゴ ProN W6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2133600"/>
            <a:ext cx="9144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Weitere</a:t>
            </a:r>
            <a:r>
              <a:rPr lang="en-US" dirty="0">
                <a:ea typeface="ヒラギノ角ゴ ProN W6" charset="-128"/>
              </a:rPr>
              <a:t> </a:t>
            </a:r>
            <a:r>
              <a:rPr lang="en-US" dirty="0" err="1">
                <a:ea typeface="ヒラギノ角ゴ ProN W6" charset="-128"/>
              </a:rPr>
              <a:t>Alternativen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 err="1"/>
              <a:t>NoSQL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Azure</a:t>
            </a:r>
            <a:r>
              <a:rPr lang="de-DE" sz="3200" dirty="0"/>
              <a:t> </a:t>
            </a:r>
            <a:r>
              <a:rPr lang="de-DE" sz="3200" dirty="0" err="1"/>
              <a:t>DocumentDB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MongoDB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RavenDB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Redis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Cassandra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CouchBase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CouchDB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Uvm</a:t>
            </a:r>
            <a:r>
              <a:rPr lang="de-DE" sz="3200" dirty="0"/>
              <a:t>.</a:t>
            </a:r>
          </a:p>
          <a:p>
            <a:pPr algn="l"/>
            <a:endParaRPr lang="de-DE" sz="3200" dirty="0"/>
          </a:p>
          <a:p>
            <a:pPr algn="l"/>
            <a:r>
              <a:rPr lang="de-DE" sz="3200" dirty="0"/>
              <a:t>Eigene SDKs</a:t>
            </a:r>
          </a:p>
          <a:p>
            <a:pPr algn="l"/>
            <a:r>
              <a:rPr lang="de-DE" sz="3200" dirty="0"/>
              <a:t>https://blogs.msdn.microsoft.com/dotnet/2016/11/09/net-core-data-access/</a:t>
            </a:r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958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Keine</a:t>
            </a:r>
            <a:r>
              <a:rPr lang="en-US" dirty="0">
                <a:ea typeface="ヒラギノ角ゴ ProN W6" charset="-128"/>
              </a:rPr>
              <a:t> </a:t>
            </a:r>
            <a:r>
              <a:rPr lang="en-US" dirty="0" err="1">
                <a:ea typeface="ヒラギノ角ゴ ProN W6" charset="-128"/>
              </a:rPr>
              <a:t>Alternativen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/>
              <a:t>OLE DB</a:t>
            </a:r>
          </a:p>
          <a:p>
            <a:pPr algn="l"/>
            <a:r>
              <a:rPr lang="de-DE" sz="3200" dirty="0"/>
              <a:t>	Basiert auf COM und COM in Windows-</a:t>
            </a:r>
            <a:r>
              <a:rPr lang="de-DE" sz="3200" dirty="0" err="1"/>
              <a:t>only</a:t>
            </a:r>
            <a:endParaRPr lang="de-DE" sz="3200" dirty="0"/>
          </a:p>
          <a:p>
            <a:pPr algn="l"/>
            <a:endParaRPr lang="de-DE" sz="3200" dirty="0"/>
          </a:p>
          <a:p>
            <a:pPr algn="l"/>
            <a:r>
              <a:rPr lang="de-DE" sz="3200" dirty="0"/>
              <a:t>ODBC</a:t>
            </a:r>
          </a:p>
          <a:p>
            <a:pPr algn="l"/>
            <a:r>
              <a:rPr lang="de-DE" sz="3200" dirty="0"/>
              <a:t>	Aktuell keine Unterstützung</a:t>
            </a:r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378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143000"/>
            <a:ext cx="10134600" cy="66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.NET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3410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Unterschied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zu</a:t>
            </a:r>
            <a:r>
              <a:rPr lang="en-US" dirty="0">
                <a:ea typeface="+mj-ea"/>
              </a:rPr>
              <a:t> .NET Classic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11074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422400" y="2514600"/>
            <a:ext cx="135636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A6A6A6"/>
              </a:buClr>
            </a:pPr>
            <a:r>
              <a:rPr lang="de-DE" b="0" dirty="0"/>
              <a:t>Neuentwicklung</a:t>
            </a:r>
          </a:p>
          <a:p>
            <a:pPr marL="571500" indent="-571500" eaLnBrk="1" hangingPunct="1">
              <a:buClr>
                <a:srgbClr val="A6A6A6"/>
              </a:buClr>
            </a:pPr>
            <a:r>
              <a:rPr lang="de-DE" b="0" dirty="0"/>
              <a:t>Plattformunabhängig</a:t>
            </a:r>
          </a:p>
          <a:p>
            <a:pPr marL="571500" indent="-571500" eaLnBrk="1" hangingPunct="1">
              <a:buClr>
                <a:srgbClr val="A6A6A6"/>
              </a:buClr>
            </a:pPr>
            <a:r>
              <a:rPr lang="de-DE" b="0" dirty="0"/>
              <a:t>Modular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.NET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2497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Installation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28797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/>
              <a:t>Welche Optionen gibt es?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ADO.NET API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Was wird unterstützt?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Welche Provider gibt es?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 Entity Framework Core 1.1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Was wird nicht unterstützt?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Welche Provider gibt es?</a:t>
            </a:r>
          </a:p>
          <a:p>
            <a:pPr algn="l"/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0920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422400" y="2514600"/>
            <a:ext cx="135636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A6A6A6"/>
              </a:buClr>
            </a:pPr>
            <a:r>
              <a:rPr lang="en-US" b="0" dirty="0">
                <a:hlinkClick r:id="rId3"/>
              </a:rPr>
              <a:t>http://www.asp.net</a:t>
            </a:r>
            <a:endParaRPr lang="en-US" b="0" dirty="0"/>
          </a:p>
          <a:p>
            <a:pPr marL="571500" indent="-571500" eaLnBrk="1" hangingPunct="1">
              <a:buClr>
                <a:srgbClr val="A6A6A6"/>
              </a:buClr>
            </a:pPr>
            <a:r>
              <a:rPr lang="en-US" b="0" dirty="0">
                <a:hlinkClick r:id="rId4"/>
              </a:rPr>
              <a:t>https://www.microsoft.com/net/core#windowsvs2015</a:t>
            </a:r>
            <a:endParaRPr lang="en-US" b="0" dirty="0"/>
          </a:p>
          <a:p>
            <a:pPr marL="571500" indent="-571500" eaLnBrk="1" hangingPunct="1">
              <a:buClr>
                <a:srgbClr val="A6A6A6"/>
              </a:buClr>
            </a:pPr>
            <a:r>
              <a:rPr lang="en-US" b="0" dirty="0"/>
              <a:t>Visual Studio 2017</a:t>
            </a:r>
          </a:p>
          <a:p>
            <a:pPr marL="571500" indent="-571500" eaLnBrk="1" hangingPunct="1">
              <a:buClr>
                <a:srgbClr val="A6A6A6"/>
              </a:buClr>
            </a:pPr>
            <a:endParaRPr lang="en-US" b="0" dirty="0"/>
          </a:p>
          <a:p>
            <a:pPr indent="-401638" eaLnBrk="1" hangingPunct="1">
              <a:buClr>
                <a:srgbClr val="A6A6A6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8042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Erkennen</a:t>
            </a:r>
            <a:r>
              <a:rPr lang="en-US" b="0" dirty="0"/>
              <a:t>, </a:t>
            </a:r>
            <a:r>
              <a:rPr lang="en-US" b="0" dirty="0" err="1"/>
              <a:t>dass</a:t>
            </a:r>
            <a:r>
              <a:rPr lang="en-US" b="0" dirty="0"/>
              <a:t> .NET Core </a:t>
            </a:r>
            <a:r>
              <a:rPr lang="en-US" b="0" dirty="0" err="1"/>
              <a:t>installiert</a:t>
            </a:r>
            <a:r>
              <a:rPr lang="en-US" b="0" dirty="0"/>
              <a:t> </a:t>
            </a:r>
            <a:r>
              <a:rPr lang="en-US" b="0" dirty="0" err="1"/>
              <a:t>ist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13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Ein </a:t>
            </a:r>
            <a:r>
              <a:rPr lang="en-US" dirty="0" err="1">
                <a:ea typeface="+mj-ea"/>
              </a:rPr>
              <a:t>kleines</a:t>
            </a:r>
            <a:r>
              <a:rPr lang="en-US" dirty="0">
                <a:ea typeface="+mj-ea"/>
              </a:rPr>
              <a:t> “Hallo Welt”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25149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Kleine</a:t>
            </a:r>
            <a:r>
              <a:rPr lang="en-US" b="0" dirty="0"/>
              <a:t> </a:t>
            </a:r>
            <a:r>
              <a:rPr lang="en-US" b="0" dirty="0" err="1"/>
              <a:t>Consolen</a:t>
            </a:r>
            <a:r>
              <a:rPr lang="en-US" b="0" dirty="0"/>
              <a:t> App </a:t>
            </a:r>
            <a:r>
              <a:rPr lang="en-US" b="0" dirty="0" err="1"/>
              <a:t>zeigen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143000"/>
            <a:ext cx="10134600" cy="66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ADO.NET Core</a:t>
            </a:r>
          </a:p>
        </p:txBody>
      </p:sp>
    </p:spTree>
    <p:extLst>
      <p:ext uri="{BB962C8B-B14F-4D97-AF65-F5344CB8AC3E}">
        <p14:creationId xmlns:p14="http://schemas.microsoft.com/office/powerpoint/2010/main" val="3925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API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2951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API – </a:t>
            </a:r>
            <a:r>
              <a:rPr lang="en-US" dirty="0" err="1">
                <a:ea typeface="ヒラギノ角ゴ ProN W6" charset="-128"/>
              </a:rPr>
              <a:t>Basisklassen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64474"/>
              </p:ext>
            </p:extLst>
          </p:nvPr>
        </p:nvGraphicFramePr>
        <p:xfrm>
          <a:off x="1288774" y="4191000"/>
          <a:ext cx="136784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52">
                  <a:extLst>
                    <a:ext uri="{9D8B030D-6E8A-4147-A177-3AD203B41FA5}">
                      <a16:colId xmlns:a16="http://schemas.microsoft.com/office/drawing/2014/main" val="1887938242"/>
                    </a:ext>
                  </a:extLst>
                </a:gridCol>
                <a:gridCol w="3831456">
                  <a:extLst>
                    <a:ext uri="{9D8B030D-6E8A-4147-A177-3AD203B41FA5}">
                      <a16:colId xmlns:a16="http://schemas.microsoft.com/office/drawing/2014/main" val="938701355"/>
                    </a:ext>
                  </a:extLst>
                </a:gridCol>
                <a:gridCol w="1818584">
                  <a:extLst>
                    <a:ext uri="{9D8B030D-6E8A-4147-A177-3AD203B41FA5}">
                      <a16:colId xmlns:a16="http://schemas.microsoft.com/office/drawing/2014/main" val="371781259"/>
                    </a:ext>
                  </a:extLst>
                </a:gridCol>
                <a:gridCol w="4408359">
                  <a:extLst>
                    <a:ext uri="{9D8B030D-6E8A-4147-A177-3AD203B41FA5}">
                      <a16:colId xmlns:a16="http://schemas.microsoft.com/office/drawing/2014/main" val="426477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Basisklasse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IDisposable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DbConnection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SqlConnection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 zur Datenquelle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7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DbCommand</a:t>
                      </a:r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SqlCommand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Abfrage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4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DbParameter</a:t>
                      </a:r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SqlParameter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 für Abfragen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0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DbDataReader</a:t>
                      </a:r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SqlDataReader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forwardonly</a:t>
                      </a:r>
                      <a:r>
                        <a:rPr lang="de-DE" dirty="0"/>
                        <a:t> 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3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DbTransaction</a:t>
                      </a:r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SqlTransaction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Transaktion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3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DbException</a:t>
                      </a:r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SqlException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Ausnahme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6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DbConnectionStringBuilder</a:t>
                      </a:r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SqlConnectionStringBuilder</a:t>
                      </a:r>
                      <a:endParaRPr lang="de-D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ConnectionString</a:t>
                      </a:r>
                      <a:r>
                        <a:rPr lang="de-DE" dirty="0"/>
                        <a:t> Analyse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966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7548" y="2590800"/>
            <a:ext cx="1367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Provider-unabhängige Funktionen</a:t>
            </a:r>
          </a:p>
        </p:txBody>
      </p:sp>
    </p:spTree>
    <p:extLst>
      <p:ext uri="{BB962C8B-B14F-4D97-AF65-F5344CB8AC3E}">
        <p14:creationId xmlns:p14="http://schemas.microsoft.com/office/powerpoint/2010/main" val="15929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API – </a:t>
            </a:r>
            <a:r>
              <a:rPr lang="en-US" dirty="0" err="1">
                <a:ea typeface="ヒラギノ角ゴ ProN W6" charset="-128"/>
              </a:rPr>
              <a:t>spezifische</a:t>
            </a:r>
            <a:r>
              <a:rPr lang="en-US" dirty="0">
                <a:ea typeface="ヒラギノ角ゴ ProN W6" charset="-128"/>
              </a:rPr>
              <a:t> </a:t>
            </a:r>
            <a:r>
              <a:rPr lang="en-US" dirty="0" err="1">
                <a:ea typeface="ヒラギノ角ゴ ProN W6" charset="-128"/>
              </a:rPr>
              <a:t>Erweiterungen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0603"/>
              </p:ext>
            </p:extLst>
          </p:nvPr>
        </p:nvGraphicFramePr>
        <p:xfrm>
          <a:off x="1307548" y="4191000"/>
          <a:ext cx="136784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52">
                  <a:extLst>
                    <a:ext uri="{9D8B030D-6E8A-4147-A177-3AD203B41FA5}">
                      <a16:colId xmlns:a16="http://schemas.microsoft.com/office/drawing/2014/main" val="58014756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83587699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66828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IDisposable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SqlDependency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Änderungen</a:t>
                      </a:r>
                      <a:r>
                        <a:rPr lang="de-DE" baseline="0" dirty="0"/>
                        <a:t> an Daten erkennen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8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SqlBulkCopy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Bulk</a:t>
                      </a:r>
                      <a:r>
                        <a:rPr lang="de-DE" baseline="0" dirty="0"/>
                        <a:t> Import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7434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7548" y="2590800"/>
            <a:ext cx="1367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Provider-spezifische Funktionen</a:t>
            </a:r>
          </a:p>
        </p:txBody>
      </p:sp>
    </p:spTree>
    <p:extLst>
      <p:ext uri="{BB962C8B-B14F-4D97-AF65-F5344CB8AC3E}">
        <p14:creationId xmlns:p14="http://schemas.microsoft.com/office/powerpoint/2010/main" val="15542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Intermezzo: </a:t>
            </a:r>
            <a:r>
              <a:rPr lang="en-US" dirty="0" err="1">
                <a:ea typeface="ヒラギノ角ゴ ProN W6" charset="-128"/>
              </a:rPr>
              <a:t>DataTable</a:t>
            </a:r>
            <a:r>
              <a:rPr lang="en-US" dirty="0">
                <a:ea typeface="ヒラギノ角ゴ ProN W6" charset="-128"/>
              </a:rPr>
              <a:t>/</a:t>
            </a:r>
            <a:r>
              <a:rPr lang="en-US" dirty="0" err="1">
                <a:ea typeface="ヒラギノ角ゴ ProN W6" charset="-128"/>
              </a:rPr>
              <a:t>DataSet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000" dirty="0" err="1"/>
              <a:t>Good</a:t>
            </a:r>
            <a:r>
              <a:rPr lang="de-DE" sz="4000" dirty="0"/>
              <a:t> </a:t>
            </a:r>
            <a:r>
              <a:rPr lang="de-DE" sz="4000" dirty="0" err="1"/>
              <a:t>guy</a:t>
            </a:r>
            <a:r>
              <a:rPr lang="de-DE" sz="4000" dirty="0"/>
              <a:t> </a:t>
            </a:r>
            <a:r>
              <a:rPr lang="de-DE" sz="4000" dirty="0" err="1"/>
              <a:t>or</a:t>
            </a:r>
            <a:r>
              <a:rPr lang="de-DE" sz="4000" dirty="0"/>
              <a:t> </a:t>
            </a:r>
            <a:r>
              <a:rPr lang="de-DE" sz="4000" dirty="0" err="1"/>
              <a:t>bad</a:t>
            </a:r>
            <a:r>
              <a:rPr lang="de-DE" sz="4000" dirty="0"/>
              <a:t> </a:t>
            </a:r>
            <a:r>
              <a:rPr lang="de-DE" sz="4000" dirty="0" err="1"/>
              <a:t>guy</a:t>
            </a:r>
            <a:r>
              <a:rPr lang="de-DE" sz="4000" dirty="0"/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000" dirty="0"/>
              <a:t>.NET Core unterstützt keine </a:t>
            </a:r>
            <a:r>
              <a:rPr lang="de-DE" sz="4000" dirty="0" err="1"/>
              <a:t>DataTable</a:t>
            </a:r>
            <a:r>
              <a:rPr lang="de-DE" sz="4000" dirty="0"/>
              <a:t>/</a:t>
            </a:r>
            <a:r>
              <a:rPr lang="de-DE" sz="4000" dirty="0" err="1"/>
              <a:t>DataSet</a:t>
            </a:r>
            <a:endParaRPr lang="de-DE" sz="4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000" dirty="0"/>
              <a:t>Endlich? Schade?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000" dirty="0"/>
              <a:t>Kommt noch?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000" dirty="0"/>
              <a:t>Und wichtig, weil ...?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DbDataReader</a:t>
            </a:r>
            <a:endParaRPr 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SqlBulkCopy</a:t>
            </a:r>
            <a:endParaRPr 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000" dirty="0"/>
              <a:t>usw.</a:t>
            </a:r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657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Zielgruppe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Entwickler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.NET Framework Classic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.NET Framework 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C#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Aber verständlich für VB.NET-Programmierer</a:t>
            </a:r>
          </a:p>
          <a:p>
            <a:pPr algn="l"/>
            <a:endParaRPr lang="de-DE" sz="4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4400" dirty="0"/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358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Verbindungsaufbau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92873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Verbindungsaufbau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ConnectionString</a:t>
            </a:r>
            <a:endParaRPr lang="de-DE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Konfiguration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DbConnectionStringBuilder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Verbindung öffnen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Connection Pooling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(Abfrage/Abfragen ausführen)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Verbindung schließen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88850"/>
              </p:ext>
            </p:extLst>
          </p:nvPr>
        </p:nvGraphicFramePr>
        <p:xfrm>
          <a:off x="2641600" y="2667000"/>
          <a:ext cx="10837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DbConnection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SqlConnection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7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ConnectionStringBuilder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41970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ConnectionStringBuilder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algn="l"/>
            <a:r>
              <a:rPr lang="de-DE" sz="3200" dirty="0"/>
              <a:t>Analyse, Modifikation und Erstellung gültiger </a:t>
            </a:r>
            <a:r>
              <a:rPr lang="de-DE" sz="3200" dirty="0" err="1"/>
              <a:t>ConnectionStrings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93100"/>
              </p:ext>
            </p:extLst>
          </p:nvPr>
        </p:nvGraphicFramePr>
        <p:xfrm>
          <a:off x="2641600" y="2667000"/>
          <a:ext cx="10837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DbConnectionStringBuilder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ConnectionStringBuilder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3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Connection Pooling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25986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Connection Pooling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algn="l"/>
            <a:r>
              <a:rPr lang="de-DE" sz="3200" dirty="0"/>
              <a:t>Wiederverwendung von physikalischen Verbindungen</a:t>
            </a:r>
          </a:p>
          <a:p>
            <a:pPr algn="l"/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SqlConnection.ClearPool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SqlConnection.ClearAllPools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endParaRPr lang="de-DE" sz="3200" dirty="0"/>
          </a:p>
          <a:p>
            <a:pPr marL="0" indent="0" algn="l">
              <a:buNone/>
            </a:pPr>
            <a:r>
              <a:rPr lang="de-DE" sz="3200" dirty="0"/>
              <a:t>Konfiguration via </a:t>
            </a:r>
            <a:r>
              <a:rPr lang="de-DE" sz="3200" dirty="0" err="1"/>
              <a:t>ConnectionString</a:t>
            </a:r>
            <a:endParaRPr lang="de-DE" sz="3200" dirty="0"/>
          </a:p>
          <a:p>
            <a:pPr algn="l"/>
            <a:r>
              <a:rPr lang="de-DE" sz="3200" dirty="0"/>
              <a:t> Pooling=</a:t>
            </a:r>
            <a:r>
              <a:rPr lang="de-DE" sz="3200" dirty="0" err="1"/>
              <a:t>true</a:t>
            </a:r>
            <a:r>
              <a:rPr lang="de-DE" sz="3200" dirty="0"/>
              <a:t>/ </a:t>
            </a:r>
            <a:r>
              <a:rPr lang="de-DE" sz="3200" dirty="0" err="1"/>
              <a:t>false</a:t>
            </a:r>
            <a:r>
              <a:rPr lang="de-DE" sz="3200" dirty="0"/>
              <a:t>;</a:t>
            </a:r>
          </a:p>
          <a:p>
            <a:pPr algn="l"/>
            <a:r>
              <a:rPr lang="de-DE" sz="3200" dirty="0"/>
              <a:t> Max Pool Size = 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13333"/>
              </p:ext>
            </p:extLst>
          </p:nvPr>
        </p:nvGraphicFramePr>
        <p:xfrm>
          <a:off x="2641600" y="2667000"/>
          <a:ext cx="10837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Pooling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Abfrage</a:t>
            </a:r>
            <a:r>
              <a:rPr lang="en-US" dirty="0">
                <a:ea typeface="+mj-ea"/>
              </a:rPr>
              <a:t> (Command-</a:t>
            </a:r>
            <a:r>
              <a:rPr lang="en-US" dirty="0" err="1">
                <a:ea typeface="+mj-ea"/>
              </a:rPr>
              <a:t>Objekt</a:t>
            </a:r>
            <a:r>
              <a:rPr lang="en-US" dirty="0">
                <a:ea typeface="+mj-ea"/>
              </a:rPr>
              <a:t>)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194998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Abfrage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CommandType</a:t>
            </a:r>
            <a:endParaRPr lang="de-DE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Text =&gt; Ad-hoc-Abfrage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Procedure</a:t>
            </a:r>
            <a:r>
              <a:rPr lang="de-DE" sz="3200" dirty="0"/>
              <a:t> =&gt; Gespeicherte Prozedur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Table =&gt; Angabe einer Quelltabelle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CommandText</a:t>
            </a:r>
            <a:endParaRPr lang="de-DE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Abfragetext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Prozedurenname</a:t>
            </a:r>
            <a:endParaRPr lang="de-DE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Name der Tabelle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71941"/>
              </p:ext>
            </p:extLst>
          </p:nvPr>
        </p:nvGraphicFramePr>
        <p:xfrm>
          <a:off x="2641600" y="2667000"/>
          <a:ext cx="10837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DbCommand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Zielplattformen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Microsoft SQL Server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On </a:t>
            </a:r>
            <a:r>
              <a:rPr lang="de-DE" sz="4400" dirty="0" err="1"/>
              <a:t>Premises</a:t>
            </a:r>
            <a:endParaRPr lang="de-DE" sz="4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SQL </a:t>
            </a:r>
            <a:r>
              <a:rPr lang="de-DE" sz="4400" dirty="0" err="1"/>
              <a:t>Azure</a:t>
            </a:r>
            <a:endParaRPr lang="de-DE" sz="4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SQL </a:t>
            </a:r>
            <a:r>
              <a:rPr lang="de-DE" sz="4400" dirty="0" err="1"/>
              <a:t>vNext</a:t>
            </a:r>
            <a:r>
              <a:rPr lang="de-DE" sz="4400" dirty="0"/>
              <a:t> in Docker Container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 err="1"/>
              <a:t>SqlLite</a:t>
            </a:r>
            <a:endParaRPr lang="de-DE" sz="4400" dirty="0"/>
          </a:p>
          <a:p>
            <a:pPr algn="l"/>
            <a:endParaRPr lang="de-DE" sz="4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4400" dirty="0"/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5483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erweitern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</a:t>
            </a:r>
            <a:r>
              <a:rPr lang="en-US" b="0" dirty="0" err="1"/>
              <a:t>SqlCommand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2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Abfragen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ausführen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41780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Execute…()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02705"/>
              </p:ext>
            </p:extLst>
          </p:nvPr>
        </p:nvGraphicFramePr>
        <p:xfrm>
          <a:off x="2641600" y="2667000"/>
          <a:ext cx="108373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ExecuteScalar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ExecuteNonQuery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ExecuteReader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ExecuteReader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Batches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1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ExecuteReader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Options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ExecuteXmlReader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48100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755466" y="3044636"/>
            <a:ext cx="304800" cy="2221896"/>
            <a:chOff x="7755466" y="3044636"/>
            <a:chExt cx="304800" cy="22218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466" y="3044636"/>
              <a:ext cx="304800" cy="304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466" y="3433277"/>
              <a:ext cx="304800" cy="304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466" y="3820923"/>
              <a:ext cx="304800" cy="304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466" y="4209564"/>
              <a:ext cx="304800" cy="304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466" y="4576703"/>
              <a:ext cx="304800" cy="3048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466" y="4961732"/>
              <a:ext cx="304800" cy="304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1498114" y="3040248"/>
            <a:ext cx="304800" cy="2198505"/>
            <a:chOff x="11498114" y="3040248"/>
            <a:chExt cx="304800" cy="21985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114" y="3040248"/>
              <a:ext cx="304800" cy="3048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114" y="3454357"/>
              <a:ext cx="304800" cy="3048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114" y="3820923"/>
              <a:ext cx="304800" cy="304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114" y="4194355"/>
              <a:ext cx="304800" cy="3048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114" y="4564154"/>
              <a:ext cx="304800" cy="3048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114" y="4933953"/>
              <a:ext cx="304800" cy="3048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270000" y="640080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Abfragetext ausführen</a:t>
            </a:r>
          </a:p>
          <a:p>
            <a:pPr algn="l"/>
            <a:r>
              <a:rPr lang="de-DE" dirty="0"/>
              <a:t>	</a:t>
            </a:r>
            <a:r>
              <a:rPr lang="de-DE" dirty="0" err="1"/>
              <a:t>NonQuery</a:t>
            </a:r>
            <a:r>
              <a:rPr lang="de-DE" dirty="0"/>
              <a:t> =&gt; Liefert keine Daten</a:t>
            </a:r>
          </a:p>
          <a:p>
            <a:pPr algn="l"/>
            <a:r>
              <a:rPr lang="de-DE" dirty="0"/>
              <a:t>	</a:t>
            </a:r>
            <a:r>
              <a:rPr lang="de-DE" dirty="0" err="1"/>
              <a:t>Scalar</a:t>
            </a:r>
            <a:r>
              <a:rPr lang="de-DE" dirty="0"/>
              <a:t> =&gt; Liefert genau einen Wert</a:t>
            </a:r>
          </a:p>
          <a:p>
            <a:pPr algn="l"/>
            <a:r>
              <a:rPr lang="de-DE" dirty="0"/>
              <a:t>	Reader =&gt; Liefert ein </a:t>
            </a:r>
            <a:r>
              <a:rPr lang="de-DE" dirty="0" err="1"/>
              <a:t>Forwardonly</a:t>
            </a:r>
            <a:r>
              <a:rPr lang="de-DE" dirty="0"/>
              <a:t>-Cursor </a:t>
            </a:r>
          </a:p>
        </p:txBody>
      </p:sp>
    </p:spTree>
    <p:extLst>
      <p:ext uri="{BB962C8B-B14F-4D97-AF65-F5344CB8AC3E}">
        <p14:creationId xmlns:p14="http://schemas.microsoft.com/office/powerpoint/2010/main" val="27523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erweitern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7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Parameter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14407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Parameter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15908"/>
              </p:ext>
            </p:extLst>
          </p:nvPr>
        </p:nvGraphicFramePr>
        <p:xfrm>
          <a:off x="2641600" y="2667000"/>
          <a:ext cx="10837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DbParameter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0000" y="4800600"/>
            <a:ext cx="1394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Platzhalter in Abfragetext oder Parameter von Prozeduren</a:t>
            </a:r>
          </a:p>
          <a:p>
            <a:pPr algn="l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DbParameter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DbCommand</a:t>
            </a:r>
            <a:r>
              <a:rPr lang="de-DE" dirty="0"/>
              <a:t> anfügen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1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erweitern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Table Valued Parameters (TVP)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0288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Table Valued Parameters (TVP)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23970"/>
              </p:ext>
            </p:extLst>
          </p:nvPr>
        </p:nvGraphicFramePr>
        <p:xfrm>
          <a:off x="2641600" y="2667000"/>
          <a:ext cx="10837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IList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SqlDataRecord</a:t>
                      </a:r>
                      <a:r>
                        <a:rPr lang="de-D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DataTable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6695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0000" y="4736753"/>
            <a:ext cx="1394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Übergabe einer kompletten Tabelle (inhaltlich) als Parameter </a:t>
            </a:r>
          </a:p>
          <a:p>
            <a:pPr algn="l"/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430996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238" y="3427215"/>
            <a:ext cx="364551" cy="3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erweitern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20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ea typeface="ヒラギノ角ゴ ProN W6" charset="-128"/>
              </a:rPr>
              <a:t>Visual Studio 2015/ 2017 einrichten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Download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Community Edition (in vielen Fällen kostenfrei)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Evaluation (Test-) Edition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Lizenzversion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Oder einfach schon vorhanden</a:t>
            </a:r>
          </a:p>
        </p:txBody>
      </p:sp>
    </p:spTree>
    <p:extLst>
      <p:ext uri="{BB962C8B-B14F-4D97-AF65-F5344CB8AC3E}">
        <p14:creationId xmlns:p14="http://schemas.microsoft.com/office/powerpoint/2010/main" val="3809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Performancevergleich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4720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 err="1"/>
              <a:t>Performancevergleich</a:t>
            </a:r>
            <a:r>
              <a:rPr lang="en-US" sz="6000" dirty="0"/>
              <a:t> (1 Mio </a:t>
            </a:r>
            <a:r>
              <a:rPr lang="en-US" sz="6000" dirty="0" err="1"/>
              <a:t>Zeilen</a:t>
            </a:r>
            <a:r>
              <a:rPr lang="en-US" sz="6000" dirty="0"/>
              <a:t>)</a:t>
            </a:r>
            <a:endParaRPr lang="en-US" sz="6000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86730"/>
              </p:ext>
            </p:extLst>
          </p:nvPr>
        </p:nvGraphicFramePr>
        <p:xfrm>
          <a:off x="2870200" y="2555776"/>
          <a:ext cx="105156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373544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6438224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de-DE" sz="2400" dirty="0"/>
                        <a:t>Methode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1.000.000 Zeilen Import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2717027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2400" dirty="0"/>
                        <a:t>INSERT ohne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Prepare</a:t>
                      </a:r>
                      <a:r>
                        <a:rPr lang="de-DE" sz="2400" baseline="0" dirty="0"/>
                        <a:t>()</a:t>
                      </a:r>
                      <a:endParaRPr lang="de-DE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3400 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8900134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2400" dirty="0"/>
                        <a:t>INSERT mit </a:t>
                      </a:r>
                      <a:r>
                        <a:rPr lang="de-DE" sz="2400" dirty="0" err="1"/>
                        <a:t>Prepare</a:t>
                      </a:r>
                      <a:r>
                        <a:rPr lang="de-DE" sz="2400" dirty="0"/>
                        <a:t>()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3040</a:t>
                      </a:r>
                      <a:r>
                        <a:rPr lang="de-DE" sz="2400" baseline="0" dirty="0"/>
                        <a:t> s</a:t>
                      </a:r>
                      <a:endParaRPr lang="de-DE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834082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2400" dirty="0" err="1"/>
                        <a:t>Stored</a:t>
                      </a:r>
                      <a:r>
                        <a:rPr lang="de-DE" sz="2400" baseline="0" dirty="0"/>
                        <a:t> </a:t>
                      </a:r>
                      <a:r>
                        <a:rPr lang="de-DE" sz="2400" baseline="0" dirty="0" err="1"/>
                        <a:t>Procedure</a:t>
                      </a:r>
                      <a:r>
                        <a:rPr lang="de-DE" sz="2400" baseline="0" dirty="0"/>
                        <a:t> + TVP</a:t>
                      </a:r>
                      <a:endParaRPr lang="de-DE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9</a:t>
                      </a:r>
                      <a:r>
                        <a:rPr lang="de-DE" sz="2400" baseline="0" dirty="0"/>
                        <a:t> s</a:t>
                      </a:r>
                      <a:endParaRPr lang="de-DE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1006203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2400" dirty="0"/>
                        <a:t>INSERT + TVP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9 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334641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2400" dirty="0" err="1"/>
                        <a:t>BulkCopy</a:t>
                      </a:r>
                      <a:endParaRPr lang="de-DE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6 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33343576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/>
          </p:nvPr>
        </p:nvGraphicFramePr>
        <p:xfrm>
          <a:off x="2870200" y="5628117"/>
          <a:ext cx="10515600" cy="25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66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Import </a:t>
            </a:r>
            <a:r>
              <a:rPr lang="en-US" dirty="0" err="1">
                <a:ea typeface="+mj-ea"/>
              </a:rPr>
              <a:t>mit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SqlBulkCopy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7774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422400" y="2514600"/>
            <a:ext cx="135636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A6A6A6"/>
              </a:buClr>
            </a:pPr>
            <a:endParaRPr lang="en-US" b="0" dirty="0"/>
          </a:p>
          <a:p>
            <a:pPr marL="571500" indent="-571500" eaLnBrk="1" hangingPunct="1">
              <a:buClr>
                <a:srgbClr val="A6A6A6"/>
              </a:buClr>
            </a:pPr>
            <a:endParaRPr lang="en-US" b="0" dirty="0"/>
          </a:p>
          <a:p>
            <a:pPr indent="0" eaLnBrk="1" hangingPunct="1">
              <a:buClr>
                <a:srgbClr val="A6A6A6"/>
              </a:buClr>
              <a:buNone/>
            </a:pPr>
            <a:r>
              <a:rPr 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SqlBulkCopy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sbc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SqlBulkCopy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b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EnableStreaming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  <a:b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indent="0" eaLnBrk="1" hangingPunct="1">
              <a:buClr>
                <a:srgbClr val="A6A6A6"/>
              </a:buClr>
              <a:buNone/>
            </a:pPr>
            <a:r>
              <a:rPr 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sbc.WriteToServer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indent="0" eaLnBrk="1" hangingPunct="1">
              <a:buClr>
                <a:srgbClr val="A6A6A6"/>
              </a:buClr>
              <a:buNone/>
            </a:pPr>
            <a:endParaRPr lang="en-US" b="0" dirty="0"/>
          </a:p>
          <a:p>
            <a:pPr marL="571500" indent="-571500" eaLnBrk="1" hangingPunct="1">
              <a:buClr>
                <a:srgbClr val="A6A6A6"/>
              </a:buClr>
            </a:pPr>
            <a:endParaRPr lang="en-US" b="0" dirty="0"/>
          </a:p>
          <a:p>
            <a:pPr indent="-401638" eaLnBrk="1" hangingPunct="1">
              <a:buClr>
                <a:srgbClr val="A6A6A6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SqlBulkCopy</a:t>
            </a:r>
            <a:endParaRPr lang="en-US" dirty="0">
              <a:ea typeface="ヒラギノ角ゴ ProN W6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22400" y="2895600"/>
          <a:ext cx="10837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DbDataReader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IDataReader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DataTable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3248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36266" y="3273236"/>
            <a:ext cx="304800" cy="1076870"/>
            <a:chOff x="6536266" y="3273236"/>
            <a:chExt cx="304800" cy="107687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6" y="3273236"/>
              <a:ext cx="304800" cy="3048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6" y="3665330"/>
              <a:ext cx="304800" cy="3048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6" y="4045306"/>
              <a:ext cx="304800" cy="304800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64" y="3637279"/>
            <a:ext cx="364551" cy="3645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14" y="3268848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63" y="4014409"/>
            <a:ext cx="364551" cy="3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SqlBulkCopy</a:t>
            </a:r>
            <a:r>
              <a:rPr lang="en-US" b="0" dirty="0"/>
              <a:t> Import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90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Transaktionen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14599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Transaktionen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73445"/>
              </p:ext>
            </p:extLst>
          </p:nvPr>
        </p:nvGraphicFramePr>
        <p:xfrm>
          <a:off x="2641600" y="2667000"/>
          <a:ext cx="10837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DbTransaction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TransactionScope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6695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04463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040248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07548" y="520059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DbConnection.BeginTransaction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DbTransaction.Commit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DbTransaction.Rollback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DbTransaction.Save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6" y="3430996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14" y="3430996"/>
            <a:ext cx="361224" cy="3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 err="1"/>
              <a:t>Codebeispiel</a:t>
            </a:r>
            <a:r>
              <a:rPr lang="en-US" b="0" dirty="0"/>
              <a:t> </a:t>
            </a:r>
            <a:r>
              <a:rPr lang="en-US" b="0" dirty="0" err="1"/>
              <a:t>für</a:t>
            </a:r>
            <a:r>
              <a:rPr lang="en-US" b="0" dirty="0"/>
              <a:t> </a:t>
            </a:r>
            <a:r>
              <a:rPr lang="en-US" b="0" dirty="0" err="1"/>
              <a:t>Transaktion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8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Fehlerbehandlung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6128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422400" y="2514600"/>
            <a:ext cx="135636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A6A6A6"/>
              </a:buClr>
            </a:pPr>
            <a:endParaRPr lang="en-US" b="0" dirty="0"/>
          </a:p>
          <a:p>
            <a:pPr indent="0" eaLnBrk="1" hangingPunct="1">
              <a:buClr>
                <a:srgbClr val="A6A6A6"/>
              </a:buClr>
              <a:buNone/>
            </a:pPr>
            <a:br>
              <a:rPr lang="de-DE" b="0" dirty="0"/>
            </a:br>
            <a:r>
              <a:rPr lang="de-DE" b="0" dirty="0"/>
              <a:t>Fehlerbehandlung</a:t>
            </a:r>
          </a:p>
          <a:p>
            <a:pPr marL="571500" indent="-571500" eaLnBrk="1" hangingPunct="1">
              <a:buClr>
                <a:srgbClr val="A6A6A6"/>
              </a:buClr>
            </a:pPr>
            <a:r>
              <a:rPr lang="de-DE" b="0" dirty="0"/>
              <a:t>mindestens Loggen!</a:t>
            </a:r>
          </a:p>
          <a:p>
            <a:pPr indent="0"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SqlErrors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 eaLnBrk="1" hangingPunct="1">
              <a:buClr>
                <a:srgbClr val="A6A6A6"/>
              </a:buClr>
            </a:pPr>
            <a:endParaRPr lang="de-DE" b="0" dirty="0"/>
          </a:p>
          <a:p>
            <a:pPr indent="0" eaLnBrk="1" hangingPunct="1">
              <a:buClr>
                <a:srgbClr val="A6A6A6"/>
              </a:buClr>
              <a:buNone/>
            </a:pPr>
            <a:endParaRPr lang="en-US" sz="3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eaLnBrk="1" hangingPunct="1">
              <a:buClr>
                <a:srgbClr val="A6A6A6"/>
              </a:buClr>
              <a:buNone/>
            </a:pPr>
            <a:endParaRPr lang="en-US" b="0" dirty="0"/>
          </a:p>
          <a:p>
            <a:pPr marL="571500" indent="-571500" eaLnBrk="1" hangingPunct="1">
              <a:buClr>
                <a:srgbClr val="A6A6A6"/>
              </a:buClr>
            </a:pPr>
            <a:endParaRPr lang="en-US" b="0" dirty="0"/>
          </a:p>
          <a:p>
            <a:pPr indent="-401638" eaLnBrk="1" hangingPunct="1">
              <a:buClr>
                <a:srgbClr val="A6A6A6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Fehlerbehandlung</a:t>
            </a:r>
            <a:endParaRPr lang="en-US" dirty="0">
              <a:ea typeface="ヒラギノ角ゴ ProN W6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130"/>
              </p:ext>
            </p:extLst>
          </p:nvPr>
        </p:nvGraphicFramePr>
        <p:xfrm>
          <a:off x="1422400" y="2895600"/>
          <a:ext cx="10837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44">
                  <a:extLst>
                    <a:ext uri="{9D8B030D-6E8A-4147-A177-3AD203B41FA5}">
                      <a16:colId xmlns:a16="http://schemas.microsoft.com/office/drawing/2014/main" val="1662288017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1711874654"/>
                    </a:ext>
                  </a:extLst>
                </a:gridCol>
                <a:gridCol w="3612444">
                  <a:extLst>
                    <a:ext uri="{9D8B030D-6E8A-4147-A177-3AD203B41FA5}">
                      <a16:colId xmlns:a16="http://schemas.microsoft.com/office/drawing/2014/main" val="27218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Classic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ADO.NET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DbException</a:t>
                      </a:r>
                      <a:endParaRPr lang="de-D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62" marR="68562" marT="34281" marB="3428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1140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6" y="3273236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14" y="32688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ea typeface="ヒラギノ角ゴ ProN W6" charset="-128"/>
              </a:rPr>
              <a:t>SQL </a:t>
            </a:r>
            <a:r>
              <a:rPr lang="de-DE" dirty="0" err="1">
                <a:ea typeface="ヒラギノ角ゴ ProN W6" charset="-128"/>
              </a:rPr>
              <a:t>vNext</a:t>
            </a:r>
            <a:r>
              <a:rPr lang="de-DE" dirty="0">
                <a:ea typeface="ヒラギノ角ゴ ProN W6" charset="-128"/>
              </a:rPr>
              <a:t> in Docker einrichten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Docker für Windows herunterladen &amp; installieren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Speicher für virtuelle Maschine anpassen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Laufwerk für Docker freigeben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4400" dirty="0"/>
              <a:t>Docker Image starten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4400" dirty="0"/>
          </a:p>
          <a:p>
            <a:pPr algn="l"/>
            <a:r>
              <a:rPr lang="sv-S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-e ACCEPT_EULA=Y -e SA_PASSWORD=&lt;pwd&gt; -p 2433:1433 -v &lt;LocalDir&gt;:/var/opt/mssql/data -d microsoft/mssql-server-linux</a:t>
            </a:r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/>
              <a:t>Demo </a:t>
            </a:r>
            <a:r>
              <a:rPr lang="en-US" b="0" dirty="0" err="1"/>
              <a:t>SqlException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Unsupported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4586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422400" y="2514600"/>
            <a:ext cx="135636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A6A6A6"/>
              </a:buClr>
            </a:pPr>
            <a:r>
              <a:rPr lang="de-DE" b="0" dirty="0" err="1"/>
              <a:t>DataTable</a:t>
            </a:r>
            <a:r>
              <a:rPr lang="de-DE" b="0" dirty="0"/>
              <a:t>/ </a:t>
            </a:r>
            <a:r>
              <a:rPr lang="de-DE" b="0" dirty="0" err="1"/>
              <a:t>DataSet</a:t>
            </a:r>
            <a:endParaRPr lang="de-DE" b="0" dirty="0"/>
          </a:p>
          <a:p>
            <a:pPr marL="571500" indent="-571500" eaLnBrk="1" hangingPunct="1">
              <a:buClr>
                <a:srgbClr val="A6A6A6"/>
              </a:buClr>
            </a:pPr>
            <a:r>
              <a:rPr lang="de-DE" b="0" dirty="0"/>
              <a:t>Auflistung </a:t>
            </a:r>
            <a:r>
              <a:rPr lang="de-DE" b="0" dirty="0" err="1"/>
              <a:t>AdoNetProvider</a:t>
            </a:r>
            <a:endParaRPr lang="de-DE" b="0" dirty="0"/>
          </a:p>
          <a:p>
            <a:pPr marL="571500" indent="-571500" eaLnBrk="1" hangingPunct="1">
              <a:buClr>
                <a:srgbClr val="A6A6A6"/>
              </a:buClr>
            </a:pPr>
            <a:r>
              <a:rPr lang="de-DE" b="0" dirty="0" err="1"/>
              <a:t>SqlDependecy</a:t>
            </a:r>
            <a:endParaRPr lang="de-DE" b="0" dirty="0"/>
          </a:p>
          <a:p>
            <a:pPr marL="571500" indent="-571500" eaLnBrk="1" hangingPunct="1">
              <a:buClr>
                <a:srgbClr val="A6A6A6"/>
              </a:buClr>
            </a:pPr>
            <a:r>
              <a:rPr lang="de-DE" b="0" dirty="0" err="1"/>
              <a:t>SchemaTable</a:t>
            </a:r>
            <a:r>
              <a:rPr lang="de-DE" b="0" dirty="0"/>
              <a:t> (</a:t>
            </a:r>
            <a:r>
              <a:rPr lang="de-DE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SqlDataRead.GetSchemaTable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b="0" dirty="0"/>
              <a:t>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6" charset="-128"/>
              </a:rPr>
              <a:t>Unsupported</a:t>
            </a:r>
          </a:p>
        </p:txBody>
      </p:sp>
    </p:spTree>
    <p:extLst>
      <p:ext uri="{BB962C8B-B14F-4D97-AF65-F5344CB8AC3E}">
        <p14:creationId xmlns:p14="http://schemas.microsoft.com/office/powerpoint/2010/main" val="15704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Asynchrones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4771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Asynchrones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9791" y="2438400"/>
            <a:ext cx="13944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Task Parallel Library (TPL) ist Bestandteil von .NET Core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SqlConnection.OpenAsync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ExecuteNonQueryAsync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ExecuteReaderAsync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ExecuteScalarAsync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ExecuteXmlReaderAsync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2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SQLite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36895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SQLite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9791" y="2438400"/>
            <a:ext cx="1394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Kleine, handliche In-</a:t>
            </a:r>
            <a:r>
              <a:rPr lang="de-DE" dirty="0" err="1"/>
              <a:t>Process</a:t>
            </a:r>
            <a:r>
              <a:rPr lang="de-DE" dirty="0"/>
              <a:t> Datenbank auf Dateiebene</a:t>
            </a:r>
          </a:p>
          <a:p>
            <a:pPr algn="l"/>
            <a:endParaRPr lang="de-DE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dirty="0"/>
              <a:t>Verwendung in </a:t>
            </a:r>
          </a:p>
          <a:p>
            <a:pPr algn="l"/>
            <a:r>
              <a:rPr lang="de-DE" dirty="0"/>
              <a:t>	Symbian OS </a:t>
            </a:r>
          </a:p>
          <a:p>
            <a:pPr algn="l"/>
            <a:r>
              <a:rPr lang="de-DE" dirty="0"/>
              <a:t>	Android</a:t>
            </a:r>
          </a:p>
          <a:p>
            <a:pPr algn="l"/>
            <a:r>
              <a:rPr lang="de-DE" dirty="0"/>
              <a:t>	iOS</a:t>
            </a:r>
          </a:p>
          <a:p>
            <a:pPr algn="l"/>
            <a:r>
              <a:rPr lang="de-DE" dirty="0"/>
              <a:t>	diverse Browser</a:t>
            </a:r>
          </a:p>
        </p:txBody>
      </p:sp>
    </p:spTree>
    <p:extLst>
      <p:ext uri="{BB962C8B-B14F-4D97-AF65-F5344CB8AC3E}">
        <p14:creationId xmlns:p14="http://schemas.microsoft.com/office/powerpoint/2010/main" val="16606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/>
              <a:t>xxx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11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143000"/>
            <a:ext cx="10134600" cy="66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0319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143000"/>
            <a:ext cx="10134600" cy="66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Kompakte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Übersicht</a:t>
            </a:r>
            <a:endParaRPr lang="en-US" dirty="0">
              <a:ea typeface="+mj-ea"/>
            </a:endParaRP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4275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Übersicht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9791" y="2438400"/>
            <a:ext cx="13944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Neuimplementierung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Eigene </a:t>
            </a:r>
            <a:r>
              <a:rPr lang="de-DE" sz="4800" dirty="0" err="1"/>
              <a:t>Codebase</a:t>
            </a:r>
            <a:endParaRPr lang="de-DE" sz="48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Bei weitem nicht so komplett wie EF 6</a:t>
            </a:r>
            <a:br>
              <a:rPr lang="de-DE" sz="4800" dirty="0"/>
            </a:br>
            <a:r>
              <a:rPr lang="de-DE" sz="4800" dirty="0"/>
              <a:t> (Entwicklung seit 2008)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Wichtige Funktionen fehlen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Nicht nur relationale Datenquelle</a:t>
            </a:r>
          </a:p>
          <a:p>
            <a:pPr algn="l"/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6983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Grober</a:t>
            </a:r>
            <a:r>
              <a:rPr lang="en-US" dirty="0"/>
              <a:t> </a:t>
            </a:r>
            <a:r>
              <a:rPr lang="en-US" dirty="0" err="1"/>
              <a:t>Schlachtplan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9791" y="2438400"/>
            <a:ext cx="13944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Packages importieren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Modelle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 err="1"/>
              <a:t>Context</a:t>
            </a:r>
            <a:endParaRPr lang="de-DE" sz="4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Konfiguration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Datenbank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800" dirty="0"/>
              <a:t>Ein paar Tests</a:t>
            </a:r>
          </a:p>
          <a:p>
            <a:pPr algn="l"/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337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Consolen</a:t>
            </a:r>
            <a:r>
              <a:rPr lang="en-US" dirty="0">
                <a:ea typeface="+mj-ea"/>
              </a:rPr>
              <a:t> Demo</a:t>
            </a:r>
          </a:p>
        </p:txBody>
      </p:sp>
      <p:sp>
        <p:nvSpPr>
          <p:cNvPr id="4" name="Freeform 84"/>
          <p:cNvSpPr>
            <a:spLocks noEditPoints="1"/>
          </p:cNvSpPr>
          <p:nvPr/>
        </p:nvSpPr>
        <p:spPr bwMode="auto">
          <a:xfrm rot="16200000">
            <a:off x="3235892" y="5335210"/>
            <a:ext cx="2784309" cy="2025974"/>
          </a:xfrm>
          <a:custGeom>
            <a:avLst/>
            <a:gdLst>
              <a:gd name="T0" fmla="*/ 3448 w 3576"/>
              <a:gd name="T1" fmla="*/ 758 h 2602"/>
              <a:gd name="T2" fmla="*/ 1942 w 3576"/>
              <a:gd name="T3" fmla="*/ 731 h 2602"/>
              <a:gd name="T4" fmla="*/ 2015 w 3576"/>
              <a:gd name="T5" fmla="*/ 668 h 2602"/>
              <a:gd name="T6" fmla="*/ 2108 w 3576"/>
              <a:gd name="T7" fmla="*/ 576 h 2602"/>
              <a:gd name="T8" fmla="*/ 2081 w 3576"/>
              <a:gd name="T9" fmla="*/ 27 h 2602"/>
              <a:gd name="T10" fmla="*/ 1567 w 3576"/>
              <a:gd name="T11" fmla="*/ 0 h 2602"/>
              <a:gd name="T12" fmla="*/ 1474 w 3576"/>
              <a:gd name="T13" fmla="*/ 92 h 2602"/>
              <a:gd name="T14" fmla="*/ 1461 w 3576"/>
              <a:gd name="T15" fmla="*/ 165 h 2602"/>
              <a:gd name="T16" fmla="*/ 1368 w 3576"/>
              <a:gd name="T17" fmla="*/ 257 h 2602"/>
              <a:gd name="T18" fmla="*/ 1036 w 3576"/>
              <a:gd name="T19" fmla="*/ 318 h 2602"/>
              <a:gd name="T20" fmla="*/ 943 w 3576"/>
              <a:gd name="T21" fmla="*/ 411 h 2602"/>
              <a:gd name="T22" fmla="*/ 741 w 3576"/>
              <a:gd name="T23" fmla="*/ 471 h 2602"/>
              <a:gd name="T24" fmla="*/ 649 w 3576"/>
              <a:gd name="T25" fmla="*/ 564 h 2602"/>
              <a:gd name="T26" fmla="*/ 447 w 3576"/>
              <a:gd name="T27" fmla="*/ 625 h 2602"/>
              <a:gd name="T28" fmla="*/ 354 w 3576"/>
              <a:gd name="T29" fmla="*/ 717 h 2602"/>
              <a:gd name="T30" fmla="*/ 93 w 3576"/>
              <a:gd name="T31" fmla="*/ 766 h 2602"/>
              <a:gd name="T32" fmla="*/ 0 w 3576"/>
              <a:gd name="T33" fmla="*/ 859 h 2602"/>
              <a:gd name="T34" fmla="*/ 60 w 3576"/>
              <a:gd name="T35" fmla="*/ 2289 h 2602"/>
              <a:gd name="T36" fmla="*/ 420 w 3576"/>
              <a:gd name="T37" fmla="*/ 2444 h 2602"/>
              <a:gd name="T38" fmla="*/ 817 w 3576"/>
              <a:gd name="T39" fmla="*/ 2575 h 2602"/>
              <a:gd name="T40" fmla="*/ 1859 w 3576"/>
              <a:gd name="T41" fmla="*/ 2602 h 2602"/>
              <a:gd name="T42" fmla="*/ 2187 w 3576"/>
              <a:gd name="T43" fmla="*/ 2491 h 2602"/>
              <a:gd name="T44" fmla="*/ 2344 w 3576"/>
              <a:gd name="T45" fmla="*/ 2285 h 2602"/>
              <a:gd name="T46" fmla="*/ 2444 w 3576"/>
              <a:gd name="T47" fmla="*/ 2265 h 2602"/>
              <a:gd name="T48" fmla="*/ 2584 w 3576"/>
              <a:gd name="T49" fmla="*/ 2087 h 2602"/>
              <a:gd name="T50" fmla="*/ 2595 w 3576"/>
              <a:gd name="T51" fmla="*/ 1875 h 2602"/>
              <a:gd name="T52" fmla="*/ 2781 w 3576"/>
              <a:gd name="T53" fmla="*/ 1727 h 2602"/>
              <a:gd name="T54" fmla="*/ 2808 w 3576"/>
              <a:gd name="T55" fmla="*/ 1426 h 2602"/>
              <a:gd name="T56" fmla="*/ 3440 w 3576"/>
              <a:gd name="T57" fmla="*/ 1399 h 2602"/>
              <a:gd name="T58" fmla="*/ 3576 w 3576"/>
              <a:gd name="T59" fmla="*/ 1225 h 2602"/>
              <a:gd name="T60" fmla="*/ 3549 w 3576"/>
              <a:gd name="T61" fmla="*/ 858 h 2602"/>
              <a:gd name="T62" fmla="*/ 3391 w 3576"/>
              <a:gd name="T63" fmla="*/ 1186 h 2602"/>
              <a:gd name="T64" fmla="*/ 1956 w 3576"/>
              <a:gd name="T65" fmla="*/ 1241 h 2602"/>
              <a:gd name="T66" fmla="*/ 1956 w 3576"/>
              <a:gd name="T67" fmla="*/ 1426 h 2602"/>
              <a:gd name="T68" fmla="*/ 2623 w 3576"/>
              <a:gd name="T69" fmla="*/ 1623 h 2602"/>
              <a:gd name="T70" fmla="*/ 2556 w 3576"/>
              <a:gd name="T71" fmla="*/ 1685 h 2602"/>
              <a:gd name="T72" fmla="*/ 2049 w 3576"/>
              <a:gd name="T73" fmla="*/ 1658 h 2602"/>
              <a:gd name="T74" fmla="*/ 2049 w 3576"/>
              <a:gd name="T75" fmla="*/ 1844 h 2602"/>
              <a:gd name="T76" fmla="*/ 2398 w 3576"/>
              <a:gd name="T77" fmla="*/ 2048 h 2602"/>
              <a:gd name="T78" fmla="*/ 2310 w 3576"/>
              <a:gd name="T79" fmla="*/ 2075 h 2602"/>
              <a:gd name="T80" fmla="*/ 1698 w 3576"/>
              <a:gd name="T81" fmla="*/ 2168 h 2602"/>
              <a:gd name="T82" fmla="*/ 2139 w 3576"/>
              <a:gd name="T83" fmla="*/ 2261 h 2602"/>
              <a:gd name="T84" fmla="*/ 1843 w 3576"/>
              <a:gd name="T85" fmla="*/ 2417 h 2602"/>
              <a:gd name="T86" fmla="*/ 910 w 3576"/>
              <a:gd name="T87" fmla="*/ 2398 h 2602"/>
              <a:gd name="T88" fmla="*/ 478 w 3576"/>
              <a:gd name="T89" fmla="*/ 2246 h 2602"/>
              <a:gd name="T90" fmla="*/ 185 w 3576"/>
              <a:gd name="T91" fmla="*/ 951 h 2602"/>
              <a:gd name="T92" fmla="*/ 512 w 3576"/>
              <a:gd name="T93" fmla="*/ 924 h 2602"/>
              <a:gd name="T94" fmla="*/ 539 w 3576"/>
              <a:gd name="T95" fmla="*/ 810 h 2602"/>
              <a:gd name="T96" fmla="*/ 807 w 3576"/>
              <a:gd name="T97" fmla="*/ 783 h 2602"/>
              <a:gd name="T98" fmla="*/ 834 w 3576"/>
              <a:gd name="T99" fmla="*/ 657 h 2602"/>
              <a:gd name="T100" fmla="*/ 1102 w 3576"/>
              <a:gd name="T101" fmla="*/ 629 h 2602"/>
              <a:gd name="T102" fmla="*/ 1129 w 3576"/>
              <a:gd name="T103" fmla="*/ 503 h 2602"/>
              <a:gd name="T104" fmla="*/ 1526 w 3576"/>
              <a:gd name="T105" fmla="*/ 476 h 2602"/>
              <a:gd name="T106" fmla="*/ 1553 w 3576"/>
              <a:gd name="T107" fmla="*/ 350 h 2602"/>
              <a:gd name="T108" fmla="*/ 1632 w 3576"/>
              <a:gd name="T109" fmla="*/ 323 h 2602"/>
              <a:gd name="T110" fmla="*/ 1659 w 3576"/>
              <a:gd name="T111" fmla="*/ 185 h 2602"/>
              <a:gd name="T112" fmla="*/ 1923 w 3576"/>
              <a:gd name="T113" fmla="*/ 483 h 2602"/>
              <a:gd name="T114" fmla="*/ 1784 w 3576"/>
              <a:gd name="T115" fmla="*/ 510 h 2602"/>
              <a:gd name="T116" fmla="*/ 1757 w 3576"/>
              <a:gd name="T117" fmla="*/ 731 h 2602"/>
              <a:gd name="T118" fmla="*/ 1325 w 3576"/>
              <a:gd name="T119" fmla="*/ 758 h 2602"/>
              <a:gd name="T120" fmla="*/ 1325 w 3576"/>
              <a:gd name="T121" fmla="*/ 889 h 2602"/>
              <a:gd name="T122" fmla="*/ 1850 w 3576"/>
              <a:gd name="T123" fmla="*/ 916 h 2602"/>
              <a:gd name="T124" fmla="*/ 3391 w 3576"/>
              <a:gd name="T125" fmla="*/ 962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6" h="2602">
                <a:moveTo>
                  <a:pt x="3549" y="858"/>
                </a:moveTo>
                <a:lnTo>
                  <a:pt x="3448" y="758"/>
                </a:lnTo>
                <a:cubicBezTo>
                  <a:pt x="3431" y="741"/>
                  <a:pt x="3407" y="731"/>
                  <a:pt x="3383" y="731"/>
                </a:cubicBezTo>
                <a:lnTo>
                  <a:pt x="1942" y="731"/>
                </a:lnTo>
                <a:lnTo>
                  <a:pt x="1942" y="668"/>
                </a:lnTo>
                <a:lnTo>
                  <a:pt x="2015" y="668"/>
                </a:lnTo>
                <a:cubicBezTo>
                  <a:pt x="2040" y="668"/>
                  <a:pt x="2063" y="659"/>
                  <a:pt x="2081" y="641"/>
                </a:cubicBezTo>
                <a:cubicBezTo>
                  <a:pt x="2098" y="624"/>
                  <a:pt x="2108" y="600"/>
                  <a:pt x="2108" y="576"/>
                </a:cubicBezTo>
                <a:lnTo>
                  <a:pt x="2108" y="92"/>
                </a:lnTo>
                <a:cubicBezTo>
                  <a:pt x="2108" y="68"/>
                  <a:pt x="2098" y="44"/>
                  <a:pt x="2081" y="27"/>
                </a:cubicBezTo>
                <a:cubicBezTo>
                  <a:pt x="2063" y="9"/>
                  <a:pt x="2040" y="0"/>
                  <a:pt x="2015" y="0"/>
                </a:cubicBezTo>
                <a:lnTo>
                  <a:pt x="1567" y="0"/>
                </a:lnTo>
                <a:cubicBezTo>
                  <a:pt x="1542" y="0"/>
                  <a:pt x="1519" y="10"/>
                  <a:pt x="1501" y="27"/>
                </a:cubicBezTo>
                <a:cubicBezTo>
                  <a:pt x="1484" y="44"/>
                  <a:pt x="1474" y="68"/>
                  <a:pt x="1474" y="92"/>
                </a:cubicBezTo>
                <a:lnTo>
                  <a:pt x="1474" y="164"/>
                </a:lnTo>
                <a:lnTo>
                  <a:pt x="1461" y="165"/>
                </a:lnTo>
                <a:cubicBezTo>
                  <a:pt x="1436" y="165"/>
                  <a:pt x="1412" y="175"/>
                  <a:pt x="1395" y="192"/>
                </a:cubicBezTo>
                <a:cubicBezTo>
                  <a:pt x="1378" y="209"/>
                  <a:pt x="1368" y="233"/>
                  <a:pt x="1368" y="257"/>
                </a:cubicBezTo>
                <a:lnTo>
                  <a:pt x="1368" y="318"/>
                </a:lnTo>
                <a:lnTo>
                  <a:pt x="1036" y="318"/>
                </a:lnTo>
                <a:cubicBezTo>
                  <a:pt x="1012" y="318"/>
                  <a:pt x="988" y="328"/>
                  <a:pt x="971" y="345"/>
                </a:cubicBezTo>
                <a:cubicBezTo>
                  <a:pt x="953" y="362"/>
                  <a:pt x="943" y="386"/>
                  <a:pt x="943" y="411"/>
                </a:cubicBezTo>
                <a:lnTo>
                  <a:pt x="943" y="471"/>
                </a:lnTo>
                <a:lnTo>
                  <a:pt x="741" y="471"/>
                </a:lnTo>
                <a:cubicBezTo>
                  <a:pt x="717" y="471"/>
                  <a:pt x="693" y="481"/>
                  <a:pt x="676" y="499"/>
                </a:cubicBezTo>
                <a:cubicBezTo>
                  <a:pt x="658" y="516"/>
                  <a:pt x="649" y="539"/>
                  <a:pt x="649" y="564"/>
                </a:cubicBezTo>
                <a:lnTo>
                  <a:pt x="649" y="625"/>
                </a:lnTo>
                <a:lnTo>
                  <a:pt x="447" y="625"/>
                </a:lnTo>
                <a:cubicBezTo>
                  <a:pt x="422" y="625"/>
                  <a:pt x="398" y="635"/>
                  <a:pt x="381" y="652"/>
                </a:cubicBezTo>
                <a:cubicBezTo>
                  <a:pt x="364" y="669"/>
                  <a:pt x="354" y="693"/>
                  <a:pt x="354" y="717"/>
                </a:cubicBezTo>
                <a:lnTo>
                  <a:pt x="354" y="766"/>
                </a:lnTo>
                <a:lnTo>
                  <a:pt x="93" y="766"/>
                </a:lnTo>
                <a:cubicBezTo>
                  <a:pt x="68" y="766"/>
                  <a:pt x="44" y="776"/>
                  <a:pt x="27" y="793"/>
                </a:cubicBezTo>
                <a:cubicBezTo>
                  <a:pt x="10" y="810"/>
                  <a:pt x="0" y="835"/>
                  <a:pt x="0" y="859"/>
                </a:cubicBezTo>
                <a:lnTo>
                  <a:pt x="0" y="2202"/>
                </a:lnTo>
                <a:cubicBezTo>
                  <a:pt x="0" y="2241"/>
                  <a:pt x="24" y="2276"/>
                  <a:pt x="60" y="2289"/>
                </a:cubicBezTo>
                <a:lnTo>
                  <a:pt x="367" y="2402"/>
                </a:lnTo>
                <a:cubicBezTo>
                  <a:pt x="378" y="2422"/>
                  <a:pt x="397" y="2437"/>
                  <a:pt x="420" y="2444"/>
                </a:cubicBezTo>
                <a:lnTo>
                  <a:pt x="805" y="2560"/>
                </a:lnTo>
                <a:cubicBezTo>
                  <a:pt x="809" y="2565"/>
                  <a:pt x="813" y="2570"/>
                  <a:pt x="817" y="2575"/>
                </a:cubicBezTo>
                <a:cubicBezTo>
                  <a:pt x="835" y="2592"/>
                  <a:pt x="858" y="2602"/>
                  <a:pt x="883" y="2602"/>
                </a:cubicBezTo>
                <a:lnTo>
                  <a:pt x="1859" y="2602"/>
                </a:lnTo>
                <a:lnTo>
                  <a:pt x="1890" y="2597"/>
                </a:lnTo>
                <a:lnTo>
                  <a:pt x="2187" y="2491"/>
                </a:lnTo>
                <a:cubicBezTo>
                  <a:pt x="2207" y="2484"/>
                  <a:pt x="2223" y="2471"/>
                  <a:pt x="2234" y="2454"/>
                </a:cubicBezTo>
                <a:lnTo>
                  <a:pt x="2344" y="2285"/>
                </a:lnTo>
                <a:cubicBezTo>
                  <a:pt x="2355" y="2289"/>
                  <a:pt x="2367" y="2292"/>
                  <a:pt x="2379" y="2292"/>
                </a:cubicBezTo>
                <a:cubicBezTo>
                  <a:pt x="2403" y="2292"/>
                  <a:pt x="2426" y="2283"/>
                  <a:pt x="2444" y="2265"/>
                </a:cubicBezTo>
                <a:lnTo>
                  <a:pt x="2556" y="2153"/>
                </a:lnTo>
                <a:cubicBezTo>
                  <a:pt x="2574" y="2135"/>
                  <a:pt x="2584" y="2112"/>
                  <a:pt x="2584" y="2087"/>
                </a:cubicBezTo>
                <a:lnTo>
                  <a:pt x="2584" y="1873"/>
                </a:lnTo>
                <a:cubicBezTo>
                  <a:pt x="2587" y="1874"/>
                  <a:pt x="2591" y="1875"/>
                  <a:pt x="2595" y="1875"/>
                </a:cubicBezTo>
                <a:cubicBezTo>
                  <a:pt x="2618" y="1875"/>
                  <a:pt x="2642" y="1866"/>
                  <a:pt x="2660" y="1848"/>
                </a:cubicBezTo>
                <a:lnTo>
                  <a:pt x="2781" y="1727"/>
                </a:lnTo>
                <a:cubicBezTo>
                  <a:pt x="2799" y="1710"/>
                  <a:pt x="2808" y="1687"/>
                  <a:pt x="2808" y="1662"/>
                </a:cubicBezTo>
                <a:lnTo>
                  <a:pt x="2808" y="1426"/>
                </a:lnTo>
                <a:lnTo>
                  <a:pt x="3374" y="1426"/>
                </a:lnTo>
                <a:cubicBezTo>
                  <a:pt x="3399" y="1426"/>
                  <a:pt x="3422" y="1416"/>
                  <a:pt x="3440" y="1399"/>
                </a:cubicBezTo>
                <a:lnTo>
                  <a:pt x="3549" y="1290"/>
                </a:lnTo>
                <a:cubicBezTo>
                  <a:pt x="3566" y="1273"/>
                  <a:pt x="3576" y="1249"/>
                  <a:pt x="3576" y="1225"/>
                </a:cubicBezTo>
                <a:lnTo>
                  <a:pt x="3576" y="924"/>
                </a:lnTo>
                <a:cubicBezTo>
                  <a:pt x="3576" y="899"/>
                  <a:pt x="3566" y="876"/>
                  <a:pt x="3549" y="858"/>
                </a:cubicBezTo>
                <a:close/>
                <a:moveTo>
                  <a:pt x="3391" y="1186"/>
                </a:moveTo>
                <a:lnTo>
                  <a:pt x="3391" y="1186"/>
                </a:lnTo>
                <a:lnTo>
                  <a:pt x="3336" y="1241"/>
                </a:lnTo>
                <a:lnTo>
                  <a:pt x="1956" y="1241"/>
                </a:lnTo>
                <a:cubicBezTo>
                  <a:pt x="1905" y="1241"/>
                  <a:pt x="1863" y="1282"/>
                  <a:pt x="1863" y="1334"/>
                </a:cubicBezTo>
                <a:cubicBezTo>
                  <a:pt x="1863" y="1385"/>
                  <a:pt x="1905" y="1426"/>
                  <a:pt x="1956" y="1426"/>
                </a:cubicBezTo>
                <a:lnTo>
                  <a:pt x="2623" y="1426"/>
                </a:lnTo>
                <a:lnTo>
                  <a:pt x="2623" y="1623"/>
                </a:lnTo>
                <a:lnTo>
                  <a:pt x="2558" y="1688"/>
                </a:lnTo>
                <a:cubicBezTo>
                  <a:pt x="2558" y="1687"/>
                  <a:pt x="2557" y="1686"/>
                  <a:pt x="2556" y="1685"/>
                </a:cubicBezTo>
                <a:cubicBezTo>
                  <a:pt x="2539" y="1668"/>
                  <a:pt x="2516" y="1658"/>
                  <a:pt x="2491" y="1658"/>
                </a:cubicBezTo>
                <a:lnTo>
                  <a:pt x="2049" y="1658"/>
                </a:lnTo>
                <a:cubicBezTo>
                  <a:pt x="1998" y="1658"/>
                  <a:pt x="1956" y="1700"/>
                  <a:pt x="1956" y="1751"/>
                </a:cubicBezTo>
                <a:cubicBezTo>
                  <a:pt x="1956" y="1802"/>
                  <a:pt x="1998" y="1844"/>
                  <a:pt x="2049" y="1844"/>
                </a:cubicBezTo>
                <a:lnTo>
                  <a:pt x="2398" y="1844"/>
                </a:lnTo>
                <a:lnTo>
                  <a:pt x="2398" y="2048"/>
                </a:lnTo>
                <a:lnTo>
                  <a:pt x="2358" y="2089"/>
                </a:lnTo>
                <a:cubicBezTo>
                  <a:pt x="2344" y="2080"/>
                  <a:pt x="2327" y="2075"/>
                  <a:pt x="2310" y="2075"/>
                </a:cubicBezTo>
                <a:lnTo>
                  <a:pt x="1791" y="2075"/>
                </a:lnTo>
                <a:cubicBezTo>
                  <a:pt x="1740" y="2075"/>
                  <a:pt x="1698" y="2117"/>
                  <a:pt x="1698" y="2168"/>
                </a:cubicBezTo>
                <a:cubicBezTo>
                  <a:pt x="1698" y="2219"/>
                  <a:pt x="1740" y="2261"/>
                  <a:pt x="1791" y="2261"/>
                </a:cubicBezTo>
                <a:lnTo>
                  <a:pt x="2139" y="2261"/>
                </a:lnTo>
                <a:lnTo>
                  <a:pt x="2096" y="2327"/>
                </a:lnTo>
                <a:lnTo>
                  <a:pt x="1843" y="2417"/>
                </a:lnTo>
                <a:lnTo>
                  <a:pt x="943" y="2417"/>
                </a:lnTo>
                <a:cubicBezTo>
                  <a:pt x="934" y="2408"/>
                  <a:pt x="922" y="2402"/>
                  <a:pt x="910" y="2398"/>
                </a:cubicBezTo>
                <a:lnTo>
                  <a:pt x="524" y="2282"/>
                </a:lnTo>
                <a:cubicBezTo>
                  <a:pt x="513" y="2266"/>
                  <a:pt x="497" y="2253"/>
                  <a:pt x="478" y="2246"/>
                </a:cubicBezTo>
                <a:lnTo>
                  <a:pt x="185" y="2138"/>
                </a:lnTo>
                <a:lnTo>
                  <a:pt x="185" y="951"/>
                </a:lnTo>
                <a:lnTo>
                  <a:pt x="447" y="951"/>
                </a:lnTo>
                <a:cubicBezTo>
                  <a:pt x="471" y="951"/>
                  <a:pt x="494" y="942"/>
                  <a:pt x="512" y="924"/>
                </a:cubicBezTo>
                <a:cubicBezTo>
                  <a:pt x="529" y="907"/>
                  <a:pt x="539" y="884"/>
                  <a:pt x="539" y="859"/>
                </a:cubicBezTo>
                <a:lnTo>
                  <a:pt x="539" y="810"/>
                </a:lnTo>
                <a:lnTo>
                  <a:pt x="741" y="810"/>
                </a:lnTo>
                <a:cubicBezTo>
                  <a:pt x="766" y="810"/>
                  <a:pt x="789" y="800"/>
                  <a:pt x="807" y="783"/>
                </a:cubicBezTo>
                <a:cubicBezTo>
                  <a:pt x="824" y="765"/>
                  <a:pt x="834" y="742"/>
                  <a:pt x="834" y="717"/>
                </a:cubicBezTo>
                <a:lnTo>
                  <a:pt x="834" y="657"/>
                </a:lnTo>
                <a:lnTo>
                  <a:pt x="1036" y="657"/>
                </a:lnTo>
                <a:cubicBezTo>
                  <a:pt x="1061" y="657"/>
                  <a:pt x="1084" y="647"/>
                  <a:pt x="1102" y="629"/>
                </a:cubicBezTo>
                <a:cubicBezTo>
                  <a:pt x="1119" y="612"/>
                  <a:pt x="1129" y="589"/>
                  <a:pt x="1129" y="564"/>
                </a:cubicBezTo>
                <a:lnTo>
                  <a:pt x="1129" y="503"/>
                </a:lnTo>
                <a:lnTo>
                  <a:pt x="1461" y="503"/>
                </a:lnTo>
                <a:cubicBezTo>
                  <a:pt x="1485" y="503"/>
                  <a:pt x="1509" y="494"/>
                  <a:pt x="1526" y="476"/>
                </a:cubicBezTo>
                <a:cubicBezTo>
                  <a:pt x="1544" y="459"/>
                  <a:pt x="1553" y="436"/>
                  <a:pt x="1553" y="411"/>
                </a:cubicBezTo>
                <a:lnTo>
                  <a:pt x="1553" y="350"/>
                </a:lnTo>
                <a:lnTo>
                  <a:pt x="1567" y="350"/>
                </a:lnTo>
                <a:cubicBezTo>
                  <a:pt x="1591" y="350"/>
                  <a:pt x="1615" y="340"/>
                  <a:pt x="1632" y="323"/>
                </a:cubicBezTo>
                <a:cubicBezTo>
                  <a:pt x="1650" y="305"/>
                  <a:pt x="1659" y="282"/>
                  <a:pt x="1659" y="257"/>
                </a:cubicBezTo>
                <a:lnTo>
                  <a:pt x="1659" y="185"/>
                </a:lnTo>
                <a:lnTo>
                  <a:pt x="1923" y="185"/>
                </a:lnTo>
                <a:lnTo>
                  <a:pt x="1923" y="483"/>
                </a:lnTo>
                <a:lnTo>
                  <a:pt x="1850" y="483"/>
                </a:lnTo>
                <a:cubicBezTo>
                  <a:pt x="1825" y="483"/>
                  <a:pt x="1802" y="493"/>
                  <a:pt x="1784" y="510"/>
                </a:cubicBezTo>
                <a:cubicBezTo>
                  <a:pt x="1767" y="528"/>
                  <a:pt x="1757" y="551"/>
                  <a:pt x="1757" y="576"/>
                </a:cubicBezTo>
                <a:lnTo>
                  <a:pt x="1757" y="731"/>
                </a:lnTo>
                <a:lnTo>
                  <a:pt x="1390" y="731"/>
                </a:lnTo>
                <a:cubicBezTo>
                  <a:pt x="1365" y="731"/>
                  <a:pt x="1342" y="741"/>
                  <a:pt x="1325" y="758"/>
                </a:cubicBezTo>
                <a:cubicBezTo>
                  <a:pt x="1307" y="775"/>
                  <a:pt x="1297" y="799"/>
                  <a:pt x="1297" y="823"/>
                </a:cubicBezTo>
                <a:cubicBezTo>
                  <a:pt x="1297" y="848"/>
                  <a:pt x="1307" y="871"/>
                  <a:pt x="1325" y="889"/>
                </a:cubicBezTo>
                <a:cubicBezTo>
                  <a:pt x="1342" y="906"/>
                  <a:pt x="1365" y="916"/>
                  <a:pt x="1390" y="916"/>
                </a:cubicBezTo>
                <a:lnTo>
                  <a:pt x="1850" y="916"/>
                </a:lnTo>
                <a:lnTo>
                  <a:pt x="3344" y="916"/>
                </a:lnTo>
                <a:lnTo>
                  <a:pt x="3391" y="962"/>
                </a:lnTo>
                <a:lnTo>
                  <a:pt x="3391" y="1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809"/>
          </a:p>
        </p:txBody>
      </p:sp>
    </p:spTree>
    <p:extLst>
      <p:ext uri="{BB962C8B-B14F-4D97-AF65-F5344CB8AC3E}">
        <p14:creationId xmlns:p14="http://schemas.microsoft.com/office/powerpoint/2010/main" val="26515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16256000" cy="6705600"/>
          </a:xfrm>
        </p:spPr>
        <p:txBody>
          <a:bodyPr anchor="ctr"/>
          <a:lstStyle/>
          <a:p>
            <a:pPr algn="ctr"/>
            <a:r>
              <a:rPr lang="de-DE" b="0" dirty="0"/>
              <a:t>(Demo: </a:t>
            </a:r>
            <a:r>
              <a:rPr lang="en-US" b="0" dirty="0"/>
              <a:t>Demo Bare Bone App </a:t>
            </a:r>
            <a:r>
              <a:rPr lang="en-US" b="0" dirty="0" err="1"/>
              <a:t>mit</a:t>
            </a:r>
            <a:r>
              <a:rPr lang="en-US" b="0" dirty="0"/>
              <a:t> EF Core</a:t>
            </a:r>
            <a:r>
              <a:rPr lang="de-DE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19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idx="1"/>
          </p:nvPr>
        </p:nvSpPr>
        <p:spPr>
          <a:xfrm>
            <a:off x="3632200" y="2971800"/>
            <a:ext cx="11353800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50000"/>
              </a:lnSpc>
              <a:spcBef>
                <a:spcPct val="0"/>
              </a:spcBef>
              <a:defRPr/>
            </a:pPr>
            <a:r>
              <a:rPr lang="de-DE" sz="3000" dirty="0">
                <a:ea typeface="+mn-ea"/>
              </a:rPr>
              <a:t>https://commons.wikimedia.org/wiki/File:Glasbutton_Tipp.svg</a:t>
            </a:r>
            <a:endParaRPr sz="3000" dirty="0">
              <a:ea typeface="+mn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Quellenangabe</a:t>
            </a:r>
            <a:endParaRPr lang="en-US" dirty="0">
              <a:ea typeface="ヒラギノ角ゴ ProN W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5146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Welche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Optionen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gibt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es</a:t>
            </a:r>
            <a:r>
              <a:rPr lang="en-US" dirty="0"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74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6" charset="-128"/>
              </a:rPr>
              <a:t>Alternativen</a:t>
            </a:r>
            <a:endParaRPr lang="en-US" dirty="0">
              <a:ea typeface="ヒラギノ角ゴ ProN W6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548" y="2514600"/>
            <a:ext cx="139070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/>
              <a:t>ADO.NET Core 1.1</a:t>
            </a:r>
          </a:p>
          <a:p>
            <a:pPr algn="l"/>
            <a:r>
              <a:rPr lang="de-DE" dirty="0"/>
              <a:t>	SQL Server, </a:t>
            </a:r>
            <a:r>
              <a:rPr lang="de-DE" dirty="0" err="1"/>
              <a:t>SQLite</a:t>
            </a:r>
            <a:r>
              <a:rPr lang="de-DE" dirty="0"/>
              <a:t>, 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/>
              <a:t>Entity Framework Core 1.1</a:t>
            </a:r>
          </a:p>
          <a:p>
            <a:pPr algn="l"/>
            <a:r>
              <a:rPr lang="de-DE" dirty="0"/>
              <a:t>	SQL Server, MySQL, </a:t>
            </a:r>
            <a:r>
              <a:rPr lang="de-DE" dirty="0" err="1"/>
              <a:t>PostgreSQL</a:t>
            </a:r>
            <a:r>
              <a:rPr lang="de-DE" dirty="0"/>
              <a:t>, </a:t>
            </a:r>
            <a:r>
              <a:rPr lang="de-DE" dirty="0" err="1"/>
              <a:t>SQLite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InMemory</a:t>
            </a:r>
            <a:endParaRPr lang="de-DE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err="1"/>
              <a:t>NPoco</a:t>
            </a:r>
            <a:endParaRPr lang="de-DE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/>
              <a:t>Drapper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pPr algn="l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2442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Slide">
  <a:themeElements>
    <a:clrScheme name="Lynda v2b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7557C"/>
      </a:accent1>
      <a:accent2>
        <a:srgbClr val="FFCC00"/>
      </a:accent2>
      <a:accent3>
        <a:srgbClr val="000000"/>
      </a:accent3>
      <a:accent4>
        <a:srgbClr val="666666"/>
      </a:accent4>
      <a:accent5>
        <a:srgbClr val="A0A0A0"/>
      </a:accent5>
      <a:accent6>
        <a:srgbClr val="FFFFFF"/>
      </a:accent6>
      <a:hlink>
        <a:srgbClr val="C00000"/>
      </a:hlink>
      <a:folHlink>
        <a:srgbClr val="C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Pages>0</Pages>
  <Words>3579</Words>
  <Characters>0</Characters>
  <Application>Microsoft Office PowerPoint</Application>
  <PresentationFormat>Custom</PresentationFormat>
  <Lines>0</Lines>
  <Paragraphs>416</Paragraphs>
  <Slides>75</Slides>
  <Notes>62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MS PGothic</vt:lpstr>
      <vt:lpstr>MS PGothic</vt:lpstr>
      <vt:lpstr>Andale Mono</vt:lpstr>
      <vt:lpstr>Arial</vt:lpstr>
      <vt:lpstr>Bk Avenir Book</vt:lpstr>
      <vt:lpstr>Bl Avenir Black</vt:lpstr>
      <vt:lpstr>Courier New</vt:lpstr>
      <vt:lpstr>Gill Sans</vt:lpstr>
      <vt:lpstr>H Avenir Heavy</vt:lpstr>
      <vt:lpstr>Harlow Solid Italic</vt:lpstr>
      <vt:lpstr>Helvetica</vt:lpstr>
      <vt:lpstr>Helvetica Light</vt:lpstr>
      <vt:lpstr>M Avenir Medium</vt:lpstr>
      <vt:lpstr>ヒラギノ角ゴ ProN W3</vt:lpstr>
      <vt:lpstr>ヒラギノ角ゴ ProN W6</vt:lpstr>
      <vt:lpstr>Title Slide</vt:lpstr>
      <vt:lpstr>Datenzugriff mit  .NET Core</vt:lpstr>
      <vt:lpstr>Agenda</vt:lpstr>
      <vt:lpstr>Zielgruppe</vt:lpstr>
      <vt:lpstr>Zielplattformen</vt:lpstr>
      <vt:lpstr>Visual Studio 2015/ 2017 einrichten</vt:lpstr>
      <vt:lpstr>SQL vNext in Docker einrichten</vt:lpstr>
      <vt:lpstr>PowerPoint Presentation</vt:lpstr>
      <vt:lpstr>Welche Optionen gibt es?</vt:lpstr>
      <vt:lpstr>Alternativen</vt:lpstr>
      <vt:lpstr>ADO.NET Core 1.1</vt:lpstr>
      <vt:lpstr>Entity Framework Core 1.1</vt:lpstr>
      <vt:lpstr>Performance Vergleich</vt:lpstr>
      <vt:lpstr>Weitere Alternativen</vt:lpstr>
      <vt:lpstr>Keine Alternativen</vt:lpstr>
      <vt:lpstr>PowerPoint Presentation</vt:lpstr>
      <vt:lpstr>.NET Framework Core</vt:lpstr>
      <vt:lpstr>Unterschied zu .NET Classic</vt:lpstr>
      <vt:lpstr>.NET Framework Core</vt:lpstr>
      <vt:lpstr>Installation</vt:lpstr>
      <vt:lpstr>Installation</vt:lpstr>
      <vt:lpstr>PowerPoint Presentation</vt:lpstr>
      <vt:lpstr>Ein kleines “Hallo Welt”</vt:lpstr>
      <vt:lpstr>PowerPoint Presentation</vt:lpstr>
      <vt:lpstr>PowerPoint Presentation</vt:lpstr>
      <vt:lpstr>ADO.NET Core</vt:lpstr>
      <vt:lpstr>API</vt:lpstr>
      <vt:lpstr>API – Basisklassen</vt:lpstr>
      <vt:lpstr>API – spezifische Erweiterungen</vt:lpstr>
      <vt:lpstr>Intermezzo: DataTable/DataSet</vt:lpstr>
      <vt:lpstr>Verbindungsaufbau</vt:lpstr>
      <vt:lpstr>Verbindungsaufbau</vt:lpstr>
      <vt:lpstr>PowerPoint Presentation</vt:lpstr>
      <vt:lpstr>ConnectionStringBuilder</vt:lpstr>
      <vt:lpstr>ConnectionStringBuilder</vt:lpstr>
      <vt:lpstr>PowerPoint Presentation</vt:lpstr>
      <vt:lpstr>Connection Pooling</vt:lpstr>
      <vt:lpstr>Connection Pooling</vt:lpstr>
      <vt:lpstr>Abfrage (Command-Objekt)</vt:lpstr>
      <vt:lpstr>Abfrage</vt:lpstr>
      <vt:lpstr>PowerPoint Presentation</vt:lpstr>
      <vt:lpstr>Abfragen ausführen</vt:lpstr>
      <vt:lpstr>Execute…()</vt:lpstr>
      <vt:lpstr>PowerPoint Presentation</vt:lpstr>
      <vt:lpstr>Parameter</vt:lpstr>
      <vt:lpstr>Parameter</vt:lpstr>
      <vt:lpstr>PowerPoint Presentation</vt:lpstr>
      <vt:lpstr>Table Valued Parameters (TVP)</vt:lpstr>
      <vt:lpstr>Table Valued Parameters (TVP)</vt:lpstr>
      <vt:lpstr>PowerPoint Presentation</vt:lpstr>
      <vt:lpstr>Performancevergleich</vt:lpstr>
      <vt:lpstr>Performancevergleich (1 Mio Zeilen)</vt:lpstr>
      <vt:lpstr>Import mit SqlBulkCopy</vt:lpstr>
      <vt:lpstr>SqlBulkCopy</vt:lpstr>
      <vt:lpstr>PowerPoint Presentation</vt:lpstr>
      <vt:lpstr>Transaktionen</vt:lpstr>
      <vt:lpstr>Transaktionen</vt:lpstr>
      <vt:lpstr>PowerPoint Presentation</vt:lpstr>
      <vt:lpstr>Fehlerbehandlung</vt:lpstr>
      <vt:lpstr>Fehlerbehandlung</vt:lpstr>
      <vt:lpstr>PowerPoint Presentation</vt:lpstr>
      <vt:lpstr>Unsupported</vt:lpstr>
      <vt:lpstr>Unsupported</vt:lpstr>
      <vt:lpstr>Asynchrones</vt:lpstr>
      <vt:lpstr>Asynchrones</vt:lpstr>
      <vt:lpstr>SQLite</vt:lpstr>
      <vt:lpstr>SQLite</vt:lpstr>
      <vt:lpstr>PowerPoint Presentation</vt:lpstr>
      <vt:lpstr>PowerPoint Presentation</vt:lpstr>
      <vt:lpstr>Entity Framework Core</vt:lpstr>
      <vt:lpstr>Kompakte Übersicht</vt:lpstr>
      <vt:lpstr>Übersicht</vt:lpstr>
      <vt:lpstr>Grober Schlachtplan</vt:lpstr>
      <vt:lpstr>Consolen Demo</vt:lpstr>
      <vt:lpstr>PowerPoint Presentation</vt:lpstr>
      <vt:lpstr>Quellenangabe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Title Here</dc:title>
  <dc:creator>Gregor Moretti</dc:creator>
  <cp:lastModifiedBy>ThorstenKansy</cp:lastModifiedBy>
  <cp:revision>575</cp:revision>
  <dcterms:modified xsi:type="dcterms:W3CDTF">2017-03-02T09:36:02Z</dcterms:modified>
</cp:coreProperties>
</file>