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61" r:id="rId6"/>
    <p:sldId id="264" r:id="rId7"/>
    <p:sldId id="263" r:id="rId8"/>
    <p:sldId id="262" r:id="rId9"/>
    <p:sldId id="258" r:id="rId10"/>
    <p:sldId id="265"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1458231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191843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7454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225626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0293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2716949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3729996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332046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136462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E80B8-3D96-4954-B47E-6EECA5D31853}" type="datetimeFigureOut">
              <a:rPr lang="vi-VN" smtClean="0"/>
              <a:t>25/10/2025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351899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E80B8-3D96-4954-B47E-6EECA5D31853}" type="datetimeFigureOut">
              <a:rPr lang="vi-VN" smtClean="0"/>
              <a:t>25/10/2025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314004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E80B8-3D96-4954-B47E-6EECA5D31853}" type="datetimeFigureOut">
              <a:rPr lang="vi-VN" smtClean="0"/>
              <a:t>25/10/2025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4540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E80B8-3D96-4954-B47E-6EECA5D31853}" type="datetimeFigureOut">
              <a:rPr lang="vi-VN" smtClean="0"/>
              <a:t>25/10/2025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6361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E80B8-3D96-4954-B47E-6EECA5D31853}" type="datetimeFigureOut">
              <a:rPr lang="vi-VN" smtClean="0"/>
              <a:t>25/10/2025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213035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E80B8-3D96-4954-B47E-6EECA5D31853}" type="datetimeFigureOut">
              <a:rPr lang="vi-VN" smtClean="0"/>
              <a:t>25/10/2025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241161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E80B8-3D96-4954-B47E-6EECA5D31853}" type="datetimeFigureOut">
              <a:rPr lang="vi-VN" smtClean="0"/>
              <a:t>25/10/2025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A4D44F8-A7CD-4538-B362-F9EEC501B02C}" type="slidenum">
              <a:rPr lang="vi-VN" smtClean="0"/>
              <a:t>‹#›</a:t>
            </a:fld>
            <a:endParaRPr lang="vi-VN"/>
          </a:p>
        </p:txBody>
      </p:sp>
    </p:spTree>
    <p:extLst>
      <p:ext uri="{BB962C8B-B14F-4D97-AF65-F5344CB8AC3E}">
        <p14:creationId xmlns:p14="http://schemas.microsoft.com/office/powerpoint/2010/main" val="58175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8E80B8-3D96-4954-B47E-6EECA5D31853}" type="datetimeFigureOut">
              <a:rPr lang="vi-VN" smtClean="0"/>
              <a:t>25/10/2025</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4D44F8-A7CD-4538-B362-F9EEC501B02C}" type="slidenum">
              <a:rPr lang="vi-VN" smtClean="0"/>
              <a:t>‹#›</a:t>
            </a:fld>
            <a:endParaRPr lang="vi-VN"/>
          </a:p>
        </p:txBody>
      </p:sp>
    </p:spTree>
    <p:extLst>
      <p:ext uri="{BB962C8B-B14F-4D97-AF65-F5344CB8AC3E}">
        <p14:creationId xmlns:p14="http://schemas.microsoft.com/office/powerpoint/2010/main" val="109464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6E203C-3696-E9C8-BAAB-40E2C35F5164}"/>
              </a:ext>
            </a:extLst>
          </p:cNvPr>
          <p:cNvPicPr>
            <a:picLocks noChangeAspect="1"/>
          </p:cNvPicPr>
          <p:nvPr/>
        </p:nvPicPr>
        <p:blipFill>
          <a:blip r:embed="rId2">
            <a:extLst>
              <a:ext uri="{28A0092B-C50C-407E-A947-70E740481C1C}">
                <a14:useLocalDpi xmlns:a14="http://schemas.microsoft.com/office/drawing/2010/main" val="0"/>
              </a:ext>
            </a:extLst>
          </a:blip>
          <a:srcRect l="13757" t="31614" r="14765" b="31547"/>
          <a:stretch>
            <a:fillRect/>
          </a:stretch>
        </p:blipFill>
        <p:spPr>
          <a:xfrm>
            <a:off x="-480767" y="0"/>
            <a:ext cx="12968184" cy="6858000"/>
          </a:xfrm>
          <a:prstGeom prst="rect">
            <a:avLst/>
          </a:prstGeom>
        </p:spPr>
      </p:pic>
      <p:sp>
        <p:nvSpPr>
          <p:cNvPr id="9" name="Title 1">
            <a:extLst>
              <a:ext uri="{FF2B5EF4-FFF2-40B4-BE49-F238E27FC236}">
                <a16:creationId xmlns:a16="http://schemas.microsoft.com/office/drawing/2014/main" id="{4D8CCC1E-9090-742F-C014-EAB85764637D}"/>
              </a:ext>
            </a:extLst>
          </p:cNvPr>
          <p:cNvSpPr txBox="1">
            <a:spLocks/>
          </p:cNvSpPr>
          <p:nvPr/>
        </p:nvSpPr>
        <p:spPr>
          <a:xfrm>
            <a:off x="3120272" y="1043994"/>
            <a:ext cx="5417268" cy="1015738"/>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2000" b="1" dirty="0">
                <a:solidFill>
                  <a:srgbClr val="FF0000"/>
                </a:solidFill>
                <a:latin typeface="Arial" panose="020B0604020202020204" pitchFamily="34" charset="0"/>
                <a:ea typeface="Calibri" panose="020F0502020204030204" pitchFamily="34" charset="0"/>
                <a:cs typeface="Arial" panose="020B0604020202020204" pitchFamily="34" charset="0"/>
              </a:rPr>
              <a:t>KẾ HOẠCH TRUYỀN THÔNG CHIẾN DỊCH </a:t>
            </a:r>
            <a:endParaRPr lang="en-US" sz="2000" dirty="0">
              <a:solidFill>
                <a:srgbClr val="FF0000"/>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4F6EE6D4-BAB9-C16E-6D43-9153CAA455BB}"/>
              </a:ext>
            </a:extLst>
          </p:cNvPr>
          <p:cNvSpPr txBox="1">
            <a:spLocks/>
          </p:cNvSpPr>
          <p:nvPr/>
        </p:nvSpPr>
        <p:spPr>
          <a:xfrm>
            <a:off x="525544" y="2328420"/>
            <a:ext cx="11140911" cy="110058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rgbClr val="FF0000"/>
                </a:solidFill>
                <a:latin typeface="Arial" panose="020B0604020202020204" pitchFamily="34" charset="0"/>
                <a:cs typeface="Arial" panose="020B0604020202020204" pitchFamily="34" charset="0"/>
              </a:rPr>
              <a:t>“NUÔI LINH VẬT NHỎ, TIỀN LỚN BẤT NGỜ” </a:t>
            </a:r>
          </a:p>
          <a:p>
            <a:endParaRPr lang="en-US" sz="2800" b="1" noProof="0" dirty="0">
              <a:solidFill>
                <a:srgbClr val="FF0000"/>
              </a:solidFill>
              <a:latin typeface="Arial" panose="020B0604020202020204" pitchFamily="34" charset="0"/>
              <a:cs typeface="Arial" panose="020B0604020202020204" pitchFamily="34" charset="0"/>
            </a:endParaRPr>
          </a:p>
          <a:p>
            <a:r>
              <a:rPr lang="en-US" sz="2800" b="1" noProof="0" dirty="0">
                <a:solidFill>
                  <a:srgbClr val="FF0000"/>
                </a:solidFill>
                <a:latin typeface="Arial" panose="020B0604020202020204" pitchFamily="34" charset="0"/>
                <a:cs typeface="Arial" panose="020B0604020202020204" pitchFamily="34" charset="0"/>
              </a:rPr>
              <a:t>CÙNG                                      .</a:t>
            </a:r>
          </a:p>
        </p:txBody>
      </p:sp>
      <p:pic>
        <p:nvPicPr>
          <p:cNvPr id="12" name="Picture 11">
            <a:extLst>
              <a:ext uri="{FF2B5EF4-FFF2-40B4-BE49-F238E27FC236}">
                <a16:creationId xmlns:a16="http://schemas.microsoft.com/office/drawing/2014/main" id="{335955D9-606F-392E-5E96-B21C33D879D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2383" y1="88770" x2="40820" y2="88379"/>
                        <a14:foregroundMark x1="61035" y1="89746" x2="61133" y2="89063"/>
                        <a14:foregroundMark x1="78809" y1="56055" x2="77148" y2="57031"/>
                        <a14:foregroundMark x1="79004" y1="49512" x2="80176" y2="51172"/>
                      </a14:backgroundRemoval>
                    </a14:imgEffect>
                  </a14:imgLayer>
                </a14:imgProps>
              </a:ext>
              <a:ext uri="{28A0092B-C50C-407E-A947-70E740481C1C}">
                <a14:useLocalDpi xmlns:a14="http://schemas.microsoft.com/office/drawing/2010/main" val="0"/>
              </a:ext>
            </a:extLst>
          </a:blip>
          <a:stretch>
            <a:fillRect/>
          </a:stretch>
        </p:blipFill>
        <p:spPr>
          <a:xfrm>
            <a:off x="4156436" y="3103726"/>
            <a:ext cx="3535836" cy="3535836"/>
          </a:xfrm>
          <a:prstGeom prst="rect">
            <a:avLst/>
          </a:prstGeom>
        </p:spPr>
      </p:pic>
      <p:sp>
        <p:nvSpPr>
          <p:cNvPr id="13" name="AutoShape 2" descr=" Techcombank">
            <a:extLst>
              <a:ext uri="{FF2B5EF4-FFF2-40B4-BE49-F238E27FC236}">
                <a16:creationId xmlns:a16="http://schemas.microsoft.com/office/drawing/2014/main" id="{3AD1D094-630F-1F7D-E336-85772161B6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5" name="Graphic 14">
            <a:extLst>
              <a:ext uri="{FF2B5EF4-FFF2-40B4-BE49-F238E27FC236}">
                <a16:creationId xmlns:a16="http://schemas.microsoft.com/office/drawing/2014/main" id="{199D7134-212C-D2DB-8A15-10058EB38D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38823" y="2916541"/>
            <a:ext cx="3867150" cy="523875"/>
          </a:xfrm>
          <a:prstGeom prst="rect">
            <a:avLst/>
          </a:prstGeom>
        </p:spPr>
      </p:pic>
      <p:pic>
        <p:nvPicPr>
          <p:cNvPr id="16" name="Graphic 15">
            <a:extLst>
              <a:ext uri="{FF2B5EF4-FFF2-40B4-BE49-F238E27FC236}">
                <a16:creationId xmlns:a16="http://schemas.microsoft.com/office/drawing/2014/main" id="{DEB5E266-F58C-2714-50BE-2400A5D181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69189" y="615376"/>
            <a:ext cx="2453620" cy="332387"/>
          </a:xfrm>
          <a:prstGeom prst="rect">
            <a:avLst/>
          </a:prstGeom>
        </p:spPr>
      </p:pic>
    </p:spTree>
    <p:extLst>
      <p:ext uri="{BB962C8B-B14F-4D97-AF65-F5344CB8AC3E}">
        <p14:creationId xmlns:p14="http://schemas.microsoft.com/office/powerpoint/2010/main" val="22580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95B2E-A399-30D9-4A70-150E23376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632C7-EC22-6474-FE26-15FB91B16960}"/>
              </a:ext>
            </a:extLst>
          </p:cNvPr>
          <p:cNvSpPr>
            <a:spLocks noGrp="1"/>
          </p:cNvSpPr>
          <p:nvPr>
            <p:ph type="title"/>
          </p:nvPr>
        </p:nvSpPr>
        <p:spPr/>
        <p:txBody>
          <a:bodyPr/>
          <a:lstStyle/>
          <a:p>
            <a:r>
              <a:rPr lang="en-US" dirty="0"/>
              <a:t>IX. TVC</a:t>
            </a:r>
            <a:endParaRPr lang="en-US" noProof="0" dirty="0"/>
          </a:p>
        </p:txBody>
      </p:sp>
      <p:sp>
        <p:nvSpPr>
          <p:cNvPr id="6" name="Content Placeholder 2">
            <a:extLst>
              <a:ext uri="{FF2B5EF4-FFF2-40B4-BE49-F238E27FC236}">
                <a16:creationId xmlns:a16="http://schemas.microsoft.com/office/drawing/2014/main" id="{DC326D48-BD90-3320-68A9-0C14FD25ED35}"/>
              </a:ext>
            </a:extLst>
          </p:cNvPr>
          <p:cNvSpPr>
            <a:spLocks noGrp="1"/>
          </p:cNvSpPr>
          <p:nvPr>
            <p:ph idx="1"/>
          </p:nvPr>
        </p:nvSpPr>
        <p:spPr>
          <a:xfrm>
            <a:off x="838200" y="1778491"/>
            <a:ext cx="8814847" cy="4351338"/>
          </a:xfrm>
        </p:spPr>
        <p:txBody>
          <a:bodyPr/>
          <a:lstStyle/>
          <a:p>
            <a:r>
              <a:rPr lang="en-US" noProof="0" dirty="0" err="1"/>
              <a:t>Nội</a:t>
            </a:r>
            <a:r>
              <a:rPr lang="en-US" noProof="0" dirty="0"/>
              <a:t> dung TVC: Khi con </a:t>
            </a:r>
            <a:r>
              <a:rPr lang="en-US" noProof="0" dirty="0" err="1"/>
              <a:t>nhận</a:t>
            </a:r>
            <a:r>
              <a:rPr lang="en-US" noProof="0" dirty="0"/>
              <a:t> </a:t>
            </a:r>
            <a:r>
              <a:rPr lang="en-US" noProof="0" dirty="0" err="1"/>
              <a:t>được</a:t>
            </a:r>
            <a:r>
              <a:rPr lang="en-US" noProof="0" dirty="0"/>
              <a:t> </a:t>
            </a:r>
            <a:r>
              <a:rPr lang="en-US" noProof="0" dirty="0" err="1"/>
              <a:t>ông</a:t>
            </a:r>
            <a:r>
              <a:rPr lang="en-US" noProof="0" dirty="0"/>
              <a:t> </a:t>
            </a:r>
            <a:r>
              <a:rPr lang="en-US" noProof="0" dirty="0" err="1"/>
              <a:t>bà</a:t>
            </a:r>
            <a:r>
              <a:rPr lang="en-US" noProof="0" dirty="0"/>
              <a:t> </a:t>
            </a:r>
            <a:r>
              <a:rPr lang="en-US" noProof="0" dirty="0" err="1"/>
              <a:t>lì</a:t>
            </a:r>
            <a:r>
              <a:rPr lang="en-US" noProof="0" dirty="0"/>
              <a:t> </a:t>
            </a:r>
            <a:r>
              <a:rPr lang="en-US" noProof="0" dirty="0" err="1"/>
              <a:t>xì</a:t>
            </a:r>
            <a:r>
              <a:rPr lang="en-US" noProof="0" dirty="0"/>
              <a:t>, </a:t>
            </a:r>
            <a:r>
              <a:rPr lang="en-US" noProof="0" dirty="0" err="1"/>
              <a:t>thì</a:t>
            </a:r>
            <a:r>
              <a:rPr lang="en-US" noProof="0" dirty="0"/>
              <a:t> con </a:t>
            </a:r>
            <a:r>
              <a:rPr lang="en-US" noProof="0" dirty="0" err="1"/>
              <a:t>đưa</a:t>
            </a:r>
            <a:r>
              <a:rPr lang="en-US" noProof="0" dirty="0"/>
              <a:t> </a:t>
            </a:r>
            <a:r>
              <a:rPr lang="en-US" noProof="0" dirty="0" err="1"/>
              <a:t>cho</a:t>
            </a:r>
            <a:r>
              <a:rPr lang="en-US" noProof="0" dirty="0"/>
              <a:t> </a:t>
            </a:r>
            <a:r>
              <a:rPr lang="en-US" noProof="0" dirty="0" err="1"/>
              <a:t>mẹ</a:t>
            </a:r>
            <a:r>
              <a:rPr lang="en-US" noProof="0" dirty="0"/>
              <a:t> </a:t>
            </a:r>
            <a:r>
              <a:rPr lang="en-US" noProof="0" dirty="0" err="1"/>
              <a:t>và</a:t>
            </a:r>
            <a:r>
              <a:rPr lang="en-US" noProof="0" dirty="0"/>
              <a:t> </a:t>
            </a:r>
            <a:r>
              <a:rPr lang="en-US" noProof="0" dirty="0" err="1"/>
              <a:t>nói</a:t>
            </a:r>
            <a:r>
              <a:rPr lang="en-US" noProof="0" dirty="0"/>
              <a:t> “</a:t>
            </a:r>
            <a:r>
              <a:rPr lang="en-US" noProof="0" dirty="0" err="1"/>
              <a:t>Mẹ</a:t>
            </a:r>
            <a:r>
              <a:rPr lang="en-US" noProof="0" dirty="0"/>
              <a:t> </a:t>
            </a:r>
            <a:r>
              <a:rPr lang="en-US" noProof="0" dirty="0" err="1"/>
              <a:t>ơi</a:t>
            </a:r>
            <a:r>
              <a:rPr lang="en-US" noProof="0" dirty="0"/>
              <a:t>, </a:t>
            </a:r>
            <a:r>
              <a:rPr lang="en-US" noProof="0" dirty="0" err="1"/>
              <a:t>giúp</a:t>
            </a:r>
            <a:r>
              <a:rPr lang="en-US" noProof="0" dirty="0"/>
              <a:t> con </a:t>
            </a:r>
            <a:r>
              <a:rPr lang="en-US" noProof="0" dirty="0" err="1"/>
              <a:t>nuôi</a:t>
            </a:r>
            <a:r>
              <a:rPr lang="en-US" noProof="0" dirty="0"/>
              <a:t> </a:t>
            </a:r>
            <a:r>
              <a:rPr lang="en-US" noProof="0" dirty="0" err="1"/>
              <a:t>ngựa</a:t>
            </a:r>
            <a:r>
              <a:rPr lang="en-US" noProof="0" dirty="0"/>
              <a:t> </a:t>
            </a:r>
            <a:r>
              <a:rPr lang="en-US" noProof="0" dirty="0" err="1"/>
              <a:t>trên</a:t>
            </a:r>
            <a:r>
              <a:rPr lang="en-US" noProof="0" dirty="0"/>
              <a:t> app </a:t>
            </a:r>
            <a:r>
              <a:rPr lang="en-US" noProof="0" dirty="0" err="1"/>
              <a:t>Techcombank</a:t>
            </a:r>
            <a:r>
              <a:rPr lang="en-US" noProof="0" dirty="0"/>
              <a:t> </a:t>
            </a:r>
            <a:r>
              <a:rPr lang="en-US" noProof="0" dirty="0" err="1"/>
              <a:t>nhé</a:t>
            </a:r>
            <a:r>
              <a:rPr lang="en-US" noProof="0" dirty="0"/>
              <a:t>.”. </a:t>
            </a:r>
            <a:r>
              <a:rPr lang="en-US" noProof="0" dirty="0" err="1"/>
              <a:t>Mẹ</a:t>
            </a:r>
            <a:r>
              <a:rPr lang="en-US" noProof="0" dirty="0"/>
              <a:t> </a:t>
            </a:r>
            <a:r>
              <a:rPr lang="en-US" noProof="0" dirty="0" err="1"/>
              <a:t>tươi</a:t>
            </a:r>
            <a:r>
              <a:rPr lang="en-US" noProof="0" dirty="0"/>
              <a:t> </a:t>
            </a:r>
            <a:r>
              <a:rPr lang="en-US" noProof="0" dirty="0" err="1"/>
              <a:t>cười</a:t>
            </a:r>
            <a:r>
              <a:rPr lang="en-US" noProof="0" dirty="0"/>
              <a:t> </a:t>
            </a:r>
            <a:r>
              <a:rPr lang="en-US" noProof="0" dirty="0" err="1"/>
              <a:t>nhận</a:t>
            </a:r>
            <a:r>
              <a:rPr lang="en-US" noProof="0" dirty="0"/>
              <a:t> </a:t>
            </a:r>
            <a:r>
              <a:rPr lang="en-US" noProof="0" dirty="0" err="1"/>
              <a:t>lời</a:t>
            </a:r>
            <a:r>
              <a:rPr lang="en-US" noProof="0" dirty="0"/>
              <a:t> </a:t>
            </a:r>
            <a:r>
              <a:rPr lang="en-US" noProof="0" dirty="0" err="1"/>
              <a:t>và</a:t>
            </a:r>
            <a:r>
              <a:rPr lang="en-US" noProof="0" dirty="0"/>
              <a:t> </a:t>
            </a:r>
            <a:r>
              <a:rPr lang="en-US" noProof="0" dirty="0" err="1"/>
              <a:t>nói</a:t>
            </a:r>
            <a:r>
              <a:rPr lang="en-US" noProof="0" dirty="0"/>
              <a:t> “</a:t>
            </a:r>
            <a:r>
              <a:rPr lang="en-US" noProof="0" dirty="0" err="1"/>
              <a:t>Mẹ</a:t>
            </a:r>
            <a:r>
              <a:rPr lang="en-US" noProof="0" dirty="0"/>
              <a:t> con </a:t>
            </a:r>
            <a:r>
              <a:rPr lang="en-US" noProof="0" dirty="0" err="1"/>
              <a:t>mình</a:t>
            </a:r>
            <a:r>
              <a:rPr lang="en-US" noProof="0" dirty="0"/>
              <a:t> </a:t>
            </a:r>
            <a:r>
              <a:rPr lang="en-US" noProof="0" dirty="0" err="1"/>
              <a:t>sẽ</a:t>
            </a:r>
            <a:r>
              <a:rPr lang="en-US" noProof="0" dirty="0"/>
              <a:t> </a:t>
            </a:r>
            <a:r>
              <a:rPr lang="en-US" noProof="0" dirty="0" err="1"/>
              <a:t>cùng</a:t>
            </a:r>
            <a:r>
              <a:rPr lang="en-US" noProof="0" dirty="0"/>
              <a:t> </a:t>
            </a:r>
            <a:r>
              <a:rPr lang="en-US" noProof="0" dirty="0" err="1"/>
              <a:t>nhau</a:t>
            </a:r>
            <a:r>
              <a:rPr lang="en-US" noProof="0" dirty="0"/>
              <a:t> </a:t>
            </a:r>
            <a:r>
              <a:rPr lang="en-US" noProof="0" dirty="0" err="1"/>
              <a:t>chăm</a:t>
            </a:r>
            <a:r>
              <a:rPr lang="en-US" noProof="0" dirty="0"/>
              <a:t> </a:t>
            </a:r>
            <a:r>
              <a:rPr lang="en-US" noProof="0" dirty="0" err="1"/>
              <a:t>sóc</a:t>
            </a:r>
            <a:r>
              <a:rPr lang="en-US" noProof="0" dirty="0"/>
              <a:t> </a:t>
            </a:r>
            <a:r>
              <a:rPr lang="en-US" noProof="0" dirty="0" err="1"/>
              <a:t>chú</a:t>
            </a:r>
            <a:r>
              <a:rPr lang="en-US" noProof="0" dirty="0"/>
              <a:t> </a:t>
            </a:r>
            <a:r>
              <a:rPr lang="en-US" noProof="0" dirty="0" err="1"/>
              <a:t>ngựa</a:t>
            </a:r>
            <a:r>
              <a:rPr lang="en-US" noProof="0" dirty="0"/>
              <a:t> </a:t>
            </a:r>
            <a:r>
              <a:rPr lang="en-US" noProof="0" dirty="0" err="1"/>
              <a:t>này</a:t>
            </a:r>
            <a:r>
              <a:rPr lang="en-US" noProof="0" dirty="0"/>
              <a:t> </a:t>
            </a:r>
            <a:r>
              <a:rPr lang="en-US" noProof="0" dirty="0" err="1"/>
              <a:t>nhé</a:t>
            </a:r>
            <a:r>
              <a:rPr lang="en-US" noProof="0" dirty="0"/>
              <a:t>.”</a:t>
            </a:r>
          </a:p>
        </p:txBody>
      </p:sp>
    </p:spTree>
    <p:extLst>
      <p:ext uri="{BB962C8B-B14F-4D97-AF65-F5344CB8AC3E}">
        <p14:creationId xmlns:p14="http://schemas.microsoft.com/office/powerpoint/2010/main" val="17231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7168E-87E5-746B-8598-F464174C1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8CFA6-90DB-0E0F-0C79-C68E5349F525}"/>
              </a:ext>
            </a:extLst>
          </p:cNvPr>
          <p:cNvSpPr>
            <a:spLocks noGrp="1"/>
          </p:cNvSpPr>
          <p:nvPr>
            <p:ph type="ctrTitle"/>
          </p:nvPr>
        </p:nvSpPr>
        <p:spPr>
          <a:xfrm>
            <a:off x="358219" y="358219"/>
            <a:ext cx="11217897" cy="1054215"/>
          </a:xfrm>
        </p:spPr>
        <p:txBody>
          <a:bodyPr>
            <a:normAutofit/>
          </a:bodyPr>
          <a:lstStyle/>
          <a:p>
            <a:pPr algn="l"/>
            <a:r>
              <a:rPr lang="en-US" noProof="0" dirty="0">
                <a:latin typeface="Arial" panose="020B0604020202020204" pitchFamily="34" charset="0"/>
                <a:cs typeface="Arial" panose="020B0604020202020204" pitchFamily="34" charset="0"/>
              </a:rPr>
              <a:t>I. Ý </a:t>
            </a:r>
            <a:r>
              <a:rPr lang="en-US" noProof="0" dirty="0" err="1">
                <a:latin typeface="Arial" panose="020B0604020202020204" pitchFamily="34" charset="0"/>
                <a:cs typeface="Arial" panose="020B0604020202020204" pitchFamily="34" charset="0"/>
              </a:rPr>
              <a:t>tưởng</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chính</a:t>
            </a:r>
            <a:endParaRPr lang="en-US" noProof="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11EB11AF-2A15-613F-6B97-FE9629AAEA02}"/>
              </a:ext>
            </a:extLst>
          </p:cNvPr>
          <p:cNvSpPr txBox="1">
            <a:spLocks/>
          </p:cNvSpPr>
          <p:nvPr/>
        </p:nvSpPr>
        <p:spPr>
          <a:xfrm>
            <a:off x="886903" y="1657513"/>
            <a:ext cx="8662449" cy="484226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Techcombank</a:t>
            </a:r>
            <a:r>
              <a:rPr lang="en-US" dirty="0">
                <a:latin typeface="Arial" panose="020B0604020202020204" pitchFamily="34" charset="0"/>
                <a:cs typeface="Arial" panose="020B0604020202020204" pitchFamily="34" charset="0"/>
              </a:rPr>
              <a:t> – Sinh </a:t>
            </a:r>
            <a:r>
              <a:rPr lang="en-US" dirty="0" err="1">
                <a:latin typeface="Arial" panose="020B0604020202020204" pitchFamily="34" charset="0"/>
                <a:cs typeface="Arial" panose="020B0604020202020204" pitchFamily="34" charset="0"/>
              </a:rPr>
              <a:t>lời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Techcombank</a:t>
            </a:r>
            <a:r>
              <a:rPr lang="en-US" dirty="0">
                <a:latin typeface="Arial" panose="020B0604020202020204" pitchFamily="34" charset="0"/>
                <a:cs typeface="Arial" panose="020B0604020202020204" pitchFamily="34" charset="0"/>
              </a:rPr>
              <a:t> (TCB)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“Tài </a:t>
            </a:r>
            <a:r>
              <a:rPr lang="en-US" b="1" dirty="0" err="1">
                <a:latin typeface="Arial" panose="020B0604020202020204" pitchFamily="34" charset="0"/>
                <a:cs typeface="Arial" panose="020B0604020202020204" pitchFamily="34" charset="0"/>
              </a:rPr>
              <a:t>khoản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thú</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cưng</a:t>
            </a:r>
            <a:r>
              <a:rPr lang="en-US" b="1" dirty="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Khi con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QR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cưng</a:t>
            </a:r>
            <a:r>
              <a:rPr lang="en-US" dirty="0">
                <a:latin typeface="Arial" panose="020B0604020202020204" pitchFamily="34" charset="0"/>
                <a:cs typeface="Arial" panose="020B0604020202020204" pitchFamily="34" charset="0"/>
              </a:rPr>
              <a:t>”.</a:t>
            </a:r>
          </a:p>
          <a:p>
            <a:pPr algn="just"/>
            <a:endParaRPr lang="en-US" noProof="0" dirty="0">
              <a:latin typeface="Arial" panose="020B0604020202020204" pitchFamily="34" charset="0"/>
              <a:cs typeface="Arial" panose="020B0604020202020204" pitchFamily="34" charset="0"/>
            </a:endParaRPr>
          </a:p>
          <a:p>
            <a:pPr algn="just"/>
            <a:r>
              <a:rPr lang="en-US" noProof="0" dirty="0">
                <a:latin typeface="Arial" panose="020B0604020202020204" pitchFamily="34" charset="0"/>
                <a:cs typeface="Arial" panose="020B0604020202020204" pitchFamily="34" charset="0"/>
              </a:rPr>
              <a:t>- </a:t>
            </a:r>
            <a:r>
              <a:rPr lang="en-US" b="1" noProof="0" dirty="0">
                <a:latin typeface="Arial" panose="020B0604020202020204" pitchFamily="34" charset="0"/>
                <a:cs typeface="Arial" panose="020B0604020202020204" pitchFamily="34" charset="0"/>
              </a:rPr>
              <a:t>“Tài </a:t>
            </a:r>
            <a:r>
              <a:rPr lang="en-US" b="1" noProof="0" dirty="0" err="1">
                <a:latin typeface="Arial" panose="020B0604020202020204" pitchFamily="34" charset="0"/>
                <a:cs typeface="Arial" panose="020B0604020202020204" pitchFamily="34" charset="0"/>
              </a:rPr>
              <a:t>khoản</a:t>
            </a:r>
            <a:r>
              <a:rPr lang="en-US" b="1" noProof="0" dirty="0">
                <a:latin typeface="Arial" panose="020B0604020202020204" pitchFamily="34" charset="0"/>
                <a:cs typeface="Arial" panose="020B0604020202020204" pitchFamily="34" charset="0"/>
              </a:rPr>
              <a:t> </a:t>
            </a:r>
            <a:r>
              <a:rPr lang="en-US" b="1" noProof="0" dirty="0" err="1">
                <a:latin typeface="Arial" panose="020B0604020202020204" pitchFamily="34" charset="0"/>
                <a:cs typeface="Arial" panose="020B0604020202020204" pitchFamily="34" charset="0"/>
              </a:rPr>
              <a:t>thú</a:t>
            </a:r>
            <a:r>
              <a:rPr lang="en-US" b="1" noProof="0" dirty="0">
                <a:latin typeface="Arial" panose="020B0604020202020204" pitchFamily="34" charset="0"/>
                <a:cs typeface="Arial" panose="020B0604020202020204" pitchFamily="34" charset="0"/>
              </a:rPr>
              <a:t> </a:t>
            </a:r>
            <a:r>
              <a:rPr lang="en-US" b="1" noProof="0" dirty="0" err="1">
                <a:latin typeface="Arial" panose="020B0604020202020204" pitchFamily="34" charset="0"/>
                <a:cs typeface="Arial" panose="020B0604020202020204" pitchFamily="34" charset="0"/>
              </a:rPr>
              <a:t>cưng</a:t>
            </a:r>
            <a:r>
              <a:rPr lang="en-US" b="1"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có</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linh</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vật</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mặc</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định</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là</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hình</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một</a:t>
            </a:r>
            <a:r>
              <a:rPr lang="en-US" noProof="0" dirty="0">
                <a:latin typeface="Arial" panose="020B0604020202020204" pitchFamily="34" charset="0"/>
                <a:cs typeface="Arial" panose="020B0604020202020204" pitchFamily="34" charset="0"/>
              </a:rPr>
              <a:t> con </a:t>
            </a:r>
            <a:r>
              <a:rPr lang="en-US" noProof="0" dirty="0" err="1">
                <a:latin typeface="Arial" panose="020B0604020202020204" pitchFamily="34" charset="0"/>
                <a:cs typeface="Arial" panose="020B0604020202020204" pitchFamily="34" charset="0"/>
              </a:rPr>
              <a:t>ngựa</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có</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thể</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tùy</a:t>
            </a:r>
            <a:r>
              <a:rPr lang="en-US" noProof="0" dirty="0">
                <a:latin typeface="Arial" panose="020B0604020202020204" pitchFamily="34" charset="0"/>
                <a:cs typeface="Arial" panose="020B0604020202020204" pitchFamily="34" charset="0"/>
              </a:rPr>
              <a:t> ý </a:t>
            </a:r>
            <a:r>
              <a:rPr lang="en-US" noProof="0" dirty="0" err="1">
                <a:latin typeface="Arial" panose="020B0604020202020204" pitchFamily="34" charset="0"/>
                <a:cs typeface="Arial" panose="020B0604020202020204" pitchFamily="34" charset="0"/>
              </a:rPr>
              <a:t>đổi</a:t>
            </a:r>
            <a:r>
              <a:rPr lang="en-US" noProof="0" dirty="0">
                <a:latin typeface="Arial" panose="020B0604020202020204" pitchFamily="34" charset="0"/>
                <a:cs typeface="Arial" panose="020B0604020202020204" pitchFamily="34" charset="0"/>
              </a:rPr>
              <a:t> sang con </a:t>
            </a:r>
            <a:r>
              <a:rPr lang="en-US" noProof="0" dirty="0" err="1">
                <a:latin typeface="Arial" panose="020B0604020202020204" pitchFamily="34" charset="0"/>
                <a:cs typeface="Arial" panose="020B0604020202020204" pitchFamily="34" charset="0"/>
              </a:rPr>
              <a:t>giáp</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khác</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nếu</a:t>
            </a:r>
            <a:r>
              <a:rPr lang="en-US" noProof="0" dirty="0">
                <a:latin typeface="Arial" panose="020B0604020202020204" pitchFamily="34" charset="0"/>
                <a:cs typeface="Arial" panose="020B0604020202020204" pitchFamily="34" charset="0"/>
              </a:rPr>
              <a:t> </a:t>
            </a:r>
            <a:r>
              <a:rPr lang="en-US" noProof="0" dirty="0" err="1">
                <a:latin typeface="Arial" panose="020B0604020202020204" pitchFamily="34" charset="0"/>
                <a:cs typeface="Arial" panose="020B0604020202020204" pitchFamily="34" charset="0"/>
              </a:rPr>
              <a:t>thích</a:t>
            </a:r>
            <a:r>
              <a:rPr lang="en-US" noProof="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Khi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cưng</a:t>
            </a:r>
            <a:r>
              <a:rPr lang="en-US" dirty="0">
                <a:latin typeface="Arial" panose="020B0604020202020204" pitchFamily="34" charset="0"/>
                <a:cs typeface="Arial" panose="020B0604020202020204" pitchFamily="34" charset="0"/>
              </a:rPr>
              <a:t> ban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budget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cưng</a:t>
            </a:r>
            <a:r>
              <a:rPr lang="en-US" b="1" dirty="0">
                <a:latin typeface="Arial" panose="020B0604020202020204" pitchFamily="34" charset="0"/>
                <a:cs typeface="Arial" panose="020B0604020202020204" pitchFamily="34" charset="0"/>
              </a:rPr>
              <a:t>)</a:t>
            </a:r>
            <a:endParaRPr lang="en-US" b="1" noProof="0" dirty="0">
              <a:latin typeface="Arial" panose="020B0604020202020204" pitchFamily="34" charset="0"/>
              <a:cs typeface="Arial" panose="020B0604020202020204" pitchFamily="34" charset="0"/>
            </a:endParaRPr>
          </a:p>
          <a:p>
            <a:pPr algn="just"/>
            <a:endParaRPr lang="en-US" b="1" noProof="0" dirty="0">
              <a:latin typeface="Arial" panose="020B0604020202020204" pitchFamily="34" charset="0"/>
              <a:cs typeface="Arial" panose="020B0604020202020204" pitchFamily="34" charset="0"/>
            </a:endParaRPr>
          </a:p>
          <a:p>
            <a:pPr algn="just"/>
            <a:endParaRPr lang="en-US" b="1" noProof="0" dirty="0">
              <a:latin typeface="Arial" panose="020B0604020202020204" pitchFamily="34" charset="0"/>
              <a:cs typeface="Arial" panose="020B0604020202020204" pitchFamily="34" charset="0"/>
            </a:endParaRPr>
          </a:p>
        </p:txBody>
      </p:sp>
      <p:pic>
        <p:nvPicPr>
          <p:cNvPr id="6" name="Graphic 5">
            <a:extLst>
              <a:ext uri="{FF2B5EF4-FFF2-40B4-BE49-F238E27FC236}">
                <a16:creationId xmlns:a16="http://schemas.microsoft.com/office/drawing/2014/main" id="{36B596D7-3984-CA00-19EA-429B31F723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2257" y="192025"/>
            <a:ext cx="2453620" cy="332387"/>
          </a:xfrm>
          <a:prstGeom prst="rect">
            <a:avLst/>
          </a:prstGeom>
        </p:spPr>
      </p:pic>
    </p:spTree>
    <p:extLst>
      <p:ext uri="{BB962C8B-B14F-4D97-AF65-F5344CB8AC3E}">
        <p14:creationId xmlns:p14="http://schemas.microsoft.com/office/powerpoint/2010/main" val="932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818AD-56DA-9F6C-28DF-385848819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1B881-9CE0-B24E-1CC2-05842D4E6920}"/>
              </a:ext>
            </a:extLst>
          </p:cNvPr>
          <p:cNvSpPr>
            <a:spLocks noGrp="1"/>
          </p:cNvSpPr>
          <p:nvPr>
            <p:ph type="ctrTitle"/>
          </p:nvPr>
        </p:nvSpPr>
        <p:spPr>
          <a:xfrm>
            <a:off x="886904" y="0"/>
            <a:ext cx="9464511" cy="1659119"/>
          </a:xfrm>
        </p:spPr>
        <p:txBody>
          <a:bodyPr>
            <a:normAutofit fontScale="90000"/>
          </a:bodyPr>
          <a:lstStyle/>
          <a:p>
            <a:pPr algn="l"/>
            <a:r>
              <a:rPr lang="en-US" noProof="0" dirty="0">
                <a:latin typeface="+mn-lt"/>
              </a:rPr>
              <a:t>II. </a:t>
            </a:r>
            <a:r>
              <a:rPr lang="en-US" noProof="0" dirty="0" err="1">
                <a:latin typeface="+mn-lt"/>
              </a:rPr>
              <a:t>Tại</a:t>
            </a:r>
            <a:r>
              <a:rPr lang="en-US" noProof="0" dirty="0">
                <a:latin typeface="+mn-lt"/>
              </a:rPr>
              <a:t> </a:t>
            </a:r>
            <a:r>
              <a:rPr lang="en-US" noProof="0" dirty="0" err="1">
                <a:latin typeface="+mn-lt"/>
              </a:rPr>
              <a:t>sao</a:t>
            </a:r>
            <a:r>
              <a:rPr lang="en-US" noProof="0" dirty="0">
                <a:latin typeface="+mn-lt"/>
              </a:rPr>
              <a:t> </a:t>
            </a:r>
            <a:r>
              <a:rPr lang="en-US" noProof="0" dirty="0" err="1">
                <a:latin typeface="+mn-lt"/>
              </a:rPr>
              <a:t>lại</a:t>
            </a:r>
            <a:r>
              <a:rPr lang="en-US" noProof="0" dirty="0">
                <a:latin typeface="+mn-lt"/>
              </a:rPr>
              <a:t> </a:t>
            </a:r>
            <a:r>
              <a:rPr lang="en-US" noProof="0" dirty="0" err="1">
                <a:latin typeface="+mn-lt"/>
              </a:rPr>
              <a:t>sử</a:t>
            </a:r>
            <a:r>
              <a:rPr lang="en-US" noProof="0" dirty="0">
                <a:latin typeface="+mn-lt"/>
              </a:rPr>
              <a:t> </a:t>
            </a:r>
            <a:r>
              <a:rPr lang="en-US" noProof="0" dirty="0" err="1">
                <a:latin typeface="+mn-lt"/>
              </a:rPr>
              <a:t>dụng</a:t>
            </a:r>
            <a:r>
              <a:rPr lang="en-US" noProof="0" dirty="0">
                <a:latin typeface="+mn-lt"/>
              </a:rPr>
              <a:t> </a:t>
            </a:r>
            <a:r>
              <a:rPr lang="en-US" noProof="0" dirty="0" err="1">
                <a:latin typeface="+mn-lt"/>
              </a:rPr>
              <a:t>Techcombank</a:t>
            </a:r>
            <a:r>
              <a:rPr lang="en-US" noProof="0" dirty="0">
                <a:latin typeface="+mn-lt"/>
              </a:rPr>
              <a:t> Sinh </a:t>
            </a:r>
            <a:r>
              <a:rPr lang="en-US" noProof="0" dirty="0" err="1">
                <a:latin typeface="+mn-lt"/>
              </a:rPr>
              <a:t>lời</a:t>
            </a:r>
            <a:r>
              <a:rPr lang="en-US" noProof="0" dirty="0">
                <a:latin typeface="+mn-lt"/>
              </a:rPr>
              <a:t> </a:t>
            </a:r>
            <a:r>
              <a:rPr lang="en-US" noProof="0" dirty="0" err="1">
                <a:latin typeface="+mn-lt"/>
              </a:rPr>
              <a:t>tự</a:t>
            </a:r>
            <a:r>
              <a:rPr lang="en-US" noProof="0" dirty="0">
                <a:latin typeface="+mn-lt"/>
              </a:rPr>
              <a:t> </a:t>
            </a:r>
            <a:r>
              <a:rPr lang="en-US" noProof="0" dirty="0" err="1">
                <a:latin typeface="+mn-lt"/>
              </a:rPr>
              <a:t>động</a:t>
            </a:r>
            <a:r>
              <a:rPr lang="en-US" noProof="0" dirty="0">
                <a:latin typeface="+mn-lt"/>
              </a:rPr>
              <a:t>?</a:t>
            </a:r>
          </a:p>
        </p:txBody>
      </p:sp>
      <p:sp>
        <p:nvSpPr>
          <p:cNvPr id="4" name="Content Placeholder 2">
            <a:extLst>
              <a:ext uri="{FF2B5EF4-FFF2-40B4-BE49-F238E27FC236}">
                <a16:creationId xmlns:a16="http://schemas.microsoft.com/office/drawing/2014/main" id="{AEC54FE2-93E0-D002-28C2-4B20B90BECF5}"/>
              </a:ext>
            </a:extLst>
          </p:cNvPr>
          <p:cNvSpPr txBox="1">
            <a:spLocks/>
          </p:cNvSpPr>
          <p:nvPr/>
        </p:nvSpPr>
        <p:spPr>
          <a:xfrm>
            <a:off x="886904" y="2053456"/>
            <a:ext cx="8285376" cy="25656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noProof="0" dirty="0"/>
              <a:t>1. Lợi </a:t>
            </a:r>
            <a:r>
              <a:rPr lang="en-US" b="1" noProof="0" dirty="0" err="1"/>
              <a:t>ích</a:t>
            </a:r>
            <a:r>
              <a:rPr lang="en-US" b="1" noProof="0" dirty="0"/>
              <a:t> </a:t>
            </a:r>
            <a:r>
              <a:rPr lang="en-US" b="1" noProof="0" dirty="0" err="1"/>
              <a:t>cho</a:t>
            </a:r>
            <a:r>
              <a:rPr lang="en-US" b="1" noProof="0" dirty="0"/>
              <a:t> </a:t>
            </a:r>
            <a:r>
              <a:rPr lang="en-US" b="1" noProof="0" dirty="0" err="1"/>
              <a:t>bố</a:t>
            </a:r>
            <a:r>
              <a:rPr lang="en-US" b="1" noProof="0" dirty="0"/>
              <a:t> </a:t>
            </a:r>
            <a:r>
              <a:rPr lang="en-US" b="1" noProof="0" dirty="0" err="1"/>
              <a:t>mẹ</a:t>
            </a:r>
            <a:endParaRPr lang="en-US" b="1" noProof="0" dirty="0"/>
          </a:p>
          <a:p>
            <a:pPr algn="l"/>
            <a:r>
              <a:rPr lang="en-US" b="1" noProof="0" dirty="0"/>
              <a:t>	* </a:t>
            </a:r>
            <a:r>
              <a:rPr lang="en-US" b="1" noProof="0" dirty="0" err="1"/>
              <a:t>Có</a:t>
            </a:r>
            <a:r>
              <a:rPr lang="en-US" b="1" noProof="0" dirty="0"/>
              <a:t> </a:t>
            </a:r>
            <a:r>
              <a:rPr lang="en-US" b="1" noProof="0" dirty="0" err="1"/>
              <a:t>lãi</a:t>
            </a:r>
            <a:r>
              <a:rPr lang="en-US" b="1" noProof="0" dirty="0"/>
              <a:t> </a:t>
            </a:r>
            <a:r>
              <a:rPr lang="en-US" b="1" noProof="0" dirty="0" err="1"/>
              <a:t>khi</a:t>
            </a:r>
            <a:r>
              <a:rPr lang="en-US" b="1" noProof="0" dirty="0"/>
              <a:t> </a:t>
            </a:r>
            <a:r>
              <a:rPr lang="en-US" b="1" noProof="0" dirty="0" err="1"/>
              <a:t>gửi</a:t>
            </a:r>
            <a:r>
              <a:rPr lang="en-US" b="1" noProof="0" dirty="0"/>
              <a:t> </a:t>
            </a:r>
            <a:r>
              <a:rPr lang="en-US" b="1" noProof="0" dirty="0" err="1"/>
              <a:t>tiền</a:t>
            </a:r>
            <a:r>
              <a:rPr lang="en-US" b="1" noProof="0" dirty="0"/>
              <a:t> </a:t>
            </a:r>
            <a:r>
              <a:rPr lang="en-US" b="1" noProof="0" dirty="0" err="1"/>
              <a:t>vào</a:t>
            </a:r>
            <a:r>
              <a:rPr lang="en-US" b="1" noProof="0" dirty="0"/>
              <a:t> </a:t>
            </a:r>
            <a:r>
              <a:rPr lang="en-US" b="1" noProof="0" dirty="0" err="1"/>
              <a:t>tài</a:t>
            </a:r>
            <a:r>
              <a:rPr lang="en-US" b="1" noProof="0" dirty="0"/>
              <a:t> </a:t>
            </a:r>
            <a:r>
              <a:rPr lang="en-US" b="1" noProof="0" dirty="0" err="1"/>
              <a:t>khoản</a:t>
            </a:r>
            <a:r>
              <a:rPr lang="en-US" b="1" noProof="0" dirty="0"/>
              <a:t> </a:t>
            </a:r>
            <a:r>
              <a:rPr lang="en-US" b="1" noProof="0" dirty="0" err="1"/>
              <a:t>sinh</a:t>
            </a:r>
            <a:r>
              <a:rPr lang="en-US" b="1" noProof="0" dirty="0"/>
              <a:t> </a:t>
            </a:r>
            <a:r>
              <a:rPr lang="en-US" b="1" noProof="0" dirty="0" err="1"/>
              <a:t>lời</a:t>
            </a:r>
            <a:endParaRPr lang="en-US" b="1" noProof="0" dirty="0"/>
          </a:p>
          <a:p>
            <a:pPr algn="l"/>
            <a:r>
              <a:rPr lang="en-US" b="1" noProof="0" dirty="0"/>
              <a:t>	* Linh </a:t>
            </a:r>
            <a:r>
              <a:rPr lang="en-US" b="1" noProof="0" dirty="0" err="1"/>
              <a:t>hoạt</a:t>
            </a:r>
            <a:r>
              <a:rPr lang="en-US" b="1" noProof="0" dirty="0"/>
              <a:t> chi </a:t>
            </a:r>
            <a:r>
              <a:rPr lang="en-US" b="1" noProof="0" dirty="0" err="1"/>
              <a:t>tiêu</a:t>
            </a:r>
            <a:r>
              <a:rPr lang="en-US" b="1" noProof="0" dirty="0"/>
              <a:t> </a:t>
            </a:r>
            <a:r>
              <a:rPr lang="en-US" b="1" noProof="0" dirty="0" err="1"/>
              <a:t>bất</a:t>
            </a:r>
            <a:r>
              <a:rPr lang="en-US" b="1" noProof="0" dirty="0"/>
              <a:t> </a:t>
            </a:r>
            <a:r>
              <a:rPr lang="en-US" b="1" noProof="0" dirty="0" err="1"/>
              <a:t>cứ</a:t>
            </a:r>
            <a:r>
              <a:rPr lang="en-US" b="1" noProof="0" dirty="0"/>
              <a:t> </a:t>
            </a:r>
            <a:r>
              <a:rPr lang="en-US" b="1" noProof="0" dirty="0" err="1"/>
              <a:t>lúc</a:t>
            </a:r>
            <a:r>
              <a:rPr lang="en-US" b="1" noProof="0" dirty="0"/>
              <a:t> </a:t>
            </a:r>
            <a:r>
              <a:rPr lang="en-US" b="1" noProof="0" dirty="0" err="1"/>
              <a:t>nào</a:t>
            </a:r>
            <a:endParaRPr lang="en-US" b="1" noProof="0" dirty="0"/>
          </a:p>
          <a:p>
            <a:pPr algn="l"/>
            <a:r>
              <a:rPr lang="en-US" b="1" noProof="0" dirty="0"/>
              <a:t>	* Lưu </a:t>
            </a:r>
            <a:r>
              <a:rPr lang="en-US" b="1" noProof="0" dirty="0" err="1"/>
              <a:t>lại</a:t>
            </a:r>
            <a:r>
              <a:rPr lang="en-US" b="1" noProof="0" dirty="0"/>
              <a:t> </a:t>
            </a:r>
            <a:r>
              <a:rPr lang="en-US" b="1" noProof="0" dirty="0" err="1"/>
              <a:t>lịch</a:t>
            </a:r>
            <a:r>
              <a:rPr lang="en-US" b="1" noProof="0" dirty="0"/>
              <a:t> </a:t>
            </a:r>
            <a:r>
              <a:rPr lang="en-US" b="1" noProof="0" dirty="0" err="1"/>
              <a:t>sử</a:t>
            </a:r>
            <a:r>
              <a:rPr lang="en-US" b="1" noProof="0" dirty="0"/>
              <a:t> chi </a:t>
            </a:r>
            <a:r>
              <a:rPr lang="en-US" b="1" noProof="0" dirty="0" err="1"/>
              <a:t>tiêu</a:t>
            </a:r>
            <a:r>
              <a:rPr lang="en-US" b="1" noProof="0" dirty="0"/>
              <a:t>, </a:t>
            </a:r>
            <a:r>
              <a:rPr lang="en-US" b="1" noProof="0" dirty="0" err="1"/>
              <a:t>rõ</a:t>
            </a:r>
            <a:r>
              <a:rPr lang="en-US" b="1" noProof="0" dirty="0"/>
              <a:t> </a:t>
            </a:r>
            <a:r>
              <a:rPr lang="en-US" b="1" noProof="0" dirty="0" err="1"/>
              <a:t>ràng</a:t>
            </a:r>
            <a:r>
              <a:rPr lang="en-US" b="1" noProof="0" dirty="0"/>
              <a:t> </a:t>
            </a:r>
          </a:p>
        </p:txBody>
      </p:sp>
      <p:sp>
        <p:nvSpPr>
          <p:cNvPr id="5" name="Content Placeholder 2">
            <a:extLst>
              <a:ext uri="{FF2B5EF4-FFF2-40B4-BE49-F238E27FC236}">
                <a16:creationId xmlns:a16="http://schemas.microsoft.com/office/drawing/2014/main" id="{5BF9A7CD-6731-F54B-7593-4857F262FF37}"/>
              </a:ext>
            </a:extLst>
          </p:cNvPr>
          <p:cNvSpPr txBox="1">
            <a:spLocks/>
          </p:cNvSpPr>
          <p:nvPr/>
        </p:nvSpPr>
        <p:spPr>
          <a:xfrm>
            <a:off x="886904" y="4223192"/>
            <a:ext cx="9341178" cy="25656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noProof="0" dirty="0"/>
              <a:t>2. Lợi </a:t>
            </a:r>
            <a:r>
              <a:rPr lang="en-US" b="1" noProof="0" dirty="0" err="1"/>
              <a:t>ích</a:t>
            </a:r>
            <a:r>
              <a:rPr lang="en-US" b="1" noProof="0" dirty="0"/>
              <a:t> </a:t>
            </a:r>
            <a:r>
              <a:rPr lang="en-US" b="1" noProof="0" dirty="0" err="1"/>
              <a:t>cho</a:t>
            </a:r>
            <a:r>
              <a:rPr lang="en-US" b="1" noProof="0" dirty="0"/>
              <a:t> con</a:t>
            </a:r>
          </a:p>
          <a:p>
            <a:pPr algn="l"/>
            <a:r>
              <a:rPr lang="en-US" b="1" noProof="0" dirty="0"/>
              <a:t>	* Con </a:t>
            </a:r>
            <a:r>
              <a:rPr lang="en-US" b="1" noProof="0" dirty="0" err="1"/>
              <a:t>thấy</a:t>
            </a:r>
            <a:r>
              <a:rPr lang="en-US" b="1" noProof="0" dirty="0"/>
              <a:t> </a:t>
            </a:r>
            <a:r>
              <a:rPr lang="en-US" b="1" noProof="0" dirty="0" err="1"/>
              <a:t>hứng</a:t>
            </a:r>
            <a:r>
              <a:rPr lang="en-US" b="1" noProof="0" dirty="0"/>
              <a:t> </a:t>
            </a:r>
            <a:r>
              <a:rPr lang="en-US" b="1" noProof="0" dirty="0" err="1"/>
              <a:t>thú</a:t>
            </a:r>
            <a:r>
              <a:rPr lang="en-US" b="1" noProof="0" dirty="0"/>
              <a:t>, </a:t>
            </a:r>
            <a:r>
              <a:rPr lang="en-US" b="1" noProof="0" dirty="0" err="1"/>
              <a:t>tạo</a:t>
            </a:r>
            <a:r>
              <a:rPr lang="en-US" b="1" noProof="0" dirty="0"/>
              <a:t> </a:t>
            </a:r>
            <a:r>
              <a:rPr lang="en-US" b="1" noProof="0" dirty="0" err="1"/>
              <a:t>động</a:t>
            </a:r>
            <a:r>
              <a:rPr lang="en-US" b="1" noProof="0" dirty="0"/>
              <a:t> </a:t>
            </a:r>
            <a:r>
              <a:rPr lang="en-US" b="1" noProof="0" dirty="0" err="1"/>
              <a:t>lực</a:t>
            </a:r>
            <a:r>
              <a:rPr lang="en-US" b="1" noProof="0" dirty="0"/>
              <a:t> </a:t>
            </a:r>
            <a:r>
              <a:rPr lang="en-US" b="1" noProof="0" dirty="0" err="1"/>
              <a:t>tiết</a:t>
            </a:r>
            <a:r>
              <a:rPr lang="en-US" b="1" noProof="0" dirty="0"/>
              <a:t> </a:t>
            </a:r>
            <a:r>
              <a:rPr lang="en-US" b="1" noProof="0" dirty="0" err="1"/>
              <a:t>kiệm</a:t>
            </a:r>
            <a:endParaRPr lang="en-US" b="1" noProof="0" dirty="0"/>
          </a:p>
          <a:p>
            <a:pPr algn="l"/>
            <a:r>
              <a:rPr lang="en-US" b="1" noProof="0" dirty="0"/>
              <a:t>	* </a:t>
            </a:r>
            <a:r>
              <a:rPr lang="en-US" b="1" noProof="0" dirty="0" err="1"/>
              <a:t>Giáo</a:t>
            </a:r>
            <a:r>
              <a:rPr lang="en-US" b="1" noProof="0" dirty="0"/>
              <a:t> </a:t>
            </a:r>
            <a:r>
              <a:rPr lang="en-US" b="1" noProof="0" dirty="0" err="1"/>
              <a:t>dục</a:t>
            </a:r>
            <a:r>
              <a:rPr lang="en-US" b="1" noProof="0" dirty="0"/>
              <a:t> </a:t>
            </a:r>
            <a:r>
              <a:rPr lang="en-US" b="1" noProof="0" dirty="0" err="1"/>
              <a:t>tài</a:t>
            </a:r>
            <a:r>
              <a:rPr lang="en-US" b="1" noProof="0" dirty="0"/>
              <a:t> </a:t>
            </a:r>
            <a:r>
              <a:rPr lang="en-US" b="1" noProof="0" dirty="0" err="1"/>
              <a:t>chính</a:t>
            </a:r>
            <a:r>
              <a:rPr lang="en-US" b="1" noProof="0" dirty="0"/>
              <a:t> </a:t>
            </a:r>
            <a:r>
              <a:rPr lang="en-US" b="1" noProof="0" dirty="0" err="1"/>
              <a:t>cho</a:t>
            </a:r>
            <a:r>
              <a:rPr lang="en-US" b="1" noProof="0" dirty="0"/>
              <a:t> con:</a:t>
            </a:r>
            <a:r>
              <a:rPr lang="en-US" b="1" dirty="0"/>
              <a:t> </a:t>
            </a:r>
            <a:r>
              <a:rPr lang="en-US" b="1" dirty="0" err="1"/>
              <a:t>Hiểu</a:t>
            </a:r>
            <a:r>
              <a:rPr lang="en-US" b="1" dirty="0"/>
              <a:t> </a:t>
            </a:r>
            <a:r>
              <a:rPr lang="en-US" b="1" dirty="0" err="1"/>
              <a:t>cách</a:t>
            </a:r>
            <a:r>
              <a:rPr lang="en-US" b="1" dirty="0"/>
              <a:t> </a:t>
            </a:r>
            <a:r>
              <a:rPr lang="en-US" b="1" dirty="0" err="1"/>
              <a:t>tiền</a:t>
            </a:r>
            <a:r>
              <a:rPr lang="en-US" b="1" dirty="0"/>
              <a:t> </a:t>
            </a:r>
            <a:r>
              <a:rPr lang="en-US" b="1" dirty="0" err="1"/>
              <a:t>sinh</a:t>
            </a:r>
            <a:r>
              <a:rPr lang="en-US" b="1" dirty="0"/>
              <a:t> </a:t>
            </a:r>
            <a:r>
              <a:rPr lang="en-US" b="1" dirty="0" err="1"/>
              <a:t>lời</a:t>
            </a:r>
            <a:r>
              <a:rPr lang="en-US" b="1" dirty="0"/>
              <a:t>.</a:t>
            </a:r>
            <a:endParaRPr lang="en-US" b="1" noProof="0" dirty="0"/>
          </a:p>
        </p:txBody>
      </p:sp>
      <p:pic>
        <p:nvPicPr>
          <p:cNvPr id="6" name="Graphic 5">
            <a:extLst>
              <a:ext uri="{FF2B5EF4-FFF2-40B4-BE49-F238E27FC236}">
                <a16:creationId xmlns:a16="http://schemas.microsoft.com/office/drawing/2014/main" id="{D64864DA-2222-7BFE-7A63-BE77AF8C78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445" y="6281740"/>
            <a:ext cx="2453620" cy="332387"/>
          </a:xfrm>
          <a:prstGeom prst="rect">
            <a:avLst/>
          </a:prstGeom>
        </p:spPr>
      </p:pic>
    </p:spTree>
    <p:extLst>
      <p:ext uri="{BB962C8B-B14F-4D97-AF65-F5344CB8AC3E}">
        <p14:creationId xmlns:p14="http://schemas.microsoft.com/office/powerpoint/2010/main" val="131895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8A87F-9578-6152-420A-DC3A682D0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57959-0917-3FBD-6721-1280CB36F91A}"/>
              </a:ext>
            </a:extLst>
          </p:cNvPr>
          <p:cNvSpPr>
            <a:spLocks noGrp="1"/>
          </p:cNvSpPr>
          <p:nvPr>
            <p:ph type="ctrTitle"/>
          </p:nvPr>
        </p:nvSpPr>
        <p:spPr>
          <a:xfrm>
            <a:off x="716439" y="177127"/>
            <a:ext cx="7654564" cy="1096701"/>
          </a:xfrm>
        </p:spPr>
        <p:txBody>
          <a:bodyPr>
            <a:normAutofit/>
          </a:bodyPr>
          <a:lstStyle/>
          <a:p>
            <a:pPr algn="l"/>
            <a:r>
              <a:rPr lang="en-US" noProof="0" dirty="0"/>
              <a:t>III. </a:t>
            </a:r>
            <a:r>
              <a:rPr lang="en-US" noProof="0" dirty="0" err="1"/>
              <a:t>Giá</a:t>
            </a:r>
            <a:r>
              <a:rPr lang="en-US" noProof="0" dirty="0"/>
              <a:t> </a:t>
            </a:r>
            <a:r>
              <a:rPr lang="en-US" noProof="0" dirty="0" err="1"/>
              <a:t>trị</a:t>
            </a:r>
            <a:r>
              <a:rPr lang="en-US" noProof="0" dirty="0"/>
              <a:t> </a:t>
            </a:r>
            <a:r>
              <a:rPr lang="en-US" noProof="0" dirty="0" err="1"/>
              <a:t>cốt</a:t>
            </a:r>
            <a:r>
              <a:rPr lang="en-US" noProof="0" dirty="0"/>
              <a:t> </a:t>
            </a:r>
            <a:r>
              <a:rPr lang="en-US" noProof="0" dirty="0" err="1"/>
              <a:t>lõi</a:t>
            </a:r>
            <a:endParaRPr lang="en-US" noProof="0" dirty="0"/>
          </a:p>
        </p:txBody>
      </p:sp>
      <p:sp>
        <p:nvSpPr>
          <p:cNvPr id="3" name="Content Placeholder 2">
            <a:extLst>
              <a:ext uri="{FF2B5EF4-FFF2-40B4-BE49-F238E27FC236}">
                <a16:creationId xmlns:a16="http://schemas.microsoft.com/office/drawing/2014/main" id="{0E0EDA36-8D31-21EE-DB08-5C4DBF303E53}"/>
              </a:ext>
            </a:extLst>
          </p:cNvPr>
          <p:cNvSpPr txBox="1">
            <a:spLocks/>
          </p:cNvSpPr>
          <p:nvPr/>
        </p:nvSpPr>
        <p:spPr>
          <a:xfrm>
            <a:off x="2685853" y="1599382"/>
            <a:ext cx="6439293" cy="7478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noProof="0" dirty="0"/>
              <a:t>“</a:t>
            </a:r>
            <a:r>
              <a:rPr lang="en-US" b="1" noProof="0" dirty="0" err="1"/>
              <a:t>Có</a:t>
            </a:r>
            <a:r>
              <a:rPr lang="en-US" b="1" noProof="0" dirty="0"/>
              <a:t> </a:t>
            </a:r>
            <a:r>
              <a:rPr lang="en-US" b="1" noProof="0" dirty="0" err="1"/>
              <a:t>lãi</a:t>
            </a:r>
            <a:r>
              <a:rPr lang="en-US" b="1" noProof="0" dirty="0"/>
              <a:t> – Linh </a:t>
            </a:r>
            <a:r>
              <a:rPr lang="en-US" b="1" noProof="0" dirty="0" err="1"/>
              <a:t>hoạt</a:t>
            </a:r>
            <a:r>
              <a:rPr lang="en-US" b="1" noProof="0" dirty="0"/>
              <a:t> - </a:t>
            </a:r>
            <a:r>
              <a:rPr lang="en-US" b="1" noProof="0" dirty="0" err="1"/>
              <a:t>Kiểm</a:t>
            </a:r>
            <a:r>
              <a:rPr lang="en-US" b="1" noProof="0" dirty="0"/>
              <a:t> </a:t>
            </a:r>
            <a:r>
              <a:rPr lang="en-US" b="1" noProof="0" dirty="0" err="1"/>
              <a:t>soát</a:t>
            </a:r>
            <a:r>
              <a:rPr lang="en-US" b="1" noProof="0" dirty="0"/>
              <a:t> </a:t>
            </a:r>
            <a:r>
              <a:rPr lang="en-US" b="1" noProof="0" dirty="0" err="1"/>
              <a:t>tài</a:t>
            </a:r>
            <a:r>
              <a:rPr lang="en-US" b="1" noProof="0" dirty="0"/>
              <a:t> </a:t>
            </a:r>
            <a:r>
              <a:rPr lang="en-US" b="1" noProof="0" dirty="0" err="1"/>
              <a:t>chính</a:t>
            </a:r>
            <a:r>
              <a:rPr lang="en-US" b="1" noProof="0" dirty="0"/>
              <a:t>”</a:t>
            </a:r>
          </a:p>
        </p:txBody>
      </p:sp>
      <p:sp>
        <p:nvSpPr>
          <p:cNvPr id="6" name="TextBox 5">
            <a:extLst>
              <a:ext uri="{FF2B5EF4-FFF2-40B4-BE49-F238E27FC236}">
                <a16:creationId xmlns:a16="http://schemas.microsoft.com/office/drawing/2014/main" id="{BE04CA48-7942-9ECE-6A00-5CD398733769}"/>
              </a:ext>
            </a:extLst>
          </p:cNvPr>
          <p:cNvSpPr txBox="1"/>
          <p:nvPr/>
        </p:nvSpPr>
        <p:spPr>
          <a:xfrm>
            <a:off x="883762" y="2356703"/>
            <a:ext cx="8010425" cy="1277273"/>
          </a:xfrm>
          <a:prstGeom prst="rect">
            <a:avLst/>
          </a:prstGeom>
          <a:noFill/>
        </p:spPr>
        <p:txBody>
          <a:bodyPr wrap="square">
            <a:spAutoFit/>
          </a:bodyPr>
          <a:lstStyle/>
          <a:p>
            <a:pPr algn="just">
              <a:spcBef>
                <a:spcPts val="1350"/>
              </a:spcBef>
              <a:spcAft>
                <a:spcPts val="600"/>
              </a:spcAft>
              <a:buNone/>
            </a:pPr>
            <a:r>
              <a:rPr lang="vi-VN" b="1" dirty="0">
                <a:effectLst/>
              </a:rPr>
              <a:t>1. CÓ LÃI: "Tiền không chỉ được cất giữ, mà còn tự lớn lên"</a:t>
            </a:r>
          </a:p>
          <a:p>
            <a:pPr algn="just">
              <a:buNone/>
            </a:pPr>
            <a:r>
              <a:rPr lang="vi-VN" dirty="0">
                <a:effectLst/>
              </a:rPr>
              <a:t>Đây là điểm khác biệt lớn nhất so với việc "nuôi heo đất" truyền thống. Tiền trong tài khoản không nằm yên mà liên tục sinh ra lợi nhuận, giúp con trẻ có bài học đầu tiên về sức mạnh của lãi suất và đầu tư.</a:t>
            </a:r>
            <a:endParaRPr lang="vi-VN" dirty="0"/>
          </a:p>
        </p:txBody>
      </p:sp>
      <p:sp>
        <p:nvSpPr>
          <p:cNvPr id="8" name="TextBox 7">
            <a:extLst>
              <a:ext uri="{FF2B5EF4-FFF2-40B4-BE49-F238E27FC236}">
                <a16:creationId xmlns:a16="http://schemas.microsoft.com/office/drawing/2014/main" id="{A1F6BBFE-11AF-9E0F-8C49-AD35401FAA34}"/>
              </a:ext>
            </a:extLst>
          </p:cNvPr>
          <p:cNvSpPr txBox="1"/>
          <p:nvPr/>
        </p:nvSpPr>
        <p:spPr>
          <a:xfrm>
            <a:off x="883762" y="4095084"/>
            <a:ext cx="8241383" cy="1000274"/>
          </a:xfrm>
          <a:prstGeom prst="rect">
            <a:avLst/>
          </a:prstGeom>
          <a:noFill/>
        </p:spPr>
        <p:txBody>
          <a:bodyPr wrap="square">
            <a:spAutoFit/>
          </a:bodyPr>
          <a:lstStyle/>
          <a:p>
            <a:pPr algn="just">
              <a:spcBef>
                <a:spcPts val="1350"/>
              </a:spcBef>
              <a:spcAft>
                <a:spcPts val="600"/>
              </a:spcAft>
              <a:buNone/>
            </a:pPr>
            <a:r>
              <a:rPr lang="vi-VN" b="1" dirty="0">
                <a:effectLst/>
              </a:rPr>
              <a:t>2. LINH HOẠT: "Tiết kiệm dễ dàng, sử dụng khi cần"</a:t>
            </a:r>
          </a:p>
          <a:p>
            <a:pPr algn="just">
              <a:buNone/>
            </a:pPr>
            <a:r>
              <a:rPr lang="vi-VN" dirty="0">
                <a:effectLst/>
              </a:rPr>
              <a:t>Sự linh hoạt giúp phá bỏ rào cản tâm lý của phụ huynh khi lo ngại việc gửi tiền tiết kiệm sẽ bị "chôn vốn", khó rút ra khi cần gấp.</a:t>
            </a:r>
            <a:endParaRPr lang="vi-VN" dirty="0"/>
          </a:p>
        </p:txBody>
      </p:sp>
      <p:sp>
        <p:nvSpPr>
          <p:cNvPr id="10" name="TextBox 9">
            <a:extLst>
              <a:ext uri="{FF2B5EF4-FFF2-40B4-BE49-F238E27FC236}">
                <a16:creationId xmlns:a16="http://schemas.microsoft.com/office/drawing/2014/main" id="{974F6B85-7FED-4A70-F8B7-437C954801B2}"/>
              </a:ext>
            </a:extLst>
          </p:cNvPr>
          <p:cNvSpPr txBox="1"/>
          <p:nvPr/>
        </p:nvSpPr>
        <p:spPr>
          <a:xfrm>
            <a:off x="883762" y="5456884"/>
            <a:ext cx="8241382" cy="1277273"/>
          </a:xfrm>
          <a:prstGeom prst="rect">
            <a:avLst/>
          </a:prstGeom>
          <a:noFill/>
        </p:spPr>
        <p:txBody>
          <a:bodyPr wrap="square">
            <a:spAutoFit/>
          </a:bodyPr>
          <a:lstStyle/>
          <a:p>
            <a:pPr algn="just">
              <a:spcBef>
                <a:spcPts val="1350"/>
              </a:spcBef>
              <a:spcAft>
                <a:spcPts val="600"/>
              </a:spcAft>
              <a:buNone/>
            </a:pPr>
            <a:r>
              <a:rPr lang="vi-VN" b="1" dirty="0">
                <a:effectLst/>
              </a:rPr>
              <a:t>3. KIỂM SOÁT TÀI CHÍNH: "Công cụ giáo dục tài chính đầu đời cho con"</a:t>
            </a:r>
          </a:p>
          <a:p>
            <a:pPr algn="just">
              <a:buNone/>
            </a:pPr>
            <a:r>
              <a:rPr lang="vi-VN" dirty="0">
                <a:effectLst/>
              </a:rPr>
              <a:t>Đây là giá trị nhân văn và sâu sắc nhất của chiến dịch, biến </a:t>
            </a:r>
            <a:r>
              <a:rPr lang="vi-VN" dirty="0" err="1">
                <a:effectLst/>
              </a:rPr>
              <a:t>Techcombank</a:t>
            </a:r>
            <a:r>
              <a:rPr lang="vi-VN" dirty="0">
                <a:effectLst/>
              </a:rPr>
              <a:t> từ một nhà cung cấp dịch vụ tài chính thành một người bạn đồng hành trong việc nuôi dạy con cái.</a:t>
            </a:r>
            <a:endParaRPr lang="vi-VN" dirty="0"/>
          </a:p>
        </p:txBody>
      </p:sp>
    </p:spTree>
    <p:extLst>
      <p:ext uri="{BB962C8B-B14F-4D97-AF65-F5344CB8AC3E}">
        <p14:creationId xmlns:p14="http://schemas.microsoft.com/office/powerpoint/2010/main" val="20235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A812A-A408-90FF-0592-F08D7DEF5C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9FCC00-2B28-74CA-A8CB-177CCF3764C2}"/>
              </a:ext>
            </a:extLst>
          </p:cNvPr>
          <p:cNvSpPr>
            <a:spLocks noGrp="1"/>
          </p:cNvSpPr>
          <p:nvPr>
            <p:ph type="ctrTitle"/>
          </p:nvPr>
        </p:nvSpPr>
        <p:spPr>
          <a:xfrm>
            <a:off x="848413" y="127262"/>
            <a:ext cx="11217897" cy="1054215"/>
          </a:xfrm>
        </p:spPr>
        <p:txBody>
          <a:bodyPr>
            <a:normAutofit/>
          </a:bodyPr>
          <a:lstStyle/>
          <a:p>
            <a:pPr algn="l"/>
            <a:r>
              <a:rPr lang="en-US" noProof="0" dirty="0">
                <a:latin typeface="+mn-lt"/>
              </a:rPr>
              <a:t>IV. </a:t>
            </a:r>
            <a:r>
              <a:rPr lang="en-US" noProof="0" dirty="0" err="1">
                <a:latin typeface="+mn-lt"/>
              </a:rPr>
              <a:t>Chiến</a:t>
            </a:r>
            <a:r>
              <a:rPr lang="en-US" noProof="0" dirty="0">
                <a:latin typeface="+mn-lt"/>
              </a:rPr>
              <a:t> </a:t>
            </a:r>
            <a:r>
              <a:rPr lang="en-US" noProof="0" dirty="0" err="1">
                <a:latin typeface="+mn-lt"/>
              </a:rPr>
              <a:t>dịch</a:t>
            </a:r>
            <a:r>
              <a:rPr lang="en-US" noProof="0" dirty="0">
                <a:latin typeface="+mn-lt"/>
              </a:rPr>
              <a:t> </a:t>
            </a:r>
            <a:r>
              <a:rPr lang="en-US" noProof="0" dirty="0" err="1">
                <a:latin typeface="+mn-lt"/>
              </a:rPr>
              <a:t>cụ</a:t>
            </a:r>
            <a:r>
              <a:rPr lang="en-US" noProof="0" dirty="0">
                <a:latin typeface="+mn-lt"/>
              </a:rPr>
              <a:t> </a:t>
            </a:r>
            <a:r>
              <a:rPr lang="en-US" noProof="0" dirty="0" err="1">
                <a:latin typeface="+mn-lt"/>
              </a:rPr>
              <a:t>thể</a:t>
            </a:r>
            <a:endParaRPr lang="en-US" noProof="0" dirty="0">
              <a:latin typeface="+mn-lt"/>
            </a:endParaRPr>
          </a:p>
        </p:txBody>
      </p:sp>
      <p:sp>
        <p:nvSpPr>
          <p:cNvPr id="4" name="Content Placeholder 2">
            <a:extLst>
              <a:ext uri="{FF2B5EF4-FFF2-40B4-BE49-F238E27FC236}">
                <a16:creationId xmlns:a16="http://schemas.microsoft.com/office/drawing/2014/main" id="{066C32C0-B86D-67E5-36BB-828C16E3A4A3}"/>
              </a:ext>
            </a:extLst>
          </p:cNvPr>
          <p:cNvSpPr txBox="1">
            <a:spLocks/>
          </p:cNvSpPr>
          <p:nvPr/>
        </p:nvSpPr>
        <p:spPr>
          <a:xfrm>
            <a:off x="622561" y="1582098"/>
            <a:ext cx="8606280" cy="5148640"/>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vi-VN" b="1" dirty="0"/>
              <a:t>1. Mô tả sản phẩm &amp; Ý tưởng cốt lõi</a:t>
            </a:r>
            <a:endParaRPr lang="vi-VN" dirty="0"/>
          </a:p>
          <a:p>
            <a:pPr lvl="0" algn="just"/>
            <a:r>
              <a:rPr lang="vi-VN" b="1" dirty="0"/>
              <a:t>- Sản phẩm:</a:t>
            </a:r>
            <a:r>
              <a:rPr lang="vi-VN" dirty="0"/>
              <a:t> Tài khoản Tích lũy Sinh lời tự động của </a:t>
            </a:r>
            <a:r>
              <a:rPr lang="vi-VN" dirty="0" err="1"/>
              <a:t>Techcombank</a:t>
            </a:r>
            <a:r>
              <a:rPr lang="vi-VN" dirty="0"/>
              <a:t>, được "</a:t>
            </a:r>
            <a:r>
              <a:rPr lang="vi-VN" dirty="0" err="1"/>
              <a:t>game</a:t>
            </a:r>
            <a:r>
              <a:rPr lang="vi-VN" dirty="0"/>
              <a:t> hóa" (</a:t>
            </a:r>
            <a:r>
              <a:rPr lang="vi-VN" dirty="0" err="1"/>
              <a:t>gamification</a:t>
            </a:r>
            <a:r>
              <a:rPr lang="vi-VN" dirty="0"/>
              <a:t>) với tên gọi thân thiện là </a:t>
            </a:r>
            <a:r>
              <a:rPr lang="vi-VN" b="1" dirty="0"/>
              <a:t>"Tài khoản Thú cưng"</a:t>
            </a:r>
            <a:r>
              <a:rPr lang="vi-VN" dirty="0"/>
              <a:t>.</a:t>
            </a:r>
          </a:p>
          <a:p>
            <a:pPr lvl="0" algn="just"/>
            <a:endParaRPr lang="vi-VN" dirty="0"/>
          </a:p>
          <a:p>
            <a:pPr lvl="0" algn="just"/>
            <a:r>
              <a:rPr lang="vi-VN" b="1" dirty="0"/>
              <a:t>- Linh vật:</a:t>
            </a:r>
            <a:r>
              <a:rPr lang="vi-VN" dirty="0"/>
              <a:t> Mặc định là </a:t>
            </a:r>
            <a:r>
              <a:rPr lang="vi-VN" b="1" dirty="0"/>
              <a:t>Ngựa Vàng Thịnh Vượng</a:t>
            </a:r>
            <a:r>
              <a:rPr lang="vi-VN" dirty="0"/>
              <a:t> (tượng trưng cho sự may mắn, phát triển), nhưng người dùng có thể tùy chọn đổi sang 12 con giáp khác để phù hợp với tuổi của con.</a:t>
            </a:r>
          </a:p>
          <a:p>
            <a:pPr lvl="0" algn="just"/>
            <a:endParaRPr lang="vi-VN" dirty="0"/>
          </a:p>
          <a:p>
            <a:pPr lvl="0" algn="just"/>
            <a:r>
              <a:rPr lang="vi-VN" b="1" dirty="0"/>
              <a:t>2. Cơ chế hoạt động:</a:t>
            </a:r>
          </a:p>
          <a:p>
            <a:pPr lvl="0" algn="just"/>
            <a:r>
              <a:rPr lang="vi-VN" dirty="0"/>
              <a:t>- Phụ huynh mở "Tài khoản Thú cưng" cho con ngay trên ứng dụng </a:t>
            </a:r>
            <a:r>
              <a:rPr lang="vi-VN" dirty="0" err="1"/>
              <a:t>Techcombank</a:t>
            </a:r>
            <a:r>
              <a:rPr lang="vi-VN" dirty="0"/>
              <a:t> </a:t>
            </a:r>
            <a:r>
              <a:rPr lang="vi-VN" dirty="0" err="1"/>
              <a:t>Mobile</a:t>
            </a:r>
            <a:r>
              <a:rPr lang="vi-VN" dirty="0"/>
              <a:t>.</a:t>
            </a:r>
          </a:p>
          <a:p>
            <a:pPr lvl="0" algn="just"/>
            <a:r>
              <a:rPr lang="vi-VN" dirty="0"/>
              <a:t>- Tài khoản có mã QR riêng để người thân, bạn bè có thể mừng tuổi trực tiếp.</a:t>
            </a:r>
          </a:p>
          <a:p>
            <a:pPr lvl="0" algn="just"/>
            <a:r>
              <a:rPr lang="vi-VN" dirty="0"/>
              <a:t>- Mỗi lần tiền được chuyển vào, linh vật sẽ được "cho ăn" và lớn dần. Các cấp độ phát triển của linh vật sẽ tương ứng với các mốc số dư trong tài khoản (ví dụ: 1 triệu, 5 triệu, 10 triệu...).</a:t>
            </a:r>
          </a:p>
          <a:p>
            <a:pPr lvl="0" algn="just"/>
            <a:r>
              <a:rPr lang="vi-VN" dirty="0"/>
              <a:t>- Số tiền trong tài khoản sẽ tự động sinh lời theo chính sách của sản phẩm, giúp con cảm nhận được "tiền đẻ ra tiền“.</a:t>
            </a:r>
          </a:p>
        </p:txBody>
      </p:sp>
    </p:spTree>
    <p:extLst>
      <p:ext uri="{BB962C8B-B14F-4D97-AF65-F5344CB8AC3E}">
        <p14:creationId xmlns:p14="http://schemas.microsoft.com/office/powerpoint/2010/main" val="429322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8B219-145A-2059-3DBC-6634B3B88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47EB4-462D-D3C3-7496-701D3685FD8C}"/>
              </a:ext>
            </a:extLst>
          </p:cNvPr>
          <p:cNvSpPr>
            <a:spLocks noGrp="1"/>
          </p:cNvSpPr>
          <p:nvPr>
            <p:ph type="ctrTitle"/>
          </p:nvPr>
        </p:nvSpPr>
        <p:spPr>
          <a:xfrm>
            <a:off x="974103" y="339366"/>
            <a:ext cx="11217897" cy="1054215"/>
          </a:xfrm>
        </p:spPr>
        <p:txBody>
          <a:bodyPr>
            <a:normAutofit/>
          </a:bodyPr>
          <a:lstStyle/>
          <a:p>
            <a:pPr algn="l"/>
            <a:r>
              <a:rPr lang="en-US" dirty="0">
                <a:latin typeface="Arial" panose="020B0604020202020204" pitchFamily="34" charset="0"/>
                <a:cs typeface="Arial" panose="020B0604020202020204" pitchFamily="34" charset="0"/>
              </a:rPr>
              <a:t>V</a:t>
            </a:r>
            <a:r>
              <a:rPr lang="en-US" noProof="0" dirty="0">
                <a:latin typeface="Arial" panose="020B0604020202020204" pitchFamily="34" charset="0"/>
                <a:cs typeface="Arial" panose="020B0604020202020204" pitchFamily="34" charset="0"/>
              </a:rPr>
              <a:t>. Linh </a:t>
            </a:r>
            <a:r>
              <a:rPr lang="en-US" noProof="0" dirty="0" err="1">
                <a:latin typeface="Arial" panose="020B0604020202020204" pitchFamily="34" charset="0"/>
                <a:cs typeface="Arial" panose="020B0604020202020204" pitchFamily="34" charset="0"/>
              </a:rPr>
              <a:t>vật</a:t>
            </a:r>
            <a:endParaRPr lang="en-US" noProof="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FE8BCD1E-C8A8-4351-EA7D-F2FBAB2210FD}"/>
              </a:ext>
            </a:extLst>
          </p:cNvPr>
          <p:cNvSpPr txBox="1">
            <a:spLocks/>
          </p:cNvSpPr>
          <p:nvPr/>
        </p:nvSpPr>
        <p:spPr>
          <a:xfrm>
            <a:off x="4281732" y="5720467"/>
            <a:ext cx="3628536" cy="46351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b="1" dirty="0" err="1">
                <a:latin typeface="Arial" panose="020B0604020202020204" pitchFamily="34" charset="0"/>
                <a:cs typeface="Arial" panose="020B0604020202020204" pitchFamily="34" charset="0"/>
              </a:rPr>
              <a:t>Ngựa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vượng</a:t>
            </a:r>
            <a:endParaRPr lang="en-US" b="1" noProof="0" dirty="0">
              <a:latin typeface="Arial" panose="020B0604020202020204" pitchFamily="34" charset="0"/>
              <a:cs typeface="Arial" panose="020B0604020202020204" pitchFamily="34" charset="0"/>
            </a:endParaRPr>
          </a:p>
          <a:p>
            <a:pPr algn="just"/>
            <a:endParaRPr lang="en-US" b="1" noProof="0" dirty="0">
              <a:latin typeface="Arial" panose="020B0604020202020204" pitchFamily="34" charset="0"/>
              <a:cs typeface="Arial" panose="020B0604020202020204" pitchFamily="34" charset="0"/>
            </a:endParaRPr>
          </a:p>
          <a:p>
            <a:pPr algn="just"/>
            <a:endParaRPr lang="en-US" b="1" noProof="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54D5EA6-E28B-AB79-FBA0-C94F1F45DAF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2383" y1="88770" x2="40820" y2="88379"/>
                        <a14:foregroundMark x1="61035" y1="89746" x2="61133" y2="89063"/>
                        <a14:foregroundMark x1="78809" y1="56055" x2="77148" y2="57031"/>
                        <a14:foregroundMark x1="79004" y1="49512" x2="80176" y2="51172"/>
                      </a14:backgroundRemoval>
                    </a14:imgEffect>
                  </a14:imgLayer>
                </a14:imgProps>
              </a:ext>
              <a:ext uri="{28A0092B-C50C-407E-A947-70E740481C1C}">
                <a14:useLocalDpi xmlns:a14="http://schemas.microsoft.com/office/drawing/2010/main" val="0"/>
              </a:ext>
            </a:extLst>
          </a:blip>
          <a:stretch>
            <a:fillRect/>
          </a:stretch>
        </p:blipFill>
        <p:spPr>
          <a:xfrm>
            <a:off x="4123835" y="2062082"/>
            <a:ext cx="3535836" cy="3535836"/>
          </a:xfrm>
          <a:prstGeom prst="rect">
            <a:avLst/>
          </a:prstGeom>
        </p:spPr>
      </p:pic>
    </p:spTree>
    <p:extLst>
      <p:ext uri="{BB962C8B-B14F-4D97-AF65-F5344CB8AC3E}">
        <p14:creationId xmlns:p14="http://schemas.microsoft.com/office/powerpoint/2010/main" val="49736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A43F-6EC3-EC81-30FE-1B4F01431168}"/>
              </a:ext>
            </a:extLst>
          </p:cNvPr>
          <p:cNvSpPr>
            <a:spLocks noGrp="1"/>
          </p:cNvSpPr>
          <p:nvPr>
            <p:ph type="title"/>
          </p:nvPr>
        </p:nvSpPr>
        <p:spPr/>
        <p:txBody>
          <a:bodyPr>
            <a:normAutofit/>
          </a:bodyPr>
          <a:lstStyle/>
          <a:p>
            <a:r>
              <a:rPr lang="en-US" sz="4400" b="1" dirty="0"/>
              <a:t>VI. Thông </a:t>
            </a:r>
            <a:r>
              <a:rPr lang="en-US" sz="4400" b="1" dirty="0" err="1"/>
              <a:t>điệp</a:t>
            </a:r>
            <a:r>
              <a:rPr lang="en-US" sz="4400" b="1" dirty="0"/>
              <a:t> </a:t>
            </a:r>
            <a:r>
              <a:rPr lang="en-US" sz="4400" b="1" dirty="0" err="1"/>
              <a:t>chính</a:t>
            </a:r>
            <a:endParaRPr lang="vi-VN" sz="4400" b="1" dirty="0"/>
          </a:p>
        </p:txBody>
      </p:sp>
      <p:sp>
        <p:nvSpPr>
          <p:cNvPr id="3" name="Content Placeholder 2">
            <a:extLst>
              <a:ext uri="{FF2B5EF4-FFF2-40B4-BE49-F238E27FC236}">
                <a16:creationId xmlns:a16="http://schemas.microsoft.com/office/drawing/2014/main" id="{BA423628-56E2-F57A-1D45-CF89F59FCD3E}"/>
              </a:ext>
            </a:extLst>
          </p:cNvPr>
          <p:cNvSpPr>
            <a:spLocks noGrp="1"/>
          </p:cNvSpPr>
          <p:nvPr>
            <p:ph idx="1"/>
          </p:nvPr>
        </p:nvSpPr>
        <p:spPr/>
        <p:txBody>
          <a:bodyPr>
            <a:normAutofit/>
          </a:bodyPr>
          <a:lstStyle/>
          <a:p>
            <a:pPr lvl="0"/>
            <a:r>
              <a:rPr lang="vi-VN" sz="2400" b="1" dirty="0"/>
              <a:t>Thông điệp bao trùm:</a:t>
            </a:r>
            <a:r>
              <a:rPr lang="vi-VN" sz="2400" dirty="0"/>
              <a:t> "Tết này, mừng tuổi con một khởi đầu tài chính vững vàng."</a:t>
            </a:r>
          </a:p>
          <a:p>
            <a:pPr lvl="0"/>
            <a:r>
              <a:rPr lang="vi-VN" sz="2400" b="1" dirty="0"/>
              <a:t>Thông điệp cho phụ huynh:</a:t>
            </a:r>
            <a:r>
              <a:rPr lang="vi-VN" sz="2400" dirty="0"/>
              <a:t> "Biến tiền mừng tuổi thành bài học tài chính đầu đời cho bé."</a:t>
            </a:r>
          </a:p>
          <a:p>
            <a:pPr lvl="0"/>
            <a:r>
              <a:rPr lang="vi-VN" sz="2400" b="1" dirty="0"/>
              <a:t>Thông điệp vui nhộn, dễ nhớ:</a:t>
            </a:r>
            <a:r>
              <a:rPr lang="vi-VN" sz="2400" dirty="0"/>
              <a:t> "Nuôi heo đất xưa rồi, nay bé nuôi 'ngựa' sinh lời!"</a:t>
            </a:r>
          </a:p>
          <a:p>
            <a:endParaRPr lang="vi-VN" sz="2400" dirty="0"/>
          </a:p>
        </p:txBody>
      </p:sp>
    </p:spTree>
    <p:extLst>
      <p:ext uri="{BB962C8B-B14F-4D97-AF65-F5344CB8AC3E}">
        <p14:creationId xmlns:p14="http://schemas.microsoft.com/office/powerpoint/2010/main" val="422821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59A2-BE7B-7454-FFB7-F39EFEA48909}"/>
              </a:ext>
            </a:extLst>
          </p:cNvPr>
          <p:cNvSpPr>
            <a:spLocks noGrp="1"/>
          </p:cNvSpPr>
          <p:nvPr>
            <p:ph type="title"/>
          </p:nvPr>
        </p:nvSpPr>
        <p:spPr/>
        <p:txBody>
          <a:bodyPr/>
          <a:lstStyle/>
          <a:p>
            <a:r>
              <a:rPr lang="en-US" b="1" dirty="0"/>
              <a:t>VII. </a:t>
            </a:r>
            <a:r>
              <a:rPr lang="en-US" b="1" dirty="0" err="1"/>
              <a:t>Đối</a:t>
            </a:r>
            <a:r>
              <a:rPr lang="en-US" b="1" dirty="0"/>
              <a:t> </a:t>
            </a:r>
            <a:r>
              <a:rPr lang="en-US" b="1" dirty="0" err="1"/>
              <a:t>tượng</a:t>
            </a:r>
            <a:r>
              <a:rPr lang="en-US" b="1" dirty="0"/>
              <a:t> </a:t>
            </a:r>
            <a:r>
              <a:rPr lang="en-US" b="1" dirty="0" err="1"/>
              <a:t>mục</a:t>
            </a:r>
            <a:r>
              <a:rPr lang="en-US" b="1" dirty="0"/>
              <a:t> </a:t>
            </a:r>
            <a:r>
              <a:rPr lang="en-US" b="1" dirty="0" err="1"/>
              <a:t>tiêu</a:t>
            </a:r>
            <a:endParaRPr lang="vi-VN" b="1" dirty="0"/>
          </a:p>
        </p:txBody>
      </p:sp>
      <p:sp>
        <p:nvSpPr>
          <p:cNvPr id="3" name="Content Placeholder 2">
            <a:extLst>
              <a:ext uri="{FF2B5EF4-FFF2-40B4-BE49-F238E27FC236}">
                <a16:creationId xmlns:a16="http://schemas.microsoft.com/office/drawing/2014/main" id="{5BD70EEE-24A5-7410-013C-AB372153C5B4}"/>
              </a:ext>
            </a:extLst>
          </p:cNvPr>
          <p:cNvSpPr>
            <a:spLocks noGrp="1"/>
          </p:cNvSpPr>
          <p:nvPr>
            <p:ph idx="1"/>
          </p:nvPr>
        </p:nvSpPr>
        <p:spPr/>
        <p:txBody>
          <a:bodyPr>
            <a:normAutofit/>
          </a:bodyPr>
          <a:lstStyle/>
          <a:p>
            <a:pPr lvl="0" algn="just"/>
            <a:r>
              <a:rPr lang="vi-VN" sz="2400" b="1" dirty="0"/>
              <a:t>Chính:</a:t>
            </a:r>
            <a:r>
              <a:rPr lang="vi-VN" sz="2400" dirty="0"/>
              <a:t> Các bậc phụ huynh (28-45 tuổi) thuộc thế hệ </a:t>
            </a:r>
            <a:r>
              <a:rPr lang="vi-VN" sz="2400" dirty="0" err="1"/>
              <a:t>Millennials</a:t>
            </a:r>
            <a:r>
              <a:rPr lang="vi-VN" sz="2400" dirty="0"/>
              <a:t>, sống ở thành thị, có con từ 6-12 tuổi. Họ quan tâm đến việc giáo dục con cái, am hiểu công nghệ và tìm kiếm các giải pháp tài chính thông minh, tiện lợi.</a:t>
            </a:r>
          </a:p>
          <a:p>
            <a:pPr lvl="0" algn="just"/>
            <a:endParaRPr lang="vi-VN" sz="2400" dirty="0"/>
          </a:p>
          <a:p>
            <a:pPr lvl="0" algn="just"/>
            <a:r>
              <a:rPr lang="vi-VN" sz="2400" b="1" dirty="0"/>
              <a:t>Phụ:</a:t>
            </a:r>
            <a:r>
              <a:rPr lang="vi-VN" sz="2400" dirty="0"/>
              <a:t> Ông bà, người thân muốn mừng tuổi cho trẻ một cách hiện đại, ý nghĩa.</a:t>
            </a:r>
          </a:p>
          <a:p>
            <a:pPr algn="just"/>
            <a:endParaRPr lang="vi-VN" sz="2400" dirty="0"/>
          </a:p>
        </p:txBody>
      </p:sp>
    </p:spTree>
    <p:extLst>
      <p:ext uri="{BB962C8B-B14F-4D97-AF65-F5344CB8AC3E}">
        <p14:creationId xmlns:p14="http://schemas.microsoft.com/office/powerpoint/2010/main" val="137354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9464A-91A0-0BAF-5B6F-79C15BC5A4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5F2C7-E771-D87B-1122-DAF4BF83209E}"/>
              </a:ext>
            </a:extLst>
          </p:cNvPr>
          <p:cNvSpPr>
            <a:spLocks noGrp="1"/>
          </p:cNvSpPr>
          <p:nvPr>
            <p:ph type="title"/>
          </p:nvPr>
        </p:nvSpPr>
        <p:spPr/>
        <p:txBody>
          <a:bodyPr/>
          <a:lstStyle/>
          <a:p>
            <a:r>
              <a:rPr lang="en-US" dirty="0"/>
              <a:t>VIII. </a:t>
            </a:r>
            <a:r>
              <a:rPr lang="en-US" dirty="0" err="1"/>
              <a:t>Kế</a:t>
            </a:r>
            <a:r>
              <a:rPr lang="en-US" dirty="0"/>
              <a:t> </a:t>
            </a:r>
            <a:r>
              <a:rPr lang="en-US" dirty="0" err="1"/>
              <a:t>hoạch</a:t>
            </a:r>
            <a:r>
              <a:rPr lang="en-US" dirty="0"/>
              <a:t> </a:t>
            </a:r>
            <a:r>
              <a:rPr lang="en-US" dirty="0" err="1"/>
              <a:t>truyền</a:t>
            </a:r>
            <a:r>
              <a:rPr lang="en-US" dirty="0"/>
              <a:t> </a:t>
            </a:r>
            <a:r>
              <a:rPr lang="en-US" dirty="0" err="1"/>
              <a:t>thông</a:t>
            </a:r>
            <a:endParaRPr lang="en-US" noProof="0" dirty="0"/>
          </a:p>
        </p:txBody>
      </p:sp>
      <p:sp>
        <p:nvSpPr>
          <p:cNvPr id="3" name="Content Placeholder 2">
            <a:extLst>
              <a:ext uri="{FF2B5EF4-FFF2-40B4-BE49-F238E27FC236}">
                <a16:creationId xmlns:a16="http://schemas.microsoft.com/office/drawing/2014/main" id="{73FFB8F7-713E-3AE2-8EB9-FBAFA97C82C4}"/>
              </a:ext>
            </a:extLst>
          </p:cNvPr>
          <p:cNvSpPr>
            <a:spLocks noGrp="1"/>
          </p:cNvSpPr>
          <p:nvPr>
            <p:ph idx="1"/>
          </p:nvPr>
        </p:nvSpPr>
        <p:spPr>
          <a:xfrm>
            <a:off x="838200" y="1778491"/>
            <a:ext cx="10515600" cy="4351338"/>
          </a:xfrm>
        </p:spPr>
        <p:txBody>
          <a:bodyPr/>
          <a:lstStyle/>
          <a:p>
            <a:r>
              <a:rPr lang="en-US" noProof="0" dirty="0"/>
              <a:t>Quảng </a:t>
            </a:r>
            <a:r>
              <a:rPr lang="en-US" noProof="0" dirty="0" err="1"/>
              <a:t>cáo</a:t>
            </a:r>
            <a:r>
              <a:rPr lang="en-US" noProof="0" dirty="0"/>
              <a:t> Banner </a:t>
            </a:r>
            <a:r>
              <a:rPr lang="en-US" noProof="0" dirty="0" err="1"/>
              <a:t>tại</a:t>
            </a:r>
            <a:r>
              <a:rPr lang="en-US" noProof="0" dirty="0"/>
              <a:t> </a:t>
            </a:r>
            <a:r>
              <a:rPr lang="en-US" noProof="0" dirty="0" err="1"/>
              <a:t>những</a:t>
            </a:r>
            <a:r>
              <a:rPr lang="en-US" noProof="0" dirty="0"/>
              <a:t> </a:t>
            </a:r>
            <a:r>
              <a:rPr lang="en-US" noProof="0" dirty="0" err="1"/>
              <a:t>nơi</a:t>
            </a:r>
            <a:r>
              <a:rPr lang="en-US" noProof="0" dirty="0"/>
              <a:t> </a:t>
            </a:r>
            <a:r>
              <a:rPr lang="en-US" noProof="0" dirty="0" err="1"/>
              <a:t>có</a:t>
            </a:r>
            <a:r>
              <a:rPr lang="en-US" noProof="0" dirty="0"/>
              <a:t> </a:t>
            </a:r>
            <a:r>
              <a:rPr lang="en-US" noProof="0" dirty="0" err="1"/>
              <a:t>các</a:t>
            </a:r>
            <a:r>
              <a:rPr lang="en-US" noProof="0" dirty="0"/>
              <a:t> </a:t>
            </a:r>
            <a:r>
              <a:rPr lang="en-US" noProof="0" dirty="0" err="1"/>
              <a:t>gia</a:t>
            </a:r>
            <a:r>
              <a:rPr lang="en-US" noProof="0" dirty="0"/>
              <a:t> </a:t>
            </a:r>
            <a:r>
              <a:rPr lang="en-US" noProof="0" dirty="0" err="1"/>
              <a:t>đình</a:t>
            </a:r>
            <a:r>
              <a:rPr lang="en-US" noProof="0" dirty="0"/>
              <a:t>:</a:t>
            </a:r>
            <a:r>
              <a:rPr lang="en-US" dirty="0"/>
              <a:t> Công </a:t>
            </a:r>
            <a:r>
              <a:rPr lang="en-US" dirty="0" err="1"/>
              <a:t>viên</a:t>
            </a:r>
            <a:r>
              <a:rPr lang="en-US" dirty="0"/>
              <a:t>, </a:t>
            </a:r>
            <a:r>
              <a:rPr lang="en-US" dirty="0" err="1"/>
              <a:t>khu</a:t>
            </a:r>
            <a:r>
              <a:rPr lang="en-US" dirty="0"/>
              <a:t> </a:t>
            </a:r>
            <a:r>
              <a:rPr lang="en-US" dirty="0" err="1"/>
              <a:t>vui</a:t>
            </a:r>
            <a:r>
              <a:rPr lang="en-US" dirty="0"/>
              <a:t> </a:t>
            </a:r>
            <a:r>
              <a:rPr lang="en-US" dirty="0" err="1"/>
              <a:t>chơi</a:t>
            </a:r>
            <a:r>
              <a:rPr lang="en-US" dirty="0"/>
              <a:t>, </a:t>
            </a:r>
            <a:r>
              <a:rPr lang="en-US" dirty="0" err="1"/>
              <a:t>siêu</a:t>
            </a:r>
            <a:r>
              <a:rPr lang="en-US" dirty="0"/>
              <a:t> </a:t>
            </a:r>
            <a:r>
              <a:rPr lang="en-US" dirty="0" err="1"/>
              <a:t>thị</a:t>
            </a:r>
            <a:r>
              <a:rPr lang="en-US" dirty="0"/>
              <a:t>, </a:t>
            </a:r>
          </a:p>
          <a:p>
            <a:r>
              <a:rPr lang="en-US" noProof="0" dirty="0"/>
              <a:t>Quảng </a:t>
            </a:r>
            <a:r>
              <a:rPr lang="en-US" noProof="0" dirty="0" err="1"/>
              <a:t>cáo</a:t>
            </a:r>
            <a:r>
              <a:rPr lang="en-US" noProof="0" dirty="0"/>
              <a:t> pop-up </a:t>
            </a:r>
            <a:r>
              <a:rPr lang="en-US" noProof="0" dirty="0" err="1"/>
              <a:t>trên</a:t>
            </a:r>
            <a:r>
              <a:rPr lang="en-US" noProof="0" dirty="0"/>
              <a:t> app</a:t>
            </a:r>
            <a:r>
              <a:rPr lang="en-US" dirty="0"/>
              <a:t> </a:t>
            </a:r>
            <a:r>
              <a:rPr lang="en-US" dirty="0" err="1"/>
              <a:t>Techcombank</a:t>
            </a:r>
            <a:endParaRPr lang="en-US" dirty="0"/>
          </a:p>
          <a:p>
            <a:r>
              <a:rPr lang="en-US" noProof="0" dirty="0"/>
              <a:t>Quảng </a:t>
            </a:r>
            <a:r>
              <a:rPr lang="en-US" noProof="0" dirty="0" err="1"/>
              <a:t>cáo</a:t>
            </a:r>
            <a:r>
              <a:rPr lang="en-US" noProof="0" dirty="0"/>
              <a:t> </a:t>
            </a:r>
            <a:r>
              <a:rPr lang="en-US" noProof="0" dirty="0" err="1"/>
              <a:t>trên</a:t>
            </a:r>
            <a:r>
              <a:rPr lang="en-US" noProof="0" dirty="0"/>
              <a:t> social media: </a:t>
            </a:r>
            <a:r>
              <a:rPr lang="en-US" noProof="0" dirty="0" err="1"/>
              <a:t>Youtube</a:t>
            </a:r>
            <a:r>
              <a:rPr lang="en-US" noProof="0" dirty="0"/>
              <a:t>, </a:t>
            </a:r>
            <a:r>
              <a:rPr lang="en-US" noProof="0" dirty="0" err="1"/>
              <a:t>Tiktok</a:t>
            </a:r>
            <a:r>
              <a:rPr lang="en-US" noProof="0" dirty="0"/>
              <a:t>.</a:t>
            </a:r>
          </a:p>
        </p:txBody>
      </p:sp>
    </p:spTree>
    <p:extLst>
      <p:ext uri="{BB962C8B-B14F-4D97-AF65-F5344CB8AC3E}">
        <p14:creationId xmlns:p14="http://schemas.microsoft.com/office/powerpoint/2010/main" val="12117397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23</TotalTime>
  <Words>932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I. Ý tưởng chính</vt:lpstr>
      <vt:lpstr>II. Tại sao lại sử dụng Techcombank Sinh lời tự động?</vt:lpstr>
      <vt:lpstr>III. Giá trị cốt lõi</vt:lpstr>
      <vt:lpstr>IV. Chiến dịch cụ thể</vt:lpstr>
      <vt:lpstr>V. Linh vật</vt:lpstr>
      <vt:lpstr>VI. Thông điệp chính</vt:lpstr>
      <vt:lpstr>VII. Đối tượng mục tiêu</vt:lpstr>
      <vt:lpstr>VIII. Kế hoạch truyền thông</vt:lpstr>
      <vt:lpstr>IX. TVC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Manh Vo Minh</dc:creator>
  <cp:lastModifiedBy>Manh Vo Minh</cp:lastModifiedBy>
  <cp:revision>3</cp:revision>
  <dcterms:created xsi:type="dcterms:W3CDTF">2025-10-25T07:11:28Z</dcterms:created>
  <dcterms:modified xsi:type="dcterms:W3CDTF">2025-10-25T07:35:05Z</dcterms:modified>
</cp:coreProperties>
</file>