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5">
  <p:sldMasterIdLst>
    <p:sldMasterId id="2147483648" r:id="rId1"/>
  </p:sldMasterIdLst>
  <p:notesMasterIdLst>
    <p:notesMasterId r:id="rId38"/>
  </p:notesMasterIdLst>
  <p:handoutMasterIdLst>
    <p:handoutMasterId r:id="rId39"/>
  </p:handoutMasterIdLst>
  <p:sldIdLst>
    <p:sldId id="256" r:id="rId2"/>
    <p:sldId id="321" r:id="rId3"/>
    <p:sldId id="370" r:id="rId4"/>
    <p:sldId id="371" r:id="rId5"/>
    <p:sldId id="373" r:id="rId6"/>
    <p:sldId id="374" r:id="rId7"/>
    <p:sldId id="422" r:id="rId8"/>
    <p:sldId id="417" r:id="rId9"/>
    <p:sldId id="328" r:id="rId10"/>
    <p:sldId id="424" r:id="rId11"/>
    <p:sldId id="426" r:id="rId12"/>
    <p:sldId id="427" r:id="rId13"/>
    <p:sldId id="428" r:id="rId14"/>
    <p:sldId id="430" r:id="rId15"/>
    <p:sldId id="434" r:id="rId16"/>
    <p:sldId id="435" r:id="rId17"/>
    <p:sldId id="436" r:id="rId18"/>
    <p:sldId id="457" r:id="rId19"/>
    <p:sldId id="442" r:id="rId20"/>
    <p:sldId id="376" r:id="rId21"/>
    <p:sldId id="444" r:id="rId22"/>
    <p:sldId id="448" r:id="rId23"/>
    <p:sldId id="449" r:id="rId24"/>
    <p:sldId id="447" r:id="rId25"/>
    <p:sldId id="446" r:id="rId26"/>
    <p:sldId id="445" r:id="rId27"/>
    <p:sldId id="450" r:id="rId28"/>
    <p:sldId id="451" r:id="rId29"/>
    <p:sldId id="452" r:id="rId30"/>
    <p:sldId id="453" r:id="rId31"/>
    <p:sldId id="443" r:id="rId32"/>
    <p:sldId id="411" r:id="rId33"/>
    <p:sldId id="454" r:id="rId34"/>
    <p:sldId id="455" r:id="rId35"/>
    <p:sldId id="456" r:id="rId36"/>
    <p:sldId id="413"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02" autoAdjust="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29902080"/>
        <c:axId val="129903616"/>
      </c:barChart>
      <c:catAx>
        <c:axId val="129902080"/>
        <c:scaling>
          <c:orientation val="minMax"/>
        </c:scaling>
        <c:delete val="0"/>
        <c:axPos val="b"/>
        <c:numFmt formatCode="General" sourceLinked="0"/>
        <c:majorTickMark val="out"/>
        <c:minorTickMark val="none"/>
        <c:tickLblPos val="nextTo"/>
        <c:crossAx val="129903616"/>
        <c:crosses val="autoZero"/>
        <c:auto val="1"/>
        <c:lblAlgn val="ctr"/>
        <c:lblOffset val="100"/>
        <c:noMultiLvlLbl val="0"/>
      </c:catAx>
      <c:valAx>
        <c:axId val="129903616"/>
        <c:scaling>
          <c:orientation val="minMax"/>
        </c:scaling>
        <c:delete val="0"/>
        <c:axPos val="l"/>
        <c:majorGridlines/>
        <c:numFmt formatCode="General" sourceLinked="1"/>
        <c:majorTickMark val="out"/>
        <c:minorTickMark val="none"/>
        <c:tickLblPos val="nextTo"/>
        <c:crossAx val="1299020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40459008"/>
        <c:axId val="140460800"/>
      </c:barChart>
      <c:catAx>
        <c:axId val="140459008"/>
        <c:scaling>
          <c:orientation val="minMax"/>
        </c:scaling>
        <c:delete val="0"/>
        <c:axPos val="b"/>
        <c:numFmt formatCode="General" sourceLinked="0"/>
        <c:majorTickMark val="out"/>
        <c:minorTickMark val="none"/>
        <c:tickLblPos val="nextTo"/>
        <c:crossAx val="140460800"/>
        <c:crosses val="autoZero"/>
        <c:auto val="1"/>
        <c:lblAlgn val="ctr"/>
        <c:lblOffset val="100"/>
        <c:noMultiLvlLbl val="0"/>
      </c:catAx>
      <c:valAx>
        <c:axId val="140460800"/>
        <c:scaling>
          <c:orientation val="minMax"/>
        </c:scaling>
        <c:delete val="0"/>
        <c:axPos val="l"/>
        <c:majorGridlines/>
        <c:numFmt formatCode="General" sourceLinked="1"/>
        <c:majorTickMark val="out"/>
        <c:minorTickMark val="none"/>
        <c:tickLblPos val="nextTo"/>
        <c:crossAx val="140459008"/>
        <c:crosses val="autoZero"/>
        <c:crossBetween val="between"/>
      </c:valAx>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B6E831B3-CF04-43B6-9516-E9F9F30A500D}" type="datetimeFigureOut">
              <a:rPr lang="en-US" smtClean="0"/>
              <a:t>20/12/2020</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2F6852EE-2A0B-41C3-9481-362AB254E465}" type="slidenum">
              <a:rPr lang="en-US" smtClean="0"/>
              <a:t>‹#›</a:t>
            </a:fld>
            <a:endParaRPr lang="en-US" dirty="0"/>
          </a:p>
        </p:txBody>
      </p:sp>
    </p:spTree>
    <p:extLst>
      <p:ext uri="{BB962C8B-B14F-4D97-AF65-F5344CB8AC3E}">
        <p14:creationId xmlns:p14="http://schemas.microsoft.com/office/powerpoint/2010/main" val="2392746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655C1A83-DA7F-478F-8425-7585606ABB4F}" type="datetimeFigureOut">
              <a:rPr lang="en-US" smtClean="0"/>
              <a:t>20/12/2020</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A604180-E5B4-4B51-B678-7B953466ACF2}" type="slidenum">
              <a:rPr lang="en-US" smtClean="0"/>
              <a:t>‹#›</a:t>
            </a:fld>
            <a:endParaRPr lang="en-US" dirty="0"/>
          </a:p>
        </p:txBody>
      </p:sp>
    </p:spTree>
    <p:extLst>
      <p:ext uri="{BB962C8B-B14F-4D97-AF65-F5344CB8AC3E}">
        <p14:creationId xmlns:p14="http://schemas.microsoft.com/office/powerpoint/2010/main" val="2478670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8</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19</a:t>
            </a:fld>
            <a:endParaRPr lang="en-US" dirty="0"/>
          </a:p>
        </p:txBody>
      </p:sp>
    </p:spTree>
    <p:extLst>
      <p:ext uri="{BB962C8B-B14F-4D97-AF65-F5344CB8AC3E}">
        <p14:creationId xmlns:p14="http://schemas.microsoft.com/office/powerpoint/2010/main" val="3105216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604180-E5B4-4B51-B678-7B953466ACF2}" type="slidenum">
              <a:rPr lang="en-US" smtClean="0"/>
              <a:t>31</a:t>
            </a:fld>
            <a:endParaRPr lang="en-US" dirty="0"/>
          </a:p>
        </p:txBody>
      </p:sp>
    </p:spTree>
    <p:extLst>
      <p:ext uri="{BB962C8B-B14F-4D97-AF65-F5344CB8AC3E}">
        <p14:creationId xmlns:p14="http://schemas.microsoft.com/office/powerpoint/2010/main" val="310521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636" y="0"/>
            <a:ext cx="2468652" cy="791686"/>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8" y="0"/>
            <a:ext cx="9140825" cy="6858000"/>
          </a:xfrm>
          <a:prstGeom prst="rect">
            <a:avLst/>
          </a:prstGeom>
          <a:noFill/>
          <a:ln w="9525">
            <a:noFill/>
            <a:miter lim="800000"/>
            <a:headEnd/>
            <a:tailEnd/>
          </a:ln>
        </p:spPr>
      </p:pic>
    </p:spTree>
    <p:extLst>
      <p:ext uri="{BB962C8B-B14F-4D97-AF65-F5344CB8AC3E}">
        <p14:creationId xmlns:p14="http://schemas.microsoft.com/office/powerpoint/2010/main" val="54690369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Phân tích cảm xúc (Sentiment analysis) là nhằm phát hiện ra thái </a:t>
            </a:r>
            <a:r>
              <a:rPr lang="vi-VN" sz="2400" dirty="0" smtClean="0">
                <a:latin typeface="Times New Roman" pitchFamily="18" charset="0"/>
                <a:cs typeface="Times New Roman" pitchFamily="18" charset="0"/>
              </a:rPr>
              <a:t>độ, </a:t>
            </a:r>
            <a:r>
              <a:rPr lang="vi-VN" sz="2400" dirty="0">
                <a:latin typeface="Times New Roman" pitchFamily="18" charset="0"/>
                <a:cs typeface="Times New Roman" pitchFamily="18" charset="0"/>
              </a:rPr>
              <a:t>màu sắc tình cảm, khuynh hướng niềm tin trong một vấn đề nào đó.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Bài</a:t>
            </a: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toán phân tích cảm xúc là bài toán dạng phân lớp cảm xúc dựa trên văn bản ngôn</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ngữ tự nhiên</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a:latin typeface="Arial" panose="020B0604020202020204" pitchFamily="34" charset="0"/>
                <a:cs typeface="Arial" panose="020B0604020202020204" pitchFamily="34" charset="0"/>
              </a:rPr>
              <a:t>8</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6463649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latin typeface="Times New Roman" pitchFamily="18" charset="0"/>
                <a:cs typeface="Times New Roman" pitchFamily="18" charset="0"/>
              </a:rPr>
              <a:t>Bài toán phân tích cảm xúc thường được phân thành các bài toán có độ khó </a:t>
            </a:r>
            <a:r>
              <a:rPr lang="vi-VN" sz="2400" dirty="0"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sau</a:t>
            </a:r>
            <a:r>
              <a:rPr lang="vi-VN" sz="2400" dirty="0">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Đơn </a:t>
            </a:r>
            <a:r>
              <a:rPr lang="vi-VN" sz="2400" dirty="0">
                <a:latin typeface="Times New Roman" pitchFamily="18" charset="0"/>
                <a:cs typeface="Times New Roman" pitchFamily="18" charset="0"/>
              </a:rPr>
              <a:t>giản: Phân tích cảm xúc thành 2 lớp là tích cực (positive) và tiêu </a:t>
            </a:r>
            <a:r>
              <a:rPr lang="vi-VN" sz="2400" dirty="0" smtClean="0">
                <a:latin typeface="Times New Roman" pitchFamily="18" charset="0"/>
                <a:cs typeface="Times New Roman" pitchFamily="18" charset="0"/>
              </a:rPr>
              <a:t>cực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(negative).</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Trung </a:t>
            </a:r>
            <a:r>
              <a:rPr lang="vi-VN" sz="2400" dirty="0">
                <a:latin typeface="Times New Roman" pitchFamily="18" charset="0"/>
                <a:cs typeface="Times New Roman" pitchFamily="18" charset="0"/>
              </a:rPr>
              <a:t>bình: Xếp hạng cảm xúc theo mức </a:t>
            </a:r>
            <a:r>
              <a:rPr lang="vi-VN" sz="2400" dirty="0" smtClean="0">
                <a:latin typeface="Times New Roman" pitchFamily="18" charset="0"/>
                <a:cs typeface="Times New Roman" pitchFamily="18" charset="0"/>
              </a:rPr>
              <a:t>độ.</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Khó</a:t>
            </a:r>
            <a:r>
              <a:rPr lang="vi-VN" sz="2400" dirty="0">
                <a:latin typeface="Times New Roman" pitchFamily="18" charset="0"/>
                <a:cs typeface="Times New Roman" pitchFamily="18" charset="0"/>
              </a:rPr>
              <a:t>: Phát hiện mục tiêu nguồn gốc của cảm xúc hoặc các loại cảm xúc </a:t>
            </a:r>
            <a:r>
              <a:rPr lang="vi-VN" sz="2400" dirty="0" smtClean="0">
                <a:latin typeface="Times New Roman" pitchFamily="18" charset="0"/>
                <a:cs typeface="Times New Roman" pitchFamily="18" charset="0"/>
              </a:rPr>
              <a:t>phức</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tạp</a:t>
            </a:r>
            <a:r>
              <a:rPr lang="vi-VN"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9</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2365421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10</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3" name="TextBox 2"/>
          <p:cNvSpPr txBox="1"/>
          <p:nvPr/>
        </p:nvSpPr>
        <p:spPr>
          <a:xfrm>
            <a:off x="1752600" y="5791200"/>
            <a:ext cx="57912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5218828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11</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cảm xúc</a:t>
            </a:r>
            <a:endParaRPr lang="en-US" sz="2800" b="1" dirty="0">
              <a:latin typeface="Times New Roman" pitchFamily="18" charset="0"/>
              <a:cs typeface="Times New Roman" pitchFamily="18" charset="0"/>
            </a:endParaRPr>
          </a:p>
        </p:txBody>
      </p:sp>
      <p:sp>
        <p:nvSpPr>
          <p:cNvPr id="11" name="TextBox 10"/>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latin typeface="+mj-lt"/>
              </a:rPr>
              <a:t>Hiện nay bài toán phân tích cảm xúc có thể được giải quyết dựa trên những phương pháp như: </a:t>
            </a:r>
            <a:endParaRPr lang="en-US" sz="2400" dirty="0">
              <a:latin typeface="+mj-lt"/>
            </a:endParaRPr>
          </a:p>
          <a:p>
            <a:pPr marL="342900" indent="-342900">
              <a:lnSpc>
                <a:spcPct val="150000"/>
              </a:lnSpc>
              <a:buFont typeface="Wingdings" pitchFamily="2" charset="2"/>
              <a:buChar char="v"/>
            </a:pPr>
            <a:r>
              <a:rPr lang="vi-VN" sz="2400" dirty="0" smtClean="0">
                <a:latin typeface="+mj-lt"/>
              </a:rPr>
              <a:t>Theo </a:t>
            </a:r>
            <a:r>
              <a:rPr lang="vi-VN" sz="2400" dirty="0">
                <a:latin typeface="+mj-lt"/>
              </a:rPr>
              <a:t>phương pháp phân lớp không giám </a:t>
            </a:r>
            <a:r>
              <a:rPr lang="vi-VN" sz="2400" dirty="0" smtClean="0">
                <a:latin typeface="+mj-lt"/>
              </a:rPr>
              <a:t>sát</a:t>
            </a:r>
            <a:r>
              <a:rPr lang="en-US" sz="2400" dirty="0" smtClean="0">
                <a:latin typeface="+mj-lt"/>
              </a:rPr>
              <a:t>.</a:t>
            </a:r>
          </a:p>
          <a:p>
            <a:pPr marL="342900" indent="-342900">
              <a:lnSpc>
                <a:spcPct val="150000"/>
              </a:lnSpc>
              <a:buFont typeface="Wingdings" pitchFamily="2" charset="2"/>
              <a:buChar char="v"/>
            </a:pPr>
            <a:r>
              <a:rPr lang="vi-VN" sz="2400" b="1" dirty="0" smtClean="0">
                <a:latin typeface="+mj-lt"/>
              </a:rPr>
              <a:t>Theo </a:t>
            </a:r>
            <a:r>
              <a:rPr lang="vi-VN" sz="2400" b="1" dirty="0">
                <a:latin typeface="+mj-lt"/>
              </a:rPr>
              <a:t>phương pháp phân lớp có giám </a:t>
            </a:r>
            <a:r>
              <a:rPr lang="vi-VN" sz="2400" b="1" dirty="0" smtClean="0">
                <a:latin typeface="+mj-lt"/>
              </a:rPr>
              <a:t>sát</a:t>
            </a:r>
            <a:r>
              <a:rPr lang="en-US" sz="2400" b="1" dirty="0" smtClean="0">
                <a:latin typeface="+mj-lt"/>
              </a:rPr>
              <a:t>.</a:t>
            </a:r>
          </a:p>
          <a:p>
            <a:pPr marL="342900" indent="-342900">
              <a:lnSpc>
                <a:spcPct val="150000"/>
              </a:lnSpc>
              <a:buFont typeface="Wingdings" pitchFamily="2" charset="2"/>
              <a:buChar char="v"/>
            </a:pPr>
            <a:r>
              <a:rPr lang="en-US" sz="2400" dirty="0" smtClean="0">
                <a:latin typeface="+mj-lt"/>
              </a:rPr>
              <a:t> </a:t>
            </a:r>
            <a:r>
              <a:rPr lang="vi-VN" sz="2400" dirty="0" smtClean="0">
                <a:latin typeface="+mj-lt"/>
              </a:rPr>
              <a:t>Phân </a:t>
            </a:r>
            <a:r>
              <a:rPr lang="vi-VN" sz="2400" dirty="0">
                <a:latin typeface="+mj-lt"/>
              </a:rPr>
              <a:t>tích cảm xúc dựa trên khía cạnh</a:t>
            </a:r>
            <a:r>
              <a:rPr lang="vi-VN" sz="2400" dirty="0" smtClean="0">
                <a:latin typeface="+mj-lt"/>
              </a:rPr>
              <a:t>.</a:t>
            </a:r>
            <a:endParaRPr lang="en-US" sz="2400" dirty="0" smtClean="0">
              <a:latin typeface="+mj-lt"/>
            </a:endParaRPr>
          </a:p>
          <a:p>
            <a:pPr marL="342900" indent="-342900">
              <a:lnSpc>
                <a:spcPct val="150000"/>
              </a:lnSpc>
              <a:buFont typeface="Wingdings" pitchFamily="2" charset="2"/>
              <a:buChar char="v"/>
            </a:pPr>
            <a:r>
              <a:rPr lang="vi-VN" sz="2400" dirty="0" smtClean="0">
                <a:latin typeface="+mj-lt"/>
              </a:rPr>
              <a:t>Phân </a:t>
            </a:r>
            <a:r>
              <a:rPr lang="vi-VN" sz="2400" dirty="0">
                <a:latin typeface="+mj-lt"/>
              </a:rPr>
              <a:t>loại cảm xác dựa trên chủ </a:t>
            </a:r>
            <a:r>
              <a:rPr lang="vi-VN" sz="2400" dirty="0" smtClean="0">
                <a:latin typeface="+mj-lt"/>
              </a:rPr>
              <a:t>đề.</a:t>
            </a:r>
            <a:endParaRPr lang="en-US" sz="2400" dirty="0" smtClean="0">
              <a:latin typeface="+mj-lt"/>
            </a:endParaRPr>
          </a:p>
        </p:txBody>
      </p:sp>
    </p:spTree>
    <p:extLst>
      <p:ext uri="{BB962C8B-B14F-4D97-AF65-F5344CB8AC3E}">
        <p14:creationId xmlns:p14="http://schemas.microsoft.com/office/powerpoint/2010/main" val="181494331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12</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Một số phương pháp phân lớp</a:t>
            </a:r>
            <a:endParaRPr lang="en-US" sz="2800" b="1" dirty="0">
              <a:latin typeface="Times New Roman" pitchFamily="18" charset="0"/>
              <a:cs typeface="Times New Roman" pitchFamily="18" charset="0"/>
            </a:endParaRPr>
          </a:p>
        </p:txBody>
      </p:sp>
      <p:sp>
        <p:nvSpPr>
          <p:cNvPr id="10" name="TextBox 9"/>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latin typeface="Times New Roman" pitchFamily="18" charset="0"/>
                <a:cs typeface="Times New Roman" pitchFamily="18" charset="0"/>
              </a:rPr>
              <a:t>Phương pháp phân lớp Naïve </a:t>
            </a:r>
            <a:r>
              <a:rPr lang="en-US" sz="2400" b="1" dirty="0" smtClean="0">
                <a:latin typeface="Times New Roman" pitchFamily="18" charset="0"/>
                <a:cs typeface="Times New Roman" pitchFamily="18" charset="0"/>
              </a:rPr>
              <a:t>Bayes</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Phương pháp phân lớp SVM (Support Vector Machines</a:t>
            </a:r>
            <a:r>
              <a:rPr lang="en-US" sz="2400" b="1" dirty="0" smtClean="0">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K-Nearest Neighbor</a:t>
            </a:r>
            <a:endParaRPr lang="en-US" sz="2400" dirty="0">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Phương pháp Entropy cực </a:t>
            </a:r>
            <a:r>
              <a:rPr lang="vi-VN" sz="2400" dirty="0" smtClean="0">
                <a:latin typeface="Times New Roman" pitchFamily="18" charset="0"/>
                <a:cs typeface="Times New Roman" pitchFamily="18" charset="0"/>
              </a:rPr>
              <a:t>đại</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6067994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13</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mj-lt"/>
              </a:rPr>
              <a:t>Biểu </a:t>
            </a:r>
            <a:r>
              <a:rPr lang="vi-VN" sz="2400" dirty="0" smtClean="0">
                <a:latin typeface="+mj-lt"/>
              </a:rPr>
              <a:t>di</a:t>
            </a:r>
            <a:r>
              <a:rPr lang="en-US" sz="2400" dirty="0" smtClean="0">
                <a:latin typeface="+mj-lt"/>
              </a:rPr>
              <a:t>ễ</a:t>
            </a:r>
            <a:r>
              <a:rPr lang="vi-VN" sz="2400" dirty="0" smtClean="0">
                <a:latin typeface="+mj-lt"/>
              </a:rPr>
              <a:t>n </a:t>
            </a:r>
            <a:r>
              <a:rPr lang="vi-VN" sz="2400" dirty="0">
                <a:latin typeface="+mj-lt"/>
              </a:rPr>
              <a:t>văn bản là một bước quan trọng trong khai thác dữ liệu văn bản, </a:t>
            </a:r>
            <a:r>
              <a:rPr lang="vi-VN" sz="2400" dirty="0" smtClean="0">
                <a:latin typeface="+mj-lt"/>
              </a:rPr>
              <a:t>truy</a:t>
            </a:r>
            <a:r>
              <a:rPr lang="en-US" sz="2400" dirty="0" smtClean="0">
                <a:latin typeface="+mj-lt"/>
              </a:rPr>
              <a:t> </a:t>
            </a:r>
            <a:r>
              <a:rPr lang="vi-VN" sz="2400" dirty="0" smtClean="0">
                <a:latin typeface="+mj-lt"/>
              </a:rPr>
              <a:t>vấn </a:t>
            </a:r>
            <a:r>
              <a:rPr lang="vi-VN" sz="2400" dirty="0">
                <a:latin typeface="+mj-lt"/>
              </a:rPr>
              <a:t>thông tin và xử lý ngôn ngữ tự nhiên. </a:t>
            </a:r>
            <a:endParaRPr lang="en-US" sz="2400" dirty="0" smtClean="0">
              <a:latin typeface="+mj-lt"/>
            </a:endParaRPr>
          </a:p>
          <a:p>
            <a:pPr marL="342900" indent="-342900">
              <a:lnSpc>
                <a:spcPct val="150000"/>
              </a:lnSpc>
              <a:buFont typeface="Wingdings" pitchFamily="2" charset="2"/>
              <a:buChar char="v"/>
            </a:pPr>
            <a:endParaRPr lang="en-US" sz="2400" dirty="0" smtClean="0">
              <a:latin typeface="+mj-lt"/>
            </a:endParaRPr>
          </a:p>
          <a:p>
            <a:pPr marL="342900" indent="-342900">
              <a:lnSpc>
                <a:spcPct val="150000"/>
              </a:lnSpc>
              <a:buFont typeface="Wingdings" pitchFamily="2" charset="2"/>
              <a:buChar char="v"/>
            </a:pPr>
            <a:r>
              <a:rPr lang="vi-VN" sz="2400" dirty="0">
                <a:latin typeface="+mj-lt"/>
                <a:cs typeface="Times New Roman" pitchFamily="18" charset="0"/>
              </a:rPr>
              <a:t>Các mô hình biểu </a:t>
            </a:r>
            <a:r>
              <a:rPr lang="vi-VN" sz="2400" dirty="0" smtClean="0">
                <a:latin typeface="+mj-lt"/>
                <a:cs typeface="Times New Roman" pitchFamily="18" charset="0"/>
              </a:rPr>
              <a:t>di</a:t>
            </a:r>
            <a:r>
              <a:rPr lang="en-US" sz="2400" dirty="0" smtClean="0">
                <a:latin typeface="+mj-lt"/>
                <a:cs typeface="Times New Roman" pitchFamily="18" charset="0"/>
              </a:rPr>
              <a:t>ễ</a:t>
            </a:r>
            <a:r>
              <a:rPr lang="vi-VN" sz="2400" dirty="0" smtClean="0">
                <a:latin typeface="+mj-lt"/>
                <a:cs typeface="Times New Roman" pitchFamily="18" charset="0"/>
              </a:rPr>
              <a:t>n </a:t>
            </a:r>
            <a:r>
              <a:rPr lang="vi-VN" sz="2400" dirty="0">
                <a:latin typeface="+mj-lt"/>
                <a:cs typeface="Times New Roman" pitchFamily="18" charset="0"/>
              </a:rPr>
              <a:t>văn bản truyền thống như mô hình túi từ (</a:t>
            </a:r>
            <a:r>
              <a:rPr lang="vi-VN" sz="2400" dirty="0" smtClean="0">
                <a:latin typeface="+mj-lt"/>
                <a:cs typeface="Times New Roman" pitchFamily="18" charset="0"/>
              </a:rPr>
              <a:t>bag-of-word)</a:t>
            </a:r>
            <a:r>
              <a:rPr lang="en-US" sz="2400" dirty="0" smtClean="0">
                <a:latin typeface="+mj-lt"/>
                <a:cs typeface="Times New Roman" pitchFamily="18" charset="0"/>
              </a:rPr>
              <a:t>, </a:t>
            </a:r>
            <a:r>
              <a:rPr lang="vi-VN" sz="2400" dirty="0" smtClean="0">
                <a:latin typeface="+mj-lt"/>
                <a:cs typeface="Times New Roman" pitchFamily="18" charset="0"/>
              </a:rPr>
              <a:t>mô </a:t>
            </a:r>
            <a:r>
              <a:rPr lang="vi-VN" sz="2400" dirty="0">
                <a:latin typeface="+mj-lt"/>
                <a:cs typeface="Times New Roman" pitchFamily="18" charset="0"/>
              </a:rPr>
              <a:t>hình không gian vector là các mô hình thường được sử dụng nhất</a:t>
            </a:r>
            <a:endParaRPr lang="en-US" sz="2400" dirty="0" smtClean="0">
              <a:latin typeface="+mj-lt"/>
              <a:cs typeface="Times New Roman" pitchFamily="18" charset="0"/>
            </a:endParaRPr>
          </a:p>
        </p:txBody>
      </p:sp>
    </p:spTree>
    <p:extLst>
      <p:ext uri="{BB962C8B-B14F-4D97-AF65-F5344CB8AC3E}">
        <p14:creationId xmlns:p14="http://schemas.microsoft.com/office/powerpoint/2010/main" val="86320474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14</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biểu diễn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latin typeface="Times New Roman" pitchFamily="18" charset="0"/>
                <a:cs typeface="Times New Roman" pitchFamily="18" charset="0"/>
              </a:rPr>
              <a:t>Một số phương pháp </a:t>
            </a:r>
            <a:r>
              <a:rPr lang="en-US" sz="2400" dirty="0" smtClean="0">
                <a:latin typeface="Times New Roman" pitchFamily="18" charset="0"/>
                <a:cs typeface="Times New Roman" pitchFamily="18" charset="0"/>
              </a:rPr>
              <a:t>biểu diễn </a:t>
            </a:r>
            <a:r>
              <a:rPr lang="en-US" sz="2400" dirty="0" smtClean="0">
                <a:latin typeface="Times New Roman" pitchFamily="18" charset="0"/>
                <a:cs typeface="Times New Roman" pitchFamily="18" charset="0"/>
              </a:rPr>
              <a:t>văn bản như:</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a:t>
            </a:r>
            <a:r>
              <a:rPr lang="en-US" sz="2400" dirty="0" smtClean="0">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latin typeface="Times New Roman" pitchFamily="18" charset="0"/>
                <a:cs typeface="Times New Roman" pitchFamily="18" charset="0"/>
              </a:rPr>
              <a:t>Mô hình phân tích cú </a:t>
            </a:r>
            <a:r>
              <a:rPr lang="en-US" sz="2400" dirty="0" smtClean="0">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latin typeface="Times New Roman" pitchFamily="18" charset="0"/>
                <a:cs typeface="Times New Roman" pitchFamily="18" charset="0"/>
              </a:rPr>
              <a:t>Mô hình không gian </a:t>
            </a:r>
            <a:r>
              <a:rPr lang="en-US" sz="2400" b="1" dirty="0" smtClean="0">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latin typeface="Times New Roman" pitchFamily="18" charset="0"/>
                <a:cs typeface="Times New Roman" pitchFamily="18" charset="0"/>
              </a:rPr>
              <a:t>Mô hình đồ </a:t>
            </a:r>
            <a:r>
              <a:rPr lang="vi-VN" sz="2400" dirty="0" smtClean="0">
                <a:latin typeface="Times New Roman" pitchFamily="18" charset="0"/>
                <a:cs typeface="Times New Roman" pitchFamily="18" charset="0"/>
              </a:rPr>
              <a:t>thị</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0976811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15</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latin typeface="Times New Roman" pitchFamily="18" charset="0"/>
                <a:cs typeface="Times New Roman" pitchFamily="18" charset="0"/>
              </a:rPr>
              <a:t>Độ tương đồng là một đại lượng dùng để so sánh hai hay nhiều đối tượng </a:t>
            </a:r>
            <a:r>
              <a:rPr lang="vi-VN" sz="2400" dirty="0"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nhau, </a:t>
            </a:r>
            <a:r>
              <a:rPr lang="vi-VN" sz="2400" dirty="0">
                <a:latin typeface="Times New Roman" pitchFamily="18" charset="0"/>
                <a:cs typeface="Times New Roman" pitchFamily="18" charset="0"/>
              </a:rPr>
              <a:t>phản ánh cường độ của mối quan hệ giữa các đối tượng với nhau. </a:t>
            </a: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Ví dụ </a:t>
            </a:r>
            <a:r>
              <a:rPr lang="vi-VN" sz="2400" dirty="0">
                <a:latin typeface="Times New Roman" pitchFamily="18" charset="0"/>
                <a:cs typeface="Times New Roman" pitchFamily="18" charset="0"/>
              </a:rPr>
              <a:t>xét </a:t>
            </a:r>
            <a:r>
              <a:rPr lang="vi-VN" sz="24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câu </a:t>
            </a:r>
            <a:endParaRPr lang="en-US" sz="2400" dirty="0" smtClean="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	</a:t>
            </a:r>
            <a:r>
              <a:rPr lang="vi-VN" sz="2400" dirty="0" smtClean="0">
                <a:latin typeface="Times New Roman" pitchFamily="18" charset="0"/>
                <a:cs typeface="Times New Roman" pitchFamily="18" charset="0"/>
              </a:rPr>
              <a:t>“</a:t>
            </a:r>
            <a:r>
              <a:rPr lang="vi-VN" sz="2400" dirty="0">
                <a:latin typeface="Times New Roman" pitchFamily="18" charset="0"/>
                <a:cs typeface="Times New Roman" pitchFamily="18" charset="0"/>
              </a:rPr>
              <a:t>Nam là sinh viên lớp công nghệ thông tin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nSpc>
                <a:spcPct val="150000"/>
              </a:lnSpc>
            </a:pP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“Hoa </a:t>
            </a:r>
            <a:r>
              <a:rPr lang="vi-VN" sz="2400" dirty="0">
                <a:latin typeface="Times New Roman" pitchFamily="18" charset="0"/>
                <a:cs typeface="Times New Roman" pitchFamily="18" charset="0"/>
              </a:rPr>
              <a:t>là sinh viên lớp công </a:t>
            </a:r>
            <a:r>
              <a:rPr lang="vi-VN" sz="2400" dirty="0" smtClean="0">
                <a:latin typeface="Times New Roman" pitchFamily="18" charset="0"/>
                <a:cs typeface="Times New Roman" pitchFamily="18" charset="0"/>
              </a:rPr>
              <a:t>nghệ</a:t>
            </a:r>
            <a:r>
              <a:rPr lang="en-US"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thông tin”</a:t>
            </a:r>
            <a:endParaRPr lang="en-US" sz="2400" dirty="0">
              <a:latin typeface="Times New Roman" pitchFamily="18" charset="0"/>
              <a:cs typeface="Times New Roman" pitchFamily="18" charset="0"/>
            </a:endParaRPr>
          </a:p>
          <a:p>
            <a:pPr>
              <a:lnSpc>
                <a:spcPct val="150000"/>
              </a:lnSpc>
            </a:pPr>
            <a:r>
              <a:rPr lang="vi-VN" sz="2400" dirty="0" smtClean="0">
                <a:latin typeface="Times New Roman" pitchFamily="18" charset="0"/>
                <a:cs typeface="Times New Roman" pitchFamily="18" charset="0"/>
              </a:rPr>
              <a:t>ta </a:t>
            </a:r>
            <a:r>
              <a:rPr lang="vi-VN" sz="2400" dirty="0">
                <a:latin typeface="Times New Roman" pitchFamily="18" charset="0"/>
                <a:cs typeface="Times New Roman" pitchFamily="18" charset="0"/>
              </a:rPr>
              <a:t>có thể nhận thấy hai câu trên có sự tương đồng cao.</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4548097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8" name="Oval 7"/>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16</a:t>
            </a:r>
            <a:endParaRPr lang="en-US" sz="13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Phương pháp tính độ tương đồng văn bản</a:t>
            </a:r>
            <a:endParaRPr lang="en-US" sz="2800" b="1" dirty="0">
              <a:latin typeface="Times New Roman" pitchFamily="18" charset="0"/>
              <a:cs typeface="Times New Roman" pitchFamily="18" charset="0"/>
            </a:endParaRPr>
          </a:p>
        </p:txBody>
      </p:sp>
      <p:sp>
        <p:nvSpPr>
          <p:cNvPr id="10" name="TextBox 9"/>
          <p:cNvSpPr txBox="1"/>
          <p:nvPr/>
        </p:nvSpPr>
        <p:spPr>
          <a:xfrm>
            <a:off x="228600" y="1630845"/>
            <a:ext cx="8915400" cy="2862322"/>
          </a:xfrm>
          <a:prstGeom prst="rect">
            <a:avLst/>
          </a:prstGeom>
          <a:noFill/>
        </p:spPr>
        <p:txBody>
          <a:bodyPr wrap="square" rtlCol="0">
            <a:spAutoFit/>
          </a:bodyPr>
          <a:lstStyle/>
          <a:p>
            <a:pPr marL="342900" indent="-342900">
              <a:lnSpc>
                <a:spcPct val="250000"/>
              </a:lnSpc>
              <a:buFont typeface="Wingdings" pitchFamily="2" charset="2"/>
              <a:buChar char="v"/>
            </a:pPr>
            <a:r>
              <a:rPr lang="vi-VN" sz="2400" b="1" dirty="0">
                <a:latin typeface="+mj-lt"/>
                <a:cs typeface="Times New Roman" pitchFamily="18" charset="0"/>
              </a:rPr>
              <a:t>Độ tương đồng </a:t>
            </a:r>
            <a:r>
              <a:rPr lang="vi-VN" sz="2400" b="1" dirty="0" smtClean="0">
                <a:latin typeface="+mj-lt"/>
                <a:cs typeface="Times New Roman" pitchFamily="18" charset="0"/>
              </a:rPr>
              <a:t>Cosine</a:t>
            </a:r>
            <a:endParaRPr lang="en-US" sz="2400" b="1"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Manhattan</a:t>
            </a:r>
            <a:endParaRPr lang="en-US" sz="2400" dirty="0" smtClean="0">
              <a:latin typeface="+mj-lt"/>
              <a:cs typeface="Times New Roman" pitchFamily="18" charset="0"/>
            </a:endParaRPr>
          </a:p>
          <a:p>
            <a:pPr marL="342900" indent="-342900">
              <a:lnSpc>
                <a:spcPct val="250000"/>
              </a:lnSpc>
              <a:buFont typeface="Wingdings" pitchFamily="2" charset="2"/>
              <a:buChar char="v"/>
            </a:pPr>
            <a:r>
              <a:rPr lang="vi-VN" sz="2400" dirty="0">
                <a:latin typeface="+mj-lt"/>
                <a:cs typeface="Times New Roman" pitchFamily="18" charset="0"/>
              </a:rPr>
              <a:t>Độ tương đồng </a:t>
            </a:r>
            <a:r>
              <a:rPr lang="vi-VN" sz="2400" dirty="0" smtClean="0">
                <a:latin typeface="+mj-lt"/>
                <a:cs typeface="Times New Roman" pitchFamily="18" charset="0"/>
              </a:rPr>
              <a:t>Euclide</a:t>
            </a:r>
            <a:endParaRPr lang="en-US" sz="2400" dirty="0">
              <a:latin typeface="+mj-lt"/>
              <a:cs typeface="Times New Roman" pitchFamily="18" charset="0"/>
            </a:endParaRPr>
          </a:p>
        </p:txBody>
      </p:sp>
    </p:spTree>
    <p:extLst>
      <p:ext uri="{BB962C8B-B14F-4D97-AF65-F5344CB8AC3E}">
        <p14:creationId xmlns:p14="http://schemas.microsoft.com/office/powerpoint/2010/main" val="393913028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381999" y="6248400"/>
            <a:ext cx="609603"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00" b="1" dirty="0" smtClean="0">
                <a:latin typeface="Arial" panose="020B0604020202020204" pitchFamily="34" charset="0"/>
                <a:cs typeface="Arial" panose="020B0604020202020204" pitchFamily="34" charset="0"/>
              </a:rPr>
              <a:t>17</a:t>
            </a:r>
            <a:endParaRPr lang="en-US"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19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7"/>
                                        </p:tgtEl>
                                        <p:attrNameLst>
                                          <p:attrName>r</p:attrName>
                                        </p:attrNameLst>
                                      </p:cBhvr>
                                    </p:animRot>
                                    <p:animRot by="-240000">
                                      <p:cBhvr>
                                        <p:cTn id="57" dur="200" fill="hold">
                                          <p:stCondLst>
                                            <p:cond delay="200"/>
                                          </p:stCondLst>
                                        </p:cTn>
                                        <p:tgtEl>
                                          <p:spTgt spid="47"/>
                                        </p:tgtEl>
                                        <p:attrNameLst>
                                          <p:attrName>r</p:attrName>
                                        </p:attrNameLst>
                                      </p:cBhvr>
                                    </p:animRot>
                                    <p:animRot by="240000">
                                      <p:cBhvr>
                                        <p:cTn id="58" dur="200" fill="hold">
                                          <p:stCondLst>
                                            <p:cond delay="400"/>
                                          </p:stCondLst>
                                        </p:cTn>
                                        <p:tgtEl>
                                          <p:spTgt spid="47"/>
                                        </p:tgtEl>
                                        <p:attrNameLst>
                                          <p:attrName>r</p:attrName>
                                        </p:attrNameLst>
                                      </p:cBhvr>
                                    </p:animRot>
                                    <p:animRot by="-240000">
                                      <p:cBhvr>
                                        <p:cTn id="59" dur="200" fill="hold">
                                          <p:stCondLst>
                                            <p:cond delay="600"/>
                                          </p:stCondLst>
                                        </p:cTn>
                                        <p:tgtEl>
                                          <p:spTgt spid="47"/>
                                        </p:tgtEl>
                                        <p:attrNameLst>
                                          <p:attrName>r</p:attrName>
                                        </p:attrNameLst>
                                      </p:cBhvr>
                                    </p:animRot>
                                    <p:animRot by="120000">
                                      <p:cBhvr>
                                        <p:cTn id="60" dur="200" fill="hold">
                                          <p:stCondLst>
                                            <p:cond delay="800"/>
                                          </p:stCondLst>
                                        </p:cTn>
                                        <p:tgtEl>
                                          <p:spTgt spid="47"/>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1"/>
                                        </p:tgtEl>
                                        <p:attrNameLst>
                                          <p:attrName>r</p:attrName>
                                        </p:attrNameLst>
                                      </p:cBhvr>
                                    </p:animRot>
                                    <p:animRot by="-240000">
                                      <p:cBhvr>
                                        <p:cTn id="63" dur="200" fill="hold">
                                          <p:stCondLst>
                                            <p:cond delay="200"/>
                                          </p:stCondLst>
                                        </p:cTn>
                                        <p:tgtEl>
                                          <p:spTgt spid="51"/>
                                        </p:tgtEl>
                                        <p:attrNameLst>
                                          <p:attrName>r</p:attrName>
                                        </p:attrNameLst>
                                      </p:cBhvr>
                                    </p:animRot>
                                    <p:animRot by="240000">
                                      <p:cBhvr>
                                        <p:cTn id="64" dur="200" fill="hold">
                                          <p:stCondLst>
                                            <p:cond delay="400"/>
                                          </p:stCondLst>
                                        </p:cTn>
                                        <p:tgtEl>
                                          <p:spTgt spid="51"/>
                                        </p:tgtEl>
                                        <p:attrNameLst>
                                          <p:attrName>r</p:attrName>
                                        </p:attrNameLst>
                                      </p:cBhvr>
                                    </p:animRot>
                                    <p:animRot by="-240000">
                                      <p:cBhvr>
                                        <p:cTn id="65" dur="200" fill="hold">
                                          <p:stCondLst>
                                            <p:cond delay="600"/>
                                          </p:stCondLst>
                                        </p:cTn>
                                        <p:tgtEl>
                                          <p:spTgt spid="51"/>
                                        </p:tgtEl>
                                        <p:attrNameLst>
                                          <p:attrName>r</p:attrName>
                                        </p:attrNameLst>
                                      </p:cBhvr>
                                    </p:animRot>
                                    <p:animRot by="120000">
                                      <p:cBhvr>
                                        <p:cTn id="66" dur="200" fill="hold">
                                          <p:stCondLst>
                                            <p:cond delay="80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7" grpId="1"/>
      <p:bldP spid="48" grpId="0"/>
      <p:bldP spid="49" grpId="0"/>
      <p:bldP spid="50" grpId="0"/>
      <p:bldP spid="51" grpId="0"/>
      <p:bldP spid="51" grpId="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演示模板底稿2"/>
          <p:cNvPicPr>
            <a:picLocks noChangeAspect="1" noChangeArrowheads="1"/>
          </p:cNvPicPr>
          <p:nvPr/>
        </p:nvPicPr>
        <p:blipFill>
          <a:blip r:embed="rId2"/>
          <a:srcRect/>
          <a:stretch>
            <a:fillRect/>
          </a:stretch>
        </p:blipFill>
        <p:spPr bwMode="auto">
          <a:xfrm>
            <a:off x="1588" y="0"/>
            <a:ext cx="9140825" cy="6858000"/>
          </a:xfrm>
          <a:prstGeom prst="rect">
            <a:avLst/>
          </a:prstGeom>
          <a:noFill/>
          <a:ln w="9525">
            <a:noFill/>
            <a:miter lim="800000"/>
            <a:headEnd/>
            <a:tailEnd/>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169" y="0"/>
            <a:ext cx="2601031" cy="1216415"/>
          </a:xfrm>
          <a:prstGeom prst="rect">
            <a:avLst/>
          </a:prstGeom>
        </p:spPr>
      </p:pic>
      <p:sp>
        <p:nvSpPr>
          <p:cNvPr id="4" name="Rectangle 3"/>
          <p:cNvSpPr/>
          <p:nvPr/>
        </p:nvSpPr>
        <p:spPr>
          <a:xfrm>
            <a:off x="761075" y="1639669"/>
            <a:ext cx="74738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 VỆ </a:t>
            </a: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LUẬN VĂN TỐT NGHIỆP</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6" name="TextBox 5"/>
          <p:cNvSpPr txBox="1"/>
          <p:nvPr/>
        </p:nvSpPr>
        <p:spPr>
          <a:xfrm>
            <a:off x="3303785" y="6193057"/>
            <a:ext cx="2993627"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TP HCM, 20/07/2020.</a:t>
            </a:r>
            <a:endParaRPr lang="en-US" sz="2200" dirty="0">
              <a:latin typeface="Times New Roman" panose="02020603050405020304" pitchFamily="18" charset="0"/>
              <a:cs typeface="Times New Roman" panose="02020603050405020304" pitchFamily="18" charset="0"/>
            </a:endParaRPr>
          </a:p>
        </p:txBody>
      </p:sp>
      <p:sp>
        <p:nvSpPr>
          <p:cNvPr id="18" name="Rectangle 17"/>
          <p:cNvSpPr/>
          <p:nvPr/>
        </p:nvSpPr>
        <p:spPr>
          <a:xfrm>
            <a:off x="419100" y="2491026"/>
            <a:ext cx="8305800" cy="861774"/>
          </a:xfrm>
          <a:prstGeom prst="rect">
            <a:avLst/>
          </a:prstGeom>
          <a:noFill/>
        </p:spPr>
        <p:txBody>
          <a:bodyPr wrap="square" lIns="91440" tIns="45720" rIns="91440" bIns="45720">
            <a:spAutoFit/>
          </a:bodyPr>
          <a:lstStyle/>
          <a:p>
            <a:pPr algn="ct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ĐỀ TÀI:</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ỨNG DỤNG KHAI THÁC DỮ LIỆU </a:t>
            </a:r>
            <a:r>
              <a:rPr lang="vi-VN"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TRONG</a:t>
            </a:r>
            <a:r>
              <a:rPr lang="en-US" sz="2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 </a:t>
            </a:r>
            <a:r>
              <a:rPr lang="en-US" sz="2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LĨNH VỰC GIÁO DỤC</a:t>
            </a:r>
            <a:endParaRPr lang="en-US" sz="25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mj-lt"/>
            </a:endParaRPr>
          </a:p>
        </p:txBody>
      </p:sp>
      <p:sp>
        <p:nvSpPr>
          <p:cNvPr id="19" name="TextBox 18"/>
          <p:cNvSpPr txBox="1"/>
          <p:nvPr/>
        </p:nvSpPr>
        <p:spPr>
          <a:xfrm>
            <a:off x="1447800" y="4114800"/>
            <a:ext cx="7010400" cy="646331"/>
          </a:xfrm>
          <a:prstGeom prst="rect">
            <a:avLst/>
          </a:prstGeom>
          <a:noFill/>
        </p:spPr>
        <p:txBody>
          <a:bodyPr wrap="square" rtlCol="0">
            <a:spAutoFit/>
          </a:bodyPr>
          <a:lstStyle/>
          <a:p>
            <a:pPr marL="285750" lvl="6"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GIẢNG </a:t>
            </a:r>
            <a:r>
              <a:rPr lang="en-US" b="1" dirty="0" smtClean="0">
                <a:latin typeface="Times New Roman" panose="02020603050405020304" pitchFamily="18" charset="0"/>
                <a:cs typeface="Times New Roman" panose="02020603050405020304" pitchFamily="18" charset="0"/>
              </a:rPr>
              <a:t>VIÊN HƯỚNG DẪN	:   TS LÊ THỊ NGỌC THƠ</a:t>
            </a: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HỌC VIÊN THỰC </a:t>
            </a:r>
            <a:r>
              <a:rPr lang="en-US" b="1" dirty="0">
                <a:latin typeface="Times New Roman" panose="02020603050405020304" pitchFamily="18" charset="0"/>
                <a:cs typeface="Times New Roman" panose="02020603050405020304" pitchFamily="18" charset="0"/>
              </a:rPr>
              <a:t>HIỆN        	:   VÕ MINH QUÂN</a:t>
            </a:r>
          </a:p>
        </p:txBody>
      </p:sp>
    </p:spTree>
    <p:extLst>
      <p:ext uri="{BB962C8B-B14F-4D97-AF65-F5344CB8AC3E}">
        <p14:creationId xmlns:p14="http://schemas.microsoft.com/office/powerpoint/2010/main" val="30015573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8</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Dữ liệu thực nghiệm</a:t>
            </a:r>
            <a:endParaRPr lang="en-US" sz="2800" b="1" dirty="0">
              <a:latin typeface="Times New Roman" pitchFamily="18" charset="0"/>
              <a:cs typeface="Times New Roman" pitchFamily="18" charset="0"/>
            </a:endParaRPr>
          </a:p>
        </p:txBody>
      </p:sp>
      <p:sp>
        <p:nvSpPr>
          <p:cNvPr id="2" name="Rectangle 1"/>
          <p:cNvSpPr/>
          <p:nvPr/>
        </p:nvSpPr>
        <p:spPr>
          <a:xfrm>
            <a:off x="228599" y="1720840"/>
            <a:ext cx="8146143" cy="3693319"/>
          </a:xfrm>
          <a:prstGeom prst="rect">
            <a:avLst/>
          </a:prstGeom>
        </p:spPr>
        <p:txBody>
          <a:bodyPr wrap="square">
            <a:spAutoFit/>
          </a:bodyPr>
          <a:lstStyle/>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Dữ </a:t>
            </a:r>
            <a:r>
              <a:rPr lang="vi-VN" sz="2600" dirty="0">
                <a:latin typeface="Times New Roman" pitchFamily="18" charset="0"/>
                <a:ea typeface="Tahoma" pitchFamily="34" charset="0"/>
                <a:cs typeface="Times New Roman" pitchFamily="18" charset="0"/>
              </a:rPr>
              <a:t>liệu thực nghiệm </a:t>
            </a:r>
            <a:r>
              <a:rPr lang="en-US" sz="2600" dirty="0" smtClean="0">
                <a:latin typeface="Times New Roman" pitchFamily="18" charset="0"/>
                <a:ea typeface="Tahoma" pitchFamily="34" charset="0"/>
                <a:cs typeface="Times New Roman" pitchFamily="18" charset="0"/>
              </a:rPr>
              <a:t>được</a:t>
            </a:r>
            <a:r>
              <a:rPr lang="vi-VN" sz="2600" dirty="0" smtClean="0">
                <a:latin typeface="Times New Roman" pitchFamily="18" charset="0"/>
                <a:ea typeface="Tahoma" pitchFamily="34" charset="0"/>
                <a:cs typeface="Times New Roman" pitchFamily="18" charset="0"/>
              </a:rPr>
              <a:t> </a:t>
            </a:r>
            <a:r>
              <a:rPr lang="vi-VN" sz="2600" dirty="0">
                <a:latin typeface="Times New Roman" pitchFamily="18" charset="0"/>
                <a:ea typeface="Tahoma" pitchFamily="34" charset="0"/>
                <a:cs typeface="Times New Roman" pitchFamily="18" charset="0"/>
              </a:rPr>
              <a:t>tổng hợp </a:t>
            </a:r>
            <a:r>
              <a:rPr lang="en-US" sz="2600" dirty="0" smtClean="0">
                <a:latin typeface="Times New Roman" pitchFamily="18" charset="0"/>
                <a:ea typeface="Tahoma" pitchFamily="34" charset="0"/>
                <a:cs typeface="Times New Roman" pitchFamily="18" charset="0"/>
              </a:rPr>
              <a:t>từ </a:t>
            </a:r>
            <a:r>
              <a:rPr lang="vi-VN" sz="2600" dirty="0" smtClean="0">
                <a:latin typeface="Times New Roman" pitchFamily="18" charset="0"/>
                <a:ea typeface="Tahoma" pitchFamily="34" charset="0"/>
                <a:cs typeface="Times New Roman" pitchFamily="18" charset="0"/>
              </a:rPr>
              <a:t>ý </a:t>
            </a:r>
            <a:r>
              <a:rPr lang="vi-VN" sz="2600" dirty="0">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600" dirty="0" smtClean="0">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600" dirty="0" smtClean="0">
                <a:latin typeface="Times New Roman" pitchFamily="18" charset="0"/>
                <a:ea typeface="Tahoma" pitchFamily="34" charset="0"/>
                <a:cs typeface="Times New Roman" pitchFamily="18" charset="0"/>
              </a:rPr>
              <a:t>Tập </a:t>
            </a:r>
            <a:r>
              <a:rPr lang="vi-VN" sz="2600" dirty="0">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600" dirty="0" smtClean="0">
                <a:latin typeface="Times New Roman" pitchFamily="18" charset="0"/>
                <a:ea typeface="Tahoma" pitchFamily="34" charset="0"/>
                <a:cs typeface="Times New Roman" pitchFamily="18" charset="0"/>
              </a:rPr>
              <a:t>).</a:t>
            </a:r>
            <a:endParaRPr lang="en-US" sz="26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36647385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19</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533399" y="1219200"/>
            <a:ext cx="8382001" cy="2862322"/>
          </a:xfrm>
          <a:prstGeom prst="rect">
            <a:avLst/>
          </a:prstGeom>
        </p:spPr>
        <p:txBody>
          <a:bodyPr wrap="square">
            <a:spAutoFit/>
          </a:bodyPr>
          <a:lstStyle/>
          <a:p>
            <a:pPr>
              <a:lnSpc>
                <a:spcPct val="250000"/>
              </a:lnSpc>
            </a:pPr>
            <a:r>
              <a:rPr lang="vi-VN" sz="2400" dirty="0">
                <a:latin typeface="+mj-lt"/>
              </a:rPr>
              <a:t>Bộ phân lớp cảm xúc sẽ chia nhỏ thành hai giai đoạn bao gồm: </a:t>
            </a:r>
            <a:endParaRPr lang="en-US" sz="2400" dirty="0" smtClean="0">
              <a:latin typeface="+mj-lt"/>
            </a:endParaRPr>
          </a:p>
          <a:p>
            <a:pPr marL="342900" indent="-342900">
              <a:lnSpc>
                <a:spcPct val="250000"/>
              </a:lnSpc>
              <a:buFont typeface="Wingdings" pitchFamily="2" charset="2"/>
              <a:buChar char="v"/>
            </a:pPr>
            <a:r>
              <a:rPr lang="en-US" sz="2400" dirty="0">
                <a:latin typeface="+mj-lt"/>
              </a:rPr>
              <a:t>G</a:t>
            </a:r>
            <a:r>
              <a:rPr lang="vi-VN" sz="2400" dirty="0" smtClean="0">
                <a:latin typeface="+mj-lt"/>
              </a:rPr>
              <a:t>iai </a:t>
            </a:r>
            <a:r>
              <a:rPr lang="vi-VN" sz="2400" dirty="0">
                <a:latin typeface="+mj-lt"/>
              </a:rPr>
              <a:t>đoạn huấn luyện mô hình (training), </a:t>
            </a:r>
            <a:endParaRPr lang="en-US" sz="2400" dirty="0" smtClean="0">
              <a:latin typeface="+mj-lt"/>
            </a:endParaRPr>
          </a:p>
          <a:p>
            <a:pPr marL="342900" indent="-342900">
              <a:lnSpc>
                <a:spcPct val="250000"/>
              </a:lnSpc>
              <a:buFont typeface="Wingdings" pitchFamily="2" charset="2"/>
              <a:buChar char="v"/>
            </a:pPr>
            <a:r>
              <a:rPr lang="en-US" sz="2400" dirty="0">
                <a:latin typeface="+mj-lt"/>
              </a:rPr>
              <a:t>G</a:t>
            </a:r>
            <a:r>
              <a:rPr lang="vi-VN" sz="2400" dirty="0" smtClean="0">
                <a:latin typeface="+mj-lt"/>
              </a:rPr>
              <a:t>iai </a:t>
            </a:r>
            <a:r>
              <a:rPr lang="vi-VN" sz="2400" dirty="0">
                <a:latin typeface="+mj-lt"/>
              </a:rPr>
              <a:t>đoạn kiểm tra mô hình (test)</a:t>
            </a:r>
            <a:endParaRPr lang="en-US" sz="2400" dirty="0">
              <a:latin typeface="+mj-lt"/>
            </a:endParaRPr>
          </a:p>
        </p:txBody>
      </p:sp>
    </p:spTree>
    <p:extLst>
      <p:ext uri="{BB962C8B-B14F-4D97-AF65-F5344CB8AC3E}">
        <p14:creationId xmlns:p14="http://schemas.microsoft.com/office/powerpoint/2010/main" val="208969118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20</a:t>
            </a:r>
            <a:endParaRPr lang="en-US" sz="1400" b="1" dirty="0">
              <a:latin typeface="Arial" panose="020B0604020202020204" pitchFamily="34" charset="0"/>
              <a:cs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huấn luyện bộ phân lớp.</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8361325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21</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1752600" y="5943600"/>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Quy trình kiểm tra bộ phân lớp.</a:t>
            </a:r>
            <a:endParaRPr lang="en-US" b="1" dirty="0">
              <a:latin typeface="Times New Roman" pitchFamily="18" charset="0"/>
              <a:cs typeface="Times New Roman"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33400" y="1524000"/>
            <a:ext cx="8077199" cy="4267200"/>
          </a:xfrm>
          <a:prstGeom prst="rect">
            <a:avLst/>
          </a:prstGeom>
        </p:spPr>
      </p:pic>
    </p:spTree>
    <p:extLst>
      <p:ext uri="{BB962C8B-B14F-4D97-AF65-F5344CB8AC3E}">
        <p14:creationId xmlns:p14="http://schemas.microsoft.com/office/powerpoint/2010/main" val="36321983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22</a:t>
            </a:r>
          </a:p>
        </p:txBody>
      </p:sp>
      <p:graphicFrame>
        <p:nvGraphicFramePr>
          <p:cNvPr id="2" name="Table 1"/>
          <p:cNvGraphicFramePr>
            <a:graphicFrameLocks noGrp="1"/>
          </p:cNvGraphicFramePr>
          <p:nvPr>
            <p:extLst>
              <p:ext uri="{D42A27DB-BD31-4B8C-83A1-F6EECF244321}">
                <p14:modId xmlns:p14="http://schemas.microsoft.com/office/powerpoint/2010/main" val="4140788420"/>
              </p:ext>
            </p:extLst>
          </p:nvPr>
        </p:nvGraphicFramePr>
        <p:xfrm>
          <a:off x="228600" y="1143001"/>
          <a:ext cx="8534400" cy="510539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a:effectLst/>
                        </a:rPr>
                        <a:t>giảng_viên dạy dễ hiểu trừ điểm khá gắt nghỉ một buổi trừ điểm trong khi phải học buổi</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a:effectLst/>
                        </a:rPr>
                        <a:t>thầy gắt quá cho tập_thể_lực xong là không học nổi nữa</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tieu_cuc</a:t>
                      </a:r>
                      <a:endParaRPr lang="en-US" sz="1600" dirty="0">
                        <a:effectLst/>
                        <a:latin typeface="+mj-lt"/>
                        <a:ea typeface="Times New Roman"/>
                      </a:endParaRPr>
                    </a:p>
                  </a:txBody>
                  <a:tcPr marL="34288" marR="34288" marT="0" marB="0"/>
                </a:tc>
              </a:tr>
              <a:tr h="708508">
                <a:tc>
                  <a:txBody>
                    <a:bodyPr/>
                    <a:lstStyle/>
                    <a:p>
                      <a:pPr marL="0" marR="0">
                        <a:lnSpc>
                          <a:spcPct val="150000"/>
                        </a:lnSpc>
                        <a:spcBef>
                          <a:spcPts val="600"/>
                        </a:spcBef>
                        <a:spcAft>
                          <a:spcPts val="0"/>
                        </a:spcAft>
                      </a:pPr>
                      <a:r>
                        <a:rPr lang="vi-VN" sz="1600" dirty="0">
                          <a:effectLst/>
                        </a:rPr>
                        <a:t>thầy_nói_chuyện khó nghe giảng bài không hiểu</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dạy toàn lên đứng nói một_mình không quan_tâm sinh_viên bắt sinh_viên làm theo như_khỉ</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334070">
                <a:tc>
                  <a:txBody>
                    <a:bodyPr/>
                    <a:lstStyle/>
                    <a:p>
                      <a:pPr marL="0" marR="0">
                        <a:lnSpc>
                          <a:spcPct val="150000"/>
                        </a:lnSpc>
                        <a:spcBef>
                          <a:spcPts val="600"/>
                        </a:spcBef>
                        <a:spcAft>
                          <a:spcPts val="0"/>
                        </a:spcAft>
                      </a:pPr>
                      <a:r>
                        <a:rPr lang="vi-VN" sz="1600">
                          <a:effectLst/>
                        </a:rPr>
                        <a:t>thấy rất nhiệt_tình và vui_tính</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a:effectLst/>
                        </a:rPr>
                        <a:t>tich_cuc</a:t>
                      </a:r>
                      <a:endParaRPr lang="en-US" sz="1600" dirty="0">
                        <a:effectLst/>
                        <a:latin typeface="+mj-lt"/>
                        <a:ea typeface="Times New Roman"/>
                      </a:endParaRPr>
                    </a:p>
                  </a:txBody>
                  <a:tcPr marL="34288" marR="34288" marT="0" marB="0"/>
                </a:tc>
              </a:tr>
              <a:tr h="1082947">
                <a:tc>
                  <a:txBody>
                    <a:bodyPr/>
                    <a:lstStyle/>
                    <a:p>
                      <a:pPr marL="0" marR="0">
                        <a:lnSpc>
                          <a:spcPct val="150000"/>
                        </a:lnSpc>
                        <a:spcBef>
                          <a:spcPts val="600"/>
                        </a:spcBef>
                        <a:spcAft>
                          <a:spcPts val="0"/>
                        </a:spcAft>
                      </a:pPr>
                      <a:r>
                        <a:rPr lang="vi-VN" sz="1600" dirty="0">
                          <a:effectLst/>
                        </a:rPr>
                        <a:t>cô có_thể điểm_danh thư_thả thời_gian cho sinh_viên cũng vì nhiều lí_do khác nhau mà nhiều sinh_viên không_thể đến đúng</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r h="425209">
                <a:tc>
                  <a:txBody>
                    <a:bodyPr/>
                    <a:lstStyle/>
                    <a:p>
                      <a:pPr marL="0" marR="0">
                        <a:lnSpc>
                          <a:spcPct val="150000"/>
                        </a:lnSpc>
                        <a:spcBef>
                          <a:spcPts val="600"/>
                        </a:spcBef>
                        <a:spcAft>
                          <a:spcPts val="0"/>
                        </a:spcAft>
                      </a:pPr>
                      <a:r>
                        <a:rPr lang="vi-VN" sz="1600" dirty="0">
                          <a:effectLst/>
                        </a:rPr>
                        <a:t>sắp_xếp lịch bù khá nhiều nhờ giảng_viên khác dạy thế</a:t>
                      </a:r>
                      <a:endParaRPr lang="en-US" sz="1600" dirty="0">
                        <a:effectLst/>
                        <a:latin typeface="+mj-lt"/>
                        <a:ea typeface="Times New Roman"/>
                      </a:endParaRPr>
                    </a:p>
                  </a:txBody>
                  <a:tcPr marL="34288" marR="34288" marT="0" marB="0"/>
                </a:tc>
                <a:tc>
                  <a:txBody>
                    <a:bodyPr/>
                    <a:lstStyle/>
                    <a:p>
                      <a:pPr marL="0" marR="0">
                        <a:lnSpc>
                          <a:spcPct val="150000"/>
                        </a:lnSpc>
                        <a:spcBef>
                          <a:spcPts val="600"/>
                        </a:spcBef>
                        <a:spcAft>
                          <a:spcPts val="0"/>
                        </a:spcAft>
                      </a:pPr>
                      <a:r>
                        <a:rPr lang="vi-VN" sz="1600" dirty="0">
                          <a:effectLst/>
                        </a:rPr>
                        <a:t>tieu_cuc</a:t>
                      </a:r>
                      <a:endParaRPr lang="en-US" sz="1600" dirty="0">
                        <a:effectLst/>
                        <a:latin typeface="+mj-lt"/>
                        <a:ea typeface="Times New Roman"/>
                      </a:endParaRPr>
                    </a:p>
                  </a:txBody>
                  <a:tcPr marL="34288" marR="34288"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Dữ liệu sau khi được tiền xử lý và gán nhãn</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26310136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3246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23</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31649587"/>
              </p:ext>
            </p:extLst>
          </p:nvPr>
        </p:nvGraphicFramePr>
        <p:xfrm>
          <a:off x="304803" y="985225"/>
          <a:ext cx="8458199" cy="5354872"/>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200" b="1" dirty="0">
                          <a:effectLst/>
                          <a:latin typeface="+mj-lt"/>
                        </a:rPr>
                        <a:t>Lần chạy</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Thuật toán</a:t>
                      </a:r>
                      <a:endParaRPr lang="en-US" sz="1200" b="1" dirty="0">
                        <a:effectLst/>
                        <a:latin typeface="+mj-lt"/>
                        <a:ea typeface="Times New Roman"/>
                      </a:endParaRPr>
                    </a:p>
                  </a:txBody>
                  <a:tcPr marL="68580" marR="68580" marT="0" marB="0"/>
                </a:tc>
                <a:tc gridSpan="3">
                  <a:txBody>
                    <a:bodyPr/>
                    <a:lstStyle/>
                    <a:p>
                      <a:pPr marL="0" marR="0" algn="ctr">
                        <a:lnSpc>
                          <a:spcPct val="150000"/>
                        </a:lnSpc>
                        <a:spcBef>
                          <a:spcPts val="0"/>
                        </a:spcBef>
                        <a:spcAft>
                          <a:spcPts val="0"/>
                        </a:spcAft>
                      </a:pPr>
                      <a:r>
                        <a:rPr lang="vi-VN" sz="1200" b="1">
                          <a:effectLst/>
                          <a:latin typeface="+mj-lt"/>
                        </a:rPr>
                        <a:t>Phân lớp tích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200" b="1">
                          <a:effectLst/>
                          <a:latin typeface="+mj-lt"/>
                        </a:rPr>
                        <a:t>Phân lớp tiêu cực</a:t>
                      </a:r>
                      <a:endParaRPr lang="en-US" sz="1200" b="1" dirty="0">
                        <a:effectLst/>
                        <a:latin typeface="+mj-lt"/>
                        <a:ea typeface="Times New Roman"/>
                      </a:endParaRPr>
                    </a:p>
                  </a:txBody>
                  <a:tcPr marL="68580" marR="68580" marT="0" marB="0"/>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rowSpan="2">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F1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chính xác</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Độ bao phủ</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dirty="0">
                          <a:effectLst/>
                          <a:latin typeface="+mj-lt"/>
                        </a:rPr>
                        <a:t>F1</a:t>
                      </a:r>
                      <a:endParaRPr lang="en-US" sz="1200" b="1" dirty="0">
                        <a:effectLst/>
                        <a:latin typeface="+mj-lt"/>
                        <a:ea typeface="Times New Roman"/>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200" b="1">
                          <a:effectLst/>
                          <a:latin typeface="+mj-lt"/>
                        </a:rPr>
                        <a:t>1</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0.66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0.89</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0.87</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0.74</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2</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3</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0.82</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4</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5</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6</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7</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0.87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a:t>
                      </a:r>
                      <a:endParaRPr lang="en-US" sz="1400" b="1" dirty="0">
                        <a:solidFill>
                          <a:srgbClr val="FF0000"/>
                        </a:solidFill>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8</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0.72</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9</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solidFill>
                            <a:srgbClr val="FF0000"/>
                          </a:solidFill>
                          <a:effectLst/>
                          <a:latin typeface="+mj-lt"/>
                        </a:rPr>
                        <a:t>0.81</a:t>
                      </a:r>
                      <a:endParaRPr lang="en-US" sz="1400" b="1" dirty="0">
                        <a:solidFill>
                          <a:srgbClr val="FF0000"/>
                        </a:solidFill>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0.64</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0.70</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r>
              <a:tr h="411992">
                <a:tc>
                  <a:txBody>
                    <a:bodyPr/>
                    <a:lstStyle/>
                    <a:p>
                      <a:pPr marL="0" marR="0" algn="ctr">
                        <a:lnSpc>
                          <a:spcPct val="150000"/>
                        </a:lnSpc>
                        <a:spcBef>
                          <a:spcPts val="0"/>
                        </a:spcBef>
                        <a:spcAft>
                          <a:spcPts val="0"/>
                        </a:spcAft>
                      </a:pPr>
                      <a:r>
                        <a:rPr lang="vi-VN" sz="1200" b="1">
                          <a:effectLst/>
                          <a:latin typeface="+mj-lt"/>
                        </a:rPr>
                        <a:t>10</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200" b="1">
                          <a:effectLst/>
                          <a:latin typeface="+mj-lt"/>
                        </a:rPr>
                        <a:t>SVM</a:t>
                      </a:r>
                      <a:endParaRPr lang="en-US" sz="12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r>
              <a:tr h="411992">
                <a:tc gridSpan="2">
                  <a:txBody>
                    <a:bodyPr/>
                    <a:lstStyle/>
                    <a:p>
                      <a:pPr marL="0" marR="0" algn="ctr">
                        <a:lnSpc>
                          <a:spcPct val="150000"/>
                        </a:lnSpc>
                        <a:spcBef>
                          <a:spcPts val="0"/>
                        </a:spcBef>
                        <a:spcAft>
                          <a:spcPts val="0"/>
                        </a:spcAft>
                      </a:pPr>
                      <a:r>
                        <a:rPr lang="vi-VN" sz="1200" b="1" dirty="0">
                          <a:effectLst/>
                          <a:latin typeface="+mj-lt"/>
                        </a:rPr>
                        <a:t>Trung bình</a:t>
                      </a:r>
                      <a:endParaRPr lang="en-US" sz="1200" b="1" dirty="0">
                        <a:effectLst/>
                        <a:latin typeface="+mj-lt"/>
                        <a:ea typeface="Times New Roman"/>
                      </a:endParaRPr>
                    </a:p>
                  </a:txBody>
                  <a:tcPr marL="68580" marR="68580" marT="0" marB="0"/>
                </a:tc>
                <a:tc hMerge="1">
                  <a:txBody>
                    <a:bodyPr/>
                    <a:lstStyle/>
                    <a:p>
                      <a:endParaRPr lang="en-US"/>
                    </a:p>
                  </a:txBody>
                  <a:tcPr/>
                </a:tc>
                <a:tc>
                  <a:txBody>
                    <a:bodyPr/>
                    <a:lstStyle/>
                    <a:p>
                      <a:pPr marL="0" marR="0" algn="ctr">
                        <a:lnSpc>
                          <a:spcPct val="150000"/>
                        </a:lnSpc>
                        <a:spcBef>
                          <a:spcPts val="0"/>
                        </a:spcBef>
                        <a:spcAft>
                          <a:spcPts val="0"/>
                        </a:spcAft>
                      </a:pPr>
                      <a:r>
                        <a:rPr lang="vi-VN" sz="1400" b="1">
                          <a:effectLst/>
                          <a:latin typeface="+mj-lt"/>
                        </a:rPr>
                        <a:t>0.76</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0.81</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0.78</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0.79</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0.73</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0.75</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a:effectLst/>
                          <a:latin typeface="+mj-lt"/>
                        </a:rPr>
                        <a:t>0.77</a:t>
                      </a:r>
                      <a:endParaRPr lang="en-US" sz="1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1400" b="1" dirty="0">
                          <a:effectLst/>
                          <a:latin typeface="+mj-lt"/>
                        </a:rPr>
                        <a:t>0.77</a:t>
                      </a:r>
                      <a:endParaRPr lang="en-US" sz="1400" b="1" dirty="0">
                        <a:effectLst/>
                        <a:latin typeface="+mj-lt"/>
                        <a:ea typeface="Times New Roman"/>
                      </a:endParaRPr>
                    </a:p>
                  </a:txBody>
                  <a:tcPr marL="68580" marR="68580" marT="0" marB="0"/>
                </a:tc>
              </a:tr>
            </a:tbl>
          </a:graphicData>
        </a:graphic>
      </p:graphicFrame>
      <p:sp>
        <p:nvSpPr>
          <p:cNvPr id="7" name="TextBox 6"/>
          <p:cNvSpPr txBox="1"/>
          <p:nvPr/>
        </p:nvSpPr>
        <p:spPr>
          <a:xfrm>
            <a:off x="1752600" y="6336268"/>
            <a:ext cx="579120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Kết quả thực nghiệm bộ phân lớp với SVM</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8282227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24</a:t>
            </a:r>
            <a:endParaRPr lang="en-US" sz="1400" b="1" dirty="0">
              <a:latin typeface="Arial" panose="020B0604020202020204" pitchFamily="34" charset="0"/>
              <a:cs typeface="Arial" panose="020B0604020202020204" pitchFamily="34" charset="0"/>
            </a:endParaRPr>
          </a:p>
        </p:txBody>
      </p:sp>
      <p:graphicFrame>
        <p:nvGraphicFramePr>
          <p:cNvPr id="5" name="Chart 4"/>
          <p:cNvGraphicFramePr/>
          <p:nvPr>
            <p:extLst>
              <p:ext uri="{D42A27DB-BD31-4B8C-83A1-F6EECF244321}">
                <p14:modId xmlns:p14="http://schemas.microsoft.com/office/powerpoint/2010/main" val="922799748"/>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phân lớp cảm </a:t>
            </a:r>
            <a:r>
              <a:rPr lang="vi-VN" sz="2000" b="1" dirty="0" smtClean="0">
                <a:latin typeface="+mj-lt"/>
              </a:rPr>
              <a:t>xúc</a:t>
            </a:r>
            <a:endParaRPr lang="en-US" sz="2000" b="1" dirty="0">
              <a:latin typeface="+mj-lt"/>
              <a:cs typeface="Times New Roman" pitchFamily="18" charset="0"/>
            </a:endParaRPr>
          </a:p>
        </p:txBody>
      </p:sp>
    </p:spTree>
    <p:extLst>
      <p:ext uri="{BB962C8B-B14F-4D97-AF65-F5344CB8AC3E}">
        <p14:creationId xmlns:p14="http://schemas.microsoft.com/office/powerpoint/2010/main" val="3365059241"/>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25</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79642146"/>
              </p:ext>
            </p:extLst>
          </p:nvPr>
        </p:nvGraphicFramePr>
        <p:xfrm>
          <a:off x="609599" y="1219200"/>
          <a:ext cx="7765143" cy="404721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effectLst/>
                          <a:latin typeface="+mj-lt"/>
                        </a:rPr>
                        <a:t>Lần chạy</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Thuật toán</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P</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R</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F1</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1</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2</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3</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4</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0.76</a:t>
                      </a:r>
                      <a:endParaRPr lang="en-US" sz="2400" dirty="0">
                        <a:effectLst/>
                        <a:latin typeface="+mj-lt"/>
                        <a:ea typeface="Times New Roman"/>
                      </a:endParaRPr>
                    </a:p>
                  </a:txBody>
                  <a:tcPr marL="68580" marR="68580" marT="0" marB="0"/>
                </a:tc>
              </a:tr>
              <a:tr h="711436">
                <a:tc>
                  <a:txBody>
                    <a:bodyPr/>
                    <a:lstStyle/>
                    <a:p>
                      <a:pPr marL="0" marR="0" algn="ctr">
                        <a:lnSpc>
                          <a:spcPct val="150000"/>
                        </a:lnSpc>
                        <a:spcBef>
                          <a:spcPts val="600"/>
                        </a:spcBef>
                        <a:spcAft>
                          <a:spcPts val="0"/>
                        </a:spcAft>
                      </a:pPr>
                      <a:r>
                        <a:rPr lang="vi-VN" sz="2400">
                          <a:effectLst/>
                          <a:latin typeface="+mj-lt"/>
                        </a:rPr>
                        <a:t>5</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SVM</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600"/>
                        </a:spcBef>
                        <a:spcAft>
                          <a:spcPts val="0"/>
                        </a:spcAft>
                      </a:pPr>
                      <a:r>
                        <a:rPr lang="vi-VN" sz="2400" dirty="0">
                          <a:effectLst/>
                          <a:latin typeface="+mj-lt"/>
                        </a:rPr>
                        <a:t>0.77</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6019800"/>
            <a:ext cx="5791200" cy="400110"/>
          </a:xfrm>
          <a:prstGeom prst="rect">
            <a:avLst/>
          </a:prstGeom>
          <a:noFill/>
        </p:spPr>
        <p:txBody>
          <a:bodyPr wrap="square" rtlCol="0">
            <a:spAutoFit/>
          </a:bodyPr>
          <a:lstStyle/>
          <a:p>
            <a:pPr algn="ctr"/>
            <a:r>
              <a:rPr lang="vi-VN" sz="2000" b="1" dirty="0">
                <a:latin typeface="+mj-lt"/>
              </a:rPr>
              <a:t>Kết quả thực nghiệm </a:t>
            </a:r>
            <a:r>
              <a:rPr lang="en-US" sz="2000" b="1" dirty="0" smtClean="0">
                <a:latin typeface="Times New Roman" pitchFamily="18" charset="0"/>
                <a:cs typeface="Times New Roman" pitchFamily="18" charset="0"/>
              </a:rPr>
              <a:t>trong 5 lần chạy</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0697165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26</a:t>
            </a:r>
            <a:endParaRPr lang="en-US" sz="1400"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295647030"/>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effectLst/>
                          <a:latin typeface="+mj-lt"/>
                        </a:rPr>
                        <a:t>Phương pháp</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chính xác</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a:effectLst/>
                          <a:latin typeface="+mj-lt"/>
                        </a:rPr>
                        <a:t>Độ bao phủ</a:t>
                      </a:r>
                      <a:endParaRPr lang="en-US" sz="2400" b="1" dirty="0">
                        <a:effectLst/>
                        <a:latin typeface="+mj-lt"/>
                        <a:ea typeface="Times New Roman"/>
                      </a:endParaRPr>
                    </a:p>
                  </a:txBody>
                  <a:tcPr marL="68580" marR="68580" marT="0" marB="0"/>
                </a:tc>
                <a:tc>
                  <a:txBody>
                    <a:bodyPr/>
                    <a:lstStyle/>
                    <a:p>
                      <a:pPr marL="0" marR="0">
                        <a:lnSpc>
                          <a:spcPct val="150000"/>
                        </a:lnSpc>
                        <a:spcBef>
                          <a:spcPts val="0"/>
                        </a:spcBef>
                        <a:spcAft>
                          <a:spcPts val="0"/>
                        </a:spcAft>
                      </a:pPr>
                      <a:r>
                        <a:rPr lang="vi-VN" sz="2400" b="1" dirty="0">
                          <a:effectLst/>
                          <a:latin typeface="+mj-lt"/>
                        </a:rPr>
                        <a:t>F1</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SVM</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0.77</a:t>
                      </a:r>
                      <a:endParaRPr lang="en-US" sz="2400"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a:effectLst/>
                          <a:latin typeface="+mj-lt"/>
                        </a:rPr>
                        <a:t>Naïve Bayes</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a:effectLst/>
                          <a:latin typeface="+mj-lt"/>
                        </a:rPr>
                        <a:t>0.83</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b="1" dirty="0">
                          <a:effectLst/>
                          <a:latin typeface="+mj-lt"/>
                        </a:rPr>
                        <a:t>0.83</a:t>
                      </a:r>
                      <a:endParaRPr lang="en-US" sz="2400" b="1" dirty="0">
                        <a:effectLst/>
                        <a:latin typeface="+mj-lt"/>
                        <a:ea typeface="Times New Roman"/>
                      </a:endParaRPr>
                    </a:p>
                  </a:txBody>
                  <a:tcPr marL="68580" marR="68580" marT="0" marB="0"/>
                </a:tc>
              </a:tr>
              <a:tr h="824564">
                <a:tc>
                  <a:txBody>
                    <a:bodyPr/>
                    <a:lstStyle/>
                    <a:p>
                      <a:pPr marL="0" marR="0">
                        <a:lnSpc>
                          <a:spcPct val="150000"/>
                        </a:lnSpc>
                        <a:spcBef>
                          <a:spcPts val="0"/>
                        </a:spcBef>
                        <a:spcAft>
                          <a:spcPts val="0"/>
                        </a:spcAft>
                      </a:pPr>
                      <a:r>
                        <a:rPr lang="vi-VN" sz="2400" b="1" dirty="0">
                          <a:effectLst/>
                          <a:latin typeface="+mj-lt"/>
                        </a:rPr>
                        <a:t>Decision Tree</a:t>
                      </a:r>
                      <a:endParaRPr lang="en-US" sz="2400" b="1"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a:effectLst/>
                          <a:latin typeface="+mj-lt"/>
                        </a:rPr>
                        <a:t>0.79</a:t>
                      </a:r>
                      <a:endParaRPr lang="en-US" sz="2400" dirty="0">
                        <a:effectLst/>
                        <a:latin typeface="+mj-lt"/>
                        <a:ea typeface="Times New Roman"/>
                      </a:endParaRPr>
                    </a:p>
                  </a:txBody>
                  <a:tcPr marL="68580" marR="68580" marT="0" marB="0"/>
                </a:tc>
                <a:tc>
                  <a:txBody>
                    <a:bodyPr/>
                    <a:lstStyle/>
                    <a:p>
                      <a:pPr marL="0" marR="0" algn="ctr">
                        <a:lnSpc>
                          <a:spcPct val="150000"/>
                        </a:lnSpc>
                        <a:spcBef>
                          <a:spcPts val="0"/>
                        </a:spcBef>
                        <a:spcAft>
                          <a:spcPts val="0"/>
                        </a:spcAft>
                      </a:pPr>
                      <a:r>
                        <a:rPr lang="vi-VN" sz="2400" dirty="0">
                          <a:effectLst/>
                          <a:latin typeface="+mj-lt"/>
                        </a:rPr>
                        <a:t>0.79</a:t>
                      </a:r>
                      <a:endParaRPr lang="en-US" sz="2400" dirty="0">
                        <a:effectLst/>
                        <a:latin typeface="+mj-lt"/>
                        <a:ea typeface="Times New Roman"/>
                      </a:endParaRPr>
                    </a:p>
                  </a:txBody>
                  <a:tcPr marL="68580" marR="68580" marT="0" marB="0"/>
                </a:tc>
              </a:tr>
            </a:tbl>
          </a:graphicData>
        </a:graphic>
      </p:graphicFrame>
      <p:sp>
        <p:nvSpPr>
          <p:cNvPr id="7" name="TextBox 6"/>
          <p:cNvSpPr txBox="1"/>
          <p:nvPr/>
        </p:nvSpPr>
        <p:spPr>
          <a:xfrm>
            <a:off x="1752600" y="5943600"/>
            <a:ext cx="6019800" cy="400110"/>
          </a:xfrm>
          <a:prstGeom prst="rect">
            <a:avLst/>
          </a:prstGeom>
          <a:noFill/>
        </p:spPr>
        <p:txBody>
          <a:bodyPr wrap="square" rtlCol="0">
            <a:spAutoFit/>
          </a:bodyPr>
          <a:lstStyle/>
          <a:p>
            <a:pPr algn="ctr"/>
            <a:r>
              <a:rPr lang="vi-VN" sz="2000" b="1" dirty="0">
                <a:latin typeface="+mj-lt"/>
              </a:rPr>
              <a:t>So sánh độ hiệu quả giữa các phương pháp phân lớp</a:t>
            </a:r>
            <a:endParaRPr lang="en-US" sz="2000" b="1" dirty="0">
              <a:latin typeface="+mj-lt"/>
              <a:cs typeface="Times New Roman" pitchFamily="18" charset="0"/>
            </a:endParaRPr>
          </a:p>
        </p:txBody>
      </p:sp>
    </p:spTree>
    <p:extLst>
      <p:ext uri="{BB962C8B-B14F-4D97-AF65-F5344CB8AC3E}">
        <p14:creationId xmlns:p14="http://schemas.microsoft.com/office/powerpoint/2010/main" val="1633523249"/>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27</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143000" y="5943600"/>
            <a:ext cx="67056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Bảng s</a:t>
            </a:r>
            <a:r>
              <a:rPr lang="vi-VN" sz="2000" b="1" dirty="0" smtClean="0">
                <a:latin typeface="Times New Roman" pitchFamily="18" charset="0"/>
                <a:cs typeface="Times New Roman" pitchFamily="18" charset="0"/>
              </a:rPr>
              <a:t>o </a:t>
            </a:r>
            <a:r>
              <a:rPr lang="vi-VN" sz="2000" b="1" dirty="0">
                <a:latin typeface="Times New Roman" pitchFamily="18" charset="0"/>
                <a:cs typeface="Times New Roman" pitchFamily="18" charset="0"/>
              </a:rPr>
              <a:t>sánh độ hiệu quả giữa các phương pháp phân lớp</a:t>
            </a:r>
            <a:endParaRPr lang="en-US" sz="2000" b="1" dirty="0">
              <a:latin typeface="Times New Roman" pitchFamily="18" charset="0"/>
              <a:cs typeface="Times New Roman" pitchFamily="18" charset="0"/>
            </a:endParaRPr>
          </a:p>
        </p:txBody>
      </p:sp>
      <p:graphicFrame>
        <p:nvGraphicFramePr>
          <p:cNvPr id="10" name="Chart 9"/>
          <p:cNvGraphicFramePr/>
          <p:nvPr>
            <p:extLst>
              <p:ext uri="{D42A27DB-BD31-4B8C-83A1-F6EECF244321}">
                <p14:modId xmlns:p14="http://schemas.microsoft.com/office/powerpoint/2010/main" val="1474112951"/>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77360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Giới Thiệu Tổng Quan</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5180312"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Thực Nghiệm Và Đánh Giá</a:t>
            </a:r>
            <a:endParaRPr lang="en-US" sz="2800" b="1" dirty="0">
              <a:solidFill>
                <a:schemeClr val="bg1"/>
              </a:solidFill>
              <a:latin typeface="Times New Roman" pitchFamily="18" charset="0"/>
              <a:cs typeface="Times New Roman" pitchFamily="18" charset="0"/>
            </a:endParaRPr>
          </a:p>
        </p:txBody>
      </p:sp>
      <p:sp>
        <p:nvSpPr>
          <p:cNvPr id="52" name="Rectangle 39"/>
          <p:cNvSpPr>
            <a:spLocks noChangeArrowheads="1"/>
          </p:cNvSpPr>
          <p:nvPr/>
        </p:nvSpPr>
        <p:spPr bwMode="auto">
          <a:xfrm>
            <a:off x="2496114" y="4489794"/>
            <a:ext cx="5132228"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Kết Luận Và Hướng Phát Triển</a:t>
            </a:r>
            <a:endParaRPr lang="en-US" sz="2800" b="1" dirty="0">
              <a:solidFill>
                <a:schemeClr val="bg1"/>
              </a:solidFill>
              <a:latin typeface="Times New Roman" pitchFamily="18" charset="0"/>
              <a:cs typeface="Times New Roman" pitchFamily="18" charset="0"/>
            </a:endParaRPr>
          </a:p>
        </p:txBody>
      </p:sp>
      <p:sp>
        <p:nvSpPr>
          <p:cNvPr id="53" name="Oval 52"/>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330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3"/>
                                        </p:tgtEl>
                                        <p:attrNameLst>
                                          <p:attrName>r</p:attrName>
                                        </p:attrNameLst>
                                      </p:cBhvr>
                                    </p:animRot>
                                    <p:animRot by="-240000">
                                      <p:cBhvr>
                                        <p:cTn id="57" dur="200" fill="hold">
                                          <p:stCondLst>
                                            <p:cond delay="200"/>
                                          </p:stCondLst>
                                        </p:cTn>
                                        <p:tgtEl>
                                          <p:spTgt spid="33"/>
                                        </p:tgtEl>
                                        <p:attrNameLst>
                                          <p:attrName>r</p:attrName>
                                        </p:attrNameLst>
                                      </p:cBhvr>
                                    </p:animRot>
                                    <p:animRot by="240000">
                                      <p:cBhvr>
                                        <p:cTn id="58" dur="200" fill="hold">
                                          <p:stCondLst>
                                            <p:cond delay="400"/>
                                          </p:stCondLst>
                                        </p:cTn>
                                        <p:tgtEl>
                                          <p:spTgt spid="33"/>
                                        </p:tgtEl>
                                        <p:attrNameLst>
                                          <p:attrName>r</p:attrName>
                                        </p:attrNameLst>
                                      </p:cBhvr>
                                    </p:animRot>
                                    <p:animRot by="-240000">
                                      <p:cBhvr>
                                        <p:cTn id="59" dur="200" fill="hold">
                                          <p:stCondLst>
                                            <p:cond delay="600"/>
                                          </p:stCondLst>
                                        </p:cTn>
                                        <p:tgtEl>
                                          <p:spTgt spid="33"/>
                                        </p:tgtEl>
                                        <p:attrNameLst>
                                          <p:attrName>r</p:attrName>
                                        </p:attrNameLst>
                                      </p:cBhvr>
                                    </p:animRot>
                                    <p:animRot by="120000">
                                      <p:cBhvr>
                                        <p:cTn id="60" dur="200" fill="hold">
                                          <p:stCondLst>
                                            <p:cond delay="800"/>
                                          </p:stCondLst>
                                        </p:cTn>
                                        <p:tgtEl>
                                          <p:spTgt spid="33"/>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4"/>
                                        </p:tgtEl>
                                        <p:attrNameLst>
                                          <p:attrName>r</p:attrName>
                                        </p:attrNameLst>
                                      </p:cBhvr>
                                    </p:animRot>
                                    <p:animRot by="-240000">
                                      <p:cBhvr>
                                        <p:cTn id="63" dur="200" fill="hold">
                                          <p:stCondLst>
                                            <p:cond delay="200"/>
                                          </p:stCondLst>
                                        </p:cTn>
                                        <p:tgtEl>
                                          <p:spTgt spid="34"/>
                                        </p:tgtEl>
                                        <p:attrNameLst>
                                          <p:attrName>r</p:attrName>
                                        </p:attrNameLst>
                                      </p:cBhvr>
                                    </p:animRot>
                                    <p:animRot by="240000">
                                      <p:cBhvr>
                                        <p:cTn id="64" dur="200" fill="hold">
                                          <p:stCondLst>
                                            <p:cond delay="400"/>
                                          </p:stCondLst>
                                        </p:cTn>
                                        <p:tgtEl>
                                          <p:spTgt spid="34"/>
                                        </p:tgtEl>
                                        <p:attrNameLst>
                                          <p:attrName>r</p:attrName>
                                        </p:attrNameLst>
                                      </p:cBhvr>
                                    </p:animRot>
                                    <p:animRot by="-240000">
                                      <p:cBhvr>
                                        <p:cTn id="65" dur="200" fill="hold">
                                          <p:stCondLst>
                                            <p:cond delay="600"/>
                                          </p:stCondLst>
                                        </p:cTn>
                                        <p:tgtEl>
                                          <p:spTgt spid="34"/>
                                        </p:tgtEl>
                                        <p:attrNameLst>
                                          <p:attrName>r</p:attrName>
                                        </p:attrNameLst>
                                      </p:cBhvr>
                                    </p:animRot>
                                    <p:animRot by="120000">
                                      <p:cBhvr>
                                        <p:cTn id="66" dur="200" fill="hold">
                                          <p:stCondLst>
                                            <p:cond delay="800"/>
                                          </p:stCondLst>
                                        </p:cTn>
                                        <p:tgtEl>
                                          <p:spTgt spid="34"/>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5"/>
                                        </p:tgtEl>
                                        <p:attrNameLst>
                                          <p:attrName>r</p:attrName>
                                        </p:attrNameLst>
                                      </p:cBhvr>
                                    </p:animRot>
                                    <p:animRot by="-240000">
                                      <p:cBhvr>
                                        <p:cTn id="69" dur="200" fill="hold">
                                          <p:stCondLst>
                                            <p:cond delay="200"/>
                                          </p:stCondLst>
                                        </p:cTn>
                                        <p:tgtEl>
                                          <p:spTgt spid="45"/>
                                        </p:tgtEl>
                                        <p:attrNameLst>
                                          <p:attrName>r</p:attrName>
                                        </p:attrNameLst>
                                      </p:cBhvr>
                                    </p:animRot>
                                    <p:animRot by="240000">
                                      <p:cBhvr>
                                        <p:cTn id="70" dur="200" fill="hold">
                                          <p:stCondLst>
                                            <p:cond delay="400"/>
                                          </p:stCondLst>
                                        </p:cTn>
                                        <p:tgtEl>
                                          <p:spTgt spid="45"/>
                                        </p:tgtEl>
                                        <p:attrNameLst>
                                          <p:attrName>r</p:attrName>
                                        </p:attrNameLst>
                                      </p:cBhvr>
                                    </p:animRot>
                                    <p:animRot by="-240000">
                                      <p:cBhvr>
                                        <p:cTn id="71" dur="200" fill="hold">
                                          <p:stCondLst>
                                            <p:cond delay="600"/>
                                          </p:stCondLst>
                                        </p:cTn>
                                        <p:tgtEl>
                                          <p:spTgt spid="45"/>
                                        </p:tgtEl>
                                        <p:attrNameLst>
                                          <p:attrName>r</p:attrName>
                                        </p:attrNameLst>
                                      </p:cBhvr>
                                    </p:animRot>
                                    <p:animRot by="120000">
                                      <p:cBhvr>
                                        <p:cTn id="72" dur="200" fill="hold">
                                          <p:stCondLst>
                                            <p:cond delay="800"/>
                                          </p:stCondLst>
                                        </p:cTn>
                                        <p:tgtEl>
                                          <p:spTgt spid="45"/>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49"/>
                                        </p:tgtEl>
                                        <p:attrNameLst>
                                          <p:attrName>r</p:attrName>
                                        </p:attrNameLst>
                                      </p:cBhvr>
                                    </p:animRot>
                                    <p:animRot by="-240000">
                                      <p:cBhvr>
                                        <p:cTn id="75" dur="200" fill="hold">
                                          <p:stCondLst>
                                            <p:cond delay="200"/>
                                          </p:stCondLst>
                                        </p:cTn>
                                        <p:tgtEl>
                                          <p:spTgt spid="49"/>
                                        </p:tgtEl>
                                        <p:attrNameLst>
                                          <p:attrName>r</p:attrName>
                                        </p:attrNameLst>
                                      </p:cBhvr>
                                    </p:animRot>
                                    <p:animRot by="240000">
                                      <p:cBhvr>
                                        <p:cTn id="76" dur="200" fill="hold">
                                          <p:stCondLst>
                                            <p:cond delay="400"/>
                                          </p:stCondLst>
                                        </p:cTn>
                                        <p:tgtEl>
                                          <p:spTgt spid="49"/>
                                        </p:tgtEl>
                                        <p:attrNameLst>
                                          <p:attrName>r</p:attrName>
                                        </p:attrNameLst>
                                      </p:cBhvr>
                                    </p:animRot>
                                    <p:animRot by="-240000">
                                      <p:cBhvr>
                                        <p:cTn id="77" dur="200" fill="hold">
                                          <p:stCondLst>
                                            <p:cond delay="600"/>
                                          </p:stCondLst>
                                        </p:cTn>
                                        <p:tgtEl>
                                          <p:spTgt spid="49"/>
                                        </p:tgtEl>
                                        <p:attrNameLst>
                                          <p:attrName>r</p:attrName>
                                        </p:attrNameLst>
                                      </p:cBhvr>
                                    </p:animRot>
                                    <p:animRot by="120000">
                                      <p:cBhvr>
                                        <p:cTn id="78"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9" grpId="0" animBg="1"/>
      <p:bldP spid="40" grpId="0" animBg="1"/>
      <p:bldP spid="41" grpId="0" animBg="1"/>
      <p:bldP spid="42" grpId="0" animBg="1"/>
      <p:bldP spid="43" grpId="0" animBg="1"/>
      <p:bldP spid="45" grpId="0"/>
      <p:bldP spid="45" grpId="1"/>
      <p:bldP spid="46" grpId="0"/>
      <p:bldP spid="47" grpId="0"/>
      <p:bldP spid="48" grpId="0"/>
      <p:bldP spid="49" grpId="0"/>
      <p:bldP spid="49" grpId="1"/>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15097"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5"/>
          <p:cNvSpPr>
            <a:spLocks noChangeArrowheads="1"/>
          </p:cNvSpPr>
          <p:nvPr/>
        </p:nvSpPr>
        <p:spPr bwMode="auto">
          <a:xfrm>
            <a:off x="3112046" y="161567"/>
            <a:ext cx="5041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2800" b="1" dirty="0" smtClean="0">
                <a:solidFill>
                  <a:srgbClr val="FFFFFF"/>
                </a:solidFill>
                <a:latin typeface="Times New Roman" pitchFamily="18" charset="0"/>
                <a:cs typeface="Times New Roman" pitchFamily="18" charset="0"/>
              </a:rPr>
              <a:t>III</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Thực Nghiệm Và </a:t>
            </a:r>
            <a:r>
              <a:rPr lang="en-US" sz="2800" b="1" dirty="0" smtClean="0">
                <a:solidFill>
                  <a:schemeClr val="bg1"/>
                </a:solidFill>
                <a:latin typeface="Times New Roman" pitchFamily="18" charset="0"/>
                <a:cs typeface="Times New Roman" pitchFamily="18" charset="0"/>
              </a:rPr>
              <a:t>Đánh Giá</a:t>
            </a:r>
            <a:endParaRPr lang="en-US" sz="2800" b="1" dirty="0">
              <a:solidFill>
                <a:schemeClr val="bg1"/>
              </a:solidFill>
              <a:latin typeface="Times New Roman" pitchFamily="18" charset="0"/>
              <a:cs typeface="Times New Roman" pitchFamily="18" charset="0"/>
            </a:endParaRPr>
          </a:p>
        </p:txBody>
      </p:sp>
      <p:sp>
        <p:nvSpPr>
          <p:cNvPr id="6" name="Oval 5"/>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28</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81000" y="1676400"/>
            <a:ext cx="7924800" cy="3416320"/>
          </a:xfrm>
          <a:prstGeom prst="rect">
            <a:avLst/>
          </a:prstGeom>
        </p:spPr>
        <p:txBody>
          <a:bodyPr wrap="square">
            <a:spAutoFit/>
          </a:bodyPr>
          <a:lstStyle/>
          <a:p>
            <a:pPr marL="342900" indent="-342900">
              <a:lnSpc>
                <a:spcPct val="150000"/>
              </a:lnSpc>
              <a:buFont typeface="Wingdings" pitchFamily="2" charset="2"/>
              <a:buChar char="q"/>
            </a:pPr>
            <a:r>
              <a:rPr lang="en-US" sz="2400" dirty="0">
                <a:latin typeface="Times New Roman" pitchFamily="18" charset="0"/>
                <a:cs typeface="Times New Roman" pitchFamily="18" charset="0"/>
              </a:rPr>
              <a:t>X</a:t>
            </a:r>
            <a:r>
              <a:rPr lang="vi-VN" sz="2400" dirty="0" smtClean="0">
                <a:latin typeface="Times New Roman" pitchFamily="18" charset="0"/>
                <a:cs typeface="Times New Roman" pitchFamily="18" charset="0"/>
              </a:rPr>
              <a:t>ây </a:t>
            </a:r>
            <a:r>
              <a:rPr lang="vi-VN" sz="2400" dirty="0">
                <a:latin typeface="Times New Roman" pitchFamily="18" charset="0"/>
                <a:cs typeface="Times New Roman" pitchFamily="18" charset="0"/>
              </a:rPr>
              <a:t>dựng được một bộ phân lớp ý kiến đánh giá với độ chính xác lên tới </a:t>
            </a:r>
            <a:r>
              <a:rPr lang="vi-VN" sz="2400" b="1" dirty="0">
                <a:latin typeface="Times New Roman" pitchFamily="18" charset="0"/>
                <a:cs typeface="Times New Roman" pitchFamily="18" charset="0"/>
              </a:rPr>
              <a:t>83</a:t>
            </a:r>
            <a:r>
              <a:rPr lang="vi-VN" sz="2400" b="1"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342900" indent="-342900">
              <a:lnSpc>
                <a:spcPct val="150000"/>
              </a:lnSpc>
              <a:buFont typeface="Wingdings" pitchFamily="2" charset="2"/>
              <a:buChar char="q"/>
            </a:pPr>
            <a:endParaRPr lang="en-US" sz="2400" dirty="0">
              <a:latin typeface="Times New Roman" pitchFamily="18" charset="0"/>
              <a:cs typeface="Times New Roman" pitchFamily="18" charset="0"/>
            </a:endParaRPr>
          </a:p>
          <a:p>
            <a:pPr marL="342900" indent="-342900">
              <a:lnSpc>
                <a:spcPct val="150000"/>
              </a:lnSpc>
              <a:buFont typeface="Wingdings" pitchFamily="2" charset="2"/>
              <a:buChar char="q"/>
            </a:pPr>
            <a:r>
              <a:rPr lang="en-US" sz="2400" dirty="0">
                <a:latin typeface="Times New Roman" pitchFamily="18" charset="0"/>
                <a:cs typeface="Times New Roman" pitchFamily="18" charset="0"/>
              </a:rPr>
              <a:t>S</a:t>
            </a:r>
            <a:r>
              <a:rPr lang="vi-VN" sz="2400" dirty="0" smtClean="0">
                <a:latin typeface="Times New Roman" pitchFamily="18" charset="0"/>
                <a:cs typeface="Times New Roman" pitchFamily="18" charset="0"/>
              </a:rPr>
              <a:t>o sánh </a:t>
            </a:r>
            <a:r>
              <a:rPr lang="vi-VN" sz="2400" dirty="0">
                <a:latin typeface="Times New Roman" pitchFamily="18" charset="0"/>
                <a:cs typeface="Times New Roman" pitchFamily="18" charset="0"/>
              </a:rPr>
              <a:t>một số phương pháp phân lớp </a:t>
            </a:r>
            <a:r>
              <a:rPr lang="vi-VN" sz="2400" dirty="0" smtClean="0">
                <a:latin typeface="Times New Roman" pitchFamily="18" charset="0"/>
                <a:cs typeface="Times New Roman" pitchFamily="18" charset="0"/>
              </a:rPr>
              <a:t>trên </a:t>
            </a:r>
            <a:r>
              <a:rPr lang="vi-VN" sz="2400" dirty="0">
                <a:latin typeface="Times New Roman" pitchFamily="18" charset="0"/>
                <a:cs typeface="Times New Roman" pitchFamily="18" charset="0"/>
              </a:rPr>
              <a:t>cùng tập dữ liệu từ đó làm cơ sở lý thuyết tham khảo cho các nghiên cứu liên quan</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11" name="TextBox 10"/>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272344937"/>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1" name="Oval 20"/>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29</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1824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48"/>
                                        </p:tgtEl>
                                        <p:attrNameLst>
                                          <p:attrName>r</p:attrName>
                                        </p:attrNameLst>
                                      </p:cBhvr>
                                    </p:animRot>
                                    <p:animRot by="-240000">
                                      <p:cBhvr>
                                        <p:cTn id="57" dur="200" fill="hold">
                                          <p:stCondLst>
                                            <p:cond delay="200"/>
                                          </p:stCondLst>
                                        </p:cTn>
                                        <p:tgtEl>
                                          <p:spTgt spid="48"/>
                                        </p:tgtEl>
                                        <p:attrNameLst>
                                          <p:attrName>r</p:attrName>
                                        </p:attrNameLst>
                                      </p:cBhvr>
                                    </p:animRot>
                                    <p:animRot by="240000">
                                      <p:cBhvr>
                                        <p:cTn id="58" dur="200" fill="hold">
                                          <p:stCondLst>
                                            <p:cond delay="400"/>
                                          </p:stCondLst>
                                        </p:cTn>
                                        <p:tgtEl>
                                          <p:spTgt spid="48"/>
                                        </p:tgtEl>
                                        <p:attrNameLst>
                                          <p:attrName>r</p:attrName>
                                        </p:attrNameLst>
                                      </p:cBhvr>
                                    </p:animRot>
                                    <p:animRot by="-240000">
                                      <p:cBhvr>
                                        <p:cTn id="59" dur="200" fill="hold">
                                          <p:stCondLst>
                                            <p:cond delay="600"/>
                                          </p:stCondLst>
                                        </p:cTn>
                                        <p:tgtEl>
                                          <p:spTgt spid="48"/>
                                        </p:tgtEl>
                                        <p:attrNameLst>
                                          <p:attrName>r</p:attrName>
                                        </p:attrNameLst>
                                      </p:cBhvr>
                                    </p:animRot>
                                    <p:animRot by="120000">
                                      <p:cBhvr>
                                        <p:cTn id="60" dur="200" fill="hold">
                                          <p:stCondLst>
                                            <p:cond delay="800"/>
                                          </p:stCondLst>
                                        </p:cTn>
                                        <p:tgtEl>
                                          <p:spTgt spid="48"/>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52"/>
                                        </p:tgtEl>
                                        <p:attrNameLst>
                                          <p:attrName>r</p:attrName>
                                        </p:attrNameLst>
                                      </p:cBhvr>
                                    </p:animRot>
                                    <p:animRot by="-240000">
                                      <p:cBhvr>
                                        <p:cTn id="63" dur="200" fill="hold">
                                          <p:stCondLst>
                                            <p:cond delay="200"/>
                                          </p:stCondLst>
                                        </p:cTn>
                                        <p:tgtEl>
                                          <p:spTgt spid="52"/>
                                        </p:tgtEl>
                                        <p:attrNameLst>
                                          <p:attrName>r</p:attrName>
                                        </p:attrNameLst>
                                      </p:cBhvr>
                                    </p:animRot>
                                    <p:animRot by="240000">
                                      <p:cBhvr>
                                        <p:cTn id="64" dur="200" fill="hold">
                                          <p:stCondLst>
                                            <p:cond delay="400"/>
                                          </p:stCondLst>
                                        </p:cTn>
                                        <p:tgtEl>
                                          <p:spTgt spid="52"/>
                                        </p:tgtEl>
                                        <p:attrNameLst>
                                          <p:attrName>r</p:attrName>
                                        </p:attrNameLst>
                                      </p:cBhvr>
                                    </p:animRot>
                                    <p:animRot by="-240000">
                                      <p:cBhvr>
                                        <p:cTn id="65" dur="200" fill="hold">
                                          <p:stCondLst>
                                            <p:cond delay="600"/>
                                          </p:stCondLst>
                                        </p:cTn>
                                        <p:tgtEl>
                                          <p:spTgt spid="52"/>
                                        </p:tgtEl>
                                        <p:attrNameLst>
                                          <p:attrName>r</p:attrName>
                                        </p:attrNameLst>
                                      </p:cBhvr>
                                    </p:animRot>
                                    <p:animRot by="120000">
                                      <p:cBhvr>
                                        <p:cTn id="66" dur="200" fill="hold">
                                          <p:stCondLst>
                                            <p:cond delay="800"/>
                                          </p:stCondLst>
                                        </p:cTn>
                                        <p:tgtEl>
                                          <p:spTgt spid="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9" grpId="0" animBg="1"/>
      <p:bldP spid="40" grpId="0" animBg="1"/>
      <p:bldP spid="41" grpId="0" animBg="1"/>
      <p:bldP spid="42" grpId="0" animBg="1"/>
      <p:bldP spid="43" grpId="0" animBg="1"/>
      <p:bldP spid="45" grpId="0"/>
      <p:bldP spid="46" grpId="0"/>
      <p:bldP spid="47" grpId="0"/>
      <p:bldP spid="48" grpId="0"/>
      <p:bldP spid="48" grpId="1"/>
      <p:bldP spid="49" grpId="0"/>
      <p:bldP spid="50" grpId="0"/>
      <p:bldP spid="51" grpId="0"/>
      <p:bldP spid="52" grpId="0"/>
      <p:bldP spid="5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30</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77370" y="1590020"/>
            <a:ext cx="8690429" cy="3911135"/>
          </a:xfrm>
          <a:prstGeom prst="rect">
            <a:avLst/>
          </a:prstGeom>
        </p:spPr>
        <p:txBody>
          <a:bodyPr wrap="square">
            <a:spAutoFit/>
          </a:bodyPr>
          <a:lstStyle/>
          <a:p>
            <a:pPr marL="342900" lvl="0" indent="-342900">
              <a:lnSpc>
                <a:spcPct val="150000"/>
              </a:lnSpc>
              <a:buFont typeface="Wingdings" pitchFamily="2" charset="2"/>
              <a:buChar char="q"/>
            </a:pPr>
            <a:r>
              <a:rPr lang="vi-VN" sz="2400" dirty="0" smtClean="0">
                <a:latin typeface="+mj-lt"/>
              </a:rPr>
              <a:t>Xây </a:t>
            </a:r>
            <a:r>
              <a:rPr lang="vi-VN" sz="2400" dirty="0">
                <a:latin typeface="+mj-lt"/>
              </a:rPr>
              <a:t>dựng </a:t>
            </a:r>
            <a:r>
              <a:rPr lang="vi-VN" sz="2400" dirty="0" smtClean="0">
                <a:latin typeface="+mj-lt"/>
              </a:rPr>
              <a:t>thành </a:t>
            </a:r>
            <a:r>
              <a:rPr lang="vi-VN" sz="2400" dirty="0">
                <a:latin typeface="+mj-lt"/>
              </a:rPr>
              <a:t>công mô hình </a:t>
            </a:r>
            <a:r>
              <a:rPr lang="en-US" sz="2400" dirty="0" smtClean="0">
                <a:latin typeface="Times New Roman" pitchFamily="18" charset="0"/>
                <a:cs typeface="Times New Roman" pitchFamily="18" charset="0"/>
              </a:rPr>
              <a:t>dự đoán </a:t>
            </a:r>
            <a:r>
              <a:rPr lang="vi-VN" sz="2400" dirty="0" smtClean="0">
                <a:latin typeface="Times New Roman" pitchFamily="18" charset="0"/>
                <a:cs typeface="Times New Roman" pitchFamily="18" charset="0"/>
              </a:rPr>
              <a:t>ý </a:t>
            </a:r>
            <a:r>
              <a:rPr lang="vi-VN" sz="2400" dirty="0">
                <a:latin typeface="+mj-lt"/>
              </a:rPr>
              <a:t>kiến đánh giá </a:t>
            </a:r>
            <a:r>
              <a:rPr lang="vi-VN" sz="2400" dirty="0" smtClean="0">
                <a:latin typeface="+mj-lt"/>
              </a:rPr>
              <a:t>trong </a:t>
            </a:r>
            <a:r>
              <a:rPr lang="vi-VN" sz="2400" dirty="0">
                <a:latin typeface="+mj-lt"/>
              </a:rPr>
              <a:t>lĩnh vực giáo dục. Độ chính xác của mô hình lên đến </a:t>
            </a:r>
            <a:r>
              <a:rPr lang="vi-VN" sz="2400" b="1" dirty="0">
                <a:latin typeface="+mj-lt"/>
              </a:rPr>
              <a:t>83%</a:t>
            </a:r>
            <a:r>
              <a:rPr lang="vi-VN" sz="2400" dirty="0">
                <a:latin typeface="+mj-lt"/>
              </a:rPr>
              <a:t> với phương pháp phân lớp</a:t>
            </a:r>
            <a:r>
              <a:rPr lang="vi-VN" sz="2400" b="1" dirty="0">
                <a:latin typeface="+mj-lt"/>
              </a:rPr>
              <a:t> </a:t>
            </a:r>
            <a:r>
              <a:rPr lang="vi-VN" sz="2400" dirty="0">
                <a:latin typeface="+mj-lt"/>
              </a:rPr>
              <a:t>Naïve </a:t>
            </a:r>
            <a:r>
              <a:rPr lang="vi-VN" sz="2400" dirty="0" smtClean="0">
                <a:latin typeface="+mj-lt"/>
              </a:rPr>
              <a:t>Bayes</a:t>
            </a:r>
            <a:r>
              <a:rPr lang="vi-VN" sz="2400" b="1" dirty="0" smtClean="0">
                <a:latin typeface="+mj-lt"/>
              </a:rPr>
              <a:t>.</a:t>
            </a:r>
            <a:endParaRPr lang="en-US" sz="2400" b="1" dirty="0" smtClean="0">
              <a:latin typeface="+mj-lt"/>
            </a:endParaRPr>
          </a:p>
          <a:p>
            <a:pPr marL="342900" lvl="0" indent="-342900">
              <a:lnSpc>
                <a:spcPct val="150000"/>
              </a:lnSpc>
              <a:buFont typeface="Wingdings" pitchFamily="2" charset="2"/>
              <a:buChar char="q"/>
            </a:pPr>
            <a:endParaRPr lang="en-US" sz="2400" dirty="0">
              <a:latin typeface="+mj-lt"/>
            </a:endParaRPr>
          </a:p>
          <a:p>
            <a:pPr marL="342900" lvl="0" indent="-342900">
              <a:lnSpc>
                <a:spcPct val="150000"/>
              </a:lnSpc>
              <a:buFont typeface="Wingdings" pitchFamily="2" charset="2"/>
              <a:buChar char="q"/>
            </a:pPr>
            <a:r>
              <a:rPr lang="vi-VN" sz="2400" dirty="0" smtClean="0">
                <a:latin typeface="+mj-lt"/>
              </a:rPr>
              <a:t>So </a:t>
            </a:r>
            <a:r>
              <a:rPr lang="vi-VN" sz="2400" dirty="0">
                <a:latin typeface="+mj-lt"/>
              </a:rPr>
              <a:t>sánh độ hiệu quả giữa các phương pháp phân lớp với nhau trên cùng tập dữ liệu làm nguồn tài liệu tham khảo cho các nghiên cứu liên quan</a:t>
            </a:r>
            <a:r>
              <a:rPr lang="vi-VN" sz="2400" dirty="0" smtClean="0">
                <a:latin typeface="+mj-lt"/>
              </a:rPr>
              <a:t>.</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Kết quả đạt được</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87880235"/>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31</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Chưa </a:t>
            </a:r>
            <a:r>
              <a:rPr lang="vi-VN" sz="2400" dirty="0">
                <a:latin typeface="+mj-lt"/>
              </a:rPr>
              <a:t>phân loại được các ý kiến mang ý kiến trung tính.</a:t>
            </a:r>
            <a:endParaRPr lang="en-US" sz="2400" dirty="0">
              <a:latin typeface="+mj-lt"/>
            </a:endParaRPr>
          </a:p>
          <a:p>
            <a:pPr marL="342900" lvl="0" indent="-342900">
              <a:lnSpc>
                <a:spcPct val="200000"/>
              </a:lnSpc>
              <a:buFont typeface="Wingdings" pitchFamily="2" charset="2"/>
              <a:buChar char="q"/>
            </a:pPr>
            <a:r>
              <a:rPr lang="vi-VN" sz="2400" dirty="0">
                <a:latin typeface="+mj-lt"/>
              </a:rPr>
              <a:t>Mô hình vẫn phụ thuộc vào việc lọc và gán nhãn dữ liệu thủ công.</a:t>
            </a:r>
            <a:endParaRPr lang="en-US" sz="2400" dirty="0">
              <a:latin typeface="+mj-lt"/>
            </a:endParaRPr>
          </a:p>
          <a:p>
            <a:pPr marL="342900" lvl="0" indent="-342900">
              <a:lnSpc>
                <a:spcPct val="200000"/>
              </a:lnSpc>
              <a:buFont typeface="Wingdings" pitchFamily="2" charset="2"/>
              <a:buChar char="q"/>
            </a:pPr>
            <a:r>
              <a:rPr lang="vi-VN" sz="2400" dirty="0">
                <a:latin typeface="+mj-lt"/>
              </a:rPr>
              <a:t>Việc biễu diễn văn bản thành vector chưa xét đến ngữ nghĩa trong câu.</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Hạn chế</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888093440"/>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32</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3673121"/>
          </a:xfrm>
          <a:prstGeom prst="rect">
            <a:avLst/>
          </a:prstGeom>
        </p:spPr>
        <p:txBody>
          <a:bodyPr wrap="square">
            <a:spAutoFit/>
          </a:bodyPr>
          <a:lstStyle/>
          <a:p>
            <a:pPr marL="342900" lvl="0" indent="-342900">
              <a:lnSpc>
                <a:spcPct val="200000"/>
              </a:lnSpc>
              <a:buFont typeface="Wingdings" pitchFamily="2" charset="2"/>
              <a:buChar char="q"/>
            </a:pPr>
            <a:r>
              <a:rPr lang="vi-VN" sz="2400" dirty="0" smtClean="0">
                <a:latin typeface="+mj-lt"/>
              </a:rPr>
              <a:t>Tăng </a:t>
            </a:r>
            <a:r>
              <a:rPr lang="vi-VN" sz="2400" dirty="0">
                <a:latin typeface="+mj-lt"/>
              </a:rPr>
              <a:t>số lượng dữ liệu huấn </a:t>
            </a:r>
            <a:r>
              <a:rPr lang="vi-VN" sz="2400" dirty="0" smtClean="0">
                <a:latin typeface="+mj-lt"/>
              </a:rPr>
              <a:t>luyện</a:t>
            </a:r>
            <a:r>
              <a:rPr lang="en-US" sz="2400" dirty="0" smtClean="0">
                <a:latin typeface="Times New Roman" pitchFamily="18" charset="0"/>
                <a:cs typeface="Times New Roman" pitchFamily="18" charset="0"/>
              </a:rPr>
              <a:t> để cải thiện độ chính xác phân lớp</a:t>
            </a:r>
            <a:r>
              <a:rPr lang="vi-VN" sz="2400" dirty="0" smtClean="0">
                <a:latin typeface="+mj-lt"/>
              </a:rPr>
              <a:t>.</a:t>
            </a:r>
            <a:endParaRPr lang="en-US" sz="2400" dirty="0">
              <a:latin typeface="+mj-lt"/>
            </a:endParaRPr>
          </a:p>
          <a:p>
            <a:pPr marL="342900" lvl="0" indent="-342900">
              <a:lnSpc>
                <a:spcPct val="200000"/>
              </a:lnSpc>
              <a:buFont typeface="Wingdings" pitchFamily="2" charset="2"/>
              <a:buChar char="q"/>
            </a:pPr>
            <a:r>
              <a:rPr lang="vi-VN" sz="2400" dirty="0">
                <a:latin typeface="+mj-lt"/>
              </a:rPr>
              <a:t>Cải tiến phương pháp biễu diễn văn bản thành vector, cũng như giảm chiều vector.</a:t>
            </a:r>
            <a:endParaRPr lang="en-US" sz="2400" dirty="0">
              <a:latin typeface="+mj-lt"/>
            </a:endParaRPr>
          </a:p>
          <a:p>
            <a:pPr marL="342900" lvl="0" indent="-342900">
              <a:lnSpc>
                <a:spcPct val="200000"/>
              </a:lnSpc>
              <a:buFont typeface="Wingdings" pitchFamily="2" charset="2"/>
              <a:buChar char="q"/>
            </a:pPr>
            <a:r>
              <a:rPr lang="vi-VN" sz="2400" dirty="0">
                <a:latin typeface="+mj-lt"/>
              </a:rPr>
              <a:t>Thử nghiệm các phương pháp phân lớp mới</a:t>
            </a:r>
            <a:r>
              <a:rPr lang="vi-VN" sz="2400" dirty="0" smtClean="0">
                <a:latin typeface="+mj-lt"/>
              </a:rPr>
              <a:t>.</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81687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115134"/>
            <a:ext cx="6324600"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2959646" y="161567"/>
            <a:ext cx="6108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r>
              <a:rPr lang="en-US" altLang="en-US" sz="2800" b="1" dirty="0" smtClean="0">
                <a:solidFill>
                  <a:srgbClr val="FFFFFF"/>
                </a:solidFill>
                <a:latin typeface="Times New Roman" pitchFamily="18" charset="0"/>
                <a:cs typeface="Times New Roman" pitchFamily="18" charset="0"/>
              </a:rPr>
              <a:t>IV</a:t>
            </a:r>
            <a:r>
              <a:rPr lang="vi-VN" altLang="en-US" sz="2800" b="1" dirty="0" smtClean="0">
                <a:solidFill>
                  <a:srgbClr val="FFFFFF"/>
                </a:solidFill>
                <a:latin typeface="Times New Roman" pitchFamily="18" charset="0"/>
                <a:cs typeface="Times New Roman" pitchFamily="18" charset="0"/>
              </a:rPr>
              <a:t>. </a:t>
            </a:r>
            <a:r>
              <a:rPr lang="en-US" sz="2800" b="1" dirty="0">
                <a:solidFill>
                  <a:schemeClr val="bg1"/>
                </a:solidFill>
                <a:latin typeface="Times New Roman" pitchFamily="18" charset="0"/>
                <a:cs typeface="Times New Roman" pitchFamily="18" charset="0"/>
              </a:rPr>
              <a:t>Kết Luận Và Hướng </a:t>
            </a:r>
            <a:r>
              <a:rPr lang="en-US" sz="2800" b="1" dirty="0" smtClean="0">
                <a:solidFill>
                  <a:schemeClr val="bg1"/>
                </a:solidFill>
                <a:latin typeface="Times New Roman" pitchFamily="18" charset="0"/>
                <a:cs typeface="Times New Roman" pitchFamily="18" charset="0"/>
              </a:rPr>
              <a:t>Phát Triển</a:t>
            </a:r>
            <a:endParaRPr lang="en-US" sz="2800" b="1" dirty="0">
              <a:solidFill>
                <a:schemeClr val="bg1"/>
              </a:solidFill>
              <a:latin typeface="Times New Roman" pitchFamily="18" charset="0"/>
              <a:cs typeface="Times New Roman" pitchFamily="18" charset="0"/>
            </a:endParaRPr>
          </a:p>
        </p:txBody>
      </p:sp>
      <p:sp>
        <p:nvSpPr>
          <p:cNvPr id="7" name="Oval 6"/>
          <p:cNvSpPr/>
          <p:nvPr/>
        </p:nvSpPr>
        <p:spPr>
          <a:xfrm>
            <a:off x="8458200" y="6248400"/>
            <a:ext cx="6096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33</a:t>
            </a:r>
            <a:endParaRPr lang="en-US" sz="1400" b="1" dirty="0">
              <a:latin typeface="Arial" panose="020B0604020202020204" pitchFamily="34" charset="0"/>
              <a:cs typeface="Arial" panose="020B0604020202020204" pitchFamily="34" charset="0"/>
            </a:endParaRPr>
          </a:p>
        </p:txBody>
      </p:sp>
      <p:sp>
        <p:nvSpPr>
          <p:cNvPr id="2" name="Rectangle 1"/>
          <p:cNvSpPr/>
          <p:nvPr/>
        </p:nvSpPr>
        <p:spPr>
          <a:xfrm>
            <a:off x="304801" y="1600200"/>
            <a:ext cx="8458200" cy="2862322"/>
          </a:xfrm>
          <a:prstGeom prst="rect">
            <a:avLst/>
          </a:prstGeom>
        </p:spPr>
        <p:txBody>
          <a:bodyPr wrap="square">
            <a:spAutoFit/>
          </a:bodyPr>
          <a:lstStyle/>
          <a:p>
            <a:pPr>
              <a:lnSpc>
                <a:spcPct val="150000"/>
              </a:lnSpc>
            </a:pPr>
            <a:r>
              <a:rPr lang="vi-VN" sz="2400" dirty="0" smtClean="0">
                <a:latin typeface="+mj-lt"/>
              </a:rPr>
              <a:t>Ngoài </a:t>
            </a:r>
            <a:r>
              <a:rPr lang="en-US" sz="2400" dirty="0" smtClean="0">
                <a:latin typeface="Times New Roman" pitchFamily="18" charset="0"/>
                <a:cs typeface="Times New Roman" pitchFamily="18" charset="0"/>
              </a:rPr>
              <a:t>ra</a:t>
            </a:r>
            <a:r>
              <a:rPr lang="en-US" sz="2400" dirty="0" smtClean="0">
                <a:latin typeface="+mj-lt"/>
              </a:rPr>
              <a:t> </a:t>
            </a:r>
            <a:r>
              <a:rPr lang="vi-VN" sz="2400" dirty="0" smtClean="0">
                <a:latin typeface="+mj-lt"/>
              </a:rPr>
              <a:t>luận văn có thể mở rộng và phát triển ở các hướng sau:</a:t>
            </a:r>
            <a:endParaRPr lang="en-US" sz="2400" dirty="0" smtClean="0">
              <a:latin typeface="+mj-lt"/>
            </a:endParaRPr>
          </a:p>
          <a:p>
            <a:pPr marL="342900" lvl="0" indent="-342900">
              <a:lnSpc>
                <a:spcPct val="150000"/>
              </a:lnSpc>
              <a:buFont typeface="Wingdings" pitchFamily="2" charset="2"/>
              <a:buChar char="q"/>
            </a:pPr>
            <a:r>
              <a:rPr lang="vi-VN" sz="2400" dirty="0" smtClean="0">
                <a:latin typeface="+mj-lt"/>
              </a:rPr>
              <a:t>Tăng số lớp dự đoán cảm xúc lên, tự động nhận diện các ý kiến không mang cảm xúc. </a:t>
            </a:r>
            <a:endParaRPr lang="en-US" sz="2400" dirty="0" smtClean="0">
              <a:latin typeface="+mj-lt"/>
            </a:endParaRPr>
          </a:p>
          <a:p>
            <a:pPr marL="342900" indent="-342900">
              <a:lnSpc>
                <a:spcPct val="150000"/>
              </a:lnSpc>
              <a:buFont typeface="Wingdings" pitchFamily="2" charset="2"/>
              <a:buChar char="q"/>
            </a:pPr>
            <a:r>
              <a:rPr lang="vi-VN" sz="2400" dirty="0" smtClean="0">
                <a:latin typeface="+mj-lt"/>
              </a:rPr>
              <a:t>Kết hợp nhiều phương pháp phân lớp khác nhau để nâng cao độ chính xác.</a:t>
            </a:r>
            <a:endParaRPr lang="en-US" sz="2400" dirty="0">
              <a:latin typeface="+mj-lt"/>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Hướng phát triển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129538171"/>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3693853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966655"/>
            <a:ext cx="8686800" cy="5632311"/>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smtClean="0">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400" smtClean="0">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400" dirty="0" smtClean="0">
                <a:latin typeface="Times New Roman" pitchFamily="18" charset="0"/>
                <a:cs typeface="Times New Roman" pitchFamily="18" charset="0"/>
              </a:rPr>
              <a:t>Thông tin phản hồi sản phẩm tại các trang bán hàng trực tuyến</a:t>
            </a:r>
            <a:endParaRPr lang="vi-VN" sz="2400" dirty="0">
              <a:latin typeface="Times New Roman" pitchFamily="18" charset="0"/>
              <a:cs typeface="Times New Roman" pitchFamily="18" charset="0"/>
            </a:endParaRPr>
          </a:p>
        </p:txBody>
      </p:sp>
      <p:sp>
        <p:nvSpPr>
          <p:cNvPr id="5" name="Oval 4"/>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767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sản phẩm và dịch vụ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Các doanh nghiệp </a:t>
            </a:r>
            <a:r>
              <a:rPr lang="en-US" sz="2400" dirty="0" smtClean="0">
                <a:latin typeface="Times New Roman" pitchFamily="18" charset="0"/>
                <a:cs typeface="Times New Roman" pitchFamily="18" charset="0"/>
              </a:rPr>
              <a:t>tìm </a:t>
            </a:r>
            <a:r>
              <a:rPr lang="en-US" sz="2400" dirty="0">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latin typeface="Times New Roman" pitchFamily="18" charset="0"/>
                <a:cs typeface="Times New Roman" pitchFamily="18" charset="0"/>
              </a:rPr>
              <a:t>Tìm ý kiến công chúng về các ứng cử viên và vấn đề chính trị.</a:t>
            </a: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Ứng dụng của việc phân tích ý kiến</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11741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Từ những thực tế ở trường Đại học Công Nghệ TP.HCM là việc phân tích đánh giá </a:t>
            </a:r>
            <a:r>
              <a:rPr lang="en-US" sz="2400" dirty="0">
                <a:latin typeface="Times New Roman" pitchFamily="18" charset="0"/>
                <a:cs typeface="Times New Roman" pitchFamily="18" charset="0"/>
              </a:rPr>
              <a:t>ý kiến</a:t>
            </a:r>
            <a:r>
              <a:rPr lang="en-US" sz="2400" dirty="0" smtClean="0">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a:t>
            </a:r>
            <a:r>
              <a:rPr lang="en-US" sz="2400" dirty="0" smtClean="0">
                <a:latin typeface="Times New Roman" pitchFamily="18" charset="0"/>
                <a:cs typeface="Times New Roman" pitchFamily="18" charset="0"/>
              </a:rPr>
              <a:t>thật.</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Lý do chọn đề tài</a:t>
            </a:r>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35956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5134"/>
            <a:ext cx="5789229"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5"/>
          <p:cNvSpPr>
            <a:spLocks noChangeArrowheads="1"/>
          </p:cNvSpPr>
          <p:nvPr/>
        </p:nvSpPr>
        <p:spPr bwMode="auto">
          <a:xfrm>
            <a:off x="29596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a:solidFill>
                  <a:srgbClr val="FFFFFF"/>
                </a:solidFill>
                <a:latin typeface="Times New Roman" pitchFamily="18" charset="0"/>
                <a:cs typeface="Times New Roman" pitchFamily="18" charset="0"/>
              </a:rPr>
              <a:t>I</a:t>
            </a:r>
            <a:r>
              <a:rPr lang="vi-VN" altLang="en-US" sz="3000" b="1" dirty="0" smtClean="0">
                <a:solidFill>
                  <a:srgbClr val="FFFFFF"/>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Giới Thiệu Đề </a:t>
            </a:r>
            <a:r>
              <a:rPr lang="en-US" sz="3200" b="1" dirty="0" smtClean="0">
                <a:solidFill>
                  <a:schemeClr val="bg1"/>
                </a:solidFill>
                <a:latin typeface="Times New Roman" pitchFamily="18" charset="0"/>
                <a:cs typeface="Times New Roman" pitchFamily="18" charset="0"/>
              </a:rPr>
              <a:t>Tài</a:t>
            </a:r>
            <a:endParaRPr lang="en-US" sz="3200" b="1" dirty="0">
              <a:latin typeface="Times New Roman" pitchFamily="18" charset="0"/>
              <a:cs typeface="Times New Roman" pitchFamily="18" charset="0"/>
            </a:endParaRPr>
          </a:p>
        </p:txBody>
      </p:sp>
      <p:sp>
        <p:nvSpPr>
          <p:cNvPr id="4" name="TextBox 3"/>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Tìm hiểu về các phương pháp phân tích ý kiến phân lớp dữ liệu.</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latin typeface="Times New Roman" pitchFamily="18" charset="0"/>
              <a:cs typeface="Times New Roman" pitchFamily="18" charset="0"/>
            </a:endParaRPr>
          </a:p>
        </p:txBody>
      </p:sp>
      <p:sp>
        <p:nvSpPr>
          <p:cNvPr id="5" name="TextBox 4"/>
          <p:cNvSpPr txBox="1"/>
          <p:nvPr/>
        </p:nvSpPr>
        <p:spPr>
          <a:xfrm>
            <a:off x="228600" y="1066800"/>
            <a:ext cx="7239000" cy="954107"/>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Mục tiêu luận văn</a:t>
            </a:r>
          </a:p>
          <a:p>
            <a:endParaRPr lang="en-US" sz="2800" b="1" dirty="0">
              <a:latin typeface="Times New Roman" pitchFamily="18" charset="0"/>
              <a:cs typeface="Times New Roman" pitchFamily="18" charset="0"/>
            </a:endParaRPr>
          </a:p>
        </p:txBody>
      </p:sp>
      <p:sp>
        <p:nvSpPr>
          <p:cNvPr id="6" name="Oval 5"/>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smtClean="0">
                <a:latin typeface="Arial" panose="020B0604020202020204" pitchFamily="34" charset="0"/>
                <a:cs typeface="Arial" panose="020B0604020202020204" pitchFamily="34" charset="0"/>
              </a:rPr>
              <a:t>5</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60293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19"/>
          <p:cNvSpPr txBox="1">
            <a:spLocks noChangeArrowheads="1"/>
          </p:cNvSpPr>
          <p:nvPr/>
        </p:nvSpPr>
        <p:spPr bwMode="auto">
          <a:xfrm>
            <a:off x="2677789" y="89748"/>
            <a:ext cx="58566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vi-VN" altLang="en-US" sz="3600" b="1" dirty="0" smtClean="0">
                <a:solidFill>
                  <a:srgbClr val="404040"/>
                </a:solidFill>
                <a:latin typeface="Arial" charset="0"/>
              </a:rPr>
              <a:t>Nội Dung Trình  Bày</a:t>
            </a:r>
            <a:endParaRPr lang="en-US" altLang="en-US" sz="3600" b="1" dirty="0">
              <a:solidFill>
                <a:srgbClr val="404040"/>
              </a:solidFill>
              <a:latin typeface="Arial" charset="0"/>
            </a:endParaRPr>
          </a:p>
        </p:txBody>
      </p:sp>
      <p:sp>
        <p:nvSpPr>
          <p:cNvPr id="33" name="Round Same Side Corner Rectangle 32"/>
          <p:cNvSpPr/>
          <p:nvPr/>
        </p:nvSpPr>
        <p:spPr>
          <a:xfrm rot="5400000">
            <a:off x="4695641" y="-561824"/>
            <a:ext cx="699337" cy="5166062"/>
          </a:xfrm>
          <a:prstGeom prst="round2SameRect">
            <a:avLst>
              <a:gd name="adj1" fmla="val 23321"/>
              <a:gd name="adj2" fmla="val 0"/>
            </a:avLst>
          </a:prstGeom>
          <a:solidFill>
            <a:srgbClr val="00B0F0"/>
          </a:soli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4" name="Round Same Side Corner Rectangle 33"/>
          <p:cNvSpPr/>
          <p:nvPr/>
        </p:nvSpPr>
        <p:spPr>
          <a:xfrm rot="16200000" flipH="1">
            <a:off x="1554453" y="1518762"/>
            <a:ext cx="699335" cy="1004888"/>
          </a:xfrm>
          <a:prstGeom prst="round2SameRect">
            <a:avLst>
              <a:gd name="adj1" fmla="val 34679"/>
              <a:gd name="adj2" fmla="val 0"/>
            </a:avLst>
          </a:prstGeom>
          <a:solidFill>
            <a:srgbClr val="00B0F0"/>
          </a:soli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Round Same Side Corner Rectangle 34"/>
          <p:cNvSpPr/>
          <p:nvPr/>
        </p:nvSpPr>
        <p:spPr>
          <a:xfrm rot="5400000">
            <a:off x="4695285" y="325216"/>
            <a:ext cx="685798" cy="5180315"/>
          </a:xfrm>
          <a:prstGeom prst="round2SameRect">
            <a:avLst>
              <a:gd name="adj1" fmla="val 23321"/>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9" name="Round Same Side Corner Rectangle 38"/>
          <p:cNvSpPr/>
          <p:nvPr/>
        </p:nvSpPr>
        <p:spPr>
          <a:xfrm rot="16200000" flipH="1">
            <a:off x="1544002" y="2429191"/>
            <a:ext cx="707098" cy="1004888"/>
          </a:xfrm>
          <a:prstGeom prst="round2SameRect">
            <a:avLst>
              <a:gd name="adj1" fmla="val 34679"/>
              <a:gd name="adj2" fmla="val 0"/>
            </a:avLst>
          </a:prstGeom>
          <a:ln/>
        </p:spPr>
        <p:style>
          <a:lnRef idx="1">
            <a:schemeClr val="accent4"/>
          </a:lnRef>
          <a:fillRef idx="3">
            <a:schemeClr val="accent4"/>
          </a:fillRef>
          <a:effectRef idx="2">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40" name="Round Same Side Corner Rectangle 39"/>
          <p:cNvSpPr/>
          <p:nvPr/>
        </p:nvSpPr>
        <p:spPr>
          <a:xfrm rot="5400000">
            <a:off x="4683957" y="1241324"/>
            <a:ext cx="722701" cy="5166062"/>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1" name="Round Same Side Corner Rectangle 40"/>
          <p:cNvSpPr/>
          <p:nvPr/>
        </p:nvSpPr>
        <p:spPr>
          <a:xfrm rot="16200000" flipH="1">
            <a:off x="1542771" y="3317586"/>
            <a:ext cx="722701" cy="1004888"/>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2" name="Round Same Side Corner Rectangle 41"/>
          <p:cNvSpPr/>
          <p:nvPr/>
        </p:nvSpPr>
        <p:spPr>
          <a:xfrm rot="5400000">
            <a:off x="4713519" y="2190581"/>
            <a:ext cx="663575" cy="5166062"/>
          </a:xfrm>
          <a:prstGeom prst="round2SameRect">
            <a:avLst>
              <a:gd name="adj1" fmla="val 23321"/>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3" name="Round Same Side Corner Rectangle 42"/>
          <p:cNvSpPr/>
          <p:nvPr/>
        </p:nvSpPr>
        <p:spPr>
          <a:xfrm rot="16200000" flipH="1">
            <a:off x="1563396" y="4271168"/>
            <a:ext cx="663573" cy="1004888"/>
          </a:xfrm>
          <a:prstGeom prst="round2SameRect">
            <a:avLst>
              <a:gd name="adj1" fmla="val 34679"/>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45" name="TextBox 8"/>
          <p:cNvSpPr txBox="1">
            <a:spLocks noChangeArrowheads="1"/>
          </p:cNvSpPr>
          <p:nvPr/>
        </p:nvSpPr>
        <p:spPr bwMode="auto">
          <a:xfrm rot="10800000">
            <a:off x="1507904" y="1778817"/>
            <a:ext cx="380232"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a:t>
            </a:r>
            <a:endParaRPr lang="en-US" sz="2800" b="1" dirty="0">
              <a:solidFill>
                <a:schemeClr val="bg1"/>
              </a:solidFill>
              <a:latin typeface="Comic Sans MS" pitchFamily="66" charset="0"/>
            </a:endParaRPr>
          </a:p>
        </p:txBody>
      </p:sp>
      <p:sp>
        <p:nvSpPr>
          <p:cNvPr id="46" name="TextBox 33"/>
          <p:cNvSpPr txBox="1">
            <a:spLocks noChangeArrowheads="1"/>
          </p:cNvSpPr>
          <p:nvPr/>
        </p:nvSpPr>
        <p:spPr bwMode="auto">
          <a:xfrm rot="10800000">
            <a:off x="1457389" y="2650866"/>
            <a:ext cx="578928" cy="523220"/>
          </a:xfrm>
          <a:prstGeom prst="rect">
            <a:avLst/>
          </a:prstGeom>
          <a:noFill/>
          <a:ln w="9525">
            <a:noFill/>
            <a:miter lim="800000"/>
            <a:headEnd/>
            <a:tailEnd/>
          </a:ln>
        </p:spPr>
        <p:txBody>
          <a:bodyPr wrap="square" anchor="ctr">
            <a:spAutoFit/>
          </a:bodyPr>
          <a:lstStyle/>
          <a:p>
            <a:pPr algn="ctr"/>
            <a:r>
              <a:rPr lang="en-US" sz="2800" b="1" dirty="0" smtClean="0">
                <a:solidFill>
                  <a:schemeClr val="bg1"/>
                </a:solidFill>
                <a:latin typeface="Comic Sans MS" pitchFamily="66" charset="0"/>
              </a:rPr>
              <a:t>II</a:t>
            </a:r>
            <a:endParaRPr lang="en-US" sz="2800" b="1" dirty="0">
              <a:solidFill>
                <a:schemeClr val="bg1"/>
              </a:solidFill>
              <a:latin typeface="Comic Sans MS" pitchFamily="66" charset="0"/>
            </a:endParaRPr>
          </a:p>
        </p:txBody>
      </p:sp>
      <p:sp>
        <p:nvSpPr>
          <p:cNvPr id="47" name="TextBox 34"/>
          <p:cNvSpPr txBox="1">
            <a:spLocks noChangeArrowheads="1"/>
          </p:cNvSpPr>
          <p:nvPr/>
        </p:nvSpPr>
        <p:spPr bwMode="auto">
          <a:xfrm rot="10800000">
            <a:off x="1460300" y="3541957"/>
            <a:ext cx="77136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III</a:t>
            </a:r>
            <a:endParaRPr lang="en-US" sz="2800" b="1" dirty="0">
              <a:solidFill>
                <a:schemeClr val="bg1"/>
              </a:solidFill>
              <a:latin typeface="Comic Sans MS" pitchFamily="66" charset="0"/>
            </a:endParaRPr>
          </a:p>
        </p:txBody>
      </p:sp>
      <p:sp>
        <p:nvSpPr>
          <p:cNvPr id="48" name="TextBox 35"/>
          <p:cNvSpPr txBox="1">
            <a:spLocks noChangeArrowheads="1"/>
          </p:cNvSpPr>
          <p:nvPr/>
        </p:nvSpPr>
        <p:spPr bwMode="auto">
          <a:xfrm>
            <a:off x="1451039" y="4477794"/>
            <a:ext cx="622286" cy="523220"/>
          </a:xfrm>
          <a:prstGeom prst="rect">
            <a:avLst/>
          </a:prstGeom>
          <a:noFill/>
          <a:ln w="9525">
            <a:noFill/>
            <a:miter lim="800000"/>
            <a:headEnd/>
            <a:tailEnd/>
          </a:ln>
        </p:spPr>
        <p:txBody>
          <a:bodyPr wrap="none" anchor="ctr">
            <a:spAutoFit/>
          </a:bodyPr>
          <a:lstStyle/>
          <a:p>
            <a:pPr algn="ctr"/>
            <a:r>
              <a:rPr lang="en-US" sz="2800" b="1" dirty="0" smtClean="0">
                <a:solidFill>
                  <a:schemeClr val="bg1"/>
                </a:solidFill>
                <a:latin typeface="Comic Sans MS" pitchFamily="66" charset="0"/>
              </a:rPr>
              <a:t>IV</a:t>
            </a:r>
            <a:endParaRPr lang="en-US" sz="2800" b="1" dirty="0">
              <a:solidFill>
                <a:schemeClr val="bg1"/>
              </a:solidFill>
              <a:latin typeface="Comic Sans MS" pitchFamily="66" charset="0"/>
            </a:endParaRPr>
          </a:p>
        </p:txBody>
      </p:sp>
      <p:sp>
        <p:nvSpPr>
          <p:cNvPr id="49" name="Rectangle 32"/>
          <p:cNvSpPr>
            <a:spLocks noChangeArrowheads="1"/>
          </p:cNvSpPr>
          <p:nvPr/>
        </p:nvSpPr>
        <p:spPr bwMode="auto">
          <a:xfrm>
            <a:off x="2526594" y="1804866"/>
            <a:ext cx="3755435" cy="523220"/>
          </a:xfrm>
          <a:prstGeom prst="rect">
            <a:avLst/>
          </a:prstGeom>
          <a:noFill/>
          <a:ln w="9525">
            <a:noFill/>
            <a:miter lim="800000"/>
            <a:headEnd/>
            <a:tailEnd/>
          </a:ln>
        </p:spPr>
        <p:txBody>
          <a:bodyPr wrap="square">
            <a:spAutoFit/>
          </a:bodyPr>
          <a:lstStyle/>
          <a:p>
            <a:r>
              <a:rPr lang="en-US" sz="2800" b="1" dirty="0" smtClean="0">
                <a:solidFill>
                  <a:schemeClr val="bg1"/>
                </a:solidFill>
                <a:latin typeface="Times New Roman" pitchFamily="18" charset="0"/>
                <a:cs typeface="Times New Roman" pitchFamily="18" charset="0"/>
              </a:rPr>
              <a:t>Đặt Vấn Đề</a:t>
            </a:r>
            <a:endParaRPr lang="en-US" sz="2800" b="1" dirty="0">
              <a:latin typeface="Times New Roman" pitchFamily="18" charset="0"/>
              <a:cs typeface="Times New Roman" pitchFamily="18" charset="0"/>
            </a:endParaRPr>
          </a:p>
        </p:txBody>
      </p:sp>
      <p:sp>
        <p:nvSpPr>
          <p:cNvPr id="50" name="Rectangle 37"/>
          <p:cNvSpPr>
            <a:spLocks noChangeArrowheads="1"/>
          </p:cNvSpPr>
          <p:nvPr/>
        </p:nvSpPr>
        <p:spPr bwMode="auto">
          <a:xfrm>
            <a:off x="2448026" y="2705077"/>
            <a:ext cx="3779837" cy="523220"/>
          </a:xfrm>
          <a:prstGeom prst="rect">
            <a:avLst/>
          </a:prstGeom>
          <a:noFill/>
          <a:ln w="9525">
            <a:noFill/>
            <a:miter lim="800000"/>
            <a:headEnd/>
            <a:tailEnd/>
          </a:ln>
        </p:spPr>
        <p:txBody>
          <a:bodyPr>
            <a:spAutoFit/>
          </a:bodyPr>
          <a:lstStyle/>
          <a:p>
            <a:r>
              <a:rPr lang="en-US" sz="2800" b="1" dirty="0" smtClean="0">
                <a:solidFill>
                  <a:schemeClr val="bg1"/>
                </a:solidFill>
                <a:latin typeface="Times New Roman" pitchFamily="18" charset="0"/>
                <a:cs typeface="Times New Roman" pitchFamily="18" charset="0"/>
              </a:rPr>
              <a:t>Nội Dung Nghiên Cứu</a:t>
            </a:r>
            <a:endParaRPr lang="en-US" sz="2800" b="1" dirty="0">
              <a:latin typeface="Times New Roman" pitchFamily="18" charset="0"/>
              <a:cs typeface="Times New Roman" pitchFamily="18" charset="0"/>
            </a:endParaRPr>
          </a:p>
        </p:txBody>
      </p:sp>
      <p:sp>
        <p:nvSpPr>
          <p:cNvPr id="51" name="Rectangle 38"/>
          <p:cNvSpPr>
            <a:spLocks noChangeArrowheads="1"/>
          </p:cNvSpPr>
          <p:nvPr/>
        </p:nvSpPr>
        <p:spPr bwMode="auto">
          <a:xfrm>
            <a:off x="2431271" y="3541957"/>
            <a:ext cx="4502929"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Thực Nghiệm Và Đánh Giá</a:t>
            </a:r>
          </a:p>
        </p:txBody>
      </p:sp>
      <p:sp>
        <p:nvSpPr>
          <p:cNvPr id="52" name="Rectangle 39"/>
          <p:cNvSpPr>
            <a:spLocks noChangeArrowheads="1"/>
          </p:cNvSpPr>
          <p:nvPr/>
        </p:nvSpPr>
        <p:spPr bwMode="auto">
          <a:xfrm>
            <a:off x="2496114" y="4489794"/>
            <a:ext cx="5504886" cy="523220"/>
          </a:xfrm>
          <a:prstGeom prst="rect">
            <a:avLst/>
          </a:prstGeom>
          <a:noFill/>
          <a:ln w="9525">
            <a:noFill/>
            <a:miter lim="800000"/>
            <a:headEnd/>
            <a:tailEnd/>
          </a:ln>
        </p:spPr>
        <p:txBody>
          <a:bodyPr wrap="square">
            <a:spAutoFit/>
          </a:bodyPr>
          <a:lstStyle/>
          <a:p>
            <a:r>
              <a:rPr lang="en-US" sz="2800" b="1" dirty="0">
                <a:solidFill>
                  <a:schemeClr val="bg1"/>
                </a:solidFill>
                <a:latin typeface="Times New Roman" pitchFamily="18" charset="0"/>
                <a:cs typeface="Times New Roman" pitchFamily="18" charset="0"/>
              </a:rPr>
              <a:t>Kết Luận Và Hướng Phát Triển</a:t>
            </a:r>
          </a:p>
        </p:txBody>
      </p:sp>
      <p:sp>
        <p:nvSpPr>
          <p:cNvPr id="20" name="Oval 19"/>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6</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4513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down)">
                                      <p:cBhvr>
                                        <p:cTn id="49" dur="500"/>
                                        <p:tgtEl>
                                          <p:spTgt spid="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2" presetClass="emph" presetSubtype="0" fill="hold" grpId="1" nodeType="clickEffect">
                                  <p:stCondLst>
                                    <p:cond delay="0"/>
                                  </p:stCondLst>
                                  <p:childTnLst>
                                    <p:animRot by="120000">
                                      <p:cBhvr>
                                        <p:cTn id="56" dur="100" fill="hold">
                                          <p:stCondLst>
                                            <p:cond delay="0"/>
                                          </p:stCondLst>
                                        </p:cTn>
                                        <p:tgtEl>
                                          <p:spTgt spid="35"/>
                                        </p:tgtEl>
                                        <p:attrNameLst>
                                          <p:attrName>r</p:attrName>
                                        </p:attrNameLst>
                                      </p:cBhvr>
                                    </p:animRot>
                                    <p:animRot by="-240000">
                                      <p:cBhvr>
                                        <p:cTn id="57" dur="200" fill="hold">
                                          <p:stCondLst>
                                            <p:cond delay="200"/>
                                          </p:stCondLst>
                                        </p:cTn>
                                        <p:tgtEl>
                                          <p:spTgt spid="35"/>
                                        </p:tgtEl>
                                        <p:attrNameLst>
                                          <p:attrName>r</p:attrName>
                                        </p:attrNameLst>
                                      </p:cBhvr>
                                    </p:animRot>
                                    <p:animRot by="240000">
                                      <p:cBhvr>
                                        <p:cTn id="58" dur="200" fill="hold">
                                          <p:stCondLst>
                                            <p:cond delay="400"/>
                                          </p:stCondLst>
                                        </p:cTn>
                                        <p:tgtEl>
                                          <p:spTgt spid="35"/>
                                        </p:tgtEl>
                                        <p:attrNameLst>
                                          <p:attrName>r</p:attrName>
                                        </p:attrNameLst>
                                      </p:cBhvr>
                                    </p:animRot>
                                    <p:animRot by="-240000">
                                      <p:cBhvr>
                                        <p:cTn id="59" dur="200" fill="hold">
                                          <p:stCondLst>
                                            <p:cond delay="600"/>
                                          </p:stCondLst>
                                        </p:cTn>
                                        <p:tgtEl>
                                          <p:spTgt spid="35"/>
                                        </p:tgtEl>
                                        <p:attrNameLst>
                                          <p:attrName>r</p:attrName>
                                        </p:attrNameLst>
                                      </p:cBhvr>
                                    </p:animRot>
                                    <p:animRot by="120000">
                                      <p:cBhvr>
                                        <p:cTn id="60" dur="200" fill="hold">
                                          <p:stCondLst>
                                            <p:cond delay="800"/>
                                          </p:stCondLst>
                                        </p:cTn>
                                        <p:tgtEl>
                                          <p:spTgt spid="35"/>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9"/>
                                        </p:tgtEl>
                                        <p:attrNameLst>
                                          <p:attrName>r</p:attrName>
                                        </p:attrNameLst>
                                      </p:cBhvr>
                                    </p:animRot>
                                    <p:animRot by="-240000">
                                      <p:cBhvr>
                                        <p:cTn id="63" dur="200" fill="hold">
                                          <p:stCondLst>
                                            <p:cond delay="200"/>
                                          </p:stCondLst>
                                        </p:cTn>
                                        <p:tgtEl>
                                          <p:spTgt spid="39"/>
                                        </p:tgtEl>
                                        <p:attrNameLst>
                                          <p:attrName>r</p:attrName>
                                        </p:attrNameLst>
                                      </p:cBhvr>
                                    </p:animRot>
                                    <p:animRot by="240000">
                                      <p:cBhvr>
                                        <p:cTn id="64" dur="200" fill="hold">
                                          <p:stCondLst>
                                            <p:cond delay="400"/>
                                          </p:stCondLst>
                                        </p:cTn>
                                        <p:tgtEl>
                                          <p:spTgt spid="39"/>
                                        </p:tgtEl>
                                        <p:attrNameLst>
                                          <p:attrName>r</p:attrName>
                                        </p:attrNameLst>
                                      </p:cBhvr>
                                    </p:animRot>
                                    <p:animRot by="-240000">
                                      <p:cBhvr>
                                        <p:cTn id="65" dur="200" fill="hold">
                                          <p:stCondLst>
                                            <p:cond delay="600"/>
                                          </p:stCondLst>
                                        </p:cTn>
                                        <p:tgtEl>
                                          <p:spTgt spid="39"/>
                                        </p:tgtEl>
                                        <p:attrNameLst>
                                          <p:attrName>r</p:attrName>
                                        </p:attrNameLst>
                                      </p:cBhvr>
                                    </p:animRot>
                                    <p:animRot by="120000">
                                      <p:cBhvr>
                                        <p:cTn id="66" dur="200" fill="hold">
                                          <p:stCondLst>
                                            <p:cond delay="800"/>
                                          </p:stCondLst>
                                        </p:cTn>
                                        <p:tgtEl>
                                          <p:spTgt spid="39"/>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46"/>
                                        </p:tgtEl>
                                        <p:attrNameLst>
                                          <p:attrName>r</p:attrName>
                                        </p:attrNameLst>
                                      </p:cBhvr>
                                    </p:animRot>
                                    <p:animRot by="-240000">
                                      <p:cBhvr>
                                        <p:cTn id="69" dur="200" fill="hold">
                                          <p:stCondLst>
                                            <p:cond delay="200"/>
                                          </p:stCondLst>
                                        </p:cTn>
                                        <p:tgtEl>
                                          <p:spTgt spid="46"/>
                                        </p:tgtEl>
                                        <p:attrNameLst>
                                          <p:attrName>r</p:attrName>
                                        </p:attrNameLst>
                                      </p:cBhvr>
                                    </p:animRot>
                                    <p:animRot by="240000">
                                      <p:cBhvr>
                                        <p:cTn id="70" dur="200" fill="hold">
                                          <p:stCondLst>
                                            <p:cond delay="400"/>
                                          </p:stCondLst>
                                        </p:cTn>
                                        <p:tgtEl>
                                          <p:spTgt spid="46"/>
                                        </p:tgtEl>
                                        <p:attrNameLst>
                                          <p:attrName>r</p:attrName>
                                        </p:attrNameLst>
                                      </p:cBhvr>
                                    </p:animRot>
                                    <p:animRot by="-240000">
                                      <p:cBhvr>
                                        <p:cTn id="71" dur="200" fill="hold">
                                          <p:stCondLst>
                                            <p:cond delay="600"/>
                                          </p:stCondLst>
                                        </p:cTn>
                                        <p:tgtEl>
                                          <p:spTgt spid="46"/>
                                        </p:tgtEl>
                                        <p:attrNameLst>
                                          <p:attrName>r</p:attrName>
                                        </p:attrNameLst>
                                      </p:cBhvr>
                                    </p:animRot>
                                    <p:animRot by="120000">
                                      <p:cBhvr>
                                        <p:cTn id="72" dur="200" fill="hold">
                                          <p:stCondLst>
                                            <p:cond delay="800"/>
                                          </p:stCondLst>
                                        </p:cTn>
                                        <p:tgtEl>
                                          <p:spTgt spid="46"/>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50"/>
                                        </p:tgtEl>
                                        <p:attrNameLst>
                                          <p:attrName>r</p:attrName>
                                        </p:attrNameLst>
                                      </p:cBhvr>
                                    </p:animRot>
                                    <p:animRot by="-240000">
                                      <p:cBhvr>
                                        <p:cTn id="75" dur="200" fill="hold">
                                          <p:stCondLst>
                                            <p:cond delay="200"/>
                                          </p:stCondLst>
                                        </p:cTn>
                                        <p:tgtEl>
                                          <p:spTgt spid="50"/>
                                        </p:tgtEl>
                                        <p:attrNameLst>
                                          <p:attrName>r</p:attrName>
                                        </p:attrNameLst>
                                      </p:cBhvr>
                                    </p:animRot>
                                    <p:animRot by="240000">
                                      <p:cBhvr>
                                        <p:cTn id="76" dur="200" fill="hold">
                                          <p:stCondLst>
                                            <p:cond delay="400"/>
                                          </p:stCondLst>
                                        </p:cTn>
                                        <p:tgtEl>
                                          <p:spTgt spid="50"/>
                                        </p:tgtEl>
                                        <p:attrNameLst>
                                          <p:attrName>r</p:attrName>
                                        </p:attrNameLst>
                                      </p:cBhvr>
                                    </p:animRot>
                                    <p:animRot by="-240000">
                                      <p:cBhvr>
                                        <p:cTn id="77" dur="200" fill="hold">
                                          <p:stCondLst>
                                            <p:cond delay="600"/>
                                          </p:stCondLst>
                                        </p:cTn>
                                        <p:tgtEl>
                                          <p:spTgt spid="50"/>
                                        </p:tgtEl>
                                        <p:attrNameLst>
                                          <p:attrName>r</p:attrName>
                                        </p:attrNameLst>
                                      </p:cBhvr>
                                    </p:animRot>
                                    <p:animRot by="120000">
                                      <p:cBhvr>
                                        <p:cTn id="78" dur="200" fill="hold">
                                          <p:stCondLst>
                                            <p:cond delay="800"/>
                                          </p:stCondLst>
                                        </p:cTn>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5" grpId="1" animBg="1"/>
      <p:bldP spid="39" grpId="0" animBg="1"/>
      <p:bldP spid="39" grpId="1" animBg="1"/>
      <p:bldP spid="40" grpId="0" animBg="1"/>
      <p:bldP spid="41" grpId="0" animBg="1"/>
      <p:bldP spid="42" grpId="0" animBg="1"/>
      <p:bldP spid="43" grpId="0" animBg="1"/>
      <p:bldP spid="45" grpId="0"/>
      <p:bldP spid="46" grpId="0"/>
      <p:bldP spid="46" grpId="1"/>
      <p:bldP spid="47" grpId="0"/>
      <p:bldP spid="48" grpId="0"/>
      <p:bldP spid="49" grpId="0"/>
      <p:bldP spid="50" grpId="0"/>
      <p:bldP spid="50" grpId="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9646" y="115134"/>
            <a:ext cx="5422353" cy="64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5"/>
          <p:cNvSpPr>
            <a:spLocks noChangeArrowheads="1"/>
          </p:cNvSpPr>
          <p:nvPr/>
        </p:nvSpPr>
        <p:spPr bwMode="auto">
          <a:xfrm>
            <a:off x="3112046" y="161567"/>
            <a:ext cx="5041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Palatino Linotype" pitchFamily="18" charset="0"/>
                <a:cs typeface="Arial" charset="0"/>
              </a:defRPr>
            </a:lvl1pPr>
            <a:lvl2pPr marL="742950" indent="-285750" eaLnBrk="0" hangingPunct="0">
              <a:defRPr>
                <a:solidFill>
                  <a:schemeClr val="tx1"/>
                </a:solidFill>
                <a:latin typeface="Palatino Linotype" pitchFamily="18" charset="0"/>
                <a:cs typeface="Arial" charset="0"/>
              </a:defRPr>
            </a:lvl2pPr>
            <a:lvl3pPr marL="1143000" indent="-228600" eaLnBrk="0" hangingPunct="0">
              <a:defRPr>
                <a:solidFill>
                  <a:schemeClr val="tx1"/>
                </a:solidFill>
                <a:latin typeface="Palatino Linotype" pitchFamily="18" charset="0"/>
                <a:cs typeface="Arial" charset="0"/>
              </a:defRPr>
            </a:lvl3pPr>
            <a:lvl4pPr marL="1600200" indent="-228600" eaLnBrk="0" hangingPunct="0">
              <a:defRPr>
                <a:solidFill>
                  <a:schemeClr val="tx1"/>
                </a:solidFill>
                <a:latin typeface="Palatino Linotype" pitchFamily="18" charset="0"/>
                <a:cs typeface="Arial" charset="0"/>
              </a:defRPr>
            </a:lvl4pPr>
            <a:lvl5pPr marL="2057400" indent="-228600" eaLnBrk="0" hangingPunct="0">
              <a:defRPr>
                <a:solidFill>
                  <a:schemeClr val="tx1"/>
                </a:solidFill>
                <a:latin typeface="Palatino Linotype" pitchFamily="18" charset="0"/>
                <a:cs typeface="Arial" charset="0"/>
              </a:defRPr>
            </a:lvl5pPr>
            <a:lvl6pPr marL="2514600" indent="-228600" eaLnBrk="0" fontAlgn="base" hangingPunct="0">
              <a:spcBef>
                <a:spcPct val="0"/>
              </a:spcBef>
              <a:spcAft>
                <a:spcPct val="0"/>
              </a:spcAft>
              <a:defRPr>
                <a:solidFill>
                  <a:schemeClr val="tx1"/>
                </a:solidFill>
                <a:latin typeface="Palatino Linotype" pitchFamily="18" charset="0"/>
                <a:cs typeface="Arial" charset="0"/>
              </a:defRPr>
            </a:lvl6pPr>
            <a:lvl7pPr marL="2971800" indent="-228600" eaLnBrk="0" fontAlgn="base" hangingPunct="0">
              <a:spcBef>
                <a:spcPct val="0"/>
              </a:spcBef>
              <a:spcAft>
                <a:spcPct val="0"/>
              </a:spcAft>
              <a:defRPr>
                <a:solidFill>
                  <a:schemeClr val="tx1"/>
                </a:solidFill>
                <a:latin typeface="Palatino Linotype" pitchFamily="18" charset="0"/>
                <a:cs typeface="Arial" charset="0"/>
              </a:defRPr>
            </a:lvl7pPr>
            <a:lvl8pPr marL="3429000" indent="-228600" eaLnBrk="0" fontAlgn="base" hangingPunct="0">
              <a:spcBef>
                <a:spcPct val="0"/>
              </a:spcBef>
              <a:spcAft>
                <a:spcPct val="0"/>
              </a:spcAft>
              <a:defRPr>
                <a:solidFill>
                  <a:schemeClr val="tx1"/>
                </a:solidFill>
                <a:latin typeface="Palatino Linotype" pitchFamily="18" charset="0"/>
                <a:cs typeface="Arial" charset="0"/>
              </a:defRPr>
            </a:lvl8pPr>
            <a:lvl9pPr marL="3886200" indent="-228600" eaLnBrk="0" fontAlgn="base" hangingPunct="0">
              <a:spcBef>
                <a:spcPct val="0"/>
              </a:spcBef>
              <a:spcAft>
                <a:spcPct val="0"/>
              </a:spcAft>
              <a:defRPr>
                <a:solidFill>
                  <a:schemeClr val="tx1"/>
                </a:solidFill>
                <a:latin typeface="Palatino Linotype" pitchFamily="18" charset="0"/>
                <a:cs typeface="Arial" charset="0"/>
              </a:defRPr>
            </a:lvl9pPr>
          </a:lstStyle>
          <a:p>
            <a:pPr algn="ctr" eaLnBrk="1" hangingPunct="1"/>
            <a:r>
              <a:rPr lang="en-US" altLang="en-US" sz="3000" b="1" dirty="0" smtClean="0">
                <a:solidFill>
                  <a:srgbClr val="FFFFFF"/>
                </a:solidFill>
                <a:latin typeface="+mj-lt"/>
              </a:rPr>
              <a:t>II</a:t>
            </a:r>
            <a:r>
              <a:rPr lang="vi-VN" altLang="en-US" sz="3000" b="1" dirty="0" smtClean="0">
                <a:solidFill>
                  <a:srgbClr val="FFFFFF"/>
                </a:solidFill>
                <a:latin typeface="+mj-lt"/>
              </a:rPr>
              <a:t>. </a:t>
            </a:r>
            <a:r>
              <a:rPr lang="en-US" altLang="en-US" sz="3200" b="1" dirty="0" smtClean="0">
                <a:solidFill>
                  <a:schemeClr val="bg1"/>
                </a:solidFill>
                <a:latin typeface="Times New Roman" pitchFamily="18" charset="0"/>
                <a:cs typeface="Times New Roman" pitchFamily="18" charset="0"/>
              </a:rPr>
              <a:t>Nội Dung Nghiên Cứu</a:t>
            </a:r>
            <a:endParaRPr lang="en-US" sz="3200" b="1" dirty="0">
              <a:latin typeface="Times New Roman" pitchFamily="18" charset="0"/>
              <a:cs typeface="Times New Roman" pitchFamily="18" charset="0"/>
            </a:endParaRPr>
          </a:p>
        </p:txBody>
      </p:sp>
      <p:sp>
        <p:nvSpPr>
          <p:cNvPr id="7" name="TextBox 6"/>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latin typeface="Times New Roman" pitchFamily="18" charset="0"/>
                <a:cs typeface="Times New Roman" pitchFamily="18" charset="0"/>
              </a:rPr>
              <a:t>P</a:t>
            </a:r>
            <a:r>
              <a:rPr lang="vi-VN" sz="2400" dirty="0" smtClean="0">
                <a:latin typeface="Times New Roman" pitchFamily="18" charset="0"/>
                <a:cs typeface="Times New Roman" pitchFamily="18" charset="0"/>
              </a:rPr>
              <a:t>hân </a:t>
            </a:r>
            <a:r>
              <a:rPr lang="vi-VN" sz="2400" dirty="0">
                <a:latin typeface="Times New Roman" pitchFamily="18" charset="0"/>
                <a:cs typeface="Times New Roman" pitchFamily="18" charset="0"/>
              </a:rPr>
              <a:t>tích ý kiến được chia làm 4 hướng nghiên cứu </a:t>
            </a:r>
            <a:r>
              <a:rPr lang="vi-VN" sz="2400" dirty="0" smtClean="0">
                <a:latin typeface="Times New Roman" pitchFamily="18" charset="0"/>
                <a:cs typeface="Times New Roman" pitchFamily="18" charset="0"/>
              </a:rPr>
              <a:t>chính:</a:t>
            </a:r>
            <a:endParaRPr lang="vi-VN" sz="2400" dirty="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Phân </a:t>
            </a:r>
            <a:r>
              <a:rPr lang="vi-VN" sz="2400" dirty="0">
                <a:latin typeface="Times New Roman" pitchFamily="18" charset="0"/>
                <a:cs typeface="Times New Roman" pitchFamily="18" charset="0"/>
              </a:rPr>
              <a:t>lớp chủ </a:t>
            </a:r>
            <a:r>
              <a:rPr lang="vi-VN" sz="2400" dirty="0" smtClean="0">
                <a:latin typeface="Times New Roman" pitchFamily="18" charset="0"/>
                <a:cs typeface="Times New Roman" pitchFamily="18" charset="0"/>
              </a:rPr>
              <a:t>quan.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latin typeface="Times New Roman" pitchFamily="18" charset="0"/>
                <a:cs typeface="Times New Roman" pitchFamily="18" charset="0"/>
              </a:rPr>
              <a:t>Phân </a:t>
            </a:r>
            <a:r>
              <a:rPr lang="vi-VN" sz="2400" b="1" dirty="0">
                <a:latin typeface="Times New Roman" pitchFamily="18" charset="0"/>
                <a:cs typeface="Times New Roman" pitchFamily="18" charset="0"/>
              </a:rPr>
              <a:t>lớp cảm </a:t>
            </a:r>
            <a:r>
              <a:rPr lang="vi-VN" sz="2400" b="1" dirty="0" smtClean="0">
                <a:latin typeface="Times New Roman" pitchFamily="18" charset="0"/>
                <a:cs typeface="Times New Roman" pitchFamily="18" charset="0"/>
              </a:rPr>
              <a:t>xúc.</a:t>
            </a:r>
            <a:endParaRPr lang="en-US" sz="2400" b="1"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Tóm </a:t>
            </a:r>
            <a:r>
              <a:rPr lang="vi-VN" sz="2400" dirty="0">
                <a:latin typeface="Times New Roman" pitchFamily="18" charset="0"/>
                <a:cs typeface="Times New Roman" pitchFamily="18" charset="0"/>
              </a:rPr>
              <a:t>tắt ý </a:t>
            </a:r>
            <a:r>
              <a:rPr lang="vi-VN" sz="2400" dirty="0" smtClean="0">
                <a:latin typeface="Times New Roman" pitchFamily="18" charset="0"/>
                <a:cs typeface="Times New Roman" pitchFamily="18" charset="0"/>
              </a:rPr>
              <a:t>kiến.</a:t>
            </a:r>
            <a:endParaRPr lang="en-US" sz="2400" dirty="0" smtClean="0">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latin typeface="Times New Roman" pitchFamily="18" charset="0"/>
                <a:cs typeface="Times New Roman" pitchFamily="18" charset="0"/>
              </a:rPr>
              <a:t>Khai </a:t>
            </a:r>
            <a:r>
              <a:rPr lang="vi-VN" sz="2400" dirty="0">
                <a:latin typeface="Times New Roman" pitchFamily="18" charset="0"/>
                <a:cs typeface="Times New Roman" pitchFamily="18" charset="0"/>
              </a:rPr>
              <a:t>thác ý kiến trên đặc </a:t>
            </a:r>
            <a:r>
              <a:rPr lang="vi-VN" sz="2400" dirty="0" smtClean="0">
                <a:latin typeface="Times New Roman" pitchFamily="18" charset="0"/>
                <a:cs typeface="Times New Roman" pitchFamily="18" charset="0"/>
              </a:rPr>
              <a:t>trưng.</a:t>
            </a:r>
            <a:endParaRPr lang="en-US" sz="2400" dirty="0">
              <a:latin typeface="Times New Roman" pitchFamily="18" charset="0"/>
              <a:cs typeface="Times New Roman" pitchFamily="18" charset="0"/>
            </a:endParaRPr>
          </a:p>
        </p:txBody>
      </p:sp>
      <p:sp>
        <p:nvSpPr>
          <p:cNvPr id="8" name="Oval 7"/>
          <p:cNvSpPr/>
          <p:nvPr/>
        </p:nvSpPr>
        <p:spPr>
          <a:xfrm>
            <a:off x="8534400" y="62484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vi-VN" sz="1400" b="1" dirty="0">
                <a:latin typeface="Arial" panose="020B0604020202020204" pitchFamily="34" charset="0"/>
                <a:cs typeface="Arial" panose="020B0604020202020204" pitchFamily="34" charset="0"/>
              </a:rPr>
              <a:t>7</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Phân tích ý kiến</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3803610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5520</TotalTime>
  <Words>1951</Words>
  <Application>Microsoft Office PowerPoint</Application>
  <PresentationFormat>On-screen Show (4:3)</PresentationFormat>
  <Paragraphs>405</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Minh Quan</dc:creator>
  <cp:lastModifiedBy>MinQua</cp:lastModifiedBy>
  <cp:revision>525</cp:revision>
  <cp:lastPrinted>2018-09-29T03:41:54Z</cp:lastPrinted>
  <dcterms:created xsi:type="dcterms:W3CDTF">2006-08-16T00:00:00Z</dcterms:created>
  <dcterms:modified xsi:type="dcterms:W3CDTF">2020-12-20T05:41:56Z</dcterms:modified>
</cp:coreProperties>
</file>