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21" r:id="rId3"/>
    <p:sldId id="370" r:id="rId4"/>
    <p:sldId id="371" r:id="rId5"/>
    <p:sldId id="372" r:id="rId6"/>
    <p:sldId id="373" r:id="rId7"/>
    <p:sldId id="374" r:id="rId8"/>
    <p:sldId id="417" r:id="rId9"/>
    <p:sldId id="328" r:id="rId10"/>
    <p:sldId id="375" r:id="rId11"/>
    <p:sldId id="418" r:id="rId12"/>
    <p:sldId id="376" r:id="rId13"/>
    <p:sldId id="330" r:id="rId14"/>
    <p:sldId id="331" r:id="rId15"/>
    <p:sldId id="333" r:id="rId16"/>
    <p:sldId id="377" r:id="rId17"/>
    <p:sldId id="378" r:id="rId18"/>
    <p:sldId id="381" r:id="rId19"/>
    <p:sldId id="383" r:id="rId20"/>
    <p:sldId id="419" r:id="rId21"/>
    <p:sldId id="411" r:id="rId22"/>
    <p:sldId id="420" r:id="rId23"/>
    <p:sldId id="421" r:id="rId24"/>
    <p:sldId id="413" r:id="rId25"/>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2"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6E831B3-CF04-43B6-9516-E9F9F30A500D}" type="datetimeFigureOut">
              <a:rPr lang="en-US" smtClean="0"/>
              <a:t>17/05/2020</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2F6852EE-2A0B-41C3-9481-362AB254E465}" type="slidenum">
              <a:rPr lang="en-US" smtClean="0"/>
              <a:t>‹#›</a:t>
            </a:fld>
            <a:endParaRPr lang="en-US"/>
          </a:p>
        </p:txBody>
      </p:sp>
    </p:spTree>
    <p:extLst>
      <p:ext uri="{BB962C8B-B14F-4D97-AF65-F5344CB8AC3E}">
        <p14:creationId xmlns:p14="http://schemas.microsoft.com/office/powerpoint/2010/main" val="2392746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655C1A83-DA7F-478F-8425-7585606ABB4F}" type="datetimeFigureOut">
              <a:rPr lang="en-US" smtClean="0"/>
              <a:t>17/05/2020</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A604180-E5B4-4B51-B678-7B953466ACF2}" type="slidenum">
              <a:rPr lang="en-US" smtClean="0"/>
              <a:t>‹#›</a:t>
            </a:fld>
            <a:endParaRPr lang="en-US" dirty="0"/>
          </a:p>
        </p:txBody>
      </p:sp>
    </p:spTree>
    <p:extLst>
      <p:ext uri="{BB962C8B-B14F-4D97-AF65-F5344CB8AC3E}">
        <p14:creationId xmlns:p14="http://schemas.microsoft.com/office/powerpoint/2010/main" val="247867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8</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11</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20</a:t>
            </a:fld>
            <a:endParaRPr lang="en-US" dirty="0"/>
          </a:p>
        </p:txBody>
      </p:sp>
    </p:spTree>
    <p:extLst>
      <p:ext uri="{BB962C8B-B14F-4D97-AF65-F5344CB8AC3E}">
        <p14:creationId xmlns:p14="http://schemas.microsoft.com/office/powerpoint/2010/main" val="31052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36" y="0"/>
            <a:ext cx="2468652" cy="79168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17/05/2020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8" y="0"/>
            <a:ext cx="9140825" cy="6858000"/>
          </a:xfrm>
          <a:prstGeom prst="rect">
            <a:avLst/>
          </a:prstGeom>
          <a:noFill/>
          <a:ln w="9525">
            <a:noFill/>
            <a:miter lim="800000"/>
            <a:headEnd/>
            <a:tailEnd/>
          </a:ln>
        </p:spPr>
      </p:pic>
    </p:spTree>
    <p:extLst>
      <p:ext uri="{BB962C8B-B14F-4D97-AF65-F5344CB8AC3E}">
        <p14:creationId xmlns:p14="http://schemas.microsoft.com/office/powerpoint/2010/main" val="54690369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1752600"/>
            <a:ext cx="7924800" cy="4457952"/>
          </a:xfrm>
          <a:prstGeom prst="rect">
            <a:avLst/>
          </a:prstGeom>
          <a:noFill/>
        </p:spPr>
        <p:txBody>
          <a:bodyPr wrap="square" rtlCol="0">
            <a:spAutoFit/>
          </a:bodyPr>
          <a:lstStyle/>
          <a:p>
            <a:pPr marL="342900" indent="-342900">
              <a:lnSpc>
                <a:spcPct val="150000"/>
              </a:lnSpc>
              <a:buFont typeface="Wingdings" pitchFamily="2" charset="2"/>
              <a:buChar char="q"/>
            </a:pP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hiểu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cảm</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q"/>
            </a:pP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hiểu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lớp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học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học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giám</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chọn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hướng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nhằm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err="1" smtClean="0">
                <a:latin typeface="Times New Roman" pitchFamily="18" charset="0"/>
                <a:cs typeface="Times New Roman" pitchFamily="18" charset="0"/>
              </a:rPr>
              <a:t>Cài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nội</a:t>
            </a:r>
            <a:r>
              <a:rPr lang="en-US" sz="2400" dirty="0">
                <a:latin typeface="Times New Roman" pitchFamily="18" charset="0"/>
                <a:cs typeface="Times New Roman" pitchFamily="18" charset="0"/>
              </a:rPr>
              <a:t> dung </a:t>
            </a:r>
            <a:r>
              <a:rPr lang="en-US" sz="2400" dirty="0" err="1">
                <a:latin typeface="Times New Roman" pitchFamily="18" charset="0"/>
                <a:cs typeface="Times New Roman" pitchFamily="18" charset="0"/>
              </a:rPr>
              <a:t>nghiên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cứu</a:t>
            </a:r>
            <a:r>
              <a:rPr lang="en-US" sz="2400" dirty="0">
                <a:latin typeface="Times New Roman" pitchFamily="18" charset="0"/>
                <a:cs typeface="Times New Roman" pitchFamily="18" charset="0"/>
              </a:rPr>
              <a:t>.</a:t>
            </a:r>
          </a:p>
          <a:p>
            <a:pPr marL="342900" indent="-342900">
              <a:lnSpc>
                <a:spcPct val="150000"/>
              </a:lnSpc>
              <a:buFont typeface="Wingdings" pitchFamily="2" charset="2"/>
              <a:buChar char="q"/>
            </a:pP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nghiệm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endParaRPr lang="en-US" sz="2400"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sz="3200" b="1" dirty="0" err="1">
                <a:solidFill>
                  <a:schemeClr val="bg1"/>
                </a:solidFill>
                <a:latin typeface="Times New Roman" pitchFamily="18" charset="0"/>
                <a:cs typeface="Times New Roman" pitchFamily="18" charset="0"/>
              </a:rPr>
              <a:t>Mục</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Tiêu</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Đề</a:t>
            </a:r>
            <a:r>
              <a:rPr lang="en-US" sz="3200" b="1" dirty="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pháp</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nghiên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cứu</a:t>
            </a:r>
            <a:endParaRPr lang="en-US" sz="2800" b="1"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8</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226675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Đặt</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Vấn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err="1" smtClean="0">
                <a:solidFill>
                  <a:schemeClr val="bg1"/>
                </a:solidFill>
                <a:latin typeface="Times New Roman" pitchFamily="18" charset="0"/>
                <a:cs typeface="Times New Roman" pitchFamily="18" charset="0"/>
              </a:rPr>
              <a:t>Mục</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Tiêu</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Đề</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Tài</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274329"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Nghiên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Cứu</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Liên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Quan</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4895286"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Bố</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Cục</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Luận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Văn</a:t>
            </a:r>
            <a:endParaRPr lang="en-US" sz="2800" b="1" dirty="0">
              <a:solidFill>
                <a:schemeClr val="bg1"/>
              </a:solidFill>
              <a:latin typeface="Times New Roman" pitchFamily="18" charset="0"/>
              <a:cs typeface="Times New Roman" pitchFamily="18" charset="0"/>
            </a:endParaRP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smtClean="0">
                <a:latin typeface="Arial" panose="020B0604020202020204" pitchFamily="34" charset="0"/>
                <a:cs typeface="Arial" panose="020B0604020202020204" pitchFamily="34" charset="0"/>
              </a:rPr>
              <a:t>9</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493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40"/>
                                        </p:tgtEl>
                                        <p:attrNameLst>
                                          <p:attrName>r</p:attrName>
                                        </p:attrNameLst>
                                      </p:cBhvr>
                                    </p:animRot>
                                    <p:animRot by="-240000">
                                      <p:cBhvr>
                                        <p:cTn id="57" dur="200" fill="hold">
                                          <p:stCondLst>
                                            <p:cond delay="200"/>
                                          </p:stCondLst>
                                        </p:cTn>
                                        <p:tgtEl>
                                          <p:spTgt spid="40"/>
                                        </p:tgtEl>
                                        <p:attrNameLst>
                                          <p:attrName>r</p:attrName>
                                        </p:attrNameLst>
                                      </p:cBhvr>
                                    </p:animRot>
                                    <p:animRot by="240000">
                                      <p:cBhvr>
                                        <p:cTn id="58" dur="200" fill="hold">
                                          <p:stCondLst>
                                            <p:cond delay="400"/>
                                          </p:stCondLst>
                                        </p:cTn>
                                        <p:tgtEl>
                                          <p:spTgt spid="40"/>
                                        </p:tgtEl>
                                        <p:attrNameLst>
                                          <p:attrName>r</p:attrName>
                                        </p:attrNameLst>
                                      </p:cBhvr>
                                    </p:animRot>
                                    <p:animRot by="-240000">
                                      <p:cBhvr>
                                        <p:cTn id="59" dur="200" fill="hold">
                                          <p:stCondLst>
                                            <p:cond delay="600"/>
                                          </p:stCondLst>
                                        </p:cTn>
                                        <p:tgtEl>
                                          <p:spTgt spid="40"/>
                                        </p:tgtEl>
                                        <p:attrNameLst>
                                          <p:attrName>r</p:attrName>
                                        </p:attrNameLst>
                                      </p:cBhvr>
                                    </p:animRot>
                                    <p:animRot by="120000">
                                      <p:cBhvr>
                                        <p:cTn id="60" dur="200" fill="hold">
                                          <p:stCondLst>
                                            <p:cond delay="800"/>
                                          </p:stCondLst>
                                        </p:cTn>
                                        <p:tgtEl>
                                          <p:spTgt spid="40"/>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41"/>
                                        </p:tgtEl>
                                        <p:attrNameLst>
                                          <p:attrName>r</p:attrName>
                                        </p:attrNameLst>
                                      </p:cBhvr>
                                    </p:animRot>
                                    <p:animRot by="-240000">
                                      <p:cBhvr>
                                        <p:cTn id="63" dur="200" fill="hold">
                                          <p:stCondLst>
                                            <p:cond delay="200"/>
                                          </p:stCondLst>
                                        </p:cTn>
                                        <p:tgtEl>
                                          <p:spTgt spid="41"/>
                                        </p:tgtEl>
                                        <p:attrNameLst>
                                          <p:attrName>r</p:attrName>
                                        </p:attrNameLst>
                                      </p:cBhvr>
                                    </p:animRot>
                                    <p:animRot by="240000">
                                      <p:cBhvr>
                                        <p:cTn id="64" dur="200" fill="hold">
                                          <p:stCondLst>
                                            <p:cond delay="400"/>
                                          </p:stCondLst>
                                        </p:cTn>
                                        <p:tgtEl>
                                          <p:spTgt spid="41"/>
                                        </p:tgtEl>
                                        <p:attrNameLst>
                                          <p:attrName>r</p:attrName>
                                        </p:attrNameLst>
                                      </p:cBhvr>
                                    </p:animRot>
                                    <p:animRot by="-240000">
                                      <p:cBhvr>
                                        <p:cTn id="65" dur="200" fill="hold">
                                          <p:stCondLst>
                                            <p:cond delay="600"/>
                                          </p:stCondLst>
                                        </p:cTn>
                                        <p:tgtEl>
                                          <p:spTgt spid="41"/>
                                        </p:tgtEl>
                                        <p:attrNameLst>
                                          <p:attrName>r</p:attrName>
                                        </p:attrNameLst>
                                      </p:cBhvr>
                                    </p:animRot>
                                    <p:animRot by="120000">
                                      <p:cBhvr>
                                        <p:cTn id="66" dur="200" fill="hold">
                                          <p:stCondLst>
                                            <p:cond delay="800"/>
                                          </p:stCondLst>
                                        </p:cTn>
                                        <p:tgtEl>
                                          <p:spTgt spid="41"/>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7"/>
                                        </p:tgtEl>
                                        <p:attrNameLst>
                                          <p:attrName>r</p:attrName>
                                        </p:attrNameLst>
                                      </p:cBhvr>
                                    </p:animRot>
                                    <p:animRot by="-240000">
                                      <p:cBhvr>
                                        <p:cTn id="69" dur="200" fill="hold">
                                          <p:stCondLst>
                                            <p:cond delay="200"/>
                                          </p:stCondLst>
                                        </p:cTn>
                                        <p:tgtEl>
                                          <p:spTgt spid="47"/>
                                        </p:tgtEl>
                                        <p:attrNameLst>
                                          <p:attrName>r</p:attrName>
                                        </p:attrNameLst>
                                      </p:cBhvr>
                                    </p:animRot>
                                    <p:animRot by="240000">
                                      <p:cBhvr>
                                        <p:cTn id="70" dur="200" fill="hold">
                                          <p:stCondLst>
                                            <p:cond delay="400"/>
                                          </p:stCondLst>
                                        </p:cTn>
                                        <p:tgtEl>
                                          <p:spTgt spid="47"/>
                                        </p:tgtEl>
                                        <p:attrNameLst>
                                          <p:attrName>r</p:attrName>
                                        </p:attrNameLst>
                                      </p:cBhvr>
                                    </p:animRot>
                                    <p:animRot by="-240000">
                                      <p:cBhvr>
                                        <p:cTn id="71" dur="200" fill="hold">
                                          <p:stCondLst>
                                            <p:cond delay="600"/>
                                          </p:stCondLst>
                                        </p:cTn>
                                        <p:tgtEl>
                                          <p:spTgt spid="47"/>
                                        </p:tgtEl>
                                        <p:attrNameLst>
                                          <p:attrName>r</p:attrName>
                                        </p:attrNameLst>
                                      </p:cBhvr>
                                    </p:animRot>
                                    <p:animRot by="120000">
                                      <p:cBhvr>
                                        <p:cTn id="72" dur="200" fill="hold">
                                          <p:stCondLst>
                                            <p:cond delay="800"/>
                                          </p:stCondLst>
                                        </p:cTn>
                                        <p:tgtEl>
                                          <p:spTgt spid="47"/>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51"/>
                                        </p:tgtEl>
                                        <p:attrNameLst>
                                          <p:attrName>r</p:attrName>
                                        </p:attrNameLst>
                                      </p:cBhvr>
                                    </p:animRot>
                                    <p:animRot by="-240000">
                                      <p:cBhvr>
                                        <p:cTn id="75" dur="200" fill="hold">
                                          <p:stCondLst>
                                            <p:cond delay="200"/>
                                          </p:stCondLst>
                                        </p:cTn>
                                        <p:tgtEl>
                                          <p:spTgt spid="51"/>
                                        </p:tgtEl>
                                        <p:attrNameLst>
                                          <p:attrName>r</p:attrName>
                                        </p:attrNameLst>
                                      </p:cBhvr>
                                    </p:animRot>
                                    <p:animRot by="240000">
                                      <p:cBhvr>
                                        <p:cTn id="76" dur="200" fill="hold">
                                          <p:stCondLst>
                                            <p:cond delay="400"/>
                                          </p:stCondLst>
                                        </p:cTn>
                                        <p:tgtEl>
                                          <p:spTgt spid="51"/>
                                        </p:tgtEl>
                                        <p:attrNameLst>
                                          <p:attrName>r</p:attrName>
                                        </p:attrNameLst>
                                      </p:cBhvr>
                                    </p:animRot>
                                    <p:animRot by="-240000">
                                      <p:cBhvr>
                                        <p:cTn id="77" dur="200" fill="hold">
                                          <p:stCondLst>
                                            <p:cond delay="600"/>
                                          </p:stCondLst>
                                        </p:cTn>
                                        <p:tgtEl>
                                          <p:spTgt spid="51"/>
                                        </p:tgtEl>
                                        <p:attrNameLst>
                                          <p:attrName>r</p:attrName>
                                        </p:attrNameLst>
                                      </p:cBhvr>
                                    </p:animRot>
                                    <p:animRot by="120000">
                                      <p:cBhvr>
                                        <p:cTn id="78" dur="200" fill="hold">
                                          <p:stCondLst>
                                            <p:cond delay="80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0" grpId="1" animBg="1"/>
      <p:bldP spid="41" grpId="0" animBg="1"/>
      <p:bldP spid="41" grpId="1" animBg="1"/>
      <p:bldP spid="42" grpId="0" animBg="1"/>
      <p:bldP spid="43" grpId="0" animBg="1"/>
      <p:bldP spid="45" grpId="0"/>
      <p:bldP spid="46" grpId="0"/>
      <p:bldP spid="47" grpId="0"/>
      <p:bldP spid="47" grpId="1"/>
      <p:bldP spid="48" grpId="0"/>
      <p:bldP spid="49" grpId="0"/>
      <p:bldP spid="50" grpId="0"/>
      <p:bldP spid="51" grpId="0"/>
      <p:bldP spid="51" grpId="1"/>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917680"/>
            <a:ext cx="7924800" cy="3416320"/>
          </a:xfrm>
          <a:prstGeom prst="rect">
            <a:avLst/>
          </a:prstGeom>
          <a:noFill/>
        </p:spPr>
        <p:txBody>
          <a:bodyPr wrap="square" rtlCol="0">
            <a:spAutoFit/>
          </a:bodyPr>
          <a:lstStyle/>
          <a:p>
            <a:pPr marL="342900" indent="-342900">
              <a:buFont typeface="Wingdings" pitchFamily="2" charset="2"/>
              <a:buChar char="v"/>
            </a:pPr>
            <a:r>
              <a:rPr lang="en-US" sz="2400" b="1" dirty="0" smtClean="0">
                <a:latin typeface="Times New Roman" pitchFamily="18" charset="0"/>
                <a:cs typeface="Times New Roman" pitchFamily="18" charset="0"/>
              </a:rPr>
              <a:t>Ý </a:t>
            </a:r>
            <a:r>
              <a:rPr lang="en-US" sz="2400" b="1" dirty="0" err="1" smtClean="0">
                <a:latin typeface="Times New Roman" pitchFamily="18" charset="0"/>
                <a:cs typeface="Times New Roman" pitchFamily="18" charset="0"/>
              </a:rPr>
              <a:t>kiến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là</a:t>
            </a:r>
            <a:r>
              <a:rPr lang="en-US" sz="2400" b="1" dirty="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gì</a:t>
            </a:r>
            <a:r>
              <a:rPr lang="en-US" sz="2400" b="1" dirty="0" smtClean="0">
                <a:latin typeface="Times New Roman" pitchFamily="18" charset="0"/>
                <a:cs typeface="Times New Roman" pitchFamily="18" charset="0"/>
              </a:rPr>
              <a:t> ? :</a:t>
            </a:r>
          </a:p>
          <a:p>
            <a:pPr marL="800100" lvl="1" indent="-342900">
              <a:buFont typeface="Wingdings" pitchFamily="2" charset="2"/>
              <a:buChar char="§"/>
            </a:pP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khía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vi-VN" sz="2400"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342900" indent="-342900">
              <a:buFont typeface="Wingdings" pitchFamily="2" charset="2"/>
              <a:buChar char="v"/>
            </a:pPr>
            <a:r>
              <a:rPr lang="en-US" sz="2400" b="1" dirty="0" err="1" smtClean="0">
                <a:latin typeface="Times New Roman" pitchFamily="18" charset="0"/>
                <a:cs typeface="Times New Roman" pitchFamily="18" charset="0"/>
              </a:rPr>
              <a:t>Cảm</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xúc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của</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một</a:t>
            </a:r>
            <a:r>
              <a:rPr lang="en-US" sz="2400" b="1" dirty="0" smtClean="0">
                <a:latin typeface="Times New Roman" pitchFamily="18" charset="0"/>
                <a:cs typeface="Times New Roman" pitchFamily="18" charset="0"/>
              </a:rPr>
              <a:t> ý </a:t>
            </a:r>
            <a:r>
              <a:rPr lang="en-US" sz="2400" b="1" dirty="0" err="1" smtClean="0">
                <a:latin typeface="Times New Roman" pitchFamily="18" charset="0"/>
                <a:cs typeface="Times New Roman" pitchFamily="18" charset="0"/>
              </a:rPr>
              <a:t>kiến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là</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gì</a:t>
            </a:r>
            <a:r>
              <a:rPr lang="en-US" sz="2400" b="1" dirty="0" smtClean="0">
                <a:latin typeface="Times New Roman" pitchFamily="18" charset="0"/>
                <a:cs typeface="Times New Roman" pitchFamily="18" charset="0"/>
              </a:rPr>
              <a:t> ? :</a:t>
            </a:r>
          </a:p>
          <a:p>
            <a:pPr marL="800100" lvl="1" indent="-342900">
              <a:buFont typeface="Wingdings" pitchFamily="2" charset="2"/>
              <a:buChar char="§"/>
            </a:pP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cực</a:t>
            </a:r>
            <a:endParaRPr lang="en-US" sz="2400" dirty="0" smtClean="0">
              <a:latin typeface="Times New Roman" pitchFamily="18" charset="0"/>
              <a:cs typeface="Times New Roman" pitchFamily="18" charset="0"/>
            </a:endParaRPr>
          </a:p>
          <a:p>
            <a:pPr marL="800100" lvl="1" indent="-342900">
              <a:buFont typeface="Wingdings" pitchFamily="2" charset="2"/>
              <a:buChar char="§"/>
            </a:pPr>
            <a:r>
              <a:rPr lang="en-US" sz="2400" dirty="0" err="1" smtClean="0">
                <a:latin typeface="Times New Roman" pitchFamily="18" charset="0"/>
                <a:cs typeface="Times New Roman" pitchFamily="18" charset="0"/>
              </a:rPr>
              <a:t>Tiêu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cực</a:t>
            </a:r>
            <a:endParaRPr lang="en-US" sz="2400" dirty="0" smtClean="0">
              <a:latin typeface="Times New Roman" pitchFamily="18" charset="0"/>
              <a:cs typeface="Times New Roman" pitchFamily="18" charset="0"/>
            </a:endParaRPr>
          </a:p>
          <a:p>
            <a:pPr marL="800100" lvl="1" indent="-342900">
              <a:buFont typeface="Wingdings" pitchFamily="2" charset="2"/>
              <a:buChar char="§"/>
            </a:pPr>
            <a:r>
              <a:rPr lang="en-US" sz="2400" dirty="0" err="1" smtClean="0">
                <a:latin typeface="Times New Roman" pitchFamily="18" charset="0"/>
                <a:cs typeface="Times New Roman" pitchFamily="18" charset="0"/>
              </a:rPr>
              <a:t>Trung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2959646" y="161567"/>
            <a:ext cx="5041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III</a:t>
            </a:r>
            <a:r>
              <a:rPr lang="vi-VN" altLang="en-US" sz="3000" b="1" dirty="0" smtClean="0">
                <a:solidFill>
                  <a:srgbClr val="FFFFFF"/>
                </a:solidFill>
                <a:latin typeface="+mj-lt"/>
              </a:rPr>
              <a:t>. </a:t>
            </a:r>
            <a:r>
              <a:rPr lang="en-US" altLang="en-US" sz="3000" b="1" dirty="0" err="1" smtClean="0">
                <a:solidFill>
                  <a:srgbClr val="FFFFFF"/>
                </a:solidFill>
                <a:latin typeface="+mj-lt"/>
              </a:rPr>
              <a:t>Nghiên</a:t>
            </a:r>
            <a:r>
              <a:rPr lang="en-US" altLang="en-US" sz="3000" b="1" dirty="0" smtClean="0">
                <a:solidFill>
                  <a:srgbClr val="FFFFFF"/>
                </a:solidFill>
                <a:latin typeface="+mj-lt"/>
              </a:rPr>
              <a:t> </a:t>
            </a:r>
            <a:r>
              <a:rPr lang="en-US" altLang="en-US" sz="3000" b="1" dirty="0" err="1" smtClean="0">
                <a:solidFill>
                  <a:srgbClr val="FFFFFF"/>
                </a:solidFill>
                <a:latin typeface="+mj-lt"/>
              </a:rPr>
              <a:t>Cứu</a:t>
            </a:r>
            <a:r>
              <a:rPr lang="en-US" altLang="en-US" sz="3000" b="1" dirty="0" smtClean="0">
                <a:solidFill>
                  <a:srgbClr val="FFFFFF"/>
                </a:solidFill>
                <a:latin typeface="+mj-lt"/>
              </a:rPr>
              <a:t> </a:t>
            </a:r>
            <a:r>
              <a:rPr lang="en-US" altLang="en-US" sz="3000" b="1" dirty="0" err="1" smtClean="0">
                <a:solidFill>
                  <a:srgbClr val="FFFFFF"/>
                </a:solidFill>
                <a:latin typeface="+mj-lt"/>
              </a:rPr>
              <a:t>Liên</a:t>
            </a:r>
            <a:r>
              <a:rPr lang="en-US" altLang="en-US" sz="3000" b="1" dirty="0" smtClean="0">
                <a:solidFill>
                  <a:srgbClr val="FFFFFF"/>
                </a:solidFill>
                <a:latin typeface="+mj-lt"/>
              </a:rPr>
              <a:t> </a:t>
            </a:r>
            <a:r>
              <a:rPr lang="en-US" altLang="en-US" sz="3000" b="1" dirty="0" err="1" smtClean="0">
                <a:solidFill>
                  <a:srgbClr val="FFFFFF"/>
                </a:solidFill>
                <a:latin typeface="+mj-lt"/>
              </a:rPr>
              <a:t>Quan</a:t>
            </a:r>
            <a:endParaRPr lang="en-US" altLang="en-US" sz="3000" b="1" dirty="0">
              <a:solidFill>
                <a:srgbClr val="FFFFFF"/>
              </a:solidFill>
              <a:latin typeface="+mj-lt"/>
            </a:endParaRPr>
          </a:p>
        </p:txBody>
      </p:sp>
      <p:sp>
        <p:nvSpPr>
          <p:cNvPr id="10" name="TextBox 9"/>
          <p:cNvSpPr txBox="1"/>
          <p:nvPr/>
        </p:nvSpPr>
        <p:spPr>
          <a:xfrm>
            <a:off x="457200" y="1013460"/>
            <a:ext cx="7239000" cy="523220"/>
          </a:xfrm>
          <a:prstGeom prst="rect">
            <a:avLst/>
          </a:prstGeom>
          <a:noFill/>
        </p:spPr>
        <p:txBody>
          <a:bodyPr wrap="square" rtlCol="0">
            <a:spAutoFit/>
          </a:bodyPr>
          <a:lstStyle/>
          <a:p>
            <a:r>
              <a:rPr lang="en-US" sz="2800" b="1" i="1" u="sng" dirty="0" smtClean="0">
                <a:latin typeface="Times New Roman" pitchFamily="18" charset="0"/>
                <a:cs typeface="Times New Roman" pitchFamily="18" charset="0"/>
              </a:rPr>
              <a:t>3.1 </a:t>
            </a:r>
            <a:r>
              <a:rPr lang="en-US" sz="2800" b="1" i="1" u="sng" dirty="0" err="1" smtClean="0">
                <a:latin typeface="Times New Roman" pitchFamily="18" charset="0"/>
                <a:cs typeface="Times New Roman" pitchFamily="18" charset="0"/>
              </a:rPr>
              <a:t>Phân</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tích</a:t>
            </a:r>
            <a:r>
              <a:rPr lang="en-US" sz="2800" b="1" i="1" u="sng" dirty="0" smtClean="0">
                <a:latin typeface="Times New Roman" pitchFamily="18" charset="0"/>
                <a:cs typeface="Times New Roman" pitchFamily="18" charset="0"/>
              </a:rPr>
              <a:t> ý </a:t>
            </a:r>
            <a:r>
              <a:rPr lang="en-US" sz="2800" b="1" i="1" u="sng" dirty="0" err="1" smtClean="0">
                <a:latin typeface="Times New Roman" pitchFamily="18" charset="0"/>
                <a:cs typeface="Times New Roman" pitchFamily="18" charset="0"/>
              </a:rPr>
              <a:t>kiến</a:t>
            </a:r>
            <a:r>
              <a:rPr lang="en-US" sz="2800" b="1" i="1" u="sng" dirty="0" smtClean="0">
                <a:latin typeface="Times New Roman" pitchFamily="18" charset="0"/>
                <a:cs typeface="Times New Roman" pitchFamily="18" charset="0"/>
              </a:rPr>
              <a:t>:</a:t>
            </a:r>
            <a:endParaRPr lang="en-US" sz="2800" b="1" i="1" u="sng" dirty="0">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smtClean="0">
                <a:latin typeface="Arial" panose="020B0604020202020204" pitchFamily="34" charset="0"/>
                <a:cs typeface="Arial" panose="020B0604020202020204" pitchFamily="34" charset="0"/>
              </a:rPr>
              <a:t>10</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47385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7162800" cy="2590800"/>
          </a:xfrm>
          <a:prstGeom prst="rect">
            <a:avLst/>
          </a:prstGeom>
          <a:noFill/>
        </p:spPr>
      </p:pic>
      <p:sp>
        <p:nvSpPr>
          <p:cNvPr id="3" name="TextBox 2"/>
          <p:cNvSpPr txBox="1"/>
          <p:nvPr/>
        </p:nvSpPr>
        <p:spPr>
          <a:xfrm>
            <a:off x="609600" y="1683603"/>
            <a:ext cx="77724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Theo </a:t>
            </a:r>
            <a:r>
              <a:rPr lang="en-US" sz="2400" dirty="0" err="1" smtClean="0">
                <a:latin typeface="Times New Roman" pitchFamily="18" charset="0"/>
                <a:cs typeface="Times New Roman" pitchFamily="18" charset="0"/>
              </a:rPr>
              <a:t>nghiên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HU </a:t>
            </a:r>
            <a:r>
              <a:rPr lang="en-US" sz="2400" b="1" dirty="0" err="1" smtClean="0">
                <a:latin typeface="Times New Roman" pitchFamily="18" charset="0"/>
                <a:cs typeface="Times New Roman" pitchFamily="18" charset="0"/>
              </a:rPr>
              <a:t>và</a:t>
            </a:r>
            <a:r>
              <a:rPr lang="en-US" sz="2400" b="1" dirty="0" smtClean="0">
                <a:latin typeface="Times New Roman" pitchFamily="18" charset="0"/>
                <a:cs typeface="Times New Roman" pitchFamily="18" charset="0"/>
              </a:rPr>
              <a:t> Liu </a:t>
            </a:r>
            <a:r>
              <a:rPr lang="en-US" sz="2400" b="1" dirty="0" err="1" smtClean="0">
                <a:latin typeface="Times New Roman" pitchFamily="18" charset="0"/>
                <a:cs typeface="Times New Roman" pitchFamily="18" charset="0"/>
              </a:rPr>
              <a:t>năm</a:t>
            </a:r>
            <a:r>
              <a:rPr lang="en-US" sz="2400" b="1" dirty="0" smtClean="0">
                <a:latin typeface="Times New Roman" pitchFamily="18" charset="0"/>
                <a:cs typeface="Times New Roman" pitchFamily="18" charset="0"/>
              </a:rPr>
              <a:t> 2004</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chia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2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khía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cạnh</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7" name="TextBox 6"/>
          <p:cNvSpPr txBox="1"/>
          <p:nvPr/>
        </p:nvSpPr>
        <p:spPr>
          <a:xfrm>
            <a:off x="457200" y="1013460"/>
            <a:ext cx="7239000" cy="523220"/>
          </a:xfrm>
          <a:prstGeom prst="rect">
            <a:avLst/>
          </a:prstGeom>
          <a:noFill/>
        </p:spPr>
        <p:txBody>
          <a:bodyPr wrap="square" rtlCol="0">
            <a:spAutoFit/>
          </a:bodyPr>
          <a:lstStyle/>
          <a:p>
            <a:r>
              <a:rPr lang="en-US" sz="2800" b="1" i="1" u="sng" dirty="0" smtClean="0">
                <a:latin typeface="Times New Roman" pitchFamily="18" charset="0"/>
                <a:cs typeface="Times New Roman" pitchFamily="18" charset="0"/>
              </a:rPr>
              <a:t>3.1 </a:t>
            </a:r>
            <a:r>
              <a:rPr lang="en-US" sz="2800" b="1" i="1" u="sng" dirty="0" err="1" smtClean="0">
                <a:latin typeface="Times New Roman" pitchFamily="18" charset="0"/>
                <a:cs typeface="Times New Roman" pitchFamily="18" charset="0"/>
              </a:rPr>
              <a:t>Phân</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tích</a:t>
            </a:r>
            <a:r>
              <a:rPr lang="en-US" sz="2800" b="1" i="1" u="sng" dirty="0" smtClean="0">
                <a:latin typeface="Times New Roman" pitchFamily="18" charset="0"/>
                <a:cs typeface="Times New Roman" pitchFamily="18" charset="0"/>
              </a:rPr>
              <a:t> ý </a:t>
            </a:r>
            <a:r>
              <a:rPr lang="en-US" sz="2800" b="1" i="1" u="sng" dirty="0" err="1" smtClean="0">
                <a:latin typeface="Times New Roman" pitchFamily="18" charset="0"/>
                <a:cs typeface="Times New Roman" pitchFamily="18" charset="0"/>
              </a:rPr>
              <a:t>kiến</a:t>
            </a:r>
            <a:r>
              <a:rPr lang="en-US" sz="2800" b="1" i="1" u="sng" dirty="0" smtClean="0">
                <a:latin typeface="Times New Roman" pitchFamily="18" charset="0"/>
                <a:cs typeface="Times New Roman" pitchFamily="18" charset="0"/>
              </a:rPr>
              <a:t>:</a:t>
            </a:r>
            <a:endParaRPr lang="en-US" sz="2800" b="1" i="1" u="sng" dirty="0">
              <a:latin typeface="Times New Roman" pitchFamily="18" charset="0"/>
              <a:cs typeface="Times New Roman" pitchFamily="18"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2959646" y="161567"/>
            <a:ext cx="5041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III</a:t>
            </a:r>
            <a:r>
              <a:rPr lang="vi-VN" altLang="en-US" sz="3000" b="1" dirty="0" smtClean="0">
                <a:solidFill>
                  <a:srgbClr val="FFFFFF"/>
                </a:solidFill>
                <a:latin typeface="+mj-lt"/>
              </a:rPr>
              <a:t>. </a:t>
            </a:r>
            <a:r>
              <a:rPr lang="en-US" altLang="en-US" sz="3000" b="1" dirty="0" err="1" smtClean="0">
                <a:solidFill>
                  <a:srgbClr val="FFFFFF"/>
                </a:solidFill>
                <a:latin typeface="+mj-lt"/>
              </a:rPr>
              <a:t>Nghiên</a:t>
            </a:r>
            <a:r>
              <a:rPr lang="en-US" altLang="en-US" sz="3000" b="1" dirty="0" smtClean="0">
                <a:solidFill>
                  <a:srgbClr val="FFFFFF"/>
                </a:solidFill>
                <a:latin typeface="+mj-lt"/>
              </a:rPr>
              <a:t> </a:t>
            </a:r>
            <a:r>
              <a:rPr lang="en-US" altLang="en-US" sz="3000" b="1" dirty="0" err="1" smtClean="0">
                <a:solidFill>
                  <a:srgbClr val="FFFFFF"/>
                </a:solidFill>
                <a:latin typeface="+mj-lt"/>
              </a:rPr>
              <a:t>Cứu</a:t>
            </a:r>
            <a:r>
              <a:rPr lang="en-US" altLang="en-US" sz="3000" b="1" dirty="0" smtClean="0">
                <a:solidFill>
                  <a:srgbClr val="FFFFFF"/>
                </a:solidFill>
                <a:latin typeface="+mj-lt"/>
              </a:rPr>
              <a:t> </a:t>
            </a:r>
            <a:r>
              <a:rPr lang="en-US" altLang="en-US" sz="3000" b="1" dirty="0" err="1" smtClean="0">
                <a:solidFill>
                  <a:srgbClr val="FFFFFF"/>
                </a:solidFill>
                <a:latin typeface="+mj-lt"/>
              </a:rPr>
              <a:t>Liên</a:t>
            </a:r>
            <a:r>
              <a:rPr lang="en-US" altLang="en-US" sz="3000" b="1" dirty="0" smtClean="0">
                <a:solidFill>
                  <a:srgbClr val="FFFFFF"/>
                </a:solidFill>
                <a:latin typeface="+mj-lt"/>
              </a:rPr>
              <a:t> </a:t>
            </a:r>
            <a:r>
              <a:rPr lang="en-US" altLang="en-US" sz="3000" b="1" dirty="0" err="1" smtClean="0">
                <a:solidFill>
                  <a:srgbClr val="FFFFFF"/>
                </a:solidFill>
                <a:latin typeface="+mj-lt"/>
              </a:rPr>
              <a:t>Quan</a:t>
            </a:r>
            <a:endParaRPr lang="en-US" altLang="en-US" sz="3000" b="1" dirty="0">
              <a:solidFill>
                <a:srgbClr val="FFFFFF"/>
              </a:solidFill>
              <a:latin typeface="+mj-lt"/>
            </a:endParaRPr>
          </a:p>
        </p:txBody>
      </p:sp>
      <p:sp>
        <p:nvSpPr>
          <p:cNvPr id="10" name="Oval 9"/>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smtClean="0">
                <a:latin typeface="Arial" panose="020B0604020202020204" pitchFamily="34" charset="0"/>
                <a:cs typeface="Arial" panose="020B0604020202020204" pitchFamily="34" charset="0"/>
              </a:rPr>
              <a:t>11</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782071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609600" y="1600200"/>
                <a:ext cx="7924800" cy="4643322"/>
              </a:xfrm>
              <a:prstGeom prst="rect">
                <a:avLst/>
              </a:prstGeom>
            </p:spPr>
            <p:txBody>
              <a:bodyPr wrap="square">
                <a:spAutoFit/>
              </a:bodyPr>
              <a:lstStyle/>
              <a:p>
                <a:r>
                  <a:rPr lang="en-US" sz="2400" dirty="0" smtClean="0">
                    <a:latin typeface="Times New Roman" pitchFamily="18" charset="0"/>
                    <a:cs typeface="Times New Roman" pitchFamily="18" charset="0"/>
                  </a:rPr>
                  <a:t>Cũng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m</a:t>
                </a:r>
                <a:r>
                  <a:rPr lang="en-US" sz="2400" dirty="0" err="1" smtClean="0">
                    <a:latin typeface="Times New Roman" pitchFamily="18" charset="0"/>
                    <a:cs typeface="Times New Roman" pitchFamily="18" charset="0"/>
                  </a:rPr>
                  <a:t>ột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ý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trúc</a:t>
                </a:r>
                <a:r>
                  <a:rPr lang="en-US" sz="2400" dirty="0" smtClean="0">
                    <a:latin typeface="Times New Roman" pitchFamily="18" charset="0"/>
                    <a:cs typeface="Times New Roman" pitchFamily="18" charset="0"/>
                  </a:rPr>
                  <a:t> 5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400" dirty="0" smtClean="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đó</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p>
              <a:p>
                <a:pPr marL="457200" lvl="0" indent="-457200">
                  <a:buFont typeface="Wingdings" pitchFamily="2" charset="2"/>
                  <a:buChar char="§"/>
                </a:pPr>
                <a14:m>
                  <m:oMath xmlns:m="http://schemas.openxmlformats.org/officeDocument/2006/math">
                    <m:sSub>
                      <m:sSubPr>
                        <m:ctrlPr>
                          <a:rPr lang="en-US" sz="2400" i="1">
                            <a:latin typeface="Cambria Math"/>
                            <a:cs typeface="Times New Roman" pitchFamily="18" charset="0"/>
                          </a:rPr>
                        </m:ctrlPr>
                      </m:sSubPr>
                      <m:e>
                        <m:r>
                          <a:rPr lang="en-US" sz="2400" b="0" i="1" smtClean="0">
                            <a:latin typeface="Cambria Math"/>
                            <a:cs typeface="Times New Roman" pitchFamily="18" charset="0"/>
                          </a:rPr>
                          <m:t>𝑒</m:t>
                        </m:r>
                      </m:e>
                      <m:sub>
                        <m:r>
                          <a:rPr lang="en-US" sz="2400" i="1">
                            <a:latin typeface="Cambria Math"/>
                            <a:cs typeface="Times New Roman" pitchFamily="18" charset="0"/>
                          </a:rPr>
                          <m:t>𝑗</m:t>
                        </m:r>
                      </m:sub>
                    </m:sSub>
                  </m:oMath>
                </a14:m>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đích</a:t>
                </a:r>
                <a:r>
                  <a:rPr lang="en-US" sz="2400" dirty="0">
                    <a:latin typeface="Times New Roman" pitchFamily="18" charset="0"/>
                    <a:cs typeface="Times New Roman" pitchFamily="18" charset="0"/>
                  </a:rPr>
                  <a:t>.</a:t>
                </a:r>
              </a:p>
              <a:p>
                <a:pPr marL="457200" lvl="0" indent="-457200">
                  <a:buFont typeface="Wingdings" pitchFamily="2" charset="2"/>
                  <a:buChar char="§"/>
                </a:pPr>
                <a14:m>
                  <m:oMath xmlns:m="http://schemas.openxmlformats.org/officeDocument/2006/math">
                    <m:sSub>
                      <m:sSubPr>
                        <m:ctrlPr>
                          <a:rPr lang="en-US" sz="2400" i="1">
                            <a:latin typeface="Cambria Math"/>
                            <a:cs typeface="Times New Roman" pitchFamily="18" charset="0"/>
                          </a:rPr>
                        </m:ctrlPr>
                      </m:sSubPr>
                      <m:e>
                        <m:r>
                          <a:rPr lang="en-US" sz="2400" b="0" i="1" smtClean="0">
                            <a:latin typeface="Cambria Math"/>
                            <a:cs typeface="Times New Roman" pitchFamily="18" charset="0"/>
                          </a:rPr>
                          <m:t>𝑎</m:t>
                        </m:r>
                      </m:e>
                      <m:sub>
                        <m:r>
                          <a:rPr lang="en-US" sz="2400" b="0" i="1" smtClean="0">
                            <a:latin typeface="Cambria Math"/>
                            <a:cs typeface="Times New Roman" pitchFamily="18" charset="0"/>
                          </a:rPr>
                          <m:t>𝑗𝑘</m:t>
                        </m:r>
                      </m:sub>
                    </m:sSub>
                  </m:oMath>
                </a14:m>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khía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cạnh</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ej</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457200" lvl="0" indent="-457200">
                  <a:buFont typeface="Wingdings" pitchFamily="2" charset="2"/>
                  <a:buChar char="§"/>
                </a:pPr>
                <a14:m>
                  <m:oMath xmlns:m="http://schemas.openxmlformats.org/officeDocument/2006/math">
                    <m:sSub>
                      <m:sSubPr>
                        <m:ctrlPr>
                          <a:rPr lang="en-US" sz="2400" i="1" smtClean="0">
                            <a:latin typeface="Cambria Math"/>
                            <a:cs typeface="Times New Roman" pitchFamily="18" charset="0"/>
                          </a:rPr>
                        </m:ctrlPr>
                      </m:sSubPr>
                      <m:e>
                        <m:r>
                          <a:rPr lang="en-US" sz="2400" b="0" i="1" smtClean="0">
                            <a:latin typeface="Cambria Math"/>
                            <a:cs typeface="Times New Roman" pitchFamily="18" charset="0"/>
                          </a:rPr>
                          <m:t>𝑠</m:t>
                        </m:r>
                      </m:e>
                      <m:sub>
                        <m:r>
                          <a:rPr lang="en-US" sz="2400" b="0" i="1" smtClean="0">
                            <a:latin typeface="Cambria Math"/>
                            <a:cs typeface="Times New Roman" pitchFamily="18" charset="0"/>
                          </a:rPr>
                          <m:t>𝑖𝑗𝑘𝑙</m:t>
                        </m:r>
                      </m:sub>
                    </m:sSub>
                  </m:oMath>
                </a14:m>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xúc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giữ</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14:m>
                  <m:oMath xmlns:m="http://schemas.openxmlformats.org/officeDocument/2006/math">
                    <m:sSub>
                      <m:sSubPr>
                        <m:ctrlPr>
                          <a:rPr lang="en-US" sz="2400" i="1">
                            <a:latin typeface="Cambria Math"/>
                            <a:cs typeface="Times New Roman" pitchFamily="18" charset="0"/>
                          </a:rPr>
                        </m:ctrlPr>
                      </m:sSubPr>
                      <m:e>
                        <m:r>
                          <a:rPr lang="en-US" sz="2400" b="0" i="1" smtClean="0">
                            <a:latin typeface="Cambria Math"/>
                            <a:cs typeface="Times New Roman" pitchFamily="18" charset="0"/>
                          </a:rPr>
                          <m:t>h</m:t>
                        </m:r>
                      </m:e>
                      <m:sub>
                        <m:r>
                          <a:rPr lang="en-US" sz="2400" b="0" i="1" smtClean="0">
                            <a:latin typeface="Cambria Math"/>
                            <a:cs typeface="Times New Roman" pitchFamily="18" charset="0"/>
                          </a:rPr>
                          <m:t>𝑖</m:t>
                        </m:r>
                      </m:sub>
                    </m:sSub>
                  </m:oMath>
                </a14:m>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14:m>
                  <m:oMath xmlns:m="http://schemas.openxmlformats.org/officeDocument/2006/math">
                    <m:sSub>
                      <m:sSubPr>
                        <m:ctrlPr>
                          <a:rPr lang="en-US" sz="2400" i="1">
                            <a:latin typeface="Cambria Math"/>
                            <a:cs typeface="Times New Roman" pitchFamily="18" charset="0"/>
                          </a:rPr>
                        </m:ctrlPr>
                      </m:sSubPr>
                      <m:e>
                        <m:r>
                          <a:rPr lang="en-US" sz="2400" i="1">
                            <a:latin typeface="Cambria Math"/>
                            <a:cs typeface="Times New Roman" pitchFamily="18" charset="0"/>
                          </a:rPr>
                          <m:t>𝑎</m:t>
                        </m:r>
                      </m:e>
                      <m:sub>
                        <m:r>
                          <a:rPr lang="en-US" sz="2400" i="1">
                            <a:latin typeface="Cambria Math"/>
                            <a:cs typeface="Times New Roman" pitchFamily="18" charset="0"/>
                          </a:rPr>
                          <m:t>𝑗𝑘</m:t>
                        </m:r>
                      </m:sub>
                    </m:sSub>
                  </m:oMath>
                </a14:m>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14:m>
                  <m:oMath xmlns:m="http://schemas.openxmlformats.org/officeDocument/2006/math">
                    <m:sSub>
                      <m:sSubPr>
                        <m:ctrlPr>
                          <a:rPr lang="en-US" sz="2400" i="1">
                            <a:latin typeface="Cambria Math"/>
                            <a:cs typeface="Times New Roman" pitchFamily="18" charset="0"/>
                          </a:rPr>
                        </m:ctrlPr>
                      </m:sSubPr>
                      <m:e>
                        <m:r>
                          <a:rPr lang="en-US" sz="2400" i="1">
                            <a:latin typeface="Cambria Math"/>
                            <a:cs typeface="Times New Roman" pitchFamily="18" charset="0"/>
                          </a:rPr>
                          <m:t>𝑒</m:t>
                        </m:r>
                      </m:e>
                      <m:sub>
                        <m:r>
                          <a:rPr lang="en-US" sz="2400" i="1">
                            <a:latin typeface="Cambria Math"/>
                            <a:cs typeface="Times New Roman" pitchFamily="18" charset="0"/>
                          </a:rPr>
                          <m:t>𝑗</m:t>
                        </m:r>
                      </m:sub>
                    </m:sSub>
                  </m:oMath>
                </a14:m>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gian</a:t>
                </a:r>
                <a:r>
                  <a:rPr lang="en-US" sz="2400" dirty="0">
                    <a:latin typeface="Times New Roman" pitchFamily="18" charset="0"/>
                    <a:cs typeface="Times New Roman" pitchFamily="18" charset="0"/>
                  </a:rPr>
                  <a:t> </a:t>
                </a:r>
                <a14:m>
                  <m:oMath xmlns:m="http://schemas.openxmlformats.org/officeDocument/2006/math">
                    <m:sSub>
                      <m:sSubPr>
                        <m:ctrlPr>
                          <a:rPr lang="en-US" sz="2400" i="1">
                            <a:latin typeface="Cambria Math"/>
                            <a:cs typeface="Times New Roman" pitchFamily="18" charset="0"/>
                          </a:rPr>
                        </m:ctrlPr>
                      </m:sSubPr>
                      <m:e>
                        <m:r>
                          <a:rPr lang="en-US" sz="2400" b="0" i="1" smtClean="0">
                            <a:latin typeface="Cambria Math"/>
                            <a:cs typeface="Times New Roman" pitchFamily="18" charset="0"/>
                          </a:rPr>
                          <m:t>𝑡</m:t>
                        </m:r>
                      </m:e>
                      <m:sub>
                        <m:r>
                          <a:rPr lang="en-US" sz="2400" b="0" i="1" smtClean="0">
                            <a:latin typeface="Cambria Math"/>
                            <a:cs typeface="Times New Roman" pitchFamily="18" charset="0"/>
                          </a:rPr>
                          <m:t>𝑙</m:t>
                        </m:r>
                      </m:sub>
                    </m:sSub>
                  </m:oMath>
                </a14:m>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457200" lvl="0" indent="-457200">
                  <a:buFont typeface="Wingdings" pitchFamily="2" charset="2"/>
                  <a:buChar char="§"/>
                </a:pPr>
                <a14:m>
                  <m:oMath xmlns:m="http://schemas.openxmlformats.org/officeDocument/2006/math">
                    <m:sSub>
                      <m:sSubPr>
                        <m:ctrlPr>
                          <a:rPr lang="en-US" sz="2400" i="1">
                            <a:latin typeface="Cambria Math"/>
                            <a:cs typeface="Times New Roman" pitchFamily="18" charset="0"/>
                          </a:rPr>
                        </m:ctrlPr>
                      </m:sSubPr>
                      <m:e>
                        <m:r>
                          <a:rPr lang="en-US" sz="2400" i="1">
                            <a:latin typeface="Cambria Math"/>
                            <a:cs typeface="Times New Roman" pitchFamily="18" charset="0"/>
                          </a:rPr>
                          <m:t>h</m:t>
                        </m:r>
                      </m:e>
                      <m:sub>
                        <m:r>
                          <a:rPr lang="en-US" sz="2400" i="1">
                            <a:latin typeface="Cambria Math"/>
                            <a:cs typeface="Times New Roman" pitchFamily="18" charset="0"/>
                          </a:rPr>
                          <m:t>𝑖</m:t>
                        </m:r>
                      </m:sub>
                    </m:sSub>
                  </m:oMath>
                </a14:m>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giữ</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a:t>
                </a:r>
              </a:p>
              <a:p>
                <a:pPr marL="457200" indent="-457200">
                  <a:buFont typeface="Wingdings" pitchFamily="2" charset="2"/>
                  <a:buChar char="§"/>
                </a:pPr>
                <a14:m>
                  <m:oMath xmlns:m="http://schemas.openxmlformats.org/officeDocument/2006/math">
                    <m:sSub>
                      <m:sSubPr>
                        <m:ctrlPr>
                          <a:rPr lang="en-US" sz="2400" i="1">
                            <a:latin typeface="Cambria Math"/>
                            <a:cs typeface="Times New Roman" pitchFamily="18" charset="0"/>
                          </a:rPr>
                        </m:ctrlPr>
                      </m:sSubPr>
                      <m:e>
                        <m:r>
                          <a:rPr lang="en-US" sz="2400" i="1">
                            <a:latin typeface="Cambria Math"/>
                            <a:cs typeface="Times New Roman" pitchFamily="18" charset="0"/>
                          </a:rPr>
                          <m:t>𝑡</m:t>
                        </m:r>
                      </m:e>
                      <m:sub>
                        <m:r>
                          <a:rPr lang="en-US" sz="2400" i="1">
                            <a:latin typeface="Cambria Math"/>
                            <a:cs typeface="Times New Roman" pitchFamily="18" charset="0"/>
                          </a:rPr>
                          <m:t>𝑙</m:t>
                        </m:r>
                      </m:sub>
                    </m:sSub>
                  </m:oMath>
                </a14:m>
                <a:r>
                  <a:rPr lang="en-US" sz="2400" dirty="0"/>
                  <a:t> </a:t>
                </a:r>
                <a:r>
                  <a:rPr lang="en-US" sz="2400" dirty="0" err="1"/>
                  <a:t>là</a:t>
                </a:r>
                <a:r>
                  <a:rPr lang="en-US" sz="2400" dirty="0"/>
                  <a:t> </a:t>
                </a:r>
                <a:r>
                  <a:rPr lang="en-US" sz="2400" dirty="0" err="1"/>
                  <a:t>thời</a:t>
                </a:r>
                <a:r>
                  <a:rPr lang="en-US" sz="2400" dirty="0"/>
                  <a:t> </a:t>
                </a:r>
                <a:r>
                  <a:rPr lang="en-US" sz="2400" dirty="0" err="1"/>
                  <a:t>điểm</a:t>
                </a:r>
                <a:r>
                  <a:rPr lang="en-US" sz="2400" dirty="0"/>
                  <a:t> ý </a:t>
                </a:r>
                <a:r>
                  <a:rPr lang="en-US" sz="2400" dirty="0" err="1"/>
                  <a:t>kiến</a:t>
                </a:r>
                <a:r>
                  <a:rPr lang="en-US" sz="2400" dirty="0"/>
                  <a:t> </a:t>
                </a:r>
                <a:r>
                  <a:rPr lang="en-US" sz="2400" dirty="0" err="1"/>
                  <a:t>được</a:t>
                </a:r>
                <a:r>
                  <a:rPr lang="en-US" sz="2400" dirty="0"/>
                  <a:t> </a:t>
                </a:r>
                <a:r>
                  <a:rPr lang="en-US" sz="2400" dirty="0" err="1"/>
                  <a:t>thể</a:t>
                </a:r>
                <a:r>
                  <a:rPr lang="en-US" sz="2400" dirty="0"/>
                  <a:t> </a:t>
                </a:r>
                <a:r>
                  <a:rPr lang="en-US" sz="2400" dirty="0" err="1"/>
                  <a:t>hiện</a:t>
                </a:r>
                <a:r>
                  <a:rPr lang="en-US" sz="2400" dirty="0"/>
                  <a:t>.</a:t>
                </a:r>
              </a:p>
              <a:p>
                <a:pPr lvl="0"/>
                <a:endParaRPr lang="en-US" sz="2400" dirty="0">
                  <a:latin typeface="Times New Roman" pitchFamily="18" charset="0"/>
                  <a:cs typeface="Times New Roman"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09600" y="1600200"/>
                <a:ext cx="7924800" cy="4643322"/>
              </a:xfrm>
              <a:prstGeom prst="rect">
                <a:avLst/>
              </a:prstGeom>
              <a:blipFill rotWithShape="1">
                <a:blip r:embed="rId2"/>
                <a:stretch>
                  <a:fillRect l="-1154" t="-1051"/>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2257425" y="2438401"/>
            <a:ext cx="46291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1013460"/>
            <a:ext cx="7239000" cy="523220"/>
          </a:xfrm>
          <a:prstGeom prst="rect">
            <a:avLst/>
          </a:prstGeom>
          <a:noFill/>
        </p:spPr>
        <p:txBody>
          <a:bodyPr wrap="square" rtlCol="0">
            <a:spAutoFit/>
          </a:bodyPr>
          <a:lstStyle/>
          <a:p>
            <a:r>
              <a:rPr lang="en-US" sz="2800" b="1" i="1" u="sng" dirty="0" smtClean="0">
                <a:latin typeface="Times New Roman" pitchFamily="18" charset="0"/>
                <a:cs typeface="Times New Roman" pitchFamily="18" charset="0"/>
              </a:rPr>
              <a:t>3.1 </a:t>
            </a:r>
            <a:r>
              <a:rPr lang="en-US" sz="2800" b="1" i="1" u="sng" dirty="0" err="1" smtClean="0">
                <a:latin typeface="Times New Roman" pitchFamily="18" charset="0"/>
                <a:cs typeface="Times New Roman" pitchFamily="18" charset="0"/>
              </a:rPr>
              <a:t>Phân</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tích</a:t>
            </a:r>
            <a:r>
              <a:rPr lang="en-US" sz="2800" b="1" i="1" u="sng" dirty="0" smtClean="0">
                <a:latin typeface="Times New Roman" pitchFamily="18" charset="0"/>
                <a:cs typeface="Times New Roman" pitchFamily="18" charset="0"/>
              </a:rPr>
              <a:t> ý </a:t>
            </a:r>
            <a:r>
              <a:rPr lang="en-US" sz="2800" b="1" i="1" u="sng" dirty="0" err="1" smtClean="0">
                <a:latin typeface="Times New Roman" pitchFamily="18" charset="0"/>
                <a:cs typeface="Times New Roman" pitchFamily="18" charset="0"/>
              </a:rPr>
              <a:t>kiến</a:t>
            </a:r>
            <a:r>
              <a:rPr lang="en-US" sz="2800" b="1" i="1" u="sng" dirty="0" smtClean="0">
                <a:latin typeface="Times New Roman" pitchFamily="18" charset="0"/>
                <a:cs typeface="Times New Roman" pitchFamily="18" charset="0"/>
              </a:rPr>
              <a:t>:</a:t>
            </a:r>
            <a:endParaRPr lang="en-US" sz="2800" b="1" i="1" u="sng"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5"/>
          <p:cNvSpPr>
            <a:spLocks noChangeArrowheads="1"/>
          </p:cNvSpPr>
          <p:nvPr/>
        </p:nvSpPr>
        <p:spPr bwMode="auto">
          <a:xfrm>
            <a:off x="2959646" y="161567"/>
            <a:ext cx="5041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III</a:t>
            </a:r>
            <a:r>
              <a:rPr lang="vi-VN" altLang="en-US" sz="3000" b="1" dirty="0" smtClean="0">
                <a:solidFill>
                  <a:srgbClr val="FFFFFF"/>
                </a:solidFill>
                <a:latin typeface="+mj-lt"/>
              </a:rPr>
              <a:t>. </a:t>
            </a:r>
            <a:r>
              <a:rPr lang="en-US" altLang="en-US" sz="3000" b="1" dirty="0" err="1" smtClean="0">
                <a:solidFill>
                  <a:srgbClr val="FFFFFF"/>
                </a:solidFill>
                <a:latin typeface="+mj-lt"/>
              </a:rPr>
              <a:t>Nghiên</a:t>
            </a:r>
            <a:r>
              <a:rPr lang="en-US" altLang="en-US" sz="3000" b="1" dirty="0" smtClean="0">
                <a:solidFill>
                  <a:srgbClr val="FFFFFF"/>
                </a:solidFill>
                <a:latin typeface="+mj-lt"/>
              </a:rPr>
              <a:t> </a:t>
            </a:r>
            <a:r>
              <a:rPr lang="en-US" altLang="en-US" sz="3000" b="1" dirty="0" err="1" smtClean="0">
                <a:solidFill>
                  <a:srgbClr val="FFFFFF"/>
                </a:solidFill>
                <a:latin typeface="+mj-lt"/>
              </a:rPr>
              <a:t>Cứu</a:t>
            </a:r>
            <a:r>
              <a:rPr lang="en-US" altLang="en-US" sz="3000" b="1" dirty="0" smtClean="0">
                <a:solidFill>
                  <a:srgbClr val="FFFFFF"/>
                </a:solidFill>
                <a:latin typeface="+mj-lt"/>
              </a:rPr>
              <a:t> </a:t>
            </a:r>
            <a:r>
              <a:rPr lang="en-US" altLang="en-US" sz="3000" b="1" dirty="0" err="1" smtClean="0">
                <a:solidFill>
                  <a:srgbClr val="FFFFFF"/>
                </a:solidFill>
                <a:latin typeface="+mj-lt"/>
              </a:rPr>
              <a:t>Liên</a:t>
            </a:r>
            <a:r>
              <a:rPr lang="en-US" altLang="en-US" sz="3000" b="1" dirty="0" smtClean="0">
                <a:solidFill>
                  <a:srgbClr val="FFFFFF"/>
                </a:solidFill>
                <a:latin typeface="+mj-lt"/>
              </a:rPr>
              <a:t> </a:t>
            </a:r>
            <a:r>
              <a:rPr lang="en-US" altLang="en-US" sz="3000" b="1" dirty="0" err="1" smtClean="0">
                <a:solidFill>
                  <a:srgbClr val="FFFFFF"/>
                </a:solidFill>
                <a:latin typeface="+mj-lt"/>
              </a:rPr>
              <a:t>Quan</a:t>
            </a:r>
            <a:endParaRPr lang="en-US" altLang="en-US" sz="3000" b="1" dirty="0">
              <a:solidFill>
                <a:srgbClr val="FFFFFF"/>
              </a:solidFill>
              <a:latin typeface="+mj-lt"/>
            </a:endParaRPr>
          </a:p>
        </p:txBody>
      </p:sp>
      <p:sp>
        <p:nvSpPr>
          <p:cNvPr id="8" name="Oval 7"/>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smtClean="0">
                <a:latin typeface="Arial" panose="020B0604020202020204" pitchFamily="34" charset="0"/>
                <a:cs typeface="Arial" panose="020B0604020202020204" pitchFamily="34" charset="0"/>
              </a:rPr>
              <a:t>1</a:t>
            </a:r>
            <a:r>
              <a:rPr lang="en-US" sz="1400" b="1" dirty="0" smtClean="0">
                <a:latin typeface="Arial" panose="020B0604020202020204" pitchFamily="34" charset="0"/>
                <a:cs typeface="Arial" panose="020B0604020202020204" pitchFamily="34" charset="0"/>
              </a:rPr>
              <a:t>2</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209501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752600"/>
            <a:ext cx="7772400" cy="3970318"/>
          </a:xfrm>
          <a:prstGeom prst="rect">
            <a:avLst/>
          </a:prstGeom>
        </p:spPr>
        <p:txBody>
          <a:bodyPr wrap="square">
            <a:spAutoFit/>
          </a:bodyPr>
          <a:lstStyle/>
          <a:p>
            <a:pPr marL="285750" indent="-285750">
              <a:lnSpc>
                <a:spcPct val="150000"/>
              </a:lnSpc>
              <a:buFont typeface="Wingdings" pitchFamily="2" charset="2"/>
              <a:buChar char="v"/>
            </a:pPr>
            <a:r>
              <a:rPr lang="en-US" sz="2400" u="sng" dirty="0" err="1" smtClean="0">
                <a:latin typeface="Times New Roman" pitchFamily="18" charset="0"/>
                <a:cs typeface="Times New Roman" pitchFamily="18" charset="0"/>
              </a:rPr>
              <a:t>Thông</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thường</a:t>
            </a:r>
            <a:r>
              <a:rPr lang="en-US" sz="2400" u="sng" dirty="0" smtClean="0">
                <a:latin typeface="Times New Roman" pitchFamily="18" charset="0"/>
                <a:cs typeface="Times New Roman" pitchFamily="18" charset="0"/>
              </a:rPr>
              <a:t> 1 ý </a:t>
            </a:r>
            <a:r>
              <a:rPr lang="en-US" sz="2400" u="sng" dirty="0" err="1" smtClean="0">
                <a:latin typeface="Times New Roman" pitchFamily="18" charset="0"/>
                <a:cs typeface="Times New Roman" pitchFamily="18" charset="0"/>
              </a:rPr>
              <a:t>kiến</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sẽ</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thuộc</a:t>
            </a:r>
            <a:r>
              <a:rPr lang="en-US" sz="2400" u="sng" dirty="0" smtClean="0">
                <a:latin typeface="Times New Roman" pitchFamily="18" charset="0"/>
                <a:cs typeface="Times New Roman" pitchFamily="18" charset="0"/>
              </a:rPr>
              <a:t> 1 </a:t>
            </a:r>
            <a:r>
              <a:rPr lang="en-US" sz="2400" u="sng" dirty="0" err="1" smtClean="0">
                <a:latin typeface="Times New Roman" pitchFamily="18" charset="0"/>
                <a:cs typeface="Times New Roman" pitchFamily="18" charset="0"/>
              </a:rPr>
              <a:t>trong</a:t>
            </a:r>
            <a:r>
              <a:rPr lang="en-US" sz="2400" u="sng" dirty="0" smtClean="0">
                <a:latin typeface="Times New Roman" pitchFamily="18" charset="0"/>
                <a:cs typeface="Times New Roman" pitchFamily="18" charset="0"/>
              </a:rPr>
              <a:t> 2 </a:t>
            </a:r>
            <a:r>
              <a:rPr lang="en-US" sz="2400" u="sng" dirty="0" err="1" smtClean="0">
                <a:latin typeface="Times New Roman" pitchFamily="18" charset="0"/>
                <a:cs typeface="Times New Roman" pitchFamily="18" charset="0"/>
              </a:rPr>
              <a:t>dạng</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là</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câu</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chủ</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quan</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hoặc</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câu</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khách</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quan</a:t>
            </a:r>
            <a:endParaRPr lang="en-US" sz="2400" u="sng"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US" sz="2400" u="sng" dirty="0" err="1" smtClean="0">
                <a:latin typeface="Times New Roman" pitchFamily="18" charset="0"/>
                <a:cs typeface="Times New Roman" pitchFamily="18" charset="0"/>
              </a:rPr>
              <a:t>Cảm</a:t>
            </a:r>
            <a:r>
              <a:rPr lang="en-US" sz="2400" u="sng" dirty="0" smtClean="0">
                <a:latin typeface="Times New Roman" pitchFamily="18" charset="0"/>
                <a:cs typeface="Times New Roman" pitchFamily="18" charset="0"/>
              </a:rPr>
              <a:t> </a:t>
            </a:r>
            <a:r>
              <a:rPr lang="en-US" sz="2400" u="sng" dirty="0" err="1">
                <a:latin typeface="Times New Roman" pitchFamily="18" charset="0"/>
                <a:cs typeface="Times New Roman" pitchFamily="18" charset="0"/>
              </a:rPr>
              <a:t>xúc</a:t>
            </a:r>
            <a:r>
              <a:rPr lang="en-US" sz="2400" u="sng"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con </a:t>
            </a:r>
            <a:r>
              <a:rPr lang="en-US" sz="2400" dirty="0" err="1">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Dựa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nghiên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cứu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của</a:t>
            </a:r>
            <a:r>
              <a:rPr lang="en-US" sz="2400" b="1" dirty="0" smtClean="0">
                <a:latin typeface="Times New Roman" pitchFamily="18" charset="0"/>
                <a:cs typeface="Times New Roman" pitchFamily="18" charset="0"/>
              </a:rPr>
              <a:t> Parrott (2001) </a:t>
            </a:r>
            <a:r>
              <a:rPr lang="en-US" sz="2400" dirty="0" err="1" smtClean="0">
                <a:latin typeface="Times New Roman" pitchFamily="18" charset="0"/>
                <a:cs typeface="Times New Roman" pitchFamily="18" charset="0"/>
              </a:rPr>
              <a:t>mọi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xúc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tình</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yêu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niềm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vui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ngờ</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buồn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hãi</a:t>
            </a:r>
            <a:r>
              <a:rPr lang="en-US" sz="2400" dirty="0">
                <a:latin typeface="Times New Roman" pitchFamily="18" charset="0"/>
                <a:cs typeface="Times New Roman" pitchFamily="18" charset="0"/>
              </a:rPr>
              <a:t>.</a:t>
            </a:r>
          </a:p>
          <a:p>
            <a:pPr marL="285750" indent="-285750">
              <a:lnSpc>
                <a:spcPct val="150000"/>
              </a:lnSpc>
              <a:buFont typeface="Wingdings" pitchFamily="2" charset="2"/>
              <a:buChar char="v"/>
            </a:pPr>
            <a:endParaRPr lang="en-US" sz="2400" dirty="0">
              <a:latin typeface="Times New Roman" pitchFamily="18" charset="0"/>
              <a:cs typeface="Times New Roman" pitchFamily="18" charset="0"/>
            </a:endParaRPr>
          </a:p>
        </p:txBody>
      </p:sp>
      <p:sp>
        <p:nvSpPr>
          <p:cNvPr id="4" name="TextBox 3"/>
          <p:cNvSpPr txBox="1"/>
          <p:nvPr/>
        </p:nvSpPr>
        <p:spPr>
          <a:xfrm>
            <a:off x="457200" y="838200"/>
            <a:ext cx="7239000" cy="523220"/>
          </a:xfrm>
          <a:prstGeom prst="rect">
            <a:avLst/>
          </a:prstGeom>
          <a:noFill/>
        </p:spPr>
        <p:txBody>
          <a:bodyPr wrap="square" rtlCol="0">
            <a:spAutoFit/>
          </a:bodyPr>
          <a:lstStyle/>
          <a:p>
            <a:r>
              <a:rPr lang="en-US" sz="2800" b="1" i="1" u="sng" dirty="0" smtClean="0">
                <a:latin typeface="Times New Roman" pitchFamily="18" charset="0"/>
                <a:cs typeface="Times New Roman" pitchFamily="18" charset="0"/>
              </a:rPr>
              <a:t>3.2 </a:t>
            </a:r>
            <a:r>
              <a:rPr lang="en-US" sz="2800" b="1" i="1" u="sng" dirty="0" err="1" smtClean="0">
                <a:latin typeface="Times New Roman" pitchFamily="18" charset="0"/>
                <a:cs typeface="Times New Roman" pitchFamily="18" charset="0"/>
              </a:rPr>
              <a:t>Phân</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loại</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cảm</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xúc</a:t>
            </a:r>
            <a:r>
              <a:rPr lang="en-US" sz="2800" b="1" i="1" u="sng" dirty="0" smtClean="0">
                <a:latin typeface="Times New Roman" pitchFamily="18" charset="0"/>
                <a:cs typeface="Times New Roman" pitchFamily="18" charset="0"/>
              </a:rPr>
              <a:t> :</a:t>
            </a:r>
            <a:endParaRPr lang="en-US" sz="2800" b="1" i="1" u="sng" dirty="0">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5041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III</a:t>
            </a:r>
            <a:r>
              <a:rPr lang="vi-VN" altLang="en-US" sz="3000" b="1" dirty="0" smtClean="0">
                <a:solidFill>
                  <a:srgbClr val="FFFFFF"/>
                </a:solidFill>
                <a:latin typeface="+mj-lt"/>
              </a:rPr>
              <a:t>. </a:t>
            </a:r>
            <a:r>
              <a:rPr lang="en-US" altLang="en-US" sz="3000" b="1" dirty="0" err="1" smtClean="0">
                <a:solidFill>
                  <a:srgbClr val="FFFFFF"/>
                </a:solidFill>
                <a:latin typeface="+mj-lt"/>
              </a:rPr>
              <a:t>Nghiên</a:t>
            </a:r>
            <a:r>
              <a:rPr lang="en-US" altLang="en-US" sz="3000" b="1" dirty="0" smtClean="0">
                <a:solidFill>
                  <a:srgbClr val="FFFFFF"/>
                </a:solidFill>
                <a:latin typeface="+mj-lt"/>
              </a:rPr>
              <a:t> </a:t>
            </a:r>
            <a:r>
              <a:rPr lang="en-US" altLang="en-US" sz="3000" b="1" dirty="0" err="1" smtClean="0">
                <a:solidFill>
                  <a:srgbClr val="FFFFFF"/>
                </a:solidFill>
                <a:latin typeface="+mj-lt"/>
              </a:rPr>
              <a:t>Cứu</a:t>
            </a:r>
            <a:r>
              <a:rPr lang="en-US" altLang="en-US" sz="3000" b="1" dirty="0" smtClean="0">
                <a:solidFill>
                  <a:srgbClr val="FFFFFF"/>
                </a:solidFill>
                <a:latin typeface="+mj-lt"/>
              </a:rPr>
              <a:t> </a:t>
            </a:r>
            <a:r>
              <a:rPr lang="en-US" altLang="en-US" sz="3000" b="1" dirty="0" err="1" smtClean="0">
                <a:solidFill>
                  <a:srgbClr val="FFFFFF"/>
                </a:solidFill>
                <a:latin typeface="+mj-lt"/>
              </a:rPr>
              <a:t>Liên</a:t>
            </a:r>
            <a:r>
              <a:rPr lang="en-US" altLang="en-US" sz="3000" b="1" dirty="0" smtClean="0">
                <a:solidFill>
                  <a:srgbClr val="FFFFFF"/>
                </a:solidFill>
                <a:latin typeface="+mj-lt"/>
              </a:rPr>
              <a:t> </a:t>
            </a:r>
            <a:r>
              <a:rPr lang="en-US" altLang="en-US" sz="3000" b="1" dirty="0" err="1" smtClean="0">
                <a:solidFill>
                  <a:srgbClr val="FFFFFF"/>
                </a:solidFill>
                <a:latin typeface="+mj-lt"/>
              </a:rPr>
              <a:t>Quan</a:t>
            </a:r>
            <a:endParaRPr lang="en-US" altLang="en-US" sz="3000" b="1" dirty="0">
              <a:solidFill>
                <a:srgbClr val="FFFFFF"/>
              </a:solidFill>
              <a:latin typeface="+mj-lt"/>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smtClean="0">
                <a:latin typeface="Arial" panose="020B0604020202020204" pitchFamily="34" charset="0"/>
                <a:cs typeface="Arial" panose="020B0604020202020204" pitchFamily="34" charset="0"/>
              </a:rPr>
              <a:t>13</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218842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838200"/>
            <a:ext cx="7239000" cy="523220"/>
          </a:xfrm>
          <a:prstGeom prst="rect">
            <a:avLst/>
          </a:prstGeom>
          <a:noFill/>
        </p:spPr>
        <p:txBody>
          <a:bodyPr wrap="square" rtlCol="0">
            <a:spAutoFit/>
          </a:bodyPr>
          <a:lstStyle/>
          <a:p>
            <a:r>
              <a:rPr lang="en-US" sz="2800" b="1" i="1" u="sng" dirty="0" smtClean="0">
                <a:latin typeface="Times New Roman" pitchFamily="18" charset="0"/>
                <a:cs typeface="Times New Roman" pitchFamily="18" charset="0"/>
              </a:rPr>
              <a:t>3.2 </a:t>
            </a:r>
            <a:r>
              <a:rPr lang="en-US" sz="2800" b="1" i="1" u="sng" dirty="0" err="1" smtClean="0">
                <a:latin typeface="Times New Roman" pitchFamily="18" charset="0"/>
                <a:cs typeface="Times New Roman" pitchFamily="18" charset="0"/>
              </a:rPr>
              <a:t>Phân</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loại</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cảm</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xúc</a:t>
            </a:r>
            <a:r>
              <a:rPr lang="en-US" sz="2800" b="1" i="1" u="sng" dirty="0" smtClean="0">
                <a:latin typeface="Times New Roman" pitchFamily="18" charset="0"/>
                <a:cs typeface="Times New Roman" pitchFamily="18" charset="0"/>
              </a:rPr>
              <a:t> :</a:t>
            </a:r>
            <a:endParaRPr lang="en-US" sz="2800" b="1" i="1" u="sng" dirty="0">
              <a:latin typeface="Times New Roman" pitchFamily="18" charset="0"/>
              <a:cs typeface="Times New Roman" pitchFamily="18" charset="0"/>
            </a:endParaRPr>
          </a:p>
        </p:txBody>
      </p:sp>
      <p:sp>
        <p:nvSpPr>
          <p:cNvPr id="2" name="TextBox 1"/>
          <p:cNvSpPr txBox="1"/>
          <p:nvPr/>
        </p:nvSpPr>
        <p:spPr>
          <a:xfrm>
            <a:off x="533400" y="1447800"/>
            <a:ext cx="8153400" cy="5078313"/>
          </a:xfrm>
          <a:prstGeom prst="rect">
            <a:avLst/>
          </a:prstGeom>
          <a:noFill/>
        </p:spPr>
        <p:txBody>
          <a:bodyPr wrap="square" rtlCol="0">
            <a:spAutoFit/>
          </a:bodyPr>
          <a:lstStyle/>
          <a:p>
            <a:pPr>
              <a:lnSpc>
                <a:spcPct val="150000"/>
              </a:lnSpc>
            </a:pP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xúc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nay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 </a:t>
            </a:r>
          </a:p>
          <a:p>
            <a:pPr marL="914400" lvl="1" indent="-457200">
              <a:lnSpc>
                <a:spcPct val="150000"/>
              </a:lnSpc>
              <a:buFont typeface="Wingdings" pitchFamily="2" charset="2"/>
              <a:buChar char="§"/>
            </a:pPr>
            <a:r>
              <a:rPr lang="en-US" sz="2400" dirty="0" err="1">
                <a:latin typeface="Times New Roman" pitchFamily="18" charset="0"/>
                <a:cs typeface="Times New Roman" pitchFamily="18" charset="0"/>
              </a:rPr>
              <a:t>Dựa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Pang </a:t>
            </a:r>
            <a:r>
              <a:rPr lang="en-US" sz="2400" b="1" dirty="0" err="1">
                <a:latin typeface="Times New Roman" pitchFamily="18" charset="0"/>
                <a:cs typeface="Times New Roman" pitchFamily="18" charset="0"/>
              </a:rPr>
              <a:t>và</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cộng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sự</a:t>
            </a:r>
            <a:r>
              <a:rPr lang="en-US" sz="2400" b="1"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hay </a:t>
            </a:r>
            <a:r>
              <a:rPr lang="en-US" sz="2400" b="1" dirty="0" err="1" smtClean="0">
                <a:latin typeface="Times New Roman" pitchFamily="18" charset="0"/>
                <a:cs typeface="Times New Roman" pitchFamily="18" charset="0"/>
              </a:rPr>
              <a:t>Turney</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năm</a:t>
            </a:r>
            <a:r>
              <a:rPr lang="en-US" sz="2400" dirty="0">
                <a:latin typeface="Times New Roman" pitchFamily="18" charset="0"/>
                <a:cs typeface="Times New Roman" pitchFamily="18" charset="0"/>
              </a:rPr>
              <a:t> 2002.</a:t>
            </a:r>
          </a:p>
          <a:p>
            <a:pPr marL="914400" lvl="1" indent="-457200">
              <a:lnSpc>
                <a:spcPct val="150000"/>
              </a:lnSpc>
              <a:buFont typeface="Wingdings" pitchFamily="2" charset="2"/>
              <a:buChar char="§"/>
            </a:pPr>
            <a:r>
              <a:rPr lang="en-US" sz="2400" dirty="0">
                <a:latin typeface="Times New Roman" pitchFamily="18" charset="0"/>
                <a:cs typeface="Times New Roman" pitchFamily="18" charset="0"/>
              </a:rPr>
              <a:t>Theo </a:t>
            </a:r>
            <a:r>
              <a:rPr lang="en-US" sz="2400" dirty="0" err="1">
                <a:latin typeface="Times New Roman" pitchFamily="18" charset="0"/>
                <a:cs typeface="Times New Roman" pitchFamily="18" charset="0"/>
              </a:rPr>
              <a:t>phương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lớp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Turney</a:t>
            </a:r>
            <a:r>
              <a:rPr lang="en-US" sz="2400" b="1" dirty="0">
                <a:latin typeface="Times New Roman" pitchFamily="18" charset="0"/>
                <a:cs typeface="Times New Roman" pitchFamily="18" charset="0"/>
              </a:rPr>
              <a:t> 2002</a:t>
            </a:r>
            <a:r>
              <a:rPr lang="en-US" sz="2400" dirty="0">
                <a:latin typeface="Times New Roman" pitchFamily="18" charset="0"/>
                <a:cs typeface="Times New Roman" pitchFamily="18" charset="0"/>
              </a:rPr>
              <a:t>.</a:t>
            </a:r>
          </a:p>
          <a:p>
            <a:pPr marL="914400" lvl="1" indent="-457200">
              <a:lnSpc>
                <a:spcPct val="150000"/>
              </a:lnSpc>
              <a:buFont typeface="Wingdings" pitchFamily="2" charset="2"/>
              <a:buChar char="§"/>
            </a:pPr>
            <a:r>
              <a:rPr lang="en-US" sz="2400" dirty="0">
                <a:latin typeface="Times New Roman" pitchFamily="18" charset="0"/>
                <a:cs typeface="Times New Roman" pitchFamily="18" charset="0"/>
              </a:rPr>
              <a:t>Theo </a:t>
            </a:r>
            <a:r>
              <a:rPr lang="en-US" sz="2400" dirty="0" err="1">
                <a:latin typeface="Times New Roman" pitchFamily="18" charset="0"/>
                <a:cs typeface="Times New Roman" pitchFamily="18" charset="0"/>
              </a:rPr>
              <a:t>phương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lớp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Pang </a:t>
            </a:r>
            <a:r>
              <a:rPr lang="en-US" sz="2400" b="1" dirty="0" err="1">
                <a:latin typeface="Times New Roman" pitchFamily="18" charset="0"/>
                <a:cs typeface="Times New Roman" pitchFamily="18" charset="0"/>
              </a:rPr>
              <a:t>và</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cộng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năm</a:t>
            </a:r>
            <a:r>
              <a:rPr lang="en-US" sz="2400" dirty="0">
                <a:latin typeface="Times New Roman" pitchFamily="18" charset="0"/>
                <a:cs typeface="Times New Roman" pitchFamily="18" charset="0"/>
              </a:rPr>
              <a:t> 2002. </a:t>
            </a:r>
            <a:r>
              <a:rPr lang="en-US" sz="2400" dirty="0" err="1">
                <a:latin typeface="Times New Roman" pitchFamily="18" charset="0"/>
                <a:cs typeface="Times New Roman" pitchFamily="18" charset="0"/>
              </a:rPr>
              <a:t>Kỹ</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Naïve Bayes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SVM (support vector machines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5041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III</a:t>
            </a:r>
            <a:r>
              <a:rPr lang="vi-VN" altLang="en-US" sz="3000" b="1" dirty="0" smtClean="0">
                <a:solidFill>
                  <a:srgbClr val="FFFFFF"/>
                </a:solidFill>
                <a:latin typeface="+mj-lt"/>
              </a:rPr>
              <a:t>. </a:t>
            </a:r>
            <a:r>
              <a:rPr lang="en-US" altLang="en-US" sz="3000" b="1" dirty="0" err="1" smtClean="0">
                <a:solidFill>
                  <a:srgbClr val="FFFFFF"/>
                </a:solidFill>
                <a:latin typeface="+mj-lt"/>
              </a:rPr>
              <a:t>Nghiên</a:t>
            </a:r>
            <a:r>
              <a:rPr lang="en-US" altLang="en-US" sz="3000" b="1" dirty="0" smtClean="0">
                <a:solidFill>
                  <a:srgbClr val="FFFFFF"/>
                </a:solidFill>
                <a:latin typeface="+mj-lt"/>
              </a:rPr>
              <a:t> </a:t>
            </a:r>
            <a:r>
              <a:rPr lang="en-US" altLang="en-US" sz="3000" b="1" dirty="0" err="1" smtClean="0">
                <a:solidFill>
                  <a:srgbClr val="FFFFFF"/>
                </a:solidFill>
                <a:latin typeface="+mj-lt"/>
              </a:rPr>
              <a:t>Cứu</a:t>
            </a:r>
            <a:r>
              <a:rPr lang="en-US" altLang="en-US" sz="3000" b="1" dirty="0" smtClean="0">
                <a:solidFill>
                  <a:srgbClr val="FFFFFF"/>
                </a:solidFill>
                <a:latin typeface="+mj-lt"/>
              </a:rPr>
              <a:t> </a:t>
            </a:r>
            <a:r>
              <a:rPr lang="en-US" altLang="en-US" sz="3000" b="1" dirty="0" err="1" smtClean="0">
                <a:solidFill>
                  <a:srgbClr val="FFFFFF"/>
                </a:solidFill>
                <a:latin typeface="+mj-lt"/>
              </a:rPr>
              <a:t>Liên</a:t>
            </a:r>
            <a:r>
              <a:rPr lang="en-US" altLang="en-US" sz="3000" b="1" dirty="0" smtClean="0">
                <a:solidFill>
                  <a:srgbClr val="FFFFFF"/>
                </a:solidFill>
                <a:latin typeface="+mj-lt"/>
              </a:rPr>
              <a:t> </a:t>
            </a:r>
            <a:r>
              <a:rPr lang="en-US" altLang="en-US" sz="3000" b="1" dirty="0" err="1" smtClean="0">
                <a:solidFill>
                  <a:srgbClr val="FFFFFF"/>
                </a:solidFill>
                <a:latin typeface="+mj-lt"/>
              </a:rPr>
              <a:t>Quan</a:t>
            </a:r>
            <a:endParaRPr lang="en-US" altLang="en-US" sz="3000" b="1" dirty="0">
              <a:solidFill>
                <a:srgbClr val="FFFFFF"/>
              </a:solidFill>
              <a:latin typeface="+mj-lt"/>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smtClean="0">
                <a:latin typeface="Arial" panose="020B0604020202020204" pitchFamily="34" charset="0"/>
                <a:cs typeface="Arial" panose="020B0604020202020204" pitchFamily="34" charset="0"/>
              </a:rPr>
              <a:t>14</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74648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838200"/>
            <a:ext cx="7239000" cy="523220"/>
          </a:xfrm>
          <a:prstGeom prst="rect">
            <a:avLst/>
          </a:prstGeom>
          <a:noFill/>
        </p:spPr>
        <p:txBody>
          <a:bodyPr wrap="square" rtlCol="0">
            <a:spAutoFit/>
          </a:bodyPr>
          <a:lstStyle/>
          <a:p>
            <a:r>
              <a:rPr lang="en-US" sz="2800" b="1" i="1" u="sng" dirty="0" smtClean="0">
                <a:latin typeface="Times New Roman" pitchFamily="18" charset="0"/>
                <a:cs typeface="Times New Roman" pitchFamily="18" charset="0"/>
              </a:rPr>
              <a:t>3.2 </a:t>
            </a:r>
            <a:r>
              <a:rPr lang="en-US" sz="2800" b="1" i="1" u="sng" dirty="0" err="1" smtClean="0">
                <a:latin typeface="Times New Roman" pitchFamily="18" charset="0"/>
                <a:cs typeface="Times New Roman" pitchFamily="18" charset="0"/>
              </a:rPr>
              <a:t>Phân</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loại</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cảm</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xúc</a:t>
            </a:r>
            <a:r>
              <a:rPr lang="en-US" sz="2800" b="1" i="1" u="sng" dirty="0" smtClean="0">
                <a:latin typeface="Times New Roman" pitchFamily="18" charset="0"/>
                <a:cs typeface="Times New Roman" pitchFamily="18" charset="0"/>
              </a:rPr>
              <a:t> :</a:t>
            </a:r>
            <a:endParaRPr lang="en-US" sz="2800" b="1" i="1" u="sng" dirty="0">
              <a:latin typeface="Times New Roman" pitchFamily="18" charset="0"/>
              <a:cs typeface="Times New Roman" pitchFamily="18" charset="0"/>
            </a:endParaRPr>
          </a:p>
        </p:txBody>
      </p:sp>
      <p:sp>
        <p:nvSpPr>
          <p:cNvPr id="2" name="TextBox 1"/>
          <p:cNvSpPr txBox="1"/>
          <p:nvPr/>
        </p:nvSpPr>
        <p:spPr>
          <a:xfrm>
            <a:off x="381000" y="1291528"/>
            <a:ext cx="8153400" cy="3808735"/>
          </a:xfrm>
          <a:prstGeom prst="rect">
            <a:avLst/>
          </a:prstGeom>
          <a:noFill/>
        </p:spPr>
        <p:txBody>
          <a:bodyPr wrap="square" rtlCol="0">
            <a:spAutoFit/>
          </a:bodyPr>
          <a:lstStyle/>
          <a:p>
            <a:pPr marL="914400" lvl="1" indent="-457200">
              <a:lnSpc>
                <a:spcPct val="150000"/>
              </a:lnSpc>
              <a:buFont typeface="Wingdings" pitchFamily="2" charset="2"/>
              <a:buChar char="§"/>
            </a:pPr>
            <a:r>
              <a:rPr lang="en-US" sz="2300" dirty="0" err="1">
                <a:latin typeface="Times New Roman" pitchFamily="18" charset="0"/>
                <a:cs typeface="Times New Roman" pitchFamily="18" charset="0"/>
              </a:rPr>
              <a:t>Phân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tích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cảm</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xúc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dựa</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khía</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cạnh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Một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số</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kỹ</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thuật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của</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phương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pháp</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này</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là</a:t>
            </a:r>
            <a:r>
              <a:rPr lang="en-US" sz="2300" dirty="0">
                <a:latin typeface="Times New Roman" pitchFamily="18" charset="0"/>
                <a:cs typeface="Times New Roman" pitchFamily="18" charset="0"/>
              </a:rPr>
              <a:t> : </a:t>
            </a:r>
            <a:endParaRPr lang="en-US" sz="2300" dirty="0" smtClean="0">
              <a:latin typeface="Times New Roman" pitchFamily="18" charset="0"/>
              <a:cs typeface="Times New Roman" pitchFamily="18" charset="0"/>
            </a:endParaRPr>
          </a:p>
          <a:p>
            <a:pPr marL="1371600" lvl="2" indent="-457200">
              <a:lnSpc>
                <a:spcPct val="150000"/>
              </a:lnSpc>
              <a:buFont typeface="Wingdings" pitchFamily="2" charset="2"/>
              <a:buChar char="ü"/>
            </a:pPr>
            <a:r>
              <a:rPr lang="en-US" sz="2300" dirty="0" err="1" smtClean="0">
                <a:latin typeface="Times New Roman" pitchFamily="18" charset="0"/>
                <a:cs typeface="Times New Roman" pitchFamily="18" charset="0"/>
              </a:rPr>
              <a:t>Học</a:t>
            </a: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PU </a:t>
            </a:r>
            <a:r>
              <a:rPr lang="en-US" sz="2300" dirty="0" err="1">
                <a:latin typeface="Times New Roman" pitchFamily="18" charset="0"/>
                <a:cs typeface="Times New Roman" pitchFamily="18" charset="0"/>
              </a:rPr>
              <a:t>với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thuật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toán</a:t>
            </a:r>
            <a:r>
              <a:rPr lang="en-US" sz="2300" dirty="0">
                <a:latin typeface="Times New Roman" pitchFamily="18" charset="0"/>
                <a:cs typeface="Times New Roman" pitchFamily="18" charset="0"/>
              </a:rPr>
              <a:t> S-EM </a:t>
            </a:r>
            <a:r>
              <a:rPr lang="en-US" sz="2300" dirty="0" err="1">
                <a:latin typeface="Times New Roman" pitchFamily="18" charset="0"/>
                <a:cs typeface="Times New Roman" pitchFamily="18" charset="0"/>
              </a:rPr>
              <a:t>của</a:t>
            </a:r>
            <a:r>
              <a:rPr lang="en-US" sz="2300" dirty="0">
                <a:latin typeface="Times New Roman" pitchFamily="18" charset="0"/>
                <a:cs typeface="Times New Roman" pitchFamily="18" charset="0"/>
              </a:rPr>
              <a:t> </a:t>
            </a:r>
            <a:r>
              <a:rPr lang="en-US" sz="2300" b="1" dirty="0">
                <a:latin typeface="Times New Roman" pitchFamily="18" charset="0"/>
                <a:cs typeface="Times New Roman" pitchFamily="18" charset="0"/>
              </a:rPr>
              <a:t>Liu </a:t>
            </a:r>
            <a:r>
              <a:rPr lang="en-US" sz="2300" b="1" dirty="0" err="1">
                <a:latin typeface="Times New Roman" pitchFamily="18" charset="0"/>
                <a:cs typeface="Times New Roman" pitchFamily="18" charset="0"/>
              </a:rPr>
              <a:t>và</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cộng</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sự</a:t>
            </a:r>
            <a:r>
              <a:rPr lang="en-US" sz="2300" b="1" dirty="0">
                <a:latin typeface="Times New Roman" pitchFamily="18" charset="0"/>
                <a:cs typeface="Times New Roman" pitchFamily="18" charset="0"/>
              </a:rPr>
              <a:t> </a:t>
            </a:r>
            <a:r>
              <a:rPr lang="en-US" sz="2300" b="1" dirty="0" smtClean="0">
                <a:latin typeface="Times New Roman" pitchFamily="18" charset="0"/>
                <a:cs typeface="Times New Roman" pitchFamily="18" charset="0"/>
              </a:rPr>
              <a:t>2002.</a:t>
            </a:r>
            <a:endParaRPr lang="en-US" sz="2300" dirty="0" smtClean="0">
              <a:latin typeface="Times New Roman" pitchFamily="18" charset="0"/>
              <a:cs typeface="Times New Roman" pitchFamily="18" charset="0"/>
            </a:endParaRPr>
          </a:p>
          <a:p>
            <a:pPr marL="1371600" lvl="2" indent="-457200">
              <a:lnSpc>
                <a:spcPct val="150000"/>
              </a:lnSpc>
              <a:buFont typeface="Wingdings" pitchFamily="2" charset="2"/>
              <a:buChar char="ü"/>
            </a:pPr>
            <a:r>
              <a:rPr lang="en-US" sz="2300" dirty="0" err="1">
                <a:latin typeface="Times New Roman" pitchFamily="18" charset="0"/>
                <a:cs typeface="Times New Roman" pitchFamily="18" charset="0"/>
              </a:rPr>
              <a:t>B</a:t>
            </a:r>
            <a:r>
              <a:rPr lang="en-US" sz="2300" dirty="0" err="1" smtClean="0">
                <a:latin typeface="Times New Roman" pitchFamily="18" charset="0"/>
                <a:cs typeface="Times New Roman" pitchFamily="18" charset="0"/>
              </a:rPr>
              <a:t>ộ</a:t>
            </a:r>
            <a:r>
              <a:rPr lang="en-US" sz="2300" dirty="0" smtClean="0">
                <a:latin typeface="Times New Roman" pitchFamily="18" charset="0"/>
                <a:cs typeface="Times New Roman" pitchFamily="18" charset="0"/>
              </a:rPr>
              <a:t> </a:t>
            </a:r>
            <a:r>
              <a:rPr lang="en-US" sz="2300" dirty="0" err="1">
                <a:latin typeface="Times New Roman" pitchFamily="18" charset="0"/>
                <a:cs typeface="Times New Roman" pitchFamily="18" charset="0"/>
              </a:rPr>
              <a:t>Bayeasian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của</a:t>
            </a:r>
            <a:r>
              <a:rPr lang="en-US" sz="2300" dirty="0">
                <a:latin typeface="Times New Roman" pitchFamily="18" charset="0"/>
                <a:cs typeface="Times New Roman" pitchFamily="18" charset="0"/>
              </a:rPr>
              <a:t> </a:t>
            </a:r>
            <a:r>
              <a:rPr lang="en-US" sz="2300" b="1" dirty="0" err="1">
                <a:latin typeface="Times New Roman" pitchFamily="18" charset="0"/>
                <a:cs typeface="Times New Roman" pitchFamily="18" charset="0"/>
              </a:rPr>
              <a:t>Ghahramani</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và</a:t>
            </a:r>
            <a:r>
              <a:rPr lang="en-US" sz="2300" b="1" dirty="0">
                <a:latin typeface="Times New Roman" pitchFamily="18" charset="0"/>
                <a:cs typeface="Times New Roman" pitchFamily="18" charset="0"/>
              </a:rPr>
              <a:t> Heller </a:t>
            </a:r>
            <a:r>
              <a:rPr lang="en-US" sz="2300" b="1" dirty="0" smtClean="0">
                <a:latin typeface="Times New Roman" pitchFamily="18" charset="0"/>
                <a:cs typeface="Times New Roman" pitchFamily="18" charset="0"/>
              </a:rPr>
              <a:t>2006.</a:t>
            </a:r>
            <a:endParaRPr lang="en-US" sz="2300" dirty="0">
              <a:latin typeface="Times New Roman" pitchFamily="18" charset="0"/>
              <a:cs typeface="Times New Roman" pitchFamily="18" charset="0"/>
            </a:endParaRPr>
          </a:p>
          <a:p>
            <a:pPr marL="1371600" lvl="2" indent="-457200">
              <a:lnSpc>
                <a:spcPct val="150000"/>
              </a:lnSpc>
              <a:buFont typeface="Wingdings" pitchFamily="2" charset="2"/>
              <a:buChar char="ü"/>
            </a:pPr>
            <a:r>
              <a:rPr lang="en-US" sz="2300" dirty="0" err="1" smtClean="0">
                <a:latin typeface="Times New Roman" pitchFamily="18" charset="0"/>
                <a:cs typeface="Times New Roman" pitchFamily="18" charset="0"/>
              </a:rPr>
              <a:t>Dựa</a:t>
            </a:r>
            <a:r>
              <a:rPr lang="en-US" sz="2300" dirty="0" smtClean="0">
                <a:latin typeface="Times New Roman" pitchFamily="18" charset="0"/>
                <a:cs typeface="Times New Roman" pitchFamily="18" charset="0"/>
              </a:rPr>
              <a:t> </a:t>
            </a:r>
            <a:r>
              <a:rPr lang="en-US" sz="2300" dirty="0" err="1">
                <a:latin typeface="Times New Roman" pitchFamily="18" charset="0"/>
                <a:cs typeface="Times New Roman" pitchFamily="18" charset="0"/>
              </a:rPr>
              <a:t>trên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từ</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vựng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của</a:t>
            </a:r>
            <a:r>
              <a:rPr lang="en-US" sz="2300" dirty="0">
                <a:latin typeface="Times New Roman" pitchFamily="18" charset="0"/>
                <a:cs typeface="Times New Roman" pitchFamily="18" charset="0"/>
              </a:rPr>
              <a:t> </a:t>
            </a:r>
            <a:r>
              <a:rPr lang="en-US" sz="2300" b="1" dirty="0">
                <a:latin typeface="Times New Roman" pitchFamily="18" charset="0"/>
                <a:cs typeface="Times New Roman" pitchFamily="18" charset="0"/>
              </a:rPr>
              <a:t>Ding, Liu </a:t>
            </a:r>
            <a:r>
              <a:rPr lang="en-US" sz="2300" b="1" dirty="0" err="1">
                <a:latin typeface="Times New Roman" pitchFamily="18" charset="0"/>
                <a:cs typeface="Times New Roman" pitchFamily="18" charset="0"/>
              </a:rPr>
              <a:t>và</a:t>
            </a:r>
            <a:r>
              <a:rPr lang="en-US" sz="2300" b="1" dirty="0">
                <a:latin typeface="Times New Roman" pitchFamily="18" charset="0"/>
                <a:cs typeface="Times New Roman" pitchFamily="18" charset="0"/>
              </a:rPr>
              <a:t> Yu </a:t>
            </a:r>
            <a:r>
              <a:rPr lang="en-US" sz="2300" b="1" dirty="0" smtClean="0">
                <a:latin typeface="Times New Roman" pitchFamily="18" charset="0"/>
                <a:cs typeface="Times New Roman" pitchFamily="18" charset="0"/>
              </a:rPr>
              <a:t>2008</a:t>
            </a:r>
            <a:r>
              <a:rPr lang="en-US" sz="2300" dirty="0" smtClean="0">
                <a:latin typeface="Times New Roman" pitchFamily="18" charset="0"/>
                <a:cs typeface="Times New Roman" pitchFamily="18" charset="0"/>
              </a:rPr>
              <a:t>.</a:t>
            </a:r>
          </a:p>
          <a:p>
            <a:pPr marL="1371600" lvl="2" indent="-457200">
              <a:lnSpc>
                <a:spcPct val="150000"/>
              </a:lnSpc>
              <a:buFont typeface="Wingdings" pitchFamily="2" charset="2"/>
              <a:buChar char="ü"/>
            </a:pPr>
            <a:r>
              <a:rPr lang="en-US" sz="2300" dirty="0" err="1" smtClean="0">
                <a:latin typeface="Times New Roman" pitchFamily="18" charset="0"/>
                <a:cs typeface="Times New Roman" pitchFamily="18" charset="0"/>
              </a:rPr>
              <a:t>Cây</a:t>
            </a: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ontology </a:t>
            </a:r>
            <a:r>
              <a:rPr lang="en-US" sz="2300" dirty="0" err="1">
                <a:latin typeface="Times New Roman" pitchFamily="18" charset="0"/>
                <a:cs typeface="Times New Roman" pitchFamily="18" charset="0"/>
              </a:rPr>
              <a:t>cảm</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xúc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của</a:t>
            </a:r>
            <a:r>
              <a:rPr lang="en-US" sz="2300" dirty="0">
                <a:latin typeface="Times New Roman" pitchFamily="18" charset="0"/>
                <a:cs typeface="Times New Roman" pitchFamily="18" charset="0"/>
              </a:rPr>
              <a:t> </a:t>
            </a:r>
            <a:r>
              <a:rPr lang="en-US" sz="2300" b="1" dirty="0">
                <a:latin typeface="Times New Roman" pitchFamily="18" charset="0"/>
                <a:cs typeface="Times New Roman" pitchFamily="18" charset="0"/>
              </a:rPr>
              <a:t>Wei </a:t>
            </a:r>
            <a:r>
              <a:rPr lang="en-US" sz="2300" b="1" dirty="0" err="1">
                <a:latin typeface="Times New Roman" pitchFamily="18" charset="0"/>
                <a:cs typeface="Times New Roman" pitchFamily="18" charset="0"/>
              </a:rPr>
              <a:t>và</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Gulla</a:t>
            </a:r>
            <a:r>
              <a:rPr lang="en-US" sz="2300" b="1" dirty="0">
                <a:latin typeface="Times New Roman" pitchFamily="18" charset="0"/>
                <a:cs typeface="Times New Roman" pitchFamily="18" charset="0"/>
              </a:rPr>
              <a:t> </a:t>
            </a:r>
            <a:r>
              <a:rPr lang="en-US" sz="2300" b="1" dirty="0" smtClean="0">
                <a:latin typeface="Times New Roman" pitchFamily="18" charset="0"/>
                <a:cs typeface="Times New Roman" pitchFamily="18" charset="0"/>
              </a:rPr>
              <a:t>2010</a:t>
            </a:r>
            <a:r>
              <a:rPr lang="en-US" sz="2300" dirty="0" smtClean="0">
                <a:latin typeface="Times New Roman" pitchFamily="18" charset="0"/>
                <a:cs typeface="Times New Roman" pitchFamily="18" charset="0"/>
              </a:rPr>
              <a:t>,</a:t>
            </a:r>
          </a:p>
          <a:p>
            <a:pPr marL="914400" lvl="1" indent="-457200">
              <a:lnSpc>
                <a:spcPct val="150000"/>
              </a:lnSpc>
              <a:buFont typeface="Wingdings" pitchFamily="2" charset="2"/>
              <a:buChar char="§"/>
            </a:pPr>
            <a:r>
              <a:rPr lang="en-US" sz="2300" dirty="0" err="1" smtClean="0">
                <a:latin typeface="Times New Roman" pitchFamily="18" charset="0"/>
                <a:cs typeface="Times New Roman" pitchFamily="18" charset="0"/>
              </a:rPr>
              <a:t>Phân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loại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cảm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xác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dựa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trên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chủ</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đề</a:t>
            </a:r>
            <a:r>
              <a:rPr lang="en-US" sz="2300" dirty="0" smtClean="0">
                <a:latin typeface="Times New Roman" pitchFamily="18" charset="0"/>
                <a:cs typeface="Times New Roman" pitchFamily="18" charset="0"/>
              </a:rPr>
              <a:t>. </a:t>
            </a:r>
            <a:endParaRPr lang="en-US" sz="2300" dirty="0">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5041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III</a:t>
            </a:r>
            <a:r>
              <a:rPr lang="vi-VN" altLang="en-US" sz="3000" b="1" dirty="0" smtClean="0">
                <a:solidFill>
                  <a:srgbClr val="FFFFFF"/>
                </a:solidFill>
                <a:latin typeface="+mj-lt"/>
              </a:rPr>
              <a:t>. </a:t>
            </a:r>
            <a:r>
              <a:rPr lang="en-US" altLang="en-US" sz="3000" b="1" dirty="0" err="1" smtClean="0">
                <a:solidFill>
                  <a:srgbClr val="FFFFFF"/>
                </a:solidFill>
                <a:latin typeface="+mj-lt"/>
              </a:rPr>
              <a:t>Nghiên</a:t>
            </a:r>
            <a:r>
              <a:rPr lang="en-US" altLang="en-US" sz="3000" b="1" dirty="0" smtClean="0">
                <a:solidFill>
                  <a:srgbClr val="FFFFFF"/>
                </a:solidFill>
                <a:latin typeface="+mj-lt"/>
              </a:rPr>
              <a:t> </a:t>
            </a:r>
            <a:r>
              <a:rPr lang="en-US" altLang="en-US" sz="3000" b="1" dirty="0" err="1" smtClean="0">
                <a:solidFill>
                  <a:srgbClr val="FFFFFF"/>
                </a:solidFill>
                <a:latin typeface="+mj-lt"/>
              </a:rPr>
              <a:t>Cứu</a:t>
            </a:r>
            <a:r>
              <a:rPr lang="en-US" altLang="en-US" sz="3000" b="1" dirty="0" smtClean="0">
                <a:solidFill>
                  <a:srgbClr val="FFFFFF"/>
                </a:solidFill>
                <a:latin typeface="+mj-lt"/>
              </a:rPr>
              <a:t> </a:t>
            </a:r>
            <a:r>
              <a:rPr lang="en-US" altLang="en-US" sz="3000" b="1" dirty="0" err="1" smtClean="0">
                <a:solidFill>
                  <a:srgbClr val="FFFFFF"/>
                </a:solidFill>
                <a:latin typeface="+mj-lt"/>
              </a:rPr>
              <a:t>Liên</a:t>
            </a:r>
            <a:r>
              <a:rPr lang="en-US" altLang="en-US" sz="3000" b="1" dirty="0" smtClean="0">
                <a:solidFill>
                  <a:srgbClr val="FFFFFF"/>
                </a:solidFill>
                <a:latin typeface="+mj-lt"/>
              </a:rPr>
              <a:t> </a:t>
            </a:r>
            <a:r>
              <a:rPr lang="en-US" altLang="en-US" sz="3000" b="1" dirty="0" err="1" smtClean="0">
                <a:solidFill>
                  <a:srgbClr val="FFFFFF"/>
                </a:solidFill>
                <a:latin typeface="+mj-lt"/>
              </a:rPr>
              <a:t>Quan</a:t>
            </a:r>
            <a:endParaRPr lang="en-US" altLang="en-US" sz="3000" b="1" dirty="0">
              <a:solidFill>
                <a:srgbClr val="FFFFFF"/>
              </a:solidFill>
              <a:latin typeface="+mj-lt"/>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smtClean="0">
                <a:latin typeface="Arial" panose="020B0604020202020204" pitchFamily="34" charset="0"/>
                <a:cs typeface="Arial" panose="020B0604020202020204" pitchFamily="34" charset="0"/>
              </a:rPr>
              <a:t>15</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53940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838200"/>
            <a:ext cx="7239000" cy="523220"/>
          </a:xfrm>
          <a:prstGeom prst="rect">
            <a:avLst/>
          </a:prstGeom>
          <a:noFill/>
        </p:spPr>
        <p:txBody>
          <a:bodyPr wrap="square" rtlCol="0">
            <a:spAutoFit/>
          </a:bodyPr>
          <a:lstStyle/>
          <a:p>
            <a:r>
              <a:rPr lang="en-US" sz="2800" b="1" i="1" u="sng" dirty="0" smtClean="0">
                <a:latin typeface="Times New Roman" pitchFamily="18" charset="0"/>
                <a:cs typeface="Times New Roman" pitchFamily="18" charset="0"/>
              </a:rPr>
              <a:t>3.3 </a:t>
            </a:r>
            <a:r>
              <a:rPr lang="en-US" sz="2800" b="1" i="1" u="sng" dirty="0" err="1" smtClean="0">
                <a:latin typeface="Times New Roman" pitchFamily="18" charset="0"/>
                <a:cs typeface="Times New Roman" pitchFamily="18" charset="0"/>
              </a:rPr>
              <a:t>Phân</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lớp</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câu</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chủ</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quan</a:t>
            </a:r>
            <a:r>
              <a:rPr lang="en-US" sz="2800" b="1" i="1" u="sng" dirty="0" smtClean="0">
                <a:latin typeface="Times New Roman" pitchFamily="18" charset="0"/>
                <a:cs typeface="Times New Roman" pitchFamily="18" charset="0"/>
              </a:rPr>
              <a:t> :</a:t>
            </a:r>
            <a:endParaRPr lang="en-US" sz="2800" b="1" i="1" u="sng" dirty="0">
              <a:latin typeface="Times New Roman" pitchFamily="18" charset="0"/>
              <a:cs typeface="Times New Roman" pitchFamily="18" charset="0"/>
            </a:endParaRPr>
          </a:p>
        </p:txBody>
      </p:sp>
      <p:sp>
        <p:nvSpPr>
          <p:cNvPr id="3" name="TextBox 2"/>
          <p:cNvSpPr txBox="1"/>
          <p:nvPr/>
        </p:nvSpPr>
        <p:spPr>
          <a:xfrm>
            <a:off x="533400" y="1785878"/>
            <a:ext cx="8610600" cy="3416320"/>
          </a:xfrm>
          <a:prstGeom prst="rect">
            <a:avLst/>
          </a:prstGeom>
          <a:noFill/>
        </p:spPr>
        <p:txBody>
          <a:bodyPr wrap="square" rtlCol="0">
            <a:spAutoFit/>
          </a:bodyPr>
          <a:lstStyle/>
          <a:p>
            <a:pPr marL="342900" indent="-342900">
              <a:lnSpc>
                <a:spcPct val="150000"/>
              </a:lnSpc>
              <a:buFont typeface="Wingdings" pitchFamily="2" charset="2"/>
              <a:buChar char="v"/>
            </a:pPr>
            <a:r>
              <a:rPr lang="en-US" sz="2400" dirty="0" err="1">
                <a:latin typeface="Times New Roman" pitchFamily="18" charset="0"/>
                <a:cs typeface="Times New Roman" pitchFamily="18" charset="0"/>
              </a:rPr>
              <a:t>Câu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câu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rõ</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câu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cần</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a:t>
            </a:r>
            <a:r>
              <a:rPr lang="en-US" sz="2400" dirty="0" err="1" smtClean="0">
                <a:latin typeface="Times New Roman" pitchFamily="18" charset="0"/>
                <a:cs typeface="Times New Roman" pitchFamily="18" charset="0"/>
              </a:rPr>
              <a:t>hải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biệt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rõ</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câu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hay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v"/>
            </a:pP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câu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ta </a:t>
            </a:r>
            <a:r>
              <a:rPr lang="en-US" sz="2400" dirty="0" err="1">
                <a:latin typeface="Times New Roman" pitchFamily="18" charset="0"/>
                <a:cs typeface="Times New Roman" pitchFamily="18" charset="0"/>
              </a:rPr>
              <a:t>thường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kỹ</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Bayesian </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Wiebe</a:t>
            </a:r>
            <a:r>
              <a:rPr lang="en-US" sz="2400" b="1" dirty="0">
                <a:latin typeface="Times New Roman" pitchFamily="18" charset="0"/>
                <a:cs typeface="Times New Roman" pitchFamily="18" charset="0"/>
              </a:rPr>
              <a:t> et al </a:t>
            </a:r>
            <a:r>
              <a:rPr lang="en-US" sz="2400" b="1" dirty="0" smtClean="0">
                <a:latin typeface="Times New Roman" pitchFamily="18" charset="0"/>
                <a:cs typeface="Times New Roman" pitchFamily="18" charset="0"/>
              </a:rPr>
              <a:t>1999)</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5"/>
          <p:cNvSpPr>
            <a:spLocks noChangeArrowheads="1"/>
          </p:cNvSpPr>
          <p:nvPr/>
        </p:nvSpPr>
        <p:spPr bwMode="auto">
          <a:xfrm>
            <a:off x="2959646" y="161567"/>
            <a:ext cx="5041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III</a:t>
            </a:r>
            <a:r>
              <a:rPr lang="vi-VN" altLang="en-US" sz="3000" b="1" dirty="0" smtClean="0">
                <a:solidFill>
                  <a:srgbClr val="FFFFFF"/>
                </a:solidFill>
                <a:latin typeface="+mj-lt"/>
              </a:rPr>
              <a:t>. </a:t>
            </a:r>
            <a:r>
              <a:rPr lang="en-US" altLang="en-US" sz="3000" b="1" dirty="0" err="1" smtClean="0">
                <a:solidFill>
                  <a:srgbClr val="FFFFFF"/>
                </a:solidFill>
                <a:latin typeface="+mj-lt"/>
              </a:rPr>
              <a:t>Nghiên</a:t>
            </a:r>
            <a:r>
              <a:rPr lang="en-US" altLang="en-US" sz="3000" b="1" dirty="0" smtClean="0">
                <a:solidFill>
                  <a:srgbClr val="FFFFFF"/>
                </a:solidFill>
                <a:latin typeface="+mj-lt"/>
              </a:rPr>
              <a:t> </a:t>
            </a:r>
            <a:r>
              <a:rPr lang="en-US" altLang="en-US" sz="3000" b="1" dirty="0" err="1" smtClean="0">
                <a:solidFill>
                  <a:srgbClr val="FFFFFF"/>
                </a:solidFill>
                <a:latin typeface="+mj-lt"/>
              </a:rPr>
              <a:t>Cứu</a:t>
            </a:r>
            <a:r>
              <a:rPr lang="en-US" altLang="en-US" sz="3000" b="1" dirty="0" smtClean="0">
                <a:solidFill>
                  <a:srgbClr val="FFFFFF"/>
                </a:solidFill>
                <a:latin typeface="+mj-lt"/>
              </a:rPr>
              <a:t> </a:t>
            </a:r>
            <a:r>
              <a:rPr lang="en-US" altLang="en-US" sz="3000" b="1" dirty="0" err="1" smtClean="0">
                <a:solidFill>
                  <a:srgbClr val="FFFFFF"/>
                </a:solidFill>
                <a:latin typeface="+mj-lt"/>
              </a:rPr>
              <a:t>Liên</a:t>
            </a:r>
            <a:r>
              <a:rPr lang="en-US" altLang="en-US" sz="3000" b="1" dirty="0" smtClean="0">
                <a:solidFill>
                  <a:srgbClr val="FFFFFF"/>
                </a:solidFill>
                <a:latin typeface="+mj-lt"/>
              </a:rPr>
              <a:t> </a:t>
            </a:r>
            <a:r>
              <a:rPr lang="en-US" altLang="en-US" sz="3000" b="1" dirty="0" err="1" smtClean="0">
                <a:solidFill>
                  <a:srgbClr val="FFFFFF"/>
                </a:solidFill>
                <a:latin typeface="+mj-lt"/>
              </a:rPr>
              <a:t>Quan</a:t>
            </a:r>
            <a:endParaRPr lang="en-US" altLang="en-US" sz="3000" b="1" dirty="0">
              <a:solidFill>
                <a:srgbClr val="FFFFFF"/>
              </a:solidFill>
              <a:latin typeface="+mj-lt"/>
            </a:endParaRPr>
          </a:p>
        </p:txBody>
      </p:sp>
      <p:sp>
        <p:nvSpPr>
          <p:cNvPr id="8" name="Oval 7"/>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r>
              <a:rPr lang="en-US" sz="1400" b="1" dirty="0">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400201597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838200"/>
            <a:ext cx="7239000" cy="523220"/>
          </a:xfrm>
          <a:prstGeom prst="rect">
            <a:avLst/>
          </a:prstGeom>
          <a:noFill/>
        </p:spPr>
        <p:txBody>
          <a:bodyPr wrap="square" rtlCol="0">
            <a:spAutoFit/>
          </a:bodyPr>
          <a:lstStyle/>
          <a:p>
            <a:r>
              <a:rPr lang="en-US" sz="2800" b="1" i="1" u="sng" dirty="0" smtClean="0">
                <a:latin typeface="Times New Roman" pitchFamily="18" charset="0"/>
                <a:cs typeface="Times New Roman" pitchFamily="18" charset="0"/>
              </a:rPr>
              <a:t>3.4 </a:t>
            </a:r>
            <a:r>
              <a:rPr lang="en-US" sz="2800" b="1" i="1" u="sng" dirty="0" err="1" smtClean="0">
                <a:latin typeface="Times New Roman" pitchFamily="18" charset="0"/>
                <a:cs typeface="Times New Roman" pitchFamily="18" charset="0"/>
              </a:rPr>
              <a:t>Tóm</a:t>
            </a:r>
            <a:r>
              <a:rPr lang="en-US" sz="2800" b="1" i="1" u="sng" dirty="0" smtClean="0">
                <a:latin typeface="Times New Roman" pitchFamily="18" charset="0"/>
                <a:cs typeface="Times New Roman" pitchFamily="18" charset="0"/>
              </a:rPr>
              <a:t> </a:t>
            </a:r>
            <a:r>
              <a:rPr lang="en-US" sz="2800" b="1" i="1" u="sng" dirty="0" err="1" smtClean="0">
                <a:latin typeface="Times New Roman" pitchFamily="18" charset="0"/>
                <a:cs typeface="Times New Roman" pitchFamily="18" charset="0"/>
              </a:rPr>
              <a:t>tắt</a:t>
            </a:r>
            <a:r>
              <a:rPr lang="en-US" sz="2800" b="1" i="1" u="sng" dirty="0" smtClean="0">
                <a:latin typeface="Times New Roman" pitchFamily="18" charset="0"/>
                <a:cs typeface="Times New Roman" pitchFamily="18" charset="0"/>
              </a:rPr>
              <a:t> ý </a:t>
            </a:r>
            <a:r>
              <a:rPr lang="en-US" sz="2800" b="1" i="1" u="sng" dirty="0" err="1" smtClean="0">
                <a:latin typeface="Times New Roman" pitchFamily="18" charset="0"/>
                <a:cs typeface="Times New Roman" pitchFamily="18" charset="0"/>
              </a:rPr>
              <a:t>kiến</a:t>
            </a:r>
            <a:r>
              <a:rPr lang="en-US" sz="2800" b="1" i="1" u="sng" dirty="0" smtClean="0">
                <a:latin typeface="Times New Roman" pitchFamily="18" charset="0"/>
                <a:cs typeface="Times New Roman" pitchFamily="18" charset="0"/>
              </a:rPr>
              <a:t> :</a:t>
            </a:r>
            <a:endParaRPr lang="en-US" sz="2800" b="1" i="1" u="sng" dirty="0">
              <a:latin typeface="Times New Roman" pitchFamily="18" charset="0"/>
              <a:cs typeface="Times New Roman" pitchFamily="18" charset="0"/>
            </a:endParaRPr>
          </a:p>
        </p:txBody>
      </p:sp>
      <p:sp>
        <p:nvSpPr>
          <p:cNvPr id="2" name="Rectangle 1"/>
          <p:cNvSpPr/>
          <p:nvPr/>
        </p:nvSpPr>
        <p:spPr>
          <a:xfrm>
            <a:off x="457200" y="1524000"/>
            <a:ext cx="8001000" cy="5078313"/>
          </a:xfrm>
          <a:prstGeom prst="rect">
            <a:avLst/>
          </a:prstGeom>
        </p:spPr>
        <p:txBody>
          <a:bodyPr wrap="square">
            <a:spAutoFit/>
          </a:bodyPr>
          <a:lstStyle/>
          <a:p>
            <a:pPr marL="342900" indent="-342900">
              <a:lnSpc>
                <a:spcPct val="150000"/>
              </a:lnSpc>
              <a:buFont typeface="Wingdings" pitchFamily="2" charset="2"/>
              <a:buChar char="v"/>
            </a:pPr>
            <a:r>
              <a:rPr lang="en-US" sz="2400" dirty="0" err="1">
                <a:latin typeface="Times New Roman" pitchFamily="18" charset="0"/>
                <a:cs typeface="Times New Roman" pitchFamily="18" charset="0"/>
              </a:rPr>
              <a:t>Tóm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tắt</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phổ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tóm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tắt</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khía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cạnh</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cứu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p>
          <a:p>
            <a:pPr marL="800100" lvl="1" indent="-342900">
              <a:lnSpc>
                <a:spcPct val="150000"/>
              </a:lnSpc>
              <a:buFont typeface="Wingdings" pitchFamily="2" charset="2"/>
              <a:buChar char="§"/>
            </a:pPr>
            <a:r>
              <a:rPr lang="en-US" sz="2400" dirty="0" err="1">
                <a:latin typeface="Times New Roman" pitchFamily="18" charset="0"/>
                <a:cs typeface="Times New Roman" pitchFamily="18" charset="0"/>
              </a:rPr>
              <a:t>Chọn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sắp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câu</a:t>
            </a:r>
            <a:r>
              <a:rPr lang="en-US" sz="2400" dirty="0">
                <a:latin typeface="Times New Roman" pitchFamily="18" charset="0"/>
                <a:cs typeface="Times New Roman" pitchFamily="18" charset="0"/>
              </a:rPr>
              <a:t> (Tata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Di Eugenio 2010)</a:t>
            </a:r>
          </a:p>
          <a:p>
            <a:pPr marL="800100" lvl="1" indent="-342900">
              <a:lnSpc>
                <a:spcPct val="150000"/>
              </a:lnSpc>
              <a:buFont typeface="Wingdings" pitchFamily="2" charset="2"/>
              <a:buChar char="§"/>
            </a:pP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minh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dễ</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đọc</a:t>
            </a:r>
            <a:r>
              <a:rPr lang="en-US" sz="2400" dirty="0">
                <a:latin typeface="Times New Roman" pitchFamily="18" charset="0"/>
                <a:cs typeface="Times New Roman" pitchFamily="18" charset="0"/>
              </a:rPr>
              <a:t> (Nishikawa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2010)</a:t>
            </a:r>
          </a:p>
          <a:p>
            <a:pPr marL="800100" lvl="1" indent="-342900">
              <a:lnSpc>
                <a:spcPct val="150000"/>
              </a:lnSpc>
              <a:buFont typeface="Wingdings" pitchFamily="2" charset="2"/>
              <a:buChar char="§"/>
            </a:pPr>
            <a:r>
              <a:rPr lang="en-US" sz="2400" dirty="0" err="1">
                <a:latin typeface="Times New Roman" pitchFamily="18" charset="0"/>
                <a:cs typeface="Times New Roman" pitchFamily="18" charset="0"/>
              </a:rPr>
              <a:t>Tóm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luận</a:t>
            </a:r>
            <a:r>
              <a:rPr lang="en-US" sz="2400" dirty="0">
                <a:latin typeface="Times New Roman" pitchFamily="18" charset="0"/>
                <a:cs typeface="Times New Roman" pitchFamily="18" charset="0"/>
              </a:rPr>
              <a:t> (Lu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Coling-2010</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5041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III</a:t>
            </a:r>
            <a:r>
              <a:rPr lang="vi-VN" altLang="en-US" sz="3000" b="1" dirty="0" smtClean="0">
                <a:solidFill>
                  <a:srgbClr val="FFFFFF"/>
                </a:solidFill>
                <a:latin typeface="+mj-lt"/>
              </a:rPr>
              <a:t>. </a:t>
            </a:r>
            <a:r>
              <a:rPr lang="en-US" altLang="en-US" sz="3000" b="1" dirty="0" err="1" smtClean="0">
                <a:solidFill>
                  <a:srgbClr val="FFFFFF"/>
                </a:solidFill>
                <a:latin typeface="+mj-lt"/>
              </a:rPr>
              <a:t>Nghiên</a:t>
            </a:r>
            <a:r>
              <a:rPr lang="en-US" altLang="en-US" sz="3000" b="1" dirty="0" smtClean="0">
                <a:solidFill>
                  <a:srgbClr val="FFFFFF"/>
                </a:solidFill>
                <a:latin typeface="+mj-lt"/>
              </a:rPr>
              <a:t> </a:t>
            </a:r>
            <a:r>
              <a:rPr lang="en-US" altLang="en-US" sz="3000" b="1" dirty="0" err="1" smtClean="0">
                <a:solidFill>
                  <a:srgbClr val="FFFFFF"/>
                </a:solidFill>
                <a:latin typeface="+mj-lt"/>
              </a:rPr>
              <a:t>Cứu</a:t>
            </a:r>
            <a:r>
              <a:rPr lang="en-US" altLang="en-US" sz="3000" b="1" dirty="0" smtClean="0">
                <a:solidFill>
                  <a:srgbClr val="FFFFFF"/>
                </a:solidFill>
                <a:latin typeface="+mj-lt"/>
              </a:rPr>
              <a:t> </a:t>
            </a:r>
            <a:r>
              <a:rPr lang="en-US" altLang="en-US" sz="3000" b="1" dirty="0" err="1" smtClean="0">
                <a:solidFill>
                  <a:srgbClr val="FFFFFF"/>
                </a:solidFill>
                <a:latin typeface="+mj-lt"/>
              </a:rPr>
              <a:t>Liên</a:t>
            </a:r>
            <a:r>
              <a:rPr lang="en-US" altLang="en-US" sz="3000" b="1" dirty="0" smtClean="0">
                <a:solidFill>
                  <a:srgbClr val="FFFFFF"/>
                </a:solidFill>
                <a:latin typeface="+mj-lt"/>
              </a:rPr>
              <a:t> </a:t>
            </a:r>
            <a:r>
              <a:rPr lang="en-US" altLang="en-US" sz="3000" b="1" dirty="0" err="1" smtClean="0">
                <a:solidFill>
                  <a:srgbClr val="FFFFFF"/>
                </a:solidFill>
                <a:latin typeface="+mj-lt"/>
              </a:rPr>
              <a:t>Quan</a:t>
            </a:r>
            <a:endParaRPr lang="en-US" altLang="en-US" sz="3000" b="1" dirty="0">
              <a:solidFill>
                <a:srgbClr val="FFFFFF"/>
              </a:solidFill>
              <a:latin typeface="+mj-lt"/>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1</a:t>
            </a:r>
            <a:r>
              <a:rPr lang="vi-VN" sz="1400" b="1" dirty="0" smtClean="0">
                <a:latin typeface="Arial" panose="020B0604020202020204" pitchFamily="34" charset="0"/>
                <a:cs typeface="Arial" panose="020B0604020202020204" pitchFamily="34" charset="0"/>
              </a:rPr>
              <a:t>7</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864418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演示模板底稿2"/>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169" y="0"/>
            <a:ext cx="2601031" cy="1216415"/>
          </a:xfrm>
          <a:prstGeom prst="rect">
            <a:avLst/>
          </a:prstGeom>
        </p:spPr>
      </p:pic>
      <p:sp>
        <p:nvSpPr>
          <p:cNvPr id="4" name="Rectangle 3"/>
          <p:cNvSpPr/>
          <p:nvPr/>
        </p:nvSpPr>
        <p:spPr>
          <a:xfrm>
            <a:off x="761075" y="1639669"/>
            <a:ext cx="74738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BẢO VỆ </a:t>
            </a: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LUẬN </a:t>
            </a: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VĂN TỐT NGHIỆP</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6" name="TextBox 5"/>
          <p:cNvSpPr txBox="1"/>
          <p:nvPr/>
        </p:nvSpPr>
        <p:spPr>
          <a:xfrm>
            <a:off x="3303785" y="6193057"/>
            <a:ext cx="2993627"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TP HCM, </a:t>
            </a:r>
            <a:r>
              <a:rPr lang="en-US" sz="2200" dirty="0" smtClean="0">
                <a:latin typeface="Times New Roman" panose="02020603050405020304" pitchFamily="18" charset="0"/>
                <a:cs typeface="Times New Roman" panose="02020603050405020304" pitchFamily="18" charset="0"/>
              </a:rPr>
              <a:t>20/07/2020.</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419100" y="2491026"/>
            <a:ext cx="8305800" cy="861774"/>
          </a:xfrm>
          <a:prstGeom prst="rect">
            <a:avLst/>
          </a:prstGeom>
          <a:noFill/>
        </p:spPr>
        <p:txBody>
          <a:bodyPr wrap="square" lIns="91440" tIns="45720" rIns="91440" bIns="45720">
            <a:spAutoFit/>
          </a:bodyPr>
          <a:lstStyle/>
          <a:p>
            <a:pPr algn="ct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ĐỀ TÀI:</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ỨNG DỤNG KHAI THÁC DỮ LIỆU </a:t>
            </a: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TRONG</a:t>
            </a:r>
            <a:r>
              <a:rPr lang="en-US" sz="2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LĨNH VỰC GIÁO DỤC</a:t>
            </a:r>
            <a:endParaRPr lang="en-US" sz="2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j-lt"/>
            </a:endParaRPr>
          </a:p>
        </p:txBody>
      </p:sp>
      <p:sp>
        <p:nvSpPr>
          <p:cNvPr id="19" name="TextBox 18"/>
          <p:cNvSpPr txBox="1"/>
          <p:nvPr/>
        </p:nvSpPr>
        <p:spPr>
          <a:xfrm>
            <a:off x="1447800" y="4114800"/>
            <a:ext cx="7010400" cy="646331"/>
          </a:xfrm>
          <a:prstGeom prst="rect">
            <a:avLst/>
          </a:prstGeom>
          <a:noFill/>
        </p:spPr>
        <p:txBody>
          <a:bodyPr wrap="square" rtlCol="0">
            <a:spAutoFit/>
          </a:bodyPr>
          <a:lstStyle/>
          <a:p>
            <a:pPr marL="285750" lvl="6"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GIẢNG </a:t>
            </a:r>
            <a:r>
              <a:rPr lang="en-US" b="1" dirty="0" smtClean="0">
                <a:latin typeface="Times New Roman" panose="02020603050405020304" pitchFamily="18" charset="0"/>
                <a:cs typeface="Times New Roman" panose="02020603050405020304" pitchFamily="18" charset="0"/>
              </a:rPr>
              <a:t>VIÊN HƯỚNG DẪN	:   TS LÊ THỊ NGỌC THƠ</a:t>
            </a: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HỌC VIÊN THỰC </a:t>
            </a:r>
            <a:r>
              <a:rPr lang="en-US" b="1" dirty="0">
                <a:latin typeface="Times New Roman" panose="02020603050405020304" pitchFamily="18" charset="0"/>
                <a:cs typeface="Times New Roman" panose="02020603050405020304" pitchFamily="18" charset="0"/>
              </a:rPr>
              <a:t>HIỆN        	:   VÕ MINH QUÂN</a:t>
            </a:r>
          </a:p>
        </p:txBody>
      </p:sp>
    </p:spTree>
    <p:extLst>
      <p:ext uri="{BB962C8B-B14F-4D97-AF65-F5344CB8AC3E}">
        <p14:creationId xmlns:p14="http://schemas.microsoft.com/office/powerpoint/2010/main" val="30015573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Đặt</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Vấn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err="1" smtClean="0">
                <a:solidFill>
                  <a:schemeClr val="bg1"/>
                </a:solidFill>
                <a:latin typeface="Times New Roman" pitchFamily="18" charset="0"/>
                <a:cs typeface="Times New Roman" pitchFamily="18" charset="0"/>
              </a:rPr>
              <a:t>Mục</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Tiêu</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Đề</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Tài</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274329"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Nghiên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Cứu</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Liên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Quan</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4895286"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Bố</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Cục</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Luận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Văn</a:t>
            </a:r>
            <a:endParaRPr lang="en-US" sz="2800" b="1" dirty="0">
              <a:solidFill>
                <a:schemeClr val="bg1"/>
              </a:solidFill>
              <a:latin typeface="Times New Roman" pitchFamily="18" charset="0"/>
              <a:cs typeface="Times New Roman" pitchFamily="18" charset="0"/>
            </a:endParaRPr>
          </a:p>
        </p:txBody>
      </p:sp>
      <p:sp>
        <p:nvSpPr>
          <p:cNvPr id="21" name="Oval 20"/>
          <p:cNvSpPr/>
          <p:nvPr/>
        </p:nvSpPr>
        <p:spPr>
          <a:xfrm>
            <a:off x="8429171"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smtClean="0">
                <a:latin typeface="Arial" panose="020B0604020202020204" pitchFamily="34" charset="0"/>
                <a:cs typeface="Arial" panose="020B0604020202020204" pitchFamily="34" charset="0"/>
              </a:rPr>
              <a:t>1</a:t>
            </a:r>
            <a:r>
              <a:rPr lang="en-US" sz="1400" b="1" dirty="0" smtClean="0">
                <a:latin typeface="Arial" panose="020B0604020202020204" pitchFamily="34" charset="0"/>
                <a:cs typeface="Arial" panose="020B0604020202020204" pitchFamily="34" charset="0"/>
              </a:rPr>
              <a:t>8</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6153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0"/>
                                  </p:stCondLst>
                                  <p:childTnLst>
                                    <p:animRot by="120000">
                                      <p:cBhvr>
                                        <p:cTn id="54" dur="100" fill="hold">
                                          <p:stCondLst>
                                            <p:cond delay="0"/>
                                          </p:stCondLst>
                                        </p:cTn>
                                        <p:tgtEl>
                                          <p:spTgt spid="41"/>
                                        </p:tgtEl>
                                        <p:attrNameLst>
                                          <p:attrName>r</p:attrName>
                                        </p:attrNameLst>
                                      </p:cBhvr>
                                    </p:animRot>
                                    <p:animRot by="-240000">
                                      <p:cBhvr>
                                        <p:cTn id="55" dur="200" fill="hold">
                                          <p:stCondLst>
                                            <p:cond delay="200"/>
                                          </p:stCondLst>
                                        </p:cTn>
                                        <p:tgtEl>
                                          <p:spTgt spid="41"/>
                                        </p:tgtEl>
                                        <p:attrNameLst>
                                          <p:attrName>r</p:attrName>
                                        </p:attrNameLst>
                                      </p:cBhvr>
                                    </p:animRot>
                                    <p:animRot by="240000">
                                      <p:cBhvr>
                                        <p:cTn id="56" dur="200" fill="hold">
                                          <p:stCondLst>
                                            <p:cond delay="400"/>
                                          </p:stCondLst>
                                        </p:cTn>
                                        <p:tgtEl>
                                          <p:spTgt spid="41"/>
                                        </p:tgtEl>
                                        <p:attrNameLst>
                                          <p:attrName>r</p:attrName>
                                        </p:attrNameLst>
                                      </p:cBhvr>
                                    </p:animRot>
                                    <p:animRot by="-240000">
                                      <p:cBhvr>
                                        <p:cTn id="57" dur="200" fill="hold">
                                          <p:stCondLst>
                                            <p:cond delay="600"/>
                                          </p:stCondLst>
                                        </p:cTn>
                                        <p:tgtEl>
                                          <p:spTgt spid="41"/>
                                        </p:tgtEl>
                                        <p:attrNameLst>
                                          <p:attrName>r</p:attrName>
                                        </p:attrNameLst>
                                      </p:cBhvr>
                                    </p:animRot>
                                    <p:animRot by="120000">
                                      <p:cBhvr>
                                        <p:cTn id="58" dur="200" fill="hold">
                                          <p:stCondLst>
                                            <p:cond delay="800"/>
                                          </p:stCondLst>
                                        </p:cTn>
                                        <p:tgtEl>
                                          <p:spTgt spid="41"/>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2" presetClass="emph" presetSubtype="0" fill="hold" grpId="1" nodeType="clickEffect">
                                  <p:stCondLst>
                                    <p:cond delay="0"/>
                                  </p:stCondLst>
                                  <p:childTnLst>
                                    <p:animRot by="120000">
                                      <p:cBhvr>
                                        <p:cTn id="62" dur="100" fill="hold">
                                          <p:stCondLst>
                                            <p:cond delay="0"/>
                                          </p:stCondLst>
                                        </p:cTn>
                                        <p:tgtEl>
                                          <p:spTgt spid="42"/>
                                        </p:tgtEl>
                                        <p:attrNameLst>
                                          <p:attrName>r</p:attrName>
                                        </p:attrNameLst>
                                      </p:cBhvr>
                                    </p:animRot>
                                    <p:animRot by="-240000">
                                      <p:cBhvr>
                                        <p:cTn id="63" dur="200" fill="hold">
                                          <p:stCondLst>
                                            <p:cond delay="200"/>
                                          </p:stCondLst>
                                        </p:cTn>
                                        <p:tgtEl>
                                          <p:spTgt spid="42"/>
                                        </p:tgtEl>
                                        <p:attrNameLst>
                                          <p:attrName>r</p:attrName>
                                        </p:attrNameLst>
                                      </p:cBhvr>
                                    </p:animRot>
                                    <p:animRot by="240000">
                                      <p:cBhvr>
                                        <p:cTn id="64" dur="200" fill="hold">
                                          <p:stCondLst>
                                            <p:cond delay="400"/>
                                          </p:stCondLst>
                                        </p:cTn>
                                        <p:tgtEl>
                                          <p:spTgt spid="42"/>
                                        </p:tgtEl>
                                        <p:attrNameLst>
                                          <p:attrName>r</p:attrName>
                                        </p:attrNameLst>
                                      </p:cBhvr>
                                    </p:animRot>
                                    <p:animRot by="-240000">
                                      <p:cBhvr>
                                        <p:cTn id="65" dur="200" fill="hold">
                                          <p:stCondLst>
                                            <p:cond delay="600"/>
                                          </p:stCondLst>
                                        </p:cTn>
                                        <p:tgtEl>
                                          <p:spTgt spid="42"/>
                                        </p:tgtEl>
                                        <p:attrNameLst>
                                          <p:attrName>r</p:attrName>
                                        </p:attrNameLst>
                                      </p:cBhvr>
                                    </p:animRot>
                                    <p:animRot by="120000">
                                      <p:cBhvr>
                                        <p:cTn id="66" dur="200" fill="hold">
                                          <p:stCondLst>
                                            <p:cond delay="800"/>
                                          </p:stCondLst>
                                        </p:cTn>
                                        <p:tgtEl>
                                          <p:spTgt spid="42"/>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3"/>
                                        </p:tgtEl>
                                        <p:attrNameLst>
                                          <p:attrName>r</p:attrName>
                                        </p:attrNameLst>
                                      </p:cBhvr>
                                    </p:animRot>
                                    <p:animRot by="-240000">
                                      <p:cBhvr>
                                        <p:cTn id="69" dur="200" fill="hold">
                                          <p:stCondLst>
                                            <p:cond delay="200"/>
                                          </p:stCondLst>
                                        </p:cTn>
                                        <p:tgtEl>
                                          <p:spTgt spid="43"/>
                                        </p:tgtEl>
                                        <p:attrNameLst>
                                          <p:attrName>r</p:attrName>
                                        </p:attrNameLst>
                                      </p:cBhvr>
                                    </p:animRot>
                                    <p:animRot by="240000">
                                      <p:cBhvr>
                                        <p:cTn id="70" dur="200" fill="hold">
                                          <p:stCondLst>
                                            <p:cond delay="400"/>
                                          </p:stCondLst>
                                        </p:cTn>
                                        <p:tgtEl>
                                          <p:spTgt spid="43"/>
                                        </p:tgtEl>
                                        <p:attrNameLst>
                                          <p:attrName>r</p:attrName>
                                        </p:attrNameLst>
                                      </p:cBhvr>
                                    </p:animRot>
                                    <p:animRot by="-240000">
                                      <p:cBhvr>
                                        <p:cTn id="71" dur="200" fill="hold">
                                          <p:stCondLst>
                                            <p:cond delay="600"/>
                                          </p:stCondLst>
                                        </p:cTn>
                                        <p:tgtEl>
                                          <p:spTgt spid="43"/>
                                        </p:tgtEl>
                                        <p:attrNameLst>
                                          <p:attrName>r</p:attrName>
                                        </p:attrNameLst>
                                      </p:cBhvr>
                                    </p:animRot>
                                    <p:animRot by="120000">
                                      <p:cBhvr>
                                        <p:cTn id="72" dur="200" fill="hold">
                                          <p:stCondLst>
                                            <p:cond delay="800"/>
                                          </p:stCondLst>
                                        </p:cTn>
                                        <p:tgtEl>
                                          <p:spTgt spid="43"/>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48"/>
                                        </p:tgtEl>
                                        <p:attrNameLst>
                                          <p:attrName>r</p:attrName>
                                        </p:attrNameLst>
                                      </p:cBhvr>
                                    </p:animRot>
                                    <p:animRot by="-240000">
                                      <p:cBhvr>
                                        <p:cTn id="75" dur="200" fill="hold">
                                          <p:stCondLst>
                                            <p:cond delay="200"/>
                                          </p:stCondLst>
                                        </p:cTn>
                                        <p:tgtEl>
                                          <p:spTgt spid="48"/>
                                        </p:tgtEl>
                                        <p:attrNameLst>
                                          <p:attrName>r</p:attrName>
                                        </p:attrNameLst>
                                      </p:cBhvr>
                                    </p:animRot>
                                    <p:animRot by="240000">
                                      <p:cBhvr>
                                        <p:cTn id="76" dur="200" fill="hold">
                                          <p:stCondLst>
                                            <p:cond delay="400"/>
                                          </p:stCondLst>
                                        </p:cTn>
                                        <p:tgtEl>
                                          <p:spTgt spid="48"/>
                                        </p:tgtEl>
                                        <p:attrNameLst>
                                          <p:attrName>r</p:attrName>
                                        </p:attrNameLst>
                                      </p:cBhvr>
                                    </p:animRot>
                                    <p:animRot by="-240000">
                                      <p:cBhvr>
                                        <p:cTn id="77" dur="200" fill="hold">
                                          <p:stCondLst>
                                            <p:cond delay="600"/>
                                          </p:stCondLst>
                                        </p:cTn>
                                        <p:tgtEl>
                                          <p:spTgt spid="48"/>
                                        </p:tgtEl>
                                        <p:attrNameLst>
                                          <p:attrName>r</p:attrName>
                                        </p:attrNameLst>
                                      </p:cBhvr>
                                    </p:animRot>
                                    <p:animRot by="120000">
                                      <p:cBhvr>
                                        <p:cTn id="78" dur="200" fill="hold">
                                          <p:stCondLst>
                                            <p:cond delay="800"/>
                                          </p:stCondLst>
                                        </p:cTn>
                                        <p:tgtEl>
                                          <p:spTgt spid="48"/>
                                        </p:tgtEl>
                                        <p:attrNameLst>
                                          <p:attrName>r</p:attrName>
                                        </p:attrNameLst>
                                      </p:cBhvr>
                                    </p:animRot>
                                  </p:childTnLst>
                                </p:cTn>
                              </p:par>
                              <p:par>
                                <p:cTn id="79" presetID="32" presetClass="emph" presetSubtype="0" fill="hold" grpId="1" nodeType="withEffect">
                                  <p:stCondLst>
                                    <p:cond delay="0"/>
                                  </p:stCondLst>
                                  <p:childTnLst>
                                    <p:animRot by="120000">
                                      <p:cBhvr>
                                        <p:cTn id="80" dur="100" fill="hold">
                                          <p:stCondLst>
                                            <p:cond delay="0"/>
                                          </p:stCondLst>
                                        </p:cTn>
                                        <p:tgtEl>
                                          <p:spTgt spid="52"/>
                                        </p:tgtEl>
                                        <p:attrNameLst>
                                          <p:attrName>r</p:attrName>
                                        </p:attrNameLst>
                                      </p:cBhvr>
                                    </p:animRot>
                                    <p:animRot by="-240000">
                                      <p:cBhvr>
                                        <p:cTn id="81" dur="200" fill="hold">
                                          <p:stCondLst>
                                            <p:cond delay="200"/>
                                          </p:stCondLst>
                                        </p:cTn>
                                        <p:tgtEl>
                                          <p:spTgt spid="52"/>
                                        </p:tgtEl>
                                        <p:attrNameLst>
                                          <p:attrName>r</p:attrName>
                                        </p:attrNameLst>
                                      </p:cBhvr>
                                    </p:animRot>
                                    <p:animRot by="240000">
                                      <p:cBhvr>
                                        <p:cTn id="82" dur="200" fill="hold">
                                          <p:stCondLst>
                                            <p:cond delay="400"/>
                                          </p:stCondLst>
                                        </p:cTn>
                                        <p:tgtEl>
                                          <p:spTgt spid="52"/>
                                        </p:tgtEl>
                                        <p:attrNameLst>
                                          <p:attrName>r</p:attrName>
                                        </p:attrNameLst>
                                      </p:cBhvr>
                                    </p:animRot>
                                    <p:animRot by="-240000">
                                      <p:cBhvr>
                                        <p:cTn id="83" dur="200" fill="hold">
                                          <p:stCondLst>
                                            <p:cond delay="600"/>
                                          </p:stCondLst>
                                        </p:cTn>
                                        <p:tgtEl>
                                          <p:spTgt spid="52"/>
                                        </p:tgtEl>
                                        <p:attrNameLst>
                                          <p:attrName>r</p:attrName>
                                        </p:attrNameLst>
                                      </p:cBhvr>
                                    </p:animRot>
                                    <p:animRot by="120000">
                                      <p:cBhvr>
                                        <p:cTn id="84" dur="200" fill="hold">
                                          <p:stCondLst>
                                            <p:cond delay="800"/>
                                          </p:stCondLst>
                                        </p:cTn>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1" grpId="1" animBg="1"/>
      <p:bldP spid="42" grpId="0" animBg="1"/>
      <p:bldP spid="42" grpId="1" animBg="1"/>
      <p:bldP spid="43" grpId="0" animBg="1"/>
      <p:bldP spid="43" grpId="1" animBg="1"/>
      <p:bldP spid="45" grpId="0"/>
      <p:bldP spid="46" grpId="0"/>
      <p:bldP spid="47" grpId="0"/>
      <p:bldP spid="48" grpId="0"/>
      <p:bldP spid="48" grpId="1"/>
      <p:bldP spid="49" grpId="0"/>
      <p:bldP spid="50" grpId="0"/>
      <p:bldP spid="51" grpId="0"/>
      <p:bldP spid="52" grpId="0"/>
      <p:bldP spid="5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0198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5041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IV</a:t>
            </a:r>
            <a:r>
              <a:rPr lang="vi-VN" altLang="en-US" sz="3000" b="1" dirty="0" smtClean="0">
                <a:solidFill>
                  <a:srgbClr val="FFFFFF"/>
                </a:solidFill>
                <a:latin typeface="+mj-lt"/>
              </a:rPr>
              <a:t>. Bố Cục Luận Văn</a:t>
            </a:r>
            <a:endParaRPr lang="en-US" altLang="en-US" sz="3000" b="1" dirty="0">
              <a:solidFill>
                <a:srgbClr val="FFFFFF"/>
              </a:solidFill>
              <a:latin typeface="+mj-lt"/>
            </a:endParaRPr>
          </a:p>
        </p:txBody>
      </p:sp>
      <p:sp>
        <p:nvSpPr>
          <p:cNvPr id="2" name="Rectangle 1"/>
          <p:cNvSpPr/>
          <p:nvPr/>
        </p:nvSpPr>
        <p:spPr>
          <a:xfrm>
            <a:off x="304800" y="1220212"/>
            <a:ext cx="8305800" cy="4524315"/>
          </a:xfrm>
          <a:prstGeom prst="rect">
            <a:avLst/>
          </a:prstGeom>
        </p:spPr>
        <p:txBody>
          <a:bodyPr wrap="square">
            <a:spAutoFit/>
          </a:bodyPr>
          <a:lstStyle/>
          <a:p>
            <a:pPr>
              <a:lnSpc>
                <a:spcPct val="150000"/>
              </a:lnSpc>
            </a:pPr>
            <a:r>
              <a:rPr lang="de-DE" sz="2400" dirty="0">
                <a:latin typeface="Times New Roman" pitchFamily="18" charset="0"/>
                <a:cs typeface="Times New Roman" pitchFamily="18" charset="0"/>
              </a:rPr>
              <a:t>Luận văn sẽ dự kiến thực hiện </a:t>
            </a:r>
            <a:r>
              <a:rPr lang="de-DE" sz="2400" dirty="0" smtClean="0">
                <a:latin typeface="Times New Roman" pitchFamily="18" charset="0"/>
                <a:cs typeface="Times New Roman" pitchFamily="18" charset="0"/>
              </a:rPr>
              <a:t>5 </a:t>
            </a:r>
            <a:r>
              <a:rPr lang="de-DE" sz="2400" dirty="0">
                <a:latin typeface="Times New Roman" pitchFamily="18" charset="0"/>
                <a:cs typeface="Times New Roman" pitchFamily="18" charset="0"/>
              </a:rPr>
              <a:t>chương:</a:t>
            </a:r>
            <a:endParaRPr lang="en-US" sz="2400" dirty="0">
              <a:latin typeface="Times New Roman" pitchFamily="18" charset="0"/>
              <a:cs typeface="Times New Roman" pitchFamily="18" charset="0"/>
            </a:endParaRPr>
          </a:p>
          <a:p>
            <a:pPr marL="342900" lvl="0" indent="-342900">
              <a:lnSpc>
                <a:spcPct val="150000"/>
              </a:lnSpc>
              <a:buFont typeface="Wingdings" pitchFamily="2" charset="2"/>
              <a:buChar char="v"/>
            </a:pPr>
            <a:r>
              <a:rPr lang="de-DE" sz="2400" dirty="0">
                <a:latin typeface="Times New Roman" pitchFamily="18" charset="0"/>
                <a:cs typeface="Times New Roman" pitchFamily="18" charset="0"/>
              </a:rPr>
              <a:t>Chương 1: Giới thiệu tổng quan.</a:t>
            </a:r>
            <a:endParaRPr lang="en-US" sz="2400" dirty="0">
              <a:latin typeface="Times New Roman" pitchFamily="18" charset="0"/>
              <a:cs typeface="Times New Roman" pitchFamily="18" charset="0"/>
            </a:endParaRPr>
          </a:p>
          <a:p>
            <a:pPr marL="800100" lvl="1" indent="-342900">
              <a:lnSpc>
                <a:spcPct val="150000"/>
              </a:lnSpc>
              <a:buFont typeface="Wingdings" pitchFamily="2" charset="2"/>
              <a:buChar char="§"/>
            </a:pPr>
            <a:r>
              <a:rPr lang="de-DE" sz="2400" dirty="0">
                <a:latin typeface="Times New Roman" pitchFamily="18" charset="0"/>
                <a:cs typeface="Times New Roman" pitchFamily="18" charset="0"/>
              </a:rPr>
              <a:t>Giới thiệu về phân tích ý kiến.</a:t>
            </a:r>
            <a:endParaRPr lang="en-US" sz="2400" dirty="0">
              <a:latin typeface="Times New Roman" pitchFamily="18" charset="0"/>
              <a:cs typeface="Times New Roman" pitchFamily="18" charset="0"/>
            </a:endParaRPr>
          </a:p>
          <a:p>
            <a:pPr marL="800100" lvl="1" indent="-342900">
              <a:lnSpc>
                <a:spcPct val="150000"/>
              </a:lnSpc>
              <a:buFont typeface="Wingdings" pitchFamily="2" charset="2"/>
              <a:buChar char="§"/>
            </a:pPr>
            <a:r>
              <a:rPr lang="de-DE" sz="2400" dirty="0">
                <a:latin typeface="Times New Roman" pitchFamily="18" charset="0"/>
                <a:cs typeface="Times New Roman" pitchFamily="18" charset="0"/>
              </a:rPr>
              <a:t>Giới thiệu về phân loại cảm xúc.</a:t>
            </a:r>
            <a:endParaRPr lang="en-US" sz="2400" dirty="0">
              <a:latin typeface="Times New Roman" pitchFamily="18" charset="0"/>
              <a:cs typeface="Times New Roman" pitchFamily="18" charset="0"/>
            </a:endParaRPr>
          </a:p>
          <a:p>
            <a:pPr marL="800100" lvl="1" indent="-342900">
              <a:lnSpc>
                <a:spcPct val="150000"/>
              </a:lnSpc>
              <a:buFont typeface="Wingdings" pitchFamily="2" charset="2"/>
              <a:buChar char="§"/>
            </a:pPr>
            <a:r>
              <a:rPr lang="de-DE" sz="2400" dirty="0">
                <a:latin typeface="Times New Roman" pitchFamily="18" charset="0"/>
                <a:cs typeface="Times New Roman" pitchFamily="18" charset="0"/>
              </a:rPr>
              <a:t>Đặt vấn đề bài toán phân tích ý kiến đánh giá giảng viên </a:t>
            </a:r>
            <a:r>
              <a:rPr lang="en-US" sz="2400" dirty="0">
                <a:latin typeface="Times New Roman" pitchFamily="18" charset="0"/>
                <a:cs typeface="Times New Roman" pitchFamily="18" charset="0"/>
              </a:rPr>
              <a:t>.</a:t>
            </a:r>
          </a:p>
          <a:p>
            <a:pPr marL="342900" lvl="0" indent="-342900">
              <a:lnSpc>
                <a:spcPct val="150000"/>
              </a:lnSpc>
              <a:buFont typeface="Wingdings" pitchFamily="2" charset="2"/>
              <a:buChar char="v"/>
            </a:pPr>
            <a:r>
              <a:rPr lang="de-DE" sz="2400" dirty="0">
                <a:latin typeface="Times New Roman" pitchFamily="18" charset="0"/>
                <a:cs typeface="Times New Roman" pitchFamily="18" charset="0"/>
              </a:rPr>
              <a:t>Chương 2: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thuyết</a:t>
            </a:r>
            <a:r>
              <a:rPr lang="en-US" sz="2400" dirty="0">
                <a:latin typeface="Times New Roman" pitchFamily="18" charset="0"/>
                <a:cs typeface="Times New Roman" pitchFamily="18" charset="0"/>
              </a:rPr>
              <a:t>.</a:t>
            </a:r>
          </a:p>
          <a:p>
            <a:pPr marL="800100" lvl="1" indent="-342900">
              <a:lnSpc>
                <a:spcPct val="150000"/>
              </a:lnSpc>
              <a:buFont typeface="Wingdings" pitchFamily="2" charset="2"/>
              <a:buChar char="§"/>
            </a:pP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lớp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câu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tóm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tắt</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19</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788023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0198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5041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IV</a:t>
            </a:r>
            <a:r>
              <a:rPr lang="vi-VN" altLang="en-US" sz="3000" b="1" dirty="0" smtClean="0">
                <a:solidFill>
                  <a:srgbClr val="FFFFFF"/>
                </a:solidFill>
                <a:latin typeface="+mj-lt"/>
              </a:rPr>
              <a:t>. Bố Cục Luận Văn</a:t>
            </a:r>
            <a:endParaRPr lang="en-US" altLang="en-US" sz="3000" b="1" dirty="0">
              <a:solidFill>
                <a:srgbClr val="FFFFFF"/>
              </a:solidFill>
              <a:latin typeface="+mj-lt"/>
            </a:endParaRPr>
          </a:p>
        </p:txBody>
      </p:sp>
      <p:sp>
        <p:nvSpPr>
          <p:cNvPr id="2" name="Rectangle 1"/>
          <p:cNvSpPr/>
          <p:nvPr/>
        </p:nvSpPr>
        <p:spPr>
          <a:xfrm>
            <a:off x="326571" y="2199434"/>
            <a:ext cx="8305800" cy="2308324"/>
          </a:xfrm>
          <a:prstGeom prst="rect">
            <a:avLst/>
          </a:prstGeom>
        </p:spPr>
        <p:txBody>
          <a:bodyPr wrap="square">
            <a:spAutoFit/>
          </a:bodyPr>
          <a:lstStyle/>
          <a:p>
            <a:pPr marL="342900" lvl="0" indent="-342900">
              <a:lnSpc>
                <a:spcPct val="150000"/>
              </a:lnSpc>
              <a:buFont typeface="Wingdings" pitchFamily="2" charset="2"/>
              <a:buChar char="v"/>
            </a:pPr>
            <a:r>
              <a:rPr lang="de-DE" sz="2400" dirty="0" smtClean="0">
                <a:latin typeface="Times New Roman" pitchFamily="18" charset="0"/>
                <a:cs typeface="Times New Roman" pitchFamily="18" charset="0"/>
              </a:rPr>
              <a:t>Chương 3: Phương pháp thực hiện:</a:t>
            </a:r>
            <a:endParaRPr lang="en-US" sz="2400" dirty="0">
              <a:latin typeface="Times New Roman" pitchFamily="18" charset="0"/>
              <a:cs typeface="Times New Roman" pitchFamily="18" charset="0"/>
            </a:endParaRPr>
          </a:p>
          <a:p>
            <a:pPr marL="800100" lvl="1" indent="-342900">
              <a:lnSpc>
                <a:spcPct val="150000"/>
              </a:lnSpc>
              <a:buFont typeface="Wingdings" pitchFamily="2" charset="2"/>
              <a:buChar char="§"/>
            </a:pPr>
            <a:r>
              <a:rPr lang="vi-VN" sz="2400" dirty="0" smtClean="0">
                <a:latin typeface="Times New Roman" pitchFamily="18" charset="0"/>
                <a:cs typeface="Times New Roman" pitchFamily="18" charset="0"/>
              </a:rPr>
              <a:t>Lựa </a:t>
            </a:r>
            <a:r>
              <a:rPr lang="vi-VN" sz="2400" dirty="0">
                <a:latin typeface="Times New Roman" pitchFamily="18" charset="0"/>
                <a:cs typeface="Times New Roman" pitchFamily="18" charset="0"/>
              </a:rPr>
              <a:t>chọn các phương pháp phân tích ý kiến, phân loại cảm xúc, phân lớp câu chủ quan để triển khai.</a:t>
            </a:r>
          </a:p>
          <a:p>
            <a:pPr marL="800100" lvl="1" indent="-342900">
              <a:lnSpc>
                <a:spcPct val="150000"/>
              </a:lnSpc>
              <a:buFont typeface="Wingdings" pitchFamily="2" charset="2"/>
              <a:buChar char="§"/>
            </a:pPr>
            <a:r>
              <a:rPr lang="vi-VN" sz="2400" dirty="0" smtClean="0">
                <a:latin typeface="Times New Roman" pitchFamily="18" charset="0"/>
                <a:cs typeface="Times New Roman" pitchFamily="18" charset="0"/>
              </a:rPr>
              <a:t>So </a:t>
            </a:r>
            <a:r>
              <a:rPr lang="vi-VN" sz="2400" dirty="0">
                <a:latin typeface="Times New Roman" pitchFamily="18" charset="0"/>
                <a:cs typeface="Times New Roman" pitchFamily="18" charset="0"/>
              </a:rPr>
              <a:t>sánh các phương pháp với nhau với nhau</a:t>
            </a:r>
            <a:r>
              <a:rPr lang="vi-VN" sz="2400" dirty="0" smtClean="0">
                <a:latin typeface="Times New Roman" pitchFamily="18" charset="0"/>
                <a:cs typeface="Times New Roman" pitchFamily="18" charset="0"/>
              </a:rPr>
              <a:t>.</a:t>
            </a:r>
            <a:endParaRPr lang="vi-VN" sz="2400" dirty="0">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a:t>
            </a:r>
            <a:r>
              <a:rPr lang="en-US" sz="1400" b="1" dirty="0">
                <a:latin typeface="Arial" panose="020B0604020202020204" pitchFamily="34" charset="0"/>
                <a:cs typeface="Arial" panose="020B0604020202020204" pitchFamily="34" charset="0"/>
              </a:rPr>
              <a:t>0</a:t>
            </a:r>
          </a:p>
        </p:txBody>
      </p:sp>
    </p:spTree>
    <p:extLst>
      <p:ext uri="{BB962C8B-B14F-4D97-AF65-F5344CB8AC3E}">
        <p14:creationId xmlns:p14="http://schemas.microsoft.com/office/powerpoint/2010/main" val="136778790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0198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5041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IV</a:t>
            </a:r>
            <a:r>
              <a:rPr lang="vi-VN" altLang="en-US" sz="3000" b="1" dirty="0" smtClean="0">
                <a:solidFill>
                  <a:srgbClr val="FFFFFF"/>
                </a:solidFill>
                <a:latin typeface="+mj-lt"/>
              </a:rPr>
              <a:t>. Bố Cục Luận Văn</a:t>
            </a:r>
            <a:endParaRPr lang="en-US" altLang="en-US" sz="3000" b="1" dirty="0">
              <a:solidFill>
                <a:srgbClr val="FFFFFF"/>
              </a:solidFill>
              <a:latin typeface="+mj-lt"/>
            </a:endParaRPr>
          </a:p>
        </p:txBody>
      </p:sp>
      <p:sp>
        <p:nvSpPr>
          <p:cNvPr id="2" name="Rectangle 1"/>
          <p:cNvSpPr/>
          <p:nvPr/>
        </p:nvSpPr>
        <p:spPr>
          <a:xfrm>
            <a:off x="348342" y="1600200"/>
            <a:ext cx="8305800" cy="3970318"/>
          </a:xfrm>
          <a:prstGeom prst="rect">
            <a:avLst/>
          </a:prstGeom>
        </p:spPr>
        <p:txBody>
          <a:bodyPr wrap="square">
            <a:spAutoFit/>
          </a:bodyPr>
          <a:lstStyle/>
          <a:p>
            <a:pPr marL="342900" lvl="0" indent="-342900">
              <a:lnSpc>
                <a:spcPct val="150000"/>
              </a:lnSpc>
              <a:buFont typeface="Wingdings" pitchFamily="2" charset="2"/>
              <a:buChar char="v"/>
            </a:pPr>
            <a:r>
              <a:rPr lang="de-DE" sz="2400" dirty="0" smtClean="0">
                <a:latin typeface="Times New Roman" pitchFamily="18" charset="0"/>
                <a:cs typeface="Times New Roman" pitchFamily="18" charset="0"/>
              </a:rPr>
              <a:t>Chương </a:t>
            </a:r>
            <a:r>
              <a:rPr lang="de-DE" sz="2400" dirty="0">
                <a:latin typeface="Times New Roman" pitchFamily="18" charset="0"/>
                <a:cs typeface="Times New Roman" pitchFamily="18" charset="0"/>
              </a:rPr>
              <a:t>4</a:t>
            </a:r>
            <a:r>
              <a:rPr lang="de-DE"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800100" lvl="1" indent="-342900">
              <a:lnSpc>
                <a:spcPct val="150000"/>
              </a:lnSpc>
              <a:buFont typeface="Wingdings" pitchFamily="2" charset="2"/>
              <a:buChar char="§"/>
            </a:pPr>
            <a:r>
              <a:rPr lang="vi-VN" sz="2400" dirty="0" smtClean="0">
                <a:latin typeface="Times New Roman" pitchFamily="18" charset="0"/>
                <a:cs typeface="Times New Roman" pitchFamily="18" charset="0"/>
              </a:rPr>
              <a:t>Trình </a:t>
            </a:r>
            <a:r>
              <a:rPr lang="vi-VN" sz="2400" dirty="0">
                <a:latin typeface="Times New Roman" pitchFamily="18" charset="0"/>
                <a:cs typeface="Times New Roman" pitchFamily="18" charset="0"/>
              </a:rPr>
              <a:t>bày về  các công cụ dùng trong thực nghiệm bài toán phân tích ý kiến đánh giá giảng viên.</a:t>
            </a:r>
          </a:p>
          <a:p>
            <a:pPr marL="800100" lvl="1" indent="-342900">
              <a:lnSpc>
                <a:spcPct val="150000"/>
              </a:lnSpc>
              <a:buFont typeface="Wingdings" pitchFamily="2" charset="2"/>
              <a:buChar char="§"/>
            </a:pPr>
            <a:r>
              <a:rPr lang="vi-VN" sz="2400" dirty="0" smtClean="0">
                <a:latin typeface="Times New Roman" pitchFamily="18" charset="0"/>
                <a:cs typeface="Times New Roman" pitchFamily="18" charset="0"/>
              </a:rPr>
              <a:t>Trình </a:t>
            </a:r>
            <a:r>
              <a:rPr lang="vi-VN" sz="2400" dirty="0">
                <a:latin typeface="Times New Roman" pitchFamily="18" charset="0"/>
                <a:cs typeface="Times New Roman" pitchFamily="18" charset="0"/>
              </a:rPr>
              <a:t>bày kết quả thực nghiệm trên tập dữ liệu đánh giá sinh viên. Phân tích so sánh kết quả thu được trên nhiều khía cạnh và phương pháp tiếp cận khác nhau</a:t>
            </a:r>
            <a:r>
              <a:rPr lang="vi-VN"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5: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hướng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endParaRPr lang="en-US" sz="2400" dirty="0" smtClean="0">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a:t>
            </a:r>
            <a:r>
              <a:rPr lang="en-US" sz="1400" b="1" dirty="0">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3009131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3693853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Giới Thiệu Tổng Quan</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5180312"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Bài Toán Khai Thác Dữ Liệu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132228"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53" name="Oval 52"/>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330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33"/>
                                        </p:tgtEl>
                                        <p:attrNameLst>
                                          <p:attrName>r</p:attrName>
                                        </p:attrNameLst>
                                      </p:cBhvr>
                                    </p:animRot>
                                    <p:animRot by="-240000">
                                      <p:cBhvr>
                                        <p:cTn id="57" dur="200" fill="hold">
                                          <p:stCondLst>
                                            <p:cond delay="200"/>
                                          </p:stCondLst>
                                        </p:cTn>
                                        <p:tgtEl>
                                          <p:spTgt spid="33"/>
                                        </p:tgtEl>
                                        <p:attrNameLst>
                                          <p:attrName>r</p:attrName>
                                        </p:attrNameLst>
                                      </p:cBhvr>
                                    </p:animRot>
                                    <p:animRot by="240000">
                                      <p:cBhvr>
                                        <p:cTn id="58" dur="200" fill="hold">
                                          <p:stCondLst>
                                            <p:cond delay="400"/>
                                          </p:stCondLst>
                                        </p:cTn>
                                        <p:tgtEl>
                                          <p:spTgt spid="33"/>
                                        </p:tgtEl>
                                        <p:attrNameLst>
                                          <p:attrName>r</p:attrName>
                                        </p:attrNameLst>
                                      </p:cBhvr>
                                    </p:animRot>
                                    <p:animRot by="-240000">
                                      <p:cBhvr>
                                        <p:cTn id="59" dur="200" fill="hold">
                                          <p:stCondLst>
                                            <p:cond delay="600"/>
                                          </p:stCondLst>
                                        </p:cTn>
                                        <p:tgtEl>
                                          <p:spTgt spid="33"/>
                                        </p:tgtEl>
                                        <p:attrNameLst>
                                          <p:attrName>r</p:attrName>
                                        </p:attrNameLst>
                                      </p:cBhvr>
                                    </p:animRot>
                                    <p:animRot by="120000">
                                      <p:cBhvr>
                                        <p:cTn id="60" dur="200" fill="hold">
                                          <p:stCondLst>
                                            <p:cond delay="800"/>
                                          </p:stCondLst>
                                        </p:cTn>
                                        <p:tgtEl>
                                          <p:spTgt spid="33"/>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34"/>
                                        </p:tgtEl>
                                        <p:attrNameLst>
                                          <p:attrName>r</p:attrName>
                                        </p:attrNameLst>
                                      </p:cBhvr>
                                    </p:animRot>
                                    <p:animRot by="-240000">
                                      <p:cBhvr>
                                        <p:cTn id="63" dur="200" fill="hold">
                                          <p:stCondLst>
                                            <p:cond delay="200"/>
                                          </p:stCondLst>
                                        </p:cTn>
                                        <p:tgtEl>
                                          <p:spTgt spid="34"/>
                                        </p:tgtEl>
                                        <p:attrNameLst>
                                          <p:attrName>r</p:attrName>
                                        </p:attrNameLst>
                                      </p:cBhvr>
                                    </p:animRot>
                                    <p:animRot by="240000">
                                      <p:cBhvr>
                                        <p:cTn id="64" dur="200" fill="hold">
                                          <p:stCondLst>
                                            <p:cond delay="400"/>
                                          </p:stCondLst>
                                        </p:cTn>
                                        <p:tgtEl>
                                          <p:spTgt spid="34"/>
                                        </p:tgtEl>
                                        <p:attrNameLst>
                                          <p:attrName>r</p:attrName>
                                        </p:attrNameLst>
                                      </p:cBhvr>
                                    </p:animRot>
                                    <p:animRot by="-240000">
                                      <p:cBhvr>
                                        <p:cTn id="65" dur="200" fill="hold">
                                          <p:stCondLst>
                                            <p:cond delay="600"/>
                                          </p:stCondLst>
                                        </p:cTn>
                                        <p:tgtEl>
                                          <p:spTgt spid="34"/>
                                        </p:tgtEl>
                                        <p:attrNameLst>
                                          <p:attrName>r</p:attrName>
                                        </p:attrNameLst>
                                      </p:cBhvr>
                                    </p:animRot>
                                    <p:animRot by="120000">
                                      <p:cBhvr>
                                        <p:cTn id="66" dur="200" fill="hold">
                                          <p:stCondLst>
                                            <p:cond delay="800"/>
                                          </p:stCondLst>
                                        </p:cTn>
                                        <p:tgtEl>
                                          <p:spTgt spid="34"/>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5"/>
                                        </p:tgtEl>
                                        <p:attrNameLst>
                                          <p:attrName>r</p:attrName>
                                        </p:attrNameLst>
                                      </p:cBhvr>
                                    </p:animRot>
                                    <p:animRot by="-240000">
                                      <p:cBhvr>
                                        <p:cTn id="69" dur="200" fill="hold">
                                          <p:stCondLst>
                                            <p:cond delay="200"/>
                                          </p:stCondLst>
                                        </p:cTn>
                                        <p:tgtEl>
                                          <p:spTgt spid="45"/>
                                        </p:tgtEl>
                                        <p:attrNameLst>
                                          <p:attrName>r</p:attrName>
                                        </p:attrNameLst>
                                      </p:cBhvr>
                                    </p:animRot>
                                    <p:animRot by="240000">
                                      <p:cBhvr>
                                        <p:cTn id="70" dur="200" fill="hold">
                                          <p:stCondLst>
                                            <p:cond delay="400"/>
                                          </p:stCondLst>
                                        </p:cTn>
                                        <p:tgtEl>
                                          <p:spTgt spid="45"/>
                                        </p:tgtEl>
                                        <p:attrNameLst>
                                          <p:attrName>r</p:attrName>
                                        </p:attrNameLst>
                                      </p:cBhvr>
                                    </p:animRot>
                                    <p:animRot by="-240000">
                                      <p:cBhvr>
                                        <p:cTn id="71" dur="200" fill="hold">
                                          <p:stCondLst>
                                            <p:cond delay="600"/>
                                          </p:stCondLst>
                                        </p:cTn>
                                        <p:tgtEl>
                                          <p:spTgt spid="45"/>
                                        </p:tgtEl>
                                        <p:attrNameLst>
                                          <p:attrName>r</p:attrName>
                                        </p:attrNameLst>
                                      </p:cBhvr>
                                    </p:animRot>
                                    <p:animRot by="120000">
                                      <p:cBhvr>
                                        <p:cTn id="72" dur="200" fill="hold">
                                          <p:stCondLst>
                                            <p:cond delay="800"/>
                                          </p:stCondLst>
                                        </p:cTn>
                                        <p:tgtEl>
                                          <p:spTgt spid="45"/>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49"/>
                                        </p:tgtEl>
                                        <p:attrNameLst>
                                          <p:attrName>r</p:attrName>
                                        </p:attrNameLst>
                                      </p:cBhvr>
                                    </p:animRot>
                                    <p:animRot by="-240000">
                                      <p:cBhvr>
                                        <p:cTn id="75" dur="200" fill="hold">
                                          <p:stCondLst>
                                            <p:cond delay="200"/>
                                          </p:stCondLst>
                                        </p:cTn>
                                        <p:tgtEl>
                                          <p:spTgt spid="49"/>
                                        </p:tgtEl>
                                        <p:attrNameLst>
                                          <p:attrName>r</p:attrName>
                                        </p:attrNameLst>
                                      </p:cBhvr>
                                    </p:animRot>
                                    <p:animRot by="240000">
                                      <p:cBhvr>
                                        <p:cTn id="76" dur="200" fill="hold">
                                          <p:stCondLst>
                                            <p:cond delay="400"/>
                                          </p:stCondLst>
                                        </p:cTn>
                                        <p:tgtEl>
                                          <p:spTgt spid="49"/>
                                        </p:tgtEl>
                                        <p:attrNameLst>
                                          <p:attrName>r</p:attrName>
                                        </p:attrNameLst>
                                      </p:cBhvr>
                                    </p:animRot>
                                    <p:animRot by="-240000">
                                      <p:cBhvr>
                                        <p:cTn id="77" dur="200" fill="hold">
                                          <p:stCondLst>
                                            <p:cond delay="600"/>
                                          </p:stCondLst>
                                        </p:cTn>
                                        <p:tgtEl>
                                          <p:spTgt spid="49"/>
                                        </p:tgtEl>
                                        <p:attrNameLst>
                                          <p:attrName>r</p:attrName>
                                        </p:attrNameLst>
                                      </p:cBhvr>
                                    </p:animRot>
                                    <p:animRot by="120000">
                                      <p:cBhvr>
                                        <p:cTn id="78"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9" grpId="0" animBg="1"/>
      <p:bldP spid="40" grpId="0" animBg="1"/>
      <p:bldP spid="41" grpId="0" animBg="1"/>
      <p:bldP spid="42" grpId="0" animBg="1"/>
      <p:bldP spid="43" grpId="0" animBg="1"/>
      <p:bldP spid="45" grpId="0"/>
      <p:bldP spid="45" grpId="1"/>
      <p:bldP spid="46" grpId="0"/>
      <p:bldP spid="47" grpId="0"/>
      <p:bldP spid="48" grpId="0"/>
      <p:bldP spid="49" grpId="0"/>
      <p:bldP spid="49" grpId="1"/>
      <p:bldP spid="50" grpId="0"/>
      <p:bldP spid="51"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Giới</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Thiệu</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Đề</a:t>
            </a:r>
            <a:r>
              <a:rPr lang="en-US" sz="3200" b="1" dirty="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966655"/>
            <a:ext cx="8686800" cy="5632311"/>
          </a:xfrm>
          <a:prstGeom prst="rect">
            <a:avLst/>
          </a:prstGeom>
          <a:noFill/>
        </p:spPr>
        <p:txBody>
          <a:bodyPr wrap="square" rtlCol="0">
            <a:spAutoFit/>
          </a:bodyPr>
          <a:lstStyle/>
          <a:p>
            <a:pPr marL="342900" indent="-342900">
              <a:lnSpc>
                <a:spcPct val="150000"/>
              </a:lnSpc>
              <a:buFont typeface="Wingdings" pitchFamily="2" charset="2"/>
              <a:buChar char="v"/>
            </a:pPr>
            <a:r>
              <a:rPr lang="en-US" sz="2400" dirty="0" err="1">
                <a:latin typeface="Times New Roman" pitchFamily="18" charset="0"/>
                <a:cs typeface="Times New Roman" pitchFamily="18" charset="0"/>
              </a:rPr>
              <a:t>Ngày</a:t>
            </a:r>
            <a:r>
              <a:rPr lang="en-US" sz="2400" dirty="0">
                <a:latin typeface="Times New Roman" pitchFamily="18" charset="0"/>
                <a:cs typeface="Times New Roman" pitchFamily="18" charset="0"/>
              </a:rPr>
              <a:t> nay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thập</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hồi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con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dựa</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những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xét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liên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v"/>
            </a:pP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vài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lĩnh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hồi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p>
          <a:p>
            <a:pPr marL="914400" lvl="1" indent="-457200">
              <a:lnSpc>
                <a:spcPct val="150000"/>
              </a:lnSpc>
              <a:buFont typeface="Wingdings" pitchFamily="2" charset="2"/>
              <a:buChar char="§"/>
            </a:pPr>
            <a:r>
              <a:rPr lang="en-US" sz="2400" dirty="0" err="1">
                <a:latin typeface="Times New Roman" pitchFamily="18" charset="0"/>
                <a:cs typeface="Times New Roman" pitchFamily="18" charset="0"/>
              </a:rPr>
              <a:t>Kinh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đánh</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diễn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đàn</a:t>
            </a:r>
            <a:r>
              <a:rPr lang="en-US" sz="2400" dirty="0">
                <a:latin typeface="Times New Roman" pitchFamily="18" charset="0"/>
                <a:cs typeface="Times New Roman" pitchFamily="18" charset="0"/>
              </a:rPr>
              <a:t>, blog, v.v.</a:t>
            </a:r>
          </a:p>
          <a:p>
            <a:pPr marL="914400" lvl="1" indent="-457200">
              <a:lnSpc>
                <a:spcPct val="150000"/>
              </a:lnSpc>
              <a:buFont typeface="Wingdings" pitchFamily="2" charset="2"/>
              <a:buChar char="§"/>
            </a:pP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xét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v.v.</a:t>
            </a:r>
          </a:p>
          <a:p>
            <a:pPr marL="914400" lvl="1" indent="-457200">
              <a:lnSpc>
                <a:spcPct val="150000"/>
              </a:lnSpc>
              <a:buFont typeface="Wingdings" pitchFamily="2" charset="2"/>
              <a:buChar char="§"/>
            </a:pP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tin </a:t>
            </a:r>
            <a:r>
              <a:rPr lang="en-US" sz="2400" dirty="0" err="1" smtClean="0">
                <a:latin typeface="Times New Roman" pitchFamily="18" charset="0"/>
                <a:cs typeface="Times New Roman" pitchFamily="18" charset="0"/>
              </a:rPr>
              <a:t>phản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hồi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phẩm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tuyến</a:t>
            </a:r>
            <a:endParaRPr lang="en-US" sz="2400" dirty="0">
              <a:latin typeface="Times New Roman" pitchFamily="18" charset="0"/>
              <a:cs typeface="Times New Roman" pitchFamily="18" charset="0"/>
            </a:endParaRPr>
          </a:p>
        </p:txBody>
      </p:sp>
      <p:sp>
        <p:nvSpPr>
          <p:cNvPr id="5" name="Oval 4"/>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2</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767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Giới</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Thiệu</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Đề</a:t>
            </a:r>
            <a:r>
              <a:rPr lang="en-US" sz="3200" b="1" dirty="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349956"/>
          </a:xfrm>
          <a:prstGeom prst="rect">
            <a:avLst/>
          </a:prstGeom>
          <a:noFill/>
        </p:spPr>
        <p:txBody>
          <a:bodyPr wrap="square" rtlCol="0">
            <a:spAutoFit/>
          </a:bodyPr>
          <a:lstStyle/>
          <a:p>
            <a:pPr marL="342900" lvl="0" indent="-342900">
              <a:lnSpc>
                <a:spcPct val="150000"/>
              </a:lnSpc>
              <a:buFont typeface="Wingdings" pitchFamily="2" charset="2"/>
              <a:buChar char="q"/>
            </a:pPr>
            <a:r>
              <a:rPr lang="en-US" sz="2400" dirty="0">
                <a:latin typeface="Times New Roman" pitchFamily="18" charset="0"/>
                <a:cs typeface="Times New Roman" pitchFamily="18" charset="0"/>
              </a:rPr>
              <a:t>“Ý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những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ảnh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hưởng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trọng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vi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a:t>
            </a:r>
          </a:p>
          <a:p>
            <a:pPr marL="342900" lvl="0" indent="-342900">
              <a:lnSpc>
                <a:spcPct val="150000"/>
              </a:lnSpc>
              <a:buFont typeface="Wingdings" pitchFamily="2" charset="2"/>
              <a:buChar char="q"/>
            </a:pP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cần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thường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tìm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kiếm</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tìm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kiếm</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bè</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còn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khảo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sát</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en-US" sz="2400" dirty="0">
                <a:latin typeface="Times New Roman" pitchFamily="18" charset="0"/>
                <a:cs typeface="Times New Roman" pitchFamily="18" charset="0"/>
              </a:rPr>
              <a:t>.</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err="1" smtClean="0">
                <a:latin typeface="Times New Roman" pitchFamily="18" charset="0"/>
                <a:cs typeface="Times New Roman" pitchFamily="18" charset="0"/>
              </a:rPr>
              <a:t>Tại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sao</a:t>
            </a:r>
            <a:r>
              <a:rPr lang="en-US" sz="2800" b="1" dirty="0" smtClean="0">
                <a:latin typeface="Times New Roman" pitchFamily="18" charset="0"/>
                <a:cs typeface="Times New Roman" pitchFamily="18" charset="0"/>
              </a:rPr>
              <a:t> ý </a:t>
            </a:r>
            <a:r>
              <a:rPr lang="en-US" sz="2800" b="1" dirty="0" err="1" smtClean="0">
                <a:latin typeface="Times New Roman" pitchFamily="18" charset="0"/>
                <a:cs typeface="Times New Roman" pitchFamily="18" charset="0"/>
              </a:rPr>
              <a:t>kiến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lại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quan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trọng</a:t>
            </a: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3</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73344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Giới</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Thiệu</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Đề</a:t>
            </a:r>
            <a:r>
              <a:rPr lang="en-US" sz="3200" b="1" dirty="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q"/>
            </a:pP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doanh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endParaRPr lang="en-US" sz="2400" dirty="0">
              <a:latin typeface="Times New Roman" pitchFamily="18" charset="0"/>
              <a:cs typeface="Times New Roman" pitchFamily="18" charset="0"/>
            </a:endParaRPr>
          </a:p>
          <a:p>
            <a:pPr marL="800100" lvl="1" indent="-342900">
              <a:lnSpc>
                <a:spcPct val="150000"/>
              </a:lnSpc>
              <a:buFont typeface="Wingdings" pitchFamily="2" charset="2"/>
              <a:buChar char="§"/>
            </a:pP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thị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trường</a:t>
            </a:r>
            <a:r>
              <a:rPr lang="en-US" sz="2400" dirty="0">
                <a:latin typeface="Times New Roman" pitchFamily="18" charset="0"/>
                <a:cs typeface="Times New Roman" pitchFamily="18" charset="0"/>
              </a:rPr>
              <a:t>.</a:t>
            </a:r>
          </a:p>
          <a:p>
            <a:pPr marL="800100" lvl="1" indent="-342900">
              <a:lnSpc>
                <a:spcPct val="150000"/>
              </a:lnSpc>
              <a:buFont typeface="Wingdings" pitchFamily="2" charset="2"/>
              <a:buChar char="§"/>
            </a:pP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doanh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kiếm</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khảo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nhóm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trung</a:t>
            </a:r>
            <a:r>
              <a:rPr lang="en-US" sz="2400" dirty="0">
                <a:latin typeface="Times New Roman" pitchFamily="18" charset="0"/>
                <a:cs typeface="Times New Roman" pitchFamily="18" charset="0"/>
              </a:rPr>
              <a:t>, v.v.</a:t>
            </a:r>
          </a:p>
          <a:p>
            <a:pPr marL="342900" lvl="0" indent="-342900">
              <a:lnSpc>
                <a:spcPct val="150000"/>
              </a:lnSpc>
              <a:buFont typeface="Wingdings" pitchFamily="2" charset="2"/>
              <a:buChar char="q"/>
            </a:pPr>
            <a:r>
              <a:rPr lang="en-US" sz="2400" dirty="0" err="1">
                <a:latin typeface="Times New Roman" pitchFamily="18" charset="0"/>
                <a:cs typeface="Times New Roman" pitchFamily="18" charset="0"/>
              </a:rPr>
              <a:t>Cá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endParaRPr lang="en-US" sz="2400" dirty="0">
              <a:latin typeface="Times New Roman" pitchFamily="18" charset="0"/>
              <a:cs typeface="Times New Roman" pitchFamily="18" charset="0"/>
            </a:endParaRP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Ra </a:t>
            </a:r>
            <a:r>
              <a:rPr lang="en-US" sz="2400" dirty="0" err="1">
                <a:latin typeface="Times New Roman" pitchFamily="18" charset="0"/>
                <a:cs typeface="Times New Roman" pitchFamily="18" charset="0"/>
              </a:rPr>
              <a:t>quyết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mua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a:t>
            </a:r>
          </a:p>
          <a:p>
            <a:pPr marL="800100" lvl="1" indent="-342900">
              <a:lnSpc>
                <a:spcPct val="150000"/>
              </a:lnSpc>
              <a:buFont typeface="Wingdings" pitchFamily="2" charset="2"/>
              <a:buChar char="§"/>
            </a:pPr>
            <a:r>
              <a:rPr lang="en-US" sz="2400" dirty="0" err="1">
                <a:latin typeface="Times New Roman" pitchFamily="18" charset="0"/>
                <a:cs typeface="Times New Roman" pitchFamily="18" charset="0"/>
              </a:rPr>
              <a:t>Tìm</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err="1" smtClean="0">
                <a:latin typeface="Times New Roman" pitchFamily="18" charset="0"/>
                <a:cs typeface="Times New Roman" pitchFamily="18" charset="0"/>
              </a:rPr>
              <a:t>Ứng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dụng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việc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phân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tích</a:t>
            </a:r>
            <a:r>
              <a:rPr lang="en-US" sz="2800" b="1" dirty="0" smtClean="0">
                <a:latin typeface="Times New Roman" pitchFamily="18" charset="0"/>
                <a:cs typeface="Times New Roman" pitchFamily="18" charset="0"/>
              </a:rPr>
              <a:t> ý </a:t>
            </a:r>
            <a:r>
              <a:rPr lang="en-US" sz="2800" b="1" dirty="0" err="1" smtClean="0">
                <a:latin typeface="Times New Roman" pitchFamily="18" charset="0"/>
                <a:cs typeface="Times New Roman" pitchFamily="18" charset="0"/>
              </a:rPr>
              <a:t>kiến</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4</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1741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Giới</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Thiệu</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Đề</a:t>
            </a:r>
            <a:r>
              <a:rPr lang="en-US" sz="3200" b="1" dirty="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q"/>
            </a:pPr>
            <a:r>
              <a:rPr lang="en-US" sz="2400" dirty="0" err="1" smtClean="0">
                <a:latin typeface="Times New Roman" pitchFamily="18" charset="0"/>
                <a:cs typeface="Times New Roman" pitchFamily="18" charset="0"/>
              </a:rPr>
              <a:t>Riêng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lĩnh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hơn</a:t>
            </a:r>
            <a:r>
              <a:rPr lang="en-US" sz="2400" dirty="0" smtClean="0">
                <a:latin typeface="Times New Roman" pitchFamily="18" charset="0"/>
                <a:cs typeface="Times New Roman" pitchFamily="18" charset="0"/>
              </a:rPr>
              <a:t>.</a:t>
            </a:r>
          </a:p>
          <a:p>
            <a:pPr marL="342900" lvl="0" indent="-342900">
              <a:lnSpc>
                <a:spcPct val="150000"/>
              </a:lnSpc>
              <a:buFont typeface="Wingdings" pitchFamily="2" charset="2"/>
              <a:buChar char="q"/>
            </a:pPr>
            <a:r>
              <a:rPr lang="en-US" sz="2400" dirty="0" smtClean="0">
                <a:latin typeface="Times New Roman" pitchFamily="18" charset="0"/>
                <a:cs typeface="Times New Roman" pitchFamily="18" charset="0"/>
              </a:rPr>
              <a:t>Ở </a:t>
            </a:r>
            <a:r>
              <a:rPr lang="en-US" sz="2400" dirty="0" err="1" smtClean="0">
                <a:latin typeface="Times New Roman" pitchFamily="18" charset="0"/>
                <a:cs typeface="Times New Roman" pitchFamily="18" charset="0"/>
              </a:rPr>
              <a:t>đây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chi </a:t>
            </a:r>
            <a:r>
              <a:rPr lang="en-US" sz="2400" dirty="0" err="1" smtClean="0">
                <a:latin typeface="Times New Roman" pitchFamily="18" charset="0"/>
                <a:cs typeface="Times New Roman" pitchFamily="18" charset="0"/>
              </a:rPr>
              <a:t>phí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err="1" smtClean="0">
                <a:latin typeface="Times New Roman" pitchFamily="18" charset="0"/>
                <a:cs typeface="Times New Roman" pitchFamily="18" charset="0"/>
              </a:rPr>
              <a:t>Ứng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dụng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phân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tích</a:t>
            </a:r>
            <a:r>
              <a:rPr lang="en-US" sz="2800" b="1" dirty="0" smtClean="0">
                <a:latin typeface="Times New Roman" pitchFamily="18" charset="0"/>
                <a:cs typeface="Times New Roman" pitchFamily="18" charset="0"/>
              </a:rPr>
              <a:t> ý </a:t>
            </a:r>
            <a:r>
              <a:rPr lang="en-US" sz="2800" b="1" dirty="0" err="1" smtClean="0">
                <a:latin typeface="Times New Roman" pitchFamily="18" charset="0"/>
                <a:cs typeface="Times New Roman" pitchFamily="18" charset="0"/>
              </a:rPr>
              <a:t>kiến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trong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giáo</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dục</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5</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35956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Đặt</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Vấn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err="1" smtClean="0">
                <a:solidFill>
                  <a:schemeClr val="bg1"/>
                </a:solidFill>
                <a:latin typeface="Times New Roman" pitchFamily="18" charset="0"/>
                <a:cs typeface="Times New Roman" pitchFamily="18" charset="0"/>
              </a:rPr>
              <a:t>Mục</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Tiêu</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Đề</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Tài</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274329"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Nghiên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Cứu</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Liên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Quan</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4895286"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Bố</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Cục</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Luận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Văn</a:t>
            </a:r>
            <a:endParaRPr lang="en-US" sz="2800" b="1" dirty="0">
              <a:solidFill>
                <a:schemeClr val="bg1"/>
              </a:solidFill>
              <a:latin typeface="Times New Roman" pitchFamily="18" charset="0"/>
              <a:cs typeface="Times New Roman" pitchFamily="18" charset="0"/>
            </a:endParaRP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513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35"/>
                                        </p:tgtEl>
                                        <p:attrNameLst>
                                          <p:attrName>r</p:attrName>
                                        </p:attrNameLst>
                                      </p:cBhvr>
                                    </p:animRot>
                                    <p:animRot by="-240000">
                                      <p:cBhvr>
                                        <p:cTn id="57" dur="200" fill="hold">
                                          <p:stCondLst>
                                            <p:cond delay="200"/>
                                          </p:stCondLst>
                                        </p:cTn>
                                        <p:tgtEl>
                                          <p:spTgt spid="35"/>
                                        </p:tgtEl>
                                        <p:attrNameLst>
                                          <p:attrName>r</p:attrName>
                                        </p:attrNameLst>
                                      </p:cBhvr>
                                    </p:animRot>
                                    <p:animRot by="240000">
                                      <p:cBhvr>
                                        <p:cTn id="58" dur="200" fill="hold">
                                          <p:stCondLst>
                                            <p:cond delay="400"/>
                                          </p:stCondLst>
                                        </p:cTn>
                                        <p:tgtEl>
                                          <p:spTgt spid="35"/>
                                        </p:tgtEl>
                                        <p:attrNameLst>
                                          <p:attrName>r</p:attrName>
                                        </p:attrNameLst>
                                      </p:cBhvr>
                                    </p:animRot>
                                    <p:animRot by="-240000">
                                      <p:cBhvr>
                                        <p:cTn id="59" dur="200" fill="hold">
                                          <p:stCondLst>
                                            <p:cond delay="600"/>
                                          </p:stCondLst>
                                        </p:cTn>
                                        <p:tgtEl>
                                          <p:spTgt spid="35"/>
                                        </p:tgtEl>
                                        <p:attrNameLst>
                                          <p:attrName>r</p:attrName>
                                        </p:attrNameLst>
                                      </p:cBhvr>
                                    </p:animRot>
                                    <p:animRot by="120000">
                                      <p:cBhvr>
                                        <p:cTn id="60" dur="200" fill="hold">
                                          <p:stCondLst>
                                            <p:cond delay="800"/>
                                          </p:stCondLst>
                                        </p:cTn>
                                        <p:tgtEl>
                                          <p:spTgt spid="35"/>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39"/>
                                        </p:tgtEl>
                                        <p:attrNameLst>
                                          <p:attrName>r</p:attrName>
                                        </p:attrNameLst>
                                      </p:cBhvr>
                                    </p:animRot>
                                    <p:animRot by="-240000">
                                      <p:cBhvr>
                                        <p:cTn id="63" dur="200" fill="hold">
                                          <p:stCondLst>
                                            <p:cond delay="200"/>
                                          </p:stCondLst>
                                        </p:cTn>
                                        <p:tgtEl>
                                          <p:spTgt spid="39"/>
                                        </p:tgtEl>
                                        <p:attrNameLst>
                                          <p:attrName>r</p:attrName>
                                        </p:attrNameLst>
                                      </p:cBhvr>
                                    </p:animRot>
                                    <p:animRot by="240000">
                                      <p:cBhvr>
                                        <p:cTn id="64" dur="200" fill="hold">
                                          <p:stCondLst>
                                            <p:cond delay="400"/>
                                          </p:stCondLst>
                                        </p:cTn>
                                        <p:tgtEl>
                                          <p:spTgt spid="39"/>
                                        </p:tgtEl>
                                        <p:attrNameLst>
                                          <p:attrName>r</p:attrName>
                                        </p:attrNameLst>
                                      </p:cBhvr>
                                    </p:animRot>
                                    <p:animRot by="-240000">
                                      <p:cBhvr>
                                        <p:cTn id="65" dur="200" fill="hold">
                                          <p:stCondLst>
                                            <p:cond delay="600"/>
                                          </p:stCondLst>
                                        </p:cTn>
                                        <p:tgtEl>
                                          <p:spTgt spid="39"/>
                                        </p:tgtEl>
                                        <p:attrNameLst>
                                          <p:attrName>r</p:attrName>
                                        </p:attrNameLst>
                                      </p:cBhvr>
                                    </p:animRot>
                                    <p:animRot by="120000">
                                      <p:cBhvr>
                                        <p:cTn id="66" dur="200" fill="hold">
                                          <p:stCondLst>
                                            <p:cond delay="800"/>
                                          </p:stCondLst>
                                        </p:cTn>
                                        <p:tgtEl>
                                          <p:spTgt spid="39"/>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6"/>
                                        </p:tgtEl>
                                        <p:attrNameLst>
                                          <p:attrName>r</p:attrName>
                                        </p:attrNameLst>
                                      </p:cBhvr>
                                    </p:animRot>
                                    <p:animRot by="-240000">
                                      <p:cBhvr>
                                        <p:cTn id="69" dur="200" fill="hold">
                                          <p:stCondLst>
                                            <p:cond delay="200"/>
                                          </p:stCondLst>
                                        </p:cTn>
                                        <p:tgtEl>
                                          <p:spTgt spid="46"/>
                                        </p:tgtEl>
                                        <p:attrNameLst>
                                          <p:attrName>r</p:attrName>
                                        </p:attrNameLst>
                                      </p:cBhvr>
                                    </p:animRot>
                                    <p:animRot by="240000">
                                      <p:cBhvr>
                                        <p:cTn id="70" dur="200" fill="hold">
                                          <p:stCondLst>
                                            <p:cond delay="400"/>
                                          </p:stCondLst>
                                        </p:cTn>
                                        <p:tgtEl>
                                          <p:spTgt spid="46"/>
                                        </p:tgtEl>
                                        <p:attrNameLst>
                                          <p:attrName>r</p:attrName>
                                        </p:attrNameLst>
                                      </p:cBhvr>
                                    </p:animRot>
                                    <p:animRot by="-240000">
                                      <p:cBhvr>
                                        <p:cTn id="71" dur="200" fill="hold">
                                          <p:stCondLst>
                                            <p:cond delay="600"/>
                                          </p:stCondLst>
                                        </p:cTn>
                                        <p:tgtEl>
                                          <p:spTgt spid="46"/>
                                        </p:tgtEl>
                                        <p:attrNameLst>
                                          <p:attrName>r</p:attrName>
                                        </p:attrNameLst>
                                      </p:cBhvr>
                                    </p:animRot>
                                    <p:animRot by="120000">
                                      <p:cBhvr>
                                        <p:cTn id="72" dur="200" fill="hold">
                                          <p:stCondLst>
                                            <p:cond delay="800"/>
                                          </p:stCondLst>
                                        </p:cTn>
                                        <p:tgtEl>
                                          <p:spTgt spid="46"/>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50"/>
                                        </p:tgtEl>
                                        <p:attrNameLst>
                                          <p:attrName>r</p:attrName>
                                        </p:attrNameLst>
                                      </p:cBhvr>
                                    </p:animRot>
                                    <p:animRot by="-240000">
                                      <p:cBhvr>
                                        <p:cTn id="75" dur="200" fill="hold">
                                          <p:stCondLst>
                                            <p:cond delay="200"/>
                                          </p:stCondLst>
                                        </p:cTn>
                                        <p:tgtEl>
                                          <p:spTgt spid="50"/>
                                        </p:tgtEl>
                                        <p:attrNameLst>
                                          <p:attrName>r</p:attrName>
                                        </p:attrNameLst>
                                      </p:cBhvr>
                                    </p:animRot>
                                    <p:animRot by="240000">
                                      <p:cBhvr>
                                        <p:cTn id="76" dur="200" fill="hold">
                                          <p:stCondLst>
                                            <p:cond delay="400"/>
                                          </p:stCondLst>
                                        </p:cTn>
                                        <p:tgtEl>
                                          <p:spTgt spid="50"/>
                                        </p:tgtEl>
                                        <p:attrNameLst>
                                          <p:attrName>r</p:attrName>
                                        </p:attrNameLst>
                                      </p:cBhvr>
                                    </p:animRot>
                                    <p:animRot by="-240000">
                                      <p:cBhvr>
                                        <p:cTn id="77" dur="200" fill="hold">
                                          <p:stCondLst>
                                            <p:cond delay="600"/>
                                          </p:stCondLst>
                                        </p:cTn>
                                        <p:tgtEl>
                                          <p:spTgt spid="50"/>
                                        </p:tgtEl>
                                        <p:attrNameLst>
                                          <p:attrName>r</p:attrName>
                                        </p:attrNameLst>
                                      </p:cBhvr>
                                    </p:animRot>
                                    <p:animRot by="120000">
                                      <p:cBhvr>
                                        <p:cTn id="78"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5" grpId="1" animBg="1"/>
      <p:bldP spid="39" grpId="0" animBg="1"/>
      <p:bldP spid="39" grpId="1" animBg="1"/>
      <p:bldP spid="40" grpId="0" animBg="1"/>
      <p:bldP spid="41" grpId="0" animBg="1"/>
      <p:bldP spid="42" grpId="0" animBg="1"/>
      <p:bldP spid="43" grpId="0" animBg="1"/>
      <p:bldP spid="45" grpId="0"/>
      <p:bldP spid="46" grpId="0"/>
      <p:bldP spid="46" grpId="1"/>
      <p:bldP spid="47" grpId="0"/>
      <p:bldP spid="48" grpId="0"/>
      <p:bldP spid="49" grpId="0"/>
      <p:bldP spid="50" grpId="0"/>
      <p:bldP spid="50" grpId="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sz="3200" b="1" dirty="0" err="1">
                <a:solidFill>
                  <a:schemeClr val="bg1"/>
                </a:solidFill>
                <a:latin typeface="Times New Roman" pitchFamily="18" charset="0"/>
                <a:cs typeface="Times New Roman" pitchFamily="18" charset="0"/>
              </a:rPr>
              <a:t>Mục</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Tiêu</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Đề</a:t>
            </a:r>
            <a:r>
              <a:rPr lang="en-US" sz="3200" b="1" dirty="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7" name="TextBox 6"/>
          <p:cNvSpPr txBox="1"/>
          <p:nvPr/>
        </p:nvSpPr>
        <p:spPr>
          <a:xfrm>
            <a:off x="457200" y="1143000"/>
            <a:ext cx="8153400" cy="5078313"/>
          </a:xfrm>
          <a:prstGeom prst="rect">
            <a:avLst/>
          </a:prstGeom>
          <a:noFill/>
        </p:spPr>
        <p:txBody>
          <a:bodyPr wrap="square" rtlCol="0">
            <a:spAutoFit/>
          </a:bodyPr>
          <a:lstStyle/>
          <a:p>
            <a:pPr marL="342900" indent="-342900">
              <a:lnSpc>
                <a:spcPct val="150000"/>
              </a:lnSpc>
              <a:buFont typeface="Wingdings" pitchFamily="2" charset="2"/>
              <a:buChar char="q"/>
            </a:pP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hiểu</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hợp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những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So </a:t>
            </a:r>
            <a:r>
              <a:rPr lang="en-US" sz="2400" dirty="0" err="1">
                <a:latin typeface="Times New Roman" pitchFamily="18" charset="0"/>
                <a:cs typeface="Times New Roman" pitchFamily="18" charset="0"/>
              </a:rPr>
              <a:t>sánh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giữa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thống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cực</a:t>
            </a:r>
            <a:r>
              <a:rPr lang="en-US" sz="2400" dirty="0">
                <a:latin typeface="Times New Roman" pitchFamily="18" charset="0"/>
                <a:cs typeface="Times New Roman" pitchFamily="18" charset="0"/>
              </a:rPr>
              <a:t> hay </a:t>
            </a:r>
            <a:r>
              <a:rPr lang="en-US" sz="2400" dirty="0" err="1">
                <a:latin typeface="Times New Roman" pitchFamily="18" charset="0"/>
                <a:cs typeface="Times New Roman" pitchFamily="18" charset="0"/>
              </a:rPr>
              <a:t>tiêu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err="1" smtClean="0">
                <a:latin typeface="Times New Roman" pitchFamily="18" charset="0"/>
                <a:cs typeface="Times New Roman" pitchFamily="18" charset="0"/>
              </a:rPr>
              <a:t>Mở</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phát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thêm</a:t>
            </a:r>
            <a:r>
              <a:rPr lang="en-US" sz="2400" dirty="0">
                <a:latin typeface="Times New Roman" pitchFamily="18" charset="0"/>
                <a:cs typeface="Times New Roman" pitchFamily="18" charset="0"/>
              </a:rPr>
              <a:t> ở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khía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nSpc>
                <a:spcPct val="150000"/>
              </a:lnSpc>
            </a:pP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7</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0361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5184</TotalTime>
  <Words>1680</Words>
  <Application>Microsoft Office PowerPoint</Application>
  <PresentationFormat>On-screen Show (4:3)</PresentationFormat>
  <Paragraphs>167</Paragraphs>
  <Slides>24</Slides>
  <Notes>4</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Minh Quan</dc:creator>
  <cp:lastModifiedBy>MinQua</cp:lastModifiedBy>
  <cp:revision>479</cp:revision>
  <cp:lastPrinted>2018-09-29T03:41:54Z</cp:lastPrinted>
  <dcterms:created xsi:type="dcterms:W3CDTF">2006-08-16T00:00:00Z</dcterms:created>
  <dcterms:modified xsi:type="dcterms:W3CDTF">2020-05-17T05:51:04Z</dcterms:modified>
</cp:coreProperties>
</file>