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2"/>
  </p:notesMasterIdLst>
  <p:sldIdLst>
    <p:sldId id="256" r:id="rId2"/>
    <p:sldId id="259" r:id="rId3"/>
    <p:sldId id="260" r:id="rId4"/>
    <p:sldId id="261" r:id="rId5"/>
    <p:sldId id="295" r:id="rId6"/>
    <p:sldId id="296" r:id="rId7"/>
    <p:sldId id="297" r:id="rId8"/>
    <p:sldId id="298" r:id="rId9"/>
    <p:sldId id="299" r:id="rId10"/>
    <p:sldId id="300"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9" r:id="rId28"/>
    <p:sldId id="320" r:id="rId29"/>
    <p:sldId id="321"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spPr>
            <a:solidFill>
              <a:srgbClr val="C00000"/>
            </a:solidFill>
          </c:spPr>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spPr>
            <a:solidFill>
              <a:srgbClr val="00B050"/>
            </a:solidFill>
          </c:spPr>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219721728"/>
        <c:axId val="219723264"/>
      </c:barChart>
      <c:catAx>
        <c:axId val="219721728"/>
        <c:scaling>
          <c:orientation val="minMax"/>
        </c:scaling>
        <c:delete val="0"/>
        <c:axPos val="b"/>
        <c:numFmt formatCode="General" sourceLinked="0"/>
        <c:majorTickMark val="out"/>
        <c:minorTickMark val="none"/>
        <c:tickLblPos val="nextTo"/>
        <c:txPr>
          <a:bodyPr/>
          <a:lstStyle/>
          <a:p>
            <a:pPr>
              <a:defRPr>
                <a:solidFill>
                  <a:schemeClr val="tx2">
                    <a:lumMod val="50000"/>
                  </a:schemeClr>
                </a:solidFill>
                <a:latin typeface="Times New Roman" pitchFamily="18" charset="0"/>
                <a:cs typeface="Times New Roman" pitchFamily="18" charset="0"/>
              </a:defRPr>
            </a:pPr>
            <a:endParaRPr lang="en-US"/>
          </a:p>
        </c:txPr>
        <c:crossAx val="219723264"/>
        <c:crosses val="autoZero"/>
        <c:auto val="1"/>
        <c:lblAlgn val="ctr"/>
        <c:lblOffset val="100"/>
        <c:noMultiLvlLbl val="0"/>
      </c:catAx>
      <c:valAx>
        <c:axId val="219723264"/>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sz="1400">
                <a:solidFill>
                  <a:schemeClr val="tx2">
                    <a:lumMod val="50000"/>
                  </a:schemeClr>
                </a:solidFill>
                <a:latin typeface="Times New Roman" pitchFamily="18" charset="0"/>
                <a:cs typeface="Times New Roman" pitchFamily="18" charset="0"/>
              </a:defRPr>
            </a:pPr>
            <a:endParaRPr lang="en-US"/>
          </a:p>
        </c:txPr>
        <c:crossAx val="219721728"/>
        <c:crosses val="autoZero"/>
        <c:crossBetween val="between"/>
      </c:valAx>
    </c:plotArea>
    <c:legend>
      <c:legendPos val="r"/>
      <c:layout/>
      <c:overlay val="0"/>
      <c:txPr>
        <a:bodyPr/>
        <a:lstStyle/>
        <a:p>
          <a:pPr>
            <a:defRPr sz="1200" b="1">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spPr>
            <a:solidFill>
              <a:srgbClr val="C00000"/>
            </a:solidFill>
          </c:spPr>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spPr>
            <a:solidFill>
              <a:srgbClr val="00B050"/>
            </a:solidFill>
          </c:spPr>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219743744"/>
        <c:axId val="219745280"/>
      </c:barChart>
      <c:catAx>
        <c:axId val="219743744"/>
        <c:scaling>
          <c:orientation val="minMax"/>
        </c:scaling>
        <c:delete val="0"/>
        <c:axPos val="b"/>
        <c:numFmt formatCode="General" sourceLinked="0"/>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219745280"/>
        <c:crosses val="autoZero"/>
        <c:auto val="1"/>
        <c:lblAlgn val="ctr"/>
        <c:lblOffset val="100"/>
        <c:noMultiLvlLbl val="0"/>
      </c:catAx>
      <c:valAx>
        <c:axId val="219745280"/>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219743744"/>
        <c:crosses val="autoZero"/>
        <c:crossBetween val="between"/>
      </c:valAx>
    </c:plotArea>
    <c:legend>
      <c:legendPos val="r"/>
      <c:layout/>
      <c:overlay val="0"/>
      <c:txPr>
        <a:bodyPr/>
        <a:lstStyle/>
        <a:p>
          <a:pPr>
            <a:defRPr>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63C4-564D-4648-8085-A0505A8FE965}" type="datetimeFigureOut">
              <a:rPr lang="en-US" smtClean="0"/>
              <a:t>15/01/2021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6F230-F44B-4923-8047-9856FAF50CB5}" type="slidenum">
              <a:rPr lang="en-US" smtClean="0"/>
              <a:t>‹#›</a:t>
            </a:fld>
            <a:endParaRPr lang="en-US"/>
          </a:p>
        </p:txBody>
      </p:sp>
    </p:spTree>
    <p:extLst>
      <p:ext uri="{BB962C8B-B14F-4D97-AF65-F5344CB8AC3E}">
        <p14:creationId xmlns:p14="http://schemas.microsoft.com/office/powerpoint/2010/main" val="2472267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0" y="6610350"/>
            <a:ext cx="8931275" cy="163513"/>
          </a:xfrm>
          <a:prstGeom prst="rect">
            <a:avLst/>
          </a:prstGeom>
          <a:solidFill>
            <a:schemeClr val="bg1"/>
          </a:solidFill>
          <a:ln w="9525">
            <a:noFill/>
            <a:miter lim="800000"/>
            <a:headEnd/>
            <a:tailEnd/>
          </a:ln>
          <a:effectLst/>
        </p:spPr>
        <p:txBody>
          <a:bodyPr wrap="none" anchor="ctr"/>
          <a:lstStyle/>
          <a:p>
            <a:endParaRPr lang="en-US"/>
          </a:p>
        </p:txBody>
      </p:sp>
      <p:sp>
        <p:nvSpPr>
          <p:cNvPr id="3105" name="Rectangle 33"/>
          <p:cNvSpPr>
            <a:spLocks noChangeArrowheads="1"/>
          </p:cNvSpPr>
          <p:nvPr/>
        </p:nvSpPr>
        <p:spPr bwMode="gray">
          <a:xfrm>
            <a:off x="85725" y="1109662"/>
            <a:ext cx="8982075" cy="185738"/>
          </a:xfrm>
          <a:prstGeom prst="rect">
            <a:avLst/>
          </a:prstGeom>
          <a:solidFill>
            <a:schemeClr val="bg1"/>
          </a:solidFill>
          <a:ln w="9525">
            <a:noFill/>
            <a:miter lim="800000"/>
            <a:headEnd/>
            <a:tailEnd/>
          </a:ln>
          <a:effectLst/>
        </p:spPr>
        <p:txBody>
          <a:bodyPr wrap="none" anchor="ctr"/>
          <a:lstStyle/>
          <a:p>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304800"/>
            <a:ext cx="2857500" cy="714375"/>
          </a:xfrm>
          <a:prstGeom prst="rect">
            <a:avLst/>
          </a:prstGeom>
        </p:spPr>
      </p:pic>
      <p:sp>
        <p:nvSpPr>
          <p:cNvPr id="54" name="TextBox 53"/>
          <p:cNvSpPr txBox="1"/>
          <p:nvPr userDrawn="1"/>
        </p:nvSpPr>
        <p:spPr>
          <a:xfrm>
            <a:off x="3463725" y="6241018"/>
            <a:ext cx="2226073" cy="369332"/>
          </a:xfrm>
          <a:prstGeom prst="rect">
            <a:avLst/>
          </a:prstGeom>
          <a:noFill/>
        </p:spPr>
        <p:txBody>
          <a:bodyPr wrap="square" rtlCol="0">
            <a:spAutoFit/>
          </a:bodyPr>
          <a:lstStyle/>
          <a:p>
            <a:r>
              <a:rPr lang="en-US" sz="1800" dirty="0" smtClean="0">
                <a:solidFill>
                  <a:schemeClr val="tx2">
                    <a:lumMod val="50000"/>
                  </a:schemeClr>
                </a:solidFill>
                <a:latin typeface="Times New Roman" panose="02020603050405020304" pitchFamily="18" charset="0"/>
                <a:cs typeface="Times New Roman" panose="02020603050405020304" pitchFamily="18" charset="0"/>
              </a:rPr>
              <a:t>TP.HCM, 17/01/2021</a:t>
            </a:r>
            <a:endParaRPr lang="en-US" sz="1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5" name="Rectangle 54"/>
          <p:cNvSpPr/>
          <p:nvPr userDrawn="1"/>
        </p:nvSpPr>
        <p:spPr>
          <a:xfrm>
            <a:off x="914400" y="2506330"/>
            <a:ext cx="7543800" cy="1015663"/>
          </a:xfrm>
          <a:prstGeom prst="rect">
            <a:avLst/>
          </a:prstGeom>
          <a:noFill/>
        </p:spPr>
        <p:txBody>
          <a:bodyPr wrap="square" lIns="91440" tIns="45720" rIns="91440" bIns="45720">
            <a:spAutoFit/>
          </a:bodyPr>
          <a:lstStyle/>
          <a:p>
            <a:pPr algn="ctr"/>
            <a:r>
              <a:rPr lang="en-US" sz="3000" b="1" dirty="0" smtClean="0">
                <a:solidFill>
                  <a:srgbClr val="FF0000"/>
                </a:solidFill>
                <a:latin typeface="Times New Roman (Headings)"/>
              </a:rPr>
              <a:t>ỨNG DỤNG KHAI THÁC DỮ LIỆU </a:t>
            </a:r>
            <a:r>
              <a:rPr lang="vi-VN" sz="3000" b="1" dirty="0" smtClean="0">
                <a:solidFill>
                  <a:srgbClr val="FF0000"/>
                </a:solidFill>
                <a:latin typeface="Times New Roman (Headings)"/>
              </a:rPr>
              <a:t>TRONG</a:t>
            </a:r>
            <a:r>
              <a:rPr lang="en-US" sz="3000" b="1" dirty="0">
                <a:solidFill>
                  <a:srgbClr val="FF0000"/>
                </a:solidFill>
                <a:latin typeface="Times New Roman (Headings)"/>
              </a:rPr>
              <a:t> </a:t>
            </a:r>
            <a:r>
              <a:rPr lang="en-US" sz="3000" b="1" dirty="0" smtClean="0">
                <a:solidFill>
                  <a:srgbClr val="FF0000"/>
                </a:solidFill>
                <a:latin typeface="Times New Roman (Headings)"/>
              </a:rPr>
              <a:t>LĨNH VỰC GIÁO DỤC</a:t>
            </a:r>
            <a:endParaRPr lang="en-US" sz="3000" b="1" dirty="0">
              <a:solidFill>
                <a:srgbClr val="FF0000"/>
              </a:solidFill>
              <a:latin typeface="Times New Roman (Headings)"/>
            </a:endParaRPr>
          </a:p>
        </p:txBody>
      </p:sp>
      <p:sp>
        <p:nvSpPr>
          <p:cNvPr id="56" name="TextBox 55"/>
          <p:cNvSpPr txBox="1"/>
          <p:nvPr userDrawn="1"/>
        </p:nvSpPr>
        <p:spPr>
          <a:xfrm>
            <a:off x="1152659" y="4114799"/>
            <a:ext cx="7924800" cy="1200329"/>
          </a:xfrm>
          <a:prstGeom prst="rect">
            <a:avLst/>
          </a:prstGeom>
          <a:noFill/>
        </p:spPr>
        <p:txBody>
          <a:bodyPr wrap="square" rtlCol="0">
            <a:spAutoFit/>
          </a:bodyPr>
          <a:lstStyle/>
          <a:p>
            <a:pPr marL="0" lvl="6"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CÁN</a:t>
            </a:r>
            <a:r>
              <a:rPr lang="en-US" sz="2400" b="1" baseline="0" dirty="0" smtClean="0">
                <a:solidFill>
                  <a:schemeClr val="bg1"/>
                </a:solidFill>
                <a:latin typeface="Times New Roman" panose="02020603050405020304" pitchFamily="18" charset="0"/>
                <a:cs typeface="Times New Roman" panose="02020603050405020304" pitchFamily="18" charset="0"/>
              </a:rPr>
              <a:t> BỘ </a:t>
            </a:r>
            <a:r>
              <a:rPr lang="en-US" sz="2400" b="1" dirty="0" smtClean="0">
                <a:solidFill>
                  <a:schemeClr val="bg1"/>
                </a:solidFill>
                <a:latin typeface="Times New Roman" panose="02020603050405020304" pitchFamily="18" charset="0"/>
                <a:cs typeface="Times New Roman" panose="02020603050405020304" pitchFamily="18" charset="0"/>
              </a:rPr>
              <a:t>HƯỚNG DẪN:     TS LÊ THỊ NGỌC THƠ</a:t>
            </a:r>
          </a:p>
          <a:p>
            <a:pPr marL="0"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HỌC VIÊN THỰC HIỆN:   </a:t>
            </a:r>
            <a:r>
              <a:rPr lang="en-US" sz="2400" b="1" dirty="0">
                <a:solidFill>
                  <a:schemeClr val="bg1"/>
                </a:solidFill>
                <a:latin typeface="Times New Roman" panose="02020603050405020304" pitchFamily="18" charset="0"/>
                <a:cs typeface="Times New Roman" panose="02020603050405020304" pitchFamily="18" charset="0"/>
              </a:rPr>
              <a:t>VÕ MINH QUÂN</a:t>
            </a:r>
          </a:p>
        </p:txBody>
      </p:sp>
      <p:sp>
        <p:nvSpPr>
          <p:cNvPr id="4" name="Rectangle 3"/>
          <p:cNvSpPr/>
          <p:nvPr userDrawn="1"/>
        </p:nvSpPr>
        <p:spPr>
          <a:xfrm>
            <a:off x="1117393" y="1611257"/>
            <a:ext cx="133485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ĐỀ TÀI:</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9"/>
          <p:cNvSpPr/>
          <p:nvPr userDrawn="1"/>
        </p:nvSpPr>
        <p:spPr>
          <a:xfrm>
            <a:off x="3276600" y="461932"/>
            <a:ext cx="5500608" cy="400110"/>
          </a:xfrm>
          <a:prstGeom prst="rect">
            <a:avLst/>
          </a:prstGeom>
          <a:noFill/>
        </p:spPr>
        <p:txBody>
          <a:bodyPr wrap="none" lIns="91440" tIns="45720" rIns="91440" bIns="45720">
            <a:spAutoFit/>
          </a:bodyPr>
          <a:lstStyle/>
          <a:p>
            <a:pPr algn="ctr"/>
            <a:r>
              <a:rPr lang="en-US" sz="2000" b="1" cap="none" spc="0" dirty="0" smtClean="0">
                <a:ln>
                  <a:noFill/>
                </a:ln>
                <a:solidFill>
                  <a:schemeClr val="tx2">
                    <a:lumMod val="50000"/>
                  </a:schemeClr>
                </a:solidFill>
                <a:effectLst/>
                <a:latin typeface="Times New Roman" pitchFamily="18" charset="0"/>
                <a:cs typeface="Times New Roman" pitchFamily="18" charset="0"/>
              </a:rPr>
              <a:t>CHUYÊN</a:t>
            </a:r>
            <a:r>
              <a:rPr lang="en-US" sz="2000" b="1" cap="none" spc="0" baseline="0" dirty="0" smtClean="0">
                <a:ln>
                  <a:noFill/>
                </a:ln>
                <a:solidFill>
                  <a:schemeClr val="tx2">
                    <a:lumMod val="50000"/>
                  </a:schemeClr>
                </a:solidFill>
                <a:effectLst/>
                <a:latin typeface="Times New Roman" pitchFamily="18" charset="0"/>
                <a:cs typeface="Times New Roman" pitchFamily="18" charset="0"/>
              </a:rPr>
              <a:t> NGÀNH CÔNG NGHỆ THÔNG TIN</a:t>
            </a:r>
            <a:endParaRPr lang="en-US" sz="2000" b="1" cap="none" spc="0" dirty="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3"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4" name="Slide Number Placeholder 3"/>
          <p:cNvSpPr>
            <a:spLocks noGrp="1"/>
          </p:cNvSpPr>
          <p:nvPr>
            <p:ph type="sldNum" sz="quarter" idx="12"/>
          </p:nvPr>
        </p:nvSpPr>
        <p:spPr>
          <a:xfrm>
            <a:off x="8382000" y="6248400"/>
            <a:ext cx="533400" cy="365125"/>
          </a:xfrm>
        </p:spPr>
        <p:txBody>
          <a:bodyPr/>
          <a:lstStyle>
            <a:lvl1pPr>
              <a:defRPr sz="2000"/>
            </a:lvl1pPr>
          </a:lstStyle>
          <a:p>
            <a:fld id="{A2F32D12-589A-4C6C-9C18-7BB957B4D226}" type="slidenum">
              <a:rPr lang="en-US" smtClean="0"/>
              <a:pPr/>
              <a:t>‹#›</a:t>
            </a:fld>
            <a:endParaRPr lang="en-US" dirty="0"/>
          </a:p>
        </p:txBody>
      </p:sp>
      <p:sp>
        <p:nvSpPr>
          <p:cNvPr id="15" name="Title 14"/>
          <p:cNvSpPr>
            <a:spLocks noGrp="1"/>
          </p:cNvSpPr>
          <p:nvPr>
            <p:ph type="title"/>
          </p:nvPr>
        </p:nvSpPr>
        <p:spPr>
          <a:xfrm>
            <a:off x="152400" y="76200"/>
            <a:ext cx="7620000" cy="620712"/>
          </a:xfrm>
          <a:prstGeom prst="rect">
            <a:avLst/>
          </a:prstGeom>
        </p:spPr>
        <p:txBody>
          <a:bodyPr/>
          <a:lstStyle>
            <a:lvl1pPr>
              <a:defRPr sz="3200">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916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319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2" name="Freeform 28"/>
          <p:cNvSpPr>
            <a:spLocks/>
          </p:cNvSpPr>
          <p:nvPr/>
        </p:nvSpPr>
        <p:spPr bwMode="gray">
          <a:xfrm>
            <a:off x="92075" y="77787"/>
            <a:ext cx="8955088" cy="765969"/>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76200"/>
            <a:ext cx="8955088" cy="683021"/>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817562"/>
            <a:ext cx="2155825" cy="45719"/>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30" name="Rectangle 6"/>
          <p:cNvSpPr>
            <a:spLocks noGrp="1" noChangeArrowheads="1"/>
          </p:cNvSpPr>
          <p:nvPr>
            <p:ph type="sldNum" sz="quarter" idx="4"/>
          </p:nvPr>
        </p:nvSpPr>
        <p:spPr bwMode="gray">
          <a:xfrm>
            <a:off x="8458200" y="6172200"/>
            <a:ext cx="5334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b="1">
                <a:solidFill>
                  <a:srgbClr val="000000"/>
                </a:solidFill>
                <a:latin typeface="Times New Roman" pitchFamily="18" charset="0"/>
                <a:cs typeface="Times New Roman" pitchFamily="18" charset="0"/>
              </a:defRPr>
            </a:lvl1pPr>
          </a:lstStyle>
          <a:p>
            <a:fld id="{A2F32D12-589A-4C6C-9C18-7BB957B4D226}" type="slidenum">
              <a:rPr lang="en-US" smtClean="0"/>
              <a:pPr/>
              <a:t>‹#›</a:t>
            </a:fld>
            <a:endParaRPr lang="en-US" dirty="0"/>
          </a:p>
        </p:txBody>
      </p:sp>
      <p:sp>
        <p:nvSpPr>
          <p:cNvPr id="1061" name="Text Box 37"/>
          <p:cNvSpPr txBox="1">
            <a:spLocks noChangeArrowheads="1"/>
          </p:cNvSpPr>
          <p:nvPr/>
        </p:nvSpPr>
        <p:spPr bwMode="gray">
          <a:xfrm>
            <a:off x="21032" y="6454775"/>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
        <p:nvSpPr>
          <p:cNvPr id="35" name="Freeform 25"/>
          <p:cNvSpPr>
            <a:spLocks/>
          </p:cNvSpPr>
          <p:nvPr userDrawn="1"/>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36" name="Freeform 26"/>
          <p:cNvSpPr>
            <a:spLocks/>
          </p:cNvSpPr>
          <p:nvPr userDrawn="1"/>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37" name="Rectangle 32"/>
          <p:cNvSpPr>
            <a:spLocks noChangeArrowheads="1"/>
          </p:cNvSpPr>
          <p:nvPr userDrawn="1"/>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38" name="Rectangle 37"/>
          <p:cNvSpPr/>
          <p:nvPr userDrawn="1"/>
        </p:nvSpPr>
        <p:spPr>
          <a:xfrm>
            <a:off x="2399506" y="6400800"/>
            <a:ext cx="5601494" cy="215444"/>
          </a:xfrm>
          <a:prstGeom prst="rect">
            <a:avLst/>
          </a:prstGeom>
        </p:spPr>
        <p:txBody>
          <a:bodyPr wrap="square">
            <a:spAutoFit/>
          </a:bodyPr>
          <a:lstStyle/>
          <a:p>
            <a:r>
              <a:rPr lang="en-US" sz="800" b="0" i="1" dirty="0" smtClean="0">
                <a:solidFill>
                  <a:schemeClr val="tx2">
                    <a:lumMod val="50000"/>
                  </a:schemeClr>
                </a:solidFill>
                <a:latin typeface="Times New Roman (Headings)"/>
              </a:rPr>
              <a:t>ĐỀ</a:t>
            </a:r>
            <a:r>
              <a:rPr lang="en-US" sz="800" b="0" i="1" baseline="0" dirty="0" smtClean="0">
                <a:solidFill>
                  <a:schemeClr val="tx2">
                    <a:lumMod val="50000"/>
                  </a:schemeClr>
                </a:solidFill>
                <a:latin typeface="Times New Roman (Headings)"/>
              </a:rPr>
              <a:t> TÀI: </a:t>
            </a:r>
            <a:r>
              <a:rPr lang="en-US" sz="800" b="0" i="1" dirty="0" smtClean="0">
                <a:solidFill>
                  <a:schemeClr val="tx2">
                    <a:lumMod val="50000"/>
                  </a:schemeClr>
                </a:solidFill>
                <a:latin typeface="Times New Roman (Headings)"/>
              </a:rPr>
              <a:t>ỨNG DỤNG KHAI THÁC DỮ LIỆU </a:t>
            </a:r>
            <a:r>
              <a:rPr lang="vi-VN" sz="800" b="0" i="1" dirty="0" smtClean="0">
                <a:solidFill>
                  <a:schemeClr val="tx2">
                    <a:lumMod val="50000"/>
                  </a:schemeClr>
                </a:solidFill>
                <a:latin typeface="Times New Roman (Headings)"/>
              </a:rPr>
              <a:t>TRONG</a:t>
            </a:r>
            <a:r>
              <a:rPr lang="en-US" sz="800" b="0" i="1" dirty="0" smtClean="0">
                <a:solidFill>
                  <a:schemeClr val="tx2">
                    <a:lumMod val="50000"/>
                  </a:schemeClr>
                </a:solidFill>
                <a:latin typeface="Times New Roman (Headings)"/>
              </a:rPr>
              <a:t> LĨNH VỰC GIÁO DỤC</a:t>
            </a:r>
            <a:endParaRPr lang="en-US" sz="800" b="0" i="1" dirty="0">
              <a:solidFill>
                <a:schemeClr val="tx2">
                  <a:lumMod val="50000"/>
                </a:schemeClr>
              </a:solidFill>
            </a:endParaRPr>
          </a:p>
        </p:txBody>
      </p:sp>
    </p:spTree>
  </p:cSld>
  <p:clrMap bg1="dk2" tx1="lt1" bg2="dk1" tx2="lt2" accent1="accent1" accent2="accent2" accent3="accent3" accent4="accent4" accent5="accent5" accent6="accent6" hlink="hlink" folHlink="folHlink"/>
  <p:sldLayoutIdLst>
    <p:sldLayoutId id="2147483702" r:id="rId1"/>
    <p:sldLayoutId id="2147483714" r:id="rId2"/>
    <p:sldLayoutId id="2147483715"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2F32D12-589A-4C6C-9C18-7BB957B4D226}" type="slidenum">
              <a:rPr lang="en-US" smtClean="0"/>
              <a:pPr/>
              <a:t>1</a:t>
            </a:fld>
            <a:endParaRPr lang="en-US" dirty="0"/>
          </a:p>
        </p:txBody>
      </p:sp>
    </p:spTree>
    <p:extLst>
      <p:ext uri="{BB962C8B-B14F-4D97-AF65-F5344CB8AC3E}">
        <p14:creationId xmlns:p14="http://schemas.microsoft.com/office/powerpoint/2010/main" val="28360010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970318"/>
          </a:xfrm>
          <a:prstGeom prst="rect">
            <a:avLst/>
          </a:prstGeom>
          <a:noFill/>
        </p:spPr>
        <p:txBody>
          <a:bodyPr wrap="square" rtlCol="0">
            <a:spAutoFit/>
          </a:bodyPr>
          <a:lstStyle/>
          <a:p>
            <a:pPr algn="just">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 (tiếp theo)</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9775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9" name="TextBox 8"/>
          <p:cNvSpPr txBox="1"/>
          <p:nvPr/>
        </p:nvSpPr>
        <p:spPr>
          <a:xfrm>
            <a:off x="1752600" y="5791200"/>
            <a:ext cx="5791200" cy="369332"/>
          </a:xfrm>
          <a:prstGeom prst="rect">
            <a:avLst/>
          </a:prstGeom>
          <a:noFill/>
        </p:spPr>
        <p:txBody>
          <a:bodyPr wrap="square" rtlCol="0">
            <a:spAutoFit/>
          </a:bodyPr>
          <a:lstStyle/>
          <a:p>
            <a:pPr algn="ctr"/>
            <a:r>
              <a:rPr lang="en-US" b="1" dirty="0">
                <a:solidFill>
                  <a:schemeClr val="tx2">
                    <a:lumMod val="50000"/>
                  </a:schemeClr>
                </a:solidFill>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32950245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sp>
        <p:nvSpPr>
          <p:cNvPr id="10" name="TextBox 9"/>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Hiện nay bài toán phân tích cảm xúc có thể được giải quyết dựa trên những phương pháp như: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Theo </a:t>
            </a:r>
            <a:r>
              <a:rPr lang="vi-VN" sz="2400" dirty="0">
                <a:solidFill>
                  <a:schemeClr val="tx2">
                    <a:lumMod val="50000"/>
                  </a:schemeClr>
                </a:solidFill>
                <a:latin typeface="Times New Roman" pitchFamily="18" charset="0"/>
                <a:cs typeface="Times New Roman" pitchFamily="18" charset="0"/>
              </a:rPr>
              <a:t>phương pháp phân lớp không giám </a:t>
            </a:r>
            <a:r>
              <a:rPr lang="vi-VN" sz="2400" dirty="0" smtClean="0">
                <a:solidFill>
                  <a:schemeClr val="tx2">
                    <a:lumMod val="50000"/>
                  </a:schemeClr>
                </a:solidFill>
                <a:latin typeface="Times New Roman" pitchFamily="18" charset="0"/>
                <a:cs typeface="Times New Roman" pitchFamily="18" charset="0"/>
              </a:rPr>
              <a:t>sát</a:t>
            </a:r>
            <a:r>
              <a:rPr lang="en-US" sz="2400"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Theo </a:t>
            </a:r>
            <a:r>
              <a:rPr lang="vi-VN" sz="2400" b="1" dirty="0">
                <a:solidFill>
                  <a:schemeClr val="tx2">
                    <a:lumMod val="50000"/>
                  </a:schemeClr>
                </a:solidFill>
                <a:latin typeface="Times New Roman" pitchFamily="18" charset="0"/>
                <a:cs typeface="Times New Roman" pitchFamily="18" charset="0"/>
              </a:rPr>
              <a:t>phương pháp phân lớp có giám </a:t>
            </a:r>
            <a:r>
              <a:rPr lang="vi-VN" sz="2400" b="1" dirty="0" smtClean="0">
                <a:solidFill>
                  <a:schemeClr val="tx2">
                    <a:lumMod val="50000"/>
                  </a:schemeClr>
                </a:solidFill>
                <a:latin typeface="Times New Roman" pitchFamily="18" charset="0"/>
                <a:cs typeface="Times New Roman" pitchFamily="18" charset="0"/>
              </a:rPr>
              <a:t>sát</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tích cảm xúc dựa trên khía cạnh</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loại cảm xác dựa trên chủ </a:t>
            </a:r>
            <a:r>
              <a:rPr lang="vi-VN" sz="2400" dirty="0" smtClean="0">
                <a:solidFill>
                  <a:schemeClr val="tx2">
                    <a:lumMod val="50000"/>
                  </a:schemeClr>
                </a:solidFill>
                <a:latin typeface="Times New Roman" pitchFamily="18" charset="0"/>
                <a:cs typeface="Times New Roman" pitchFamily="18" charset="0"/>
              </a:rPr>
              <a:t>đề.</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2779404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Một số phương pháp phân lớp</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524000"/>
            <a:ext cx="8915400" cy="3785652"/>
          </a:xfrm>
          <a:prstGeom prst="rect">
            <a:avLst/>
          </a:prstGeom>
          <a:noFill/>
        </p:spPr>
        <p:txBody>
          <a:bodyPr wrap="square" rtlCol="0">
            <a:spAutoFit/>
          </a:bodyPr>
          <a:lstStyle/>
          <a:p>
            <a:pPr marL="342900" indent="-342900" algn="just">
              <a:lnSpc>
                <a:spcPct val="200000"/>
              </a:lnSpc>
              <a:buFont typeface="Wingdings" pitchFamily="2" charset="2"/>
              <a:buChar char="v"/>
            </a:pPr>
            <a:r>
              <a:rPr lang="en-US" sz="2400" b="1" dirty="0" smtClean="0">
                <a:solidFill>
                  <a:schemeClr val="tx2">
                    <a:lumMod val="50000"/>
                  </a:schemeClr>
                </a:solidFill>
                <a:latin typeface="Times New Roman" pitchFamily="18" charset="0"/>
                <a:cs typeface="Times New Roman" pitchFamily="18" charset="0"/>
              </a:rPr>
              <a:t>Phương pháp phân lớp Naïve Bayes</a:t>
            </a:r>
          </a:p>
          <a:p>
            <a:pPr marL="342900" indent="-342900" algn="just">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Phương pháp phân lớp SVM (Support Vector Machines</a:t>
            </a:r>
            <a:r>
              <a:rPr lang="en-US" sz="2400" b="1" dirty="0" smtClean="0">
                <a:solidFill>
                  <a:schemeClr val="tx2">
                    <a:lumMod val="50000"/>
                  </a:schemeClr>
                </a:solidFill>
                <a:latin typeface="Times New Roman" pitchFamily="18" charset="0"/>
                <a:cs typeface="Times New Roman" pitchFamily="18" charset="0"/>
              </a:rPr>
              <a:t>)</a:t>
            </a:r>
          </a:p>
          <a:p>
            <a:pPr marL="342900" indent="-342900" algn="just">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K-Nearest Neighbor</a:t>
            </a:r>
            <a:endParaRPr lang="en-US" sz="2400" dirty="0">
              <a:solidFill>
                <a:schemeClr val="tx2">
                  <a:lumMod val="50000"/>
                </a:schemeClr>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Phương pháp Phương pháp Linear Least Square Fit (LLSF)</a:t>
            </a:r>
          </a:p>
          <a:p>
            <a:pPr marL="342900" indent="-342900" algn="just">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Entropy cực </a:t>
            </a:r>
            <a:r>
              <a:rPr lang="vi-VN" sz="2400" dirty="0" smtClean="0">
                <a:solidFill>
                  <a:schemeClr val="tx2">
                    <a:lumMod val="50000"/>
                  </a:schemeClr>
                </a:solidFill>
                <a:latin typeface="Times New Roman" pitchFamily="18" charset="0"/>
                <a:cs typeface="Times New Roman" pitchFamily="18" charset="0"/>
              </a:rPr>
              <a:t>đại</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2181933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416320"/>
          </a:xfrm>
          <a:prstGeom prst="rect">
            <a:avLst/>
          </a:prstGeom>
          <a:noFill/>
        </p:spPr>
        <p:txBody>
          <a:bodyPr wrap="square" rtlCol="0">
            <a:spAutoFit/>
          </a:bodyPr>
          <a:lstStyle/>
          <a:p>
            <a:pPr marL="342900" indent="-342900" algn="just">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là một bước quan trọng trong khai thác dữ liệu văn bản, </a:t>
            </a:r>
            <a:r>
              <a:rPr lang="vi-VN" sz="2400" dirty="0" smtClean="0">
                <a:solidFill>
                  <a:schemeClr val="tx2">
                    <a:lumMod val="50000"/>
                  </a:schemeClr>
                </a:solidFill>
                <a:latin typeface="Times New Roman" pitchFamily="18" charset="0"/>
                <a:cs typeface="Times New Roman" pitchFamily="18" charset="0"/>
              </a:rPr>
              <a:t>truy</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vấn </a:t>
            </a:r>
            <a:r>
              <a:rPr lang="vi-VN" sz="2400" dirty="0">
                <a:solidFill>
                  <a:schemeClr val="tx2">
                    <a:lumMod val="50000"/>
                  </a:schemeClr>
                </a:solidFill>
                <a:latin typeface="Times New Roman" pitchFamily="18" charset="0"/>
                <a:cs typeface="Times New Roman" pitchFamily="18" charset="0"/>
              </a:rPr>
              <a:t>thông tin và xử lý ngôn ngữ tự nhiên. </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Các mô hình 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truyền thống như mô hình túi từ (</a:t>
            </a:r>
            <a:r>
              <a:rPr lang="vi-VN" sz="2400" dirty="0" smtClean="0">
                <a:solidFill>
                  <a:schemeClr val="tx2">
                    <a:lumMod val="50000"/>
                  </a:schemeClr>
                </a:solidFill>
                <a:latin typeface="Times New Roman" pitchFamily="18" charset="0"/>
                <a:cs typeface="Times New Roman" pitchFamily="18" charset="0"/>
              </a:rPr>
              <a:t>bag-of-word)</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mô </a:t>
            </a:r>
            <a:r>
              <a:rPr lang="vi-VN" sz="2400" dirty="0">
                <a:solidFill>
                  <a:schemeClr val="tx2">
                    <a:lumMod val="50000"/>
                  </a:schemeClr>
                </a:solidFill>
                <a:latin typeface="Times New Roman" pitchFamily="18" charset="0"/>
                <a:cs typeface="Times New Roman" pitchFamily="18" charset="0"/>
              </a:rPr>
              <a:t>hình không gian vector là các mô hình thường được sử dụng nhất</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8584514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solidFill>
                  <a:schemeClr val="tx2">
                    <a:lumMod val="50000"/>
                  </a:schemeClr>
                </a:solidFill>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a:t>
            </a:r>
            <a:r>
              <a:rPr lang="en-US" sz="2400" dirty="0" smtClean="0">
                <a:solidFill>
                  <a:schemeClr val="tx2">
                    <a:lumMod val="50000"/>
                  </a:schemeClr>
                </a:solidFill>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phân tích cú </a:t>
            </a:r>
            <a:r>
              <a:rPr lang="en-US" sz="2400" dirty="0" smtClean="0">
                <a:solidFill>
                  <a:schemeClr val="tx2">
                    <a:lumMod val="50000"/>
                  </a:schemeClr>
                </a:solidFill>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Mô hình không gian </a:t>
            </a:r>
            <a:r>
              <a:rPr lang="en-US" sz="2400" b="1" dirty="0" smtClean="0">
                <a:solidFill>
                  <a:schemeClr val="tx2">
                    <a:lumMod val="50000"/>
                  </a:schemeClr>
                </a:solidFill>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đồ </a:t>
            </a:r>
            <a:r>
              <a:rPr lang="vi-VN" sz="2400" dirty="0" smtClean="0">
                <a:solidFill>
                  <a:schemeClr val="tx2">
                    <a:lumMod val="50000"/>
                  </a:schemeClr>
                </a:solidFill>
                <a:latin typeface="Times New Roman" pitchFamily="18" charset="0"/>
                <a:cs typeface="Times New Roman" pitchFamily="18" charset="0"/>
              </a:rPr>
              <a:t>thị</a:t>
            </a:r>
            <a:r>
              <a:rPr lang="en-US" sz="2400" dirty="0" smtClean="0">
                <a:solidFill>
                  <a:schemeClr val="tx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75209909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tính độ tương đồng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Độ tương đồng là một đại lượng dùng để so sánh hai hay nhiều đối tượng </a:t>
            </a:r>
            <a:r>
              <a:rPr lang="vi-VN" sz="2400" dirty="0" smtClean="0">
                <a:solidFill>
                  <a:schemeClr val="tx2">
                    <a:lumMod val="50000"/>
                  </a:schemeClr>
                </a:solidFill>
                <a:latin typeface="Times New Roman" pitchFamily="18" charset="0"/>
                <a:cs typeface="Times New Roman" pitchFamily="18" charset="0"/>
              </a:rPr>
              <a:t>với</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nhau, </a:t>
            </a:r>
            <a:r>
              <a:rPr lang="vi-VN" sz="2400" dirty="0">
                <a:solidFill>
                  <a:schemeClr val="tx2">
                    <a:lumMod val="50000"/>
                  </a:schemeClr>
                </a:solidFill>
                <a:latin typeface="Times New Roman" pitchFamily="18" charset="0"/>
                <a:cs typeface="Times New Roman" pitchFamily="18" charset="0"/>
              </a:rPr>
              <a:t>phản ánh cường độ của mối quan hệ giữa các đối tượng với nhau.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Ví dụ </a:t>
            </a:r>
            <a:r>
              <a:rPr lang="vi-VN" sz="2400" dirty="0">
                <a:solidFill>
                  <a:schemeClr val="tx2">
                    <a:lumMod val="50000"/>
                  </a:schemeClr>
                </a:solidFill>
                <a:latin typeface="Times New Roman" pitchFamily="18" charset="0"/>
                <a:cs typeface="Times New Roman" pitchFamily="18" charset="0"/>
              </a:rPr>
              <a:t>xét </a:t>
            </a:r>
            <a:r>
              <a:rPr lang="vi-VN" sz="2400" dirty="0" smtClean="0">
                <a:solidFill>
                  <a:schemeClr val="tx2">
                    <a:lumMod val="50000"/>
                  </a:schemeClr>
                </a:solidFill>
                <a:latin typeface="Times New Roman" pitchFamily="18" charset="0"/>
                <a:cs typeface="Times New Roman" pitchFamily="18" charset="0"/>
              </a:rPr>
              <a:t>2</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câu </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a:t>
            </a:r>
            <a:r>
              <a:rPr lang="vi-VN" sz="2400" dirty="0">
                <a:solidFill>
                  <a:schemeClr val="tx2">
                    <a:lumMod val="50000"/>
                  </a:schemeClr>
                </a:solidFill>
                <a:latin typeface="Times New Roman" pitchFamily="18" charset="0"/>
                <a:cs typeface="Times New Roman" pitchFamily="18" charset="0"/>
              </a:rPr>
              <a:t>Nam là sinh viên lớp công nghệ thông tin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“Hoa </a:t>
            </a:r>
            <a:r>
              <a:rPr lang="vi-VN" sz="2400" dirty="0">
                <a:solidFill>
                  <a:schemeClr val="tx2">
                    <a:lumMod val="50000"/>
                  </a:schemeClr>
                </a:solidFill>
                <a:latin typeface="Times New Roman" pitchFamily="18" charset="0"/>
                <a:cs typeface="Times New Roman" pitchFamily="18" charset="0"/>
              </a:rPr>
              <a:t>là sinh viên lớp công </a:t>
            </a:r>
            <a:r>
              <a:rPr lang="vi-VN" sz="2400" dirty="0" smtClean="0">
                <a:solidFill>
                  <a:schemeClr val="tx2">
                    <a:lumMod val="50000"/>
                  </a:schemeClr>
                </a:solidFill>
                <a:latin typeface="Times New Roman" pitchFamily="18" charset="0"/>
                <a:cs typeface="Times New Roman" pitchFamily="18" charset="0"/>
              </a:rPr>
              <a:t>nghệ</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thông tin”</a:t>
            </a:r>
            <a:endParaRPr lang="en-US" sz="2400" dirty="0">
              <a:solidFill>
                <a:schemeClr val="tx2">
                  <a:lumMod val="50000"/>
                </a:schemeClr>
              </a:solidFill>
              <a:latin typeface="Times New Roman" pitchFamily="18" charset="0"/>
              <a:cs typeface="Times New Roman" pitchFamily="18" charset="0"/>
            </a:endParaRPr>
          </a:p>
          <a:p>
            <a:pPr>
              <a:lnSpc>
                <a:spcPct val="150000"/>
              </a:lnSpc>
            </a:pPr>
            <a:r>
              <a:rPr lang="vi-VN" sz="2400" dirty="0" smtClean="0">
                <a:solidFill>
                  <a:schemeClr val="tx2">
                    <a:lumMod val="50000"/>
                  </a:schemeClr>
                </a:solidFill>
                <a:latin typeface="Times New Roman" pitchFamily="18" charset="0"/>
                <a:cs typeface="Times New Roman" pitchFamily="18" charset="0"/>
              </a:rPr>
              <a:t>ta </a:t>
            </a:r>
            <a:r>
              <a:rPr lang="vi-VN" sz="2400" dirty="0">
                <a:solidFill>
                  <a:schemeClr val="tx2">
                    <a:lumMod val="50000"/>
                  </a:schemeClr>
                </a:solidFill>
                <a:latin typeface="Times New Roman" pitchFamily="18" charset="0"/>
                <a:cs typeface="Times New Roman" pitchFamily="18" charset="0"/>
              </a:rPr>
              <a:t>có thể nhận thấy hai câu trên có sự tương đồng cao.</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57864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Dữ liệu thực nghiệm</a:t>
            </a:r>
            <a:endParaRPr lang="en-US" sz="2800" b="1"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228599" y="1720840"/>
            <a:ext cx="8686801" cy="3970318"/>
          </a:xfrm>
          <a:prstGeom prst="rect">
            <a:avLst/>
          </a:prstGeom>
        </p:spPr>
        <p:txBody>
          <a:bodyPr wrap="square">
            <a:spAutoFit/>
          </a:bodyPr>
          <a:lstStyle/>
          <a:p>
            <a:pPr marL="457200" indent="-457200" algn="just">
              <a:lnSpc>
                <a:spcPct val="150000"/>
              </a:lnSpc>
              <a:buFont typeface="Wingdings" pitchFamily="2" charset="2"/>
              <a:buChar char="v"/>
            </a:pPr>
            <a:r>
              <a:rPr lang="vi-VN" sz="2400" dirty="0" smtClean="0">
                <a:solidFill>
                  <a:schemeClr val="tx2">
                    <a:lumMod val="50000"/>
                  </a:schemeClr>
                </a:solidFill>
                <a:latin typeface="Times New Roman" pitchFamily="18" charset="0"/>
                <a:ea typeface="Tahoma" pitchFamily="34" charset="0"/>
                <a:cs typeface="Times New Roman" pitchFamily="18" charset="0"/>
              </a:rPr>
              <a:t>Dữ </a:t>
            </a:r>
            <a:r>
              <a:rPr lang="vi-VN" sz="2400" dirty="0">
                <a:solidFill>
                  <a:schemeClr val="tx2">
                    <a:lumMod val="50000"/>
                  </a:schemeClr>
                </a:solidFill>
                <a:latin typeface="Times New Roman" pitchFamily="18" charset="0"/>
                <a:ea typeface="Tahoma" pitchFamily="34" charset="0"/>
                <a:cs typeface="Times New Roman" pitchFamily="18" charset="0"/>
              </a:rPr>
              <a:t>liệu thực nghiệm </a:t>
            </a:r>
            <a:r>
              <a:rPr lang="en-US" sz="2400" dirty="0" smtClean="0">
                <a:solidFill>
                  <a:schemeClr val="tx2">
                    <a:lumMod val="50000"/>
                  </a:schemeClr>
                </a:solidFill>
                <a:latin typeface="Times New Roman" pitchFamily="18" charset="0"/>
                <a:ea typeface="Tahoma" pitchFamily="34" charset="0"/>
                <a:cs typeface="Times New Roman" pitchFamily="18" charset="0"/>
              </a:rPr>
              <a:t>được</a:t>
            </a:r>
            <a:r>
              <a:rPr lang="vi-VN" sz="2400" dirty="0" smtClean="0">
                <a:solidFill>
                  <a:schemeClr val="tx2">
                    <a:lumMod val="50000"/>
                  </a:schemeClr>
                </a:solidFill>
                <a:latin typeface="Times New Roman" pitchFamily="18" charset="0"/>
                <a:ea typeface="Tahoma" pitchFamily="34" charset="0"/>
                <a:cs typeface="Times New Roman" pitchFamily="18" charset="0"/>
              </a:rPr>
              <a:t> </a:t>
            </a:r>
            <a:r>
              <a:rPr lang="vi-VN" sz="2400" dirty="0">
                <a:solidFill>
                  <a:schemeClr val="tx2">
                    <a:lumMod val="50000"/>
                  </a:schemeClr>
                </a:solidFill>
                <a:latin typeface="Times New Roman" pitchFamily="18" charset="0"/>
                <a:ea typeface="Tahoma" pitchFamily="34" charset="0"/>
                <a:cs typeface="Times New Roman" pitchFamily="18" charset="0"/>
              </a:rPr>
              <a:t>tổng hợp </a:t>
            </a:r>
            <a:r>
              <a:rPr lang="en-US" sz="2400" dirty="0" smtClean="0">
                <a:solidFill>
                  <a:schemeClr val="tx2">
                    <a:lumMod val="50000"/>
                  </a:schemeClr>
                </a:solidFill>
                <a:latin typeface="Times New Roman" pitchFamily="18" charset="0"/>
                <a:ea typeface="Tahoma" pitchFamily="34" charset="0"/>
                <a:cs typeface="Times New Roman" pitchFamily="18" charset="0"/>
              </a:rPr>
              <a:t>từ </a:t>
            </a:r>
            <a:r>
              <a:rPr lang="vi-VN" sz="2400" dirty="0" smtClean="0">
                <a:solidFill>
                  <a:schemeClr val="tx2">
                    <a:lumMod val="50000"/>
                  </a:schemeClr>
                </a:solidFill>
                <a:latin typeface="Times New Roman" pitchFamily="18" charset="0"/>
                <a:ea typeface="Tahoma" pitchFamily="34" charset="0"/>
                <a:cs typeface="Times New Roman" pitchFamily="18" charset="0"/>
              </a:rPr>
              <a:t>ý </a:t>
            </a:r>
            <a:r>
              <a:rPr lang="vi-VN" sz="2400" dirty="0">
                <a:solidFill>
                  <a:schemeClr val="tx2">
                    <a:lumMod val="50000"/>
                  </a:schemeClr>
                </a:solidFill>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4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gn="just">
              <a:lnSpc>
                <a:spcPct val="150000"/>
              </a:lnSpc>
              <a:buFont typeface="Wingdings" pitchFamily="2" charset="2"/>
              <a:buChar char="v"/>
            </a:pPr>
            <a:endParaRPr lang="en-US" sz="24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gn="just">
              <a:lnSpc>
                <a:spcPct val="150000"/>
              </a:lnSpc>
              <a:buFont typeface="Wingdings" pitchFamily="2" charset="2"/>
              <a:buChar char="v"/>
            </a:pPr>
            <a:r>
              <a:rPr lang="vi-VN" sz="2400" dirty="0" smtClean="0">
                <a:solidFill>
                  <a:schemeClr val="tx2">
                    <a:lumMod val="50000"/>
                  </a:schemeClr>
                </a:solidFill>
                <a:latin typeface="Times New Roman" pitchFamily="18" charset="0"/>
                <a:ea typeface="Tahoma" pitchFamily="34" charset="0"/>
                <a:cs typeface="Times New Roman" pitchFamily="18" charset="0"/>
              </a:rPr>
              <a:t>Tập </a:t>
            </a:r>
            <a:r>
              <a:rPr lang="vi-VN" sz="2400" dirty="0">
                <a:solidFill>
                  <a:schemeClr val="tx2">
                    <a:lumMod val="50000"/>
                  </a:schemeClr>
                </a:solidFill>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400" dirty="0" smtClean="0">
                <a:solidFill>
                  <a:schemeClr val="tx2">
                    <a:lumMod val="50000"/>
                  </a:schemeClr>
                </a:solidFill>
                <a:latin typeface="Times New Roman" pitchFamily="18" charset="0"/>
                <a:ea typeface="Tahoma" pitchFamily="34" charset="0"/>
                <a:cs typeface="Times New Roman" pitchFamily="18" charset="0"/>
              </a:rPr>
              <a:t>).</a:t>
            </a:r>
            <a:endParaRPr lang="en-US" sz="2400" dirty="0">
              <a:solidFill>
                <a:schemeClr val="tx2">
                  <a:lumMod val="50000"/>
                </a:schemeClr>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14727292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7" name="Rectangle 6"/>
          <p:cNvSpPr/>
          <p:nvPr/>
        </p:nvSpPr>
        <p:spPr>
          <a:xfrm>
            <a:off x="533399" y="1219200"/>
            <a:ext cx="8382001" cy="2703625"/>
          </a:xfrm>
          <a:prstGeom prst="rect">
            <a:avLst/>
          </a:prstGeom>
        </p:spPr>
        <p:txBody>
          <a:bodyPr wrap="square">
            <a:spAutoFit/>
          </a:bodyPr>
          <a:lstStyle/>
          <a:p>
            <a:pPr algn="just">
              <a:lnSpc>
                <a:spcPct val="250000"/>
              </a:lnSpc>
            </a:pPr>
            <a:r>
              <a:rPr lang="vi-VN" sz="2400" dirty="0">
                <a:solidFill>
                  <a:schemeClr val="tx2">
                    <a:lumMod val="50000"/>
                  </a:schemeClr>
                </a:solidFill>
                <a:latin typeface="Times New Roman" pitchFamily="18" charset="0"/>
                <a:cs typeface="Times New Roman" pitchFamily="18" charset="0"/>
              </a:rPr>
              <a:t>Bộ phân lớp cảm xúc sẽ chia nhỏ thành hai giai đoạn bao gồm: </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huấn luyện mô hình (training), </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kiểm tra mô hình (test)</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8877487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6" name="TextBox 5"/>
          <p:cNvSpPr txBox="1"/>
          <p:nvPr/>
        </p:nvSpPr>
        <p:spPr>
          <a:xfrm>
            <a:off x="1752600" y="54102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huấn luyện bộ phân lớp.</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941368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365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752600" y="56388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kiểm tra bộ phân lớp.</a:t>
            </a:r>
            <a:endParaRPr lang="en-US" b="1" dirty="0">
              <a:solidFill>
                <a:schemeClr val="tx2">
                  <a:lumMod val="50000"/>
                </a:schemeClr>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3400" y="1371600"/>
            <a:ext cx="8077199" cy="4267200"/>
          </a:xfrm>
          <a:prstGeom prst="rect">
            <a:avLst/>
          </a:prstGeom>
        </p:spPr>
      </p:pic>
    </p:spTree>
    <p:extLst>
      <p:ext uri="{BB962C8B-B14F-4D97-AF65-F5344CB8AC3E}">
        <p14:creationId xmlns:p14="http://schemas.microsoft.com/office/powerpoint/2010/main" val="413719274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083613373"/>
              </p:ext>
            </p:extLst>
          </p:nvPr>
        </p:nvGraphicFramePr>
        <p:xfrm>
          <a:off x="304800" y="1144211"/>
          <a:ext cx="8534400" cy="437387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smtClean="0">
                          <a:solidFill>
                            <a:schemeClr val="tx2">
                              <a:lumMod val="50000"/>
                            </a:schemeClr>
                          </a:solidFill>
                          <a:effectLst/>
                          <a:latin typeface="Times New Roman" pitchFamily="18" charset="0"/>
                          <a:cs typeface="Times New Roman" pitchFamily="18" charset="0"/>
                        </a:rPr>
                        <a:t>giảng_viên dạy dễ hiểu trừ điểm khá gắt nghỉ một buổi trừ điểm trong khi phải học buổi</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708508">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thầy gắt quá cho tập_thể_lực xong là không học nổi nữa</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dạy toàn lên đứng nói một_mình không quan_tâm sinh_viên bắt sinh_viên làm theo như_khỉ</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334070">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thấy rất nhiệt_tình và vui_tính</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tich_cuc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cô có_thể điểm_danh thư_thả thời_gian cho sinh_viên cũng vì nhiều lí_do khác nhau mà nhiều sinh_viên không_thể đến đúng</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425209">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sắp_xếp lịch bù khá nhiều nhờ giảng_viên khác dạy thế</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1981200" y="5574268"/>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Dữ liệu sau khi được tiền xử lý và gán nhãn.</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3986523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828015235"/>
              </p:ext>
            </p:extLst>
          </p:nvPr>
        </p:nvGraphicFramePr>
        <p:xfrm>
          <a:off x="304803" y="838200"/>
          <a:ext cx="8458199" cy="5289229"/>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Lần chạy</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Thuật toán</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tích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tiêu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0.66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0.89</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0.87</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0.82</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grid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Trung bình</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6093023"/>
            <a:ext cx="5791200" cy="307777"/>
          </a:xfrm>
          <a:prstGeom prst="rect">
            <a:avLst/>
          </a:prstGeom>
          <a:noFill/>
        </p:spPr>
        <p:txBody>
          <a:bodyPr wrap="square" rtlCol="0">
            <a:spAutoFit/>
          </a:bodyPr>
          <a:lstStyle/>
          <a:p>
            <a:pPr algn="ctr"/>
            <a:r>
              <a:rPr lang="en-US" sz="1400" b="1" dirty="0" smtClean="0">
                <a:solidFill>
                  <a:schemeClr val="tx2">
                    <a:lumMod val="50000"/>
                  </a:schemeClr>
                </a:solidFill>
                <a:latin typeface="Times New Roman" pitchFamily="18" charset="0"/>
                <a:cs typeface="Times New Roman" pitchFamily="18" charset="0"/>
              </a:rPr>
              <a:t>Kết quả thực nghiệm bộ phân lớp với SVM</a:t>
            </a:r>
            <a:endParaRPr lang="en-US" sz="1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1976737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Chart 3"/>
          <p:cNvGraphicFramePr/>
          <p:nvPr>
            <p:extLst>
              <p:ext uri="{D42A27DB-BD31-4B8C-83A1-F6EECF244321}">
                <p14:modId xmlns:p14="http://schemas.microsoft.com/office/powerpoint/2010/main" val="1143913336"/>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52600" y="5638800"/>
            <a:ext cx="5791200" cy="338554"/>
          </a:xfrm>
          <a:prstGeom prst="rect">
            <a:avLst/>
          </a:prstGeom>
          <a:noFill/>
        </p:spPr>
        <p:txBody>
          <a:bodyPr wrap="square" rtlCol="0">
            <a:spAutoFit/>
          </a:bodyPr>
          <a:lstStyle/>
          <a:p>
            <a:pPr algn="ctr"/>
            <a:r>
              <a:rPr lang="vi-VN" sz="1600" b="1" dirty="0">
                <a:solidFill>
                  <a:schemeClr val="tx2">
                    <a:lumMod val="50000"/>
                  </a:schemeClr>
                </a:solidFill>
                <a:latin typeface="Times New Roman" pitchFamily="18" charset="0"/>
                <a:cs typeface="Times New Roman" pitchFamily="18" charset="0"/>
              </a:rPr>
              <a:t>Kết quả thực nghiệm phân lớp cảm </a:t>
            </a:r>
            <a:r>
              <a:rPr lang="vi-VN" sz="1600" b="1" dirty="0" smtClean="0">
                <a:solidFill>
                  <a:schemeClr val="tx2">
                    <a:lumMod val="50000"/>
                  </a:schemeClr>
                </a:solidFill>
                <a:latin typeface="Times New Roman" pitchFamily="18" charset="0"/>
                <a:cs typeface="Times New Roman" pitchFamily="18" charset="0"/>
              </a:rPr>
              <a:t>xúc</a:t>
            </a:r>
            <a:endParaRPr lang="en-US" sz="16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097495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11212752"/>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Lần chạy</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Thuật toán</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P</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R</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F1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2</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3</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4</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0.76</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5</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391090"/>
            <a:ext cx="57912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Kết quả thực nghiệm </a:t>
            </a:r>
            <a:r>
              <a:rPr lang="en-US" sz="2000" b="1" dirty="0" smtClean="0">
                <a:solidFill>
                  <a:schemeClr val="tx2">
                    <a:lumMod val="50000"/>
                  </a:schemeClr>
                </a:solidFill>
                <a:latin typeface="Times New Roman" pitchFamily="18" charset="0"/>
                <a:cs typeface="Times New Roman" pitchFamily="18" charset="0"/>
              </a:rPr>
              <a:t>trong 5 lần chạy</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820426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86738182"/>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Phương pháp</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chính xác</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bao phủ</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F1</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SVM</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Naïve Bayes</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Decision Tree</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257800"/>
            <a:ext cx="60198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So 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783478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143000" y="5638800"/>
            <a:ext cx="6705600" cy="400110"/>
          </a:xfrm>
          <a:prstGeom prst="rect">
            <a:avLst/>
          </a:prstGeom>
          <a:noFill/>
        </p:spPr>
        <p:txBody>
          <a:bodyPr wrap="square" rtlCol="0">
            <a:spAutoFit/>
          </a:bodyPr>
          <a:lstStyle/>
          <a:p>
            <a:pPr algn="ctr"/>
            <a:r>
              <a:rPr lang="en-US" sz="2000" b="1" dirty="0" smtClean="0">
                <a:solidFill>
                  <a:schemeClr val="tx2">
                    <a:lumMod val="50000"/>
                  </a:schemeClr>
                </a:solidFill>
                <a:latin typeface="Times New Roman" pitchFamily="18" charset="0"/>
                <a:cs typeface="Times New Roman" pitchFamily="18" charset="0"/>
              </a:rPr>
              <a:t>Bảng s</a:t>
            </a:r>
            <a:r>
              <a:rPr lang="vi-VN" sz="2000" b="1" dirty="0" smtClean="0">
                <a:solidFill>
                  <a:schemeClr val="tx2">
                    <a:lumMod val="50000"/>
                  </a:schemeClr>
                </a:solidFill>
                <a:latin typeface="Times New Roman" pitchFamily="18" charset="0"/>
                <a:cs typeface="Times New Roman" pitchFamily="18" charset="0"/>
              </a:rPr>
              <a:t>o </a:t>
            </a:r>
            <a:r>
              <a:rPr lang="vi-VN" sz="2000" b="1" dirty="0">
                <a:solidFill>
                  <a:schemeClr val="tx2">
                    <a:lumMod val="50000"/>
                  </a:schemeClr>
                </a:solidFill>
                <a:latin typeface="Times New Roman" pitchFamily="18" charset="0"/>
                <a:cs typeface="Times New Roman" pitchFamily="18" charset="0"/>
              </a:rPr>
              <a:t>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graphicFrame>
        <p:nvGraphicFramePr>
          <p:cNvPr id="5" name="Chart 4"/>
          <p:cNvGraphicFramePr/>
          <p:nvPr>
            <p:extLst>
              <p:ext uri="{D42A27DB-BD31-4B8C-83A1-F6EECF244321}">
                <p14:modId xmlns:p14="http://schemas.microsoft.com/office/powerpoint/2010/main" val="886803595"/>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740380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27</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77370" y="1590020"/>
            <a:ext cx="8690429" cy="4524315"/>
          </a:xfrm>
          <a:prstGeom prst="rect">
            <a:avLst/>
          </a:prstGeom>
        </p:spPr>
        <p:txBody>
          <a:bodyPr wrap="square">
            <a:spAutoFit/>
          </a:bodyPr>
          <a:lstStyle/>
          <a:p>
            <a:pPr marL="342900" lvl="0" indent="-342900" algn="just">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Đóng góp được tập dữ liệu ý kiến đánh giá chất lượng giảng dạy của sinh viên tại Trường Đại học Công Nghệ TP.HCM.</a:t>
            </a:r>
          </a:p>
          <a:p>
            <a:pPr marL="342900" lvl="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Xây </a:t>
            </a:r>
            <a:r>
              <a:rPr lang="vi-VN" sz="2400" dirty="0">
                <a:solidFill>
                  <a:schemeClr val="tx2">
                    <a:lumMod val="50000"/>
                  </a:schemeClr>
                </a:solidFill>
                <a:latin typeface="Times New Roman" pitchFamily="18" charset="0"/>
                <a:cs typeface="Times New Roman" pitchFamily="18" charset="0"/>
              </a:rPr>
              <a:t>dựng </a:t>
            </a:r>
            <a:r>
              <a:rPr lang="vi-VN" sz="2400" dirty="0" smtClean="0">
                <a:solidFill>
                  <a:schemeClr val="tx2">
                    <a:lumMod val="50000"/>
                  </a:schemeClr>
                </a:solidFill>
                <a:latin typeface="Times New Roman" pitchFamily="18" charset="0"/>
                <a:cs typeface="Times New Roman" pitchFamily="18" charset="0"/>
              </a:rPr>
              <a:t>thành </a:t>
            </a:r>
            <a:r>
              <a:rPr lang="vi-VN" sz="2400" dirty="0">
                <a:solidFill>
                  <a:schemeClr val="tx2">
                    <a:lumMod val="50000"/>
                  </a:schemeClr>
                </a:solidFill>
                <a:latin typeface="Times New Roman" pitchFamily="18" charset="0"/>
                <a:cs typeface="Times New Roman" pitchFamily="18" charset="0"/>
              </a:rPr>
              <a:t>công mô hình </a:t>
            </a:r>
            <a:r>
              <a:rPr lang="en-US" sz="2400" dirty="0" smtClean="0">
                <a:solidFill>
                  <a:schemeClr val="tx2">
                    <a:lumMod val="50000"/>
                  </a:schemeClr>
                </a:solidFill>
                <a:latin typeface="Times New Roman" pitchFamily="18" charset="0"/>
                <a:cs typeface="Times New Roman" pitchFamily="18" charset="0"/>
              </a:rPr>
              <a:t>dự đoán </a:t>
            </a:r>
            <a:r>
              <a:rPr lang="vi-VN" sz="2400" dirty="0" smtClean="0">
                <a:solidFill>
                  <a:schemeClr val="tx2">
                    <a:lumMod val="50000"/>
                  </a:schemeClr>
                </a:solidFill>
                <a:latin typeface="Times New Roman" pitchFamily="18" charset="0"/>
                <a:cs typeface="Times New Roman" pitchFamily="18" charset="0"/>
              </a:rPr>
              <a:t>ý </a:t>
            </a:r>
            <a:r>
              <a:rPr lang="vi-VN" sz="2400" dirty="0">
                <a:solidFill>
                  <a:schemeClr val="tx2">
                    <a:lumMod val="50000"/>
                  </a:schemeClr>
                </a:solidFill>
                <a:latin typeface="Times New Roman" pitchFamily="18" charset="0"/>
                <a:cs typeface="Times New Roman" pitchFamily="18" charset="0"/>
              </a:rPr>
              <a:t>kiến đánh giá </a:t>
            </a:r>
            <a:r>
              <a:rPr lang="vi-VN" sz="2400" dirty="0" smtClean="0">
                <a:solidFill>
                  <a:schemeClr val="tx2">
                    <a:lumMod val="50000"/>
                  </a:schemeClr>
                </a:solidFill>
                <a:latin typeface="Times New Roman" pitchFamily="18" charset="0"/>
                <a:cs typeface="Times New Roman" pitchFamily="18" charset="0"/>
              </a:rPr>
              <a:t>trong </a:t>
            </a:r>
            <a:r>
              <a:rPr lang="vi-VN" sz="2400" dirty="0">
                <a:solidFill>
                  <a:schemeClr val="tx2">
                    <a:lumMod val="50000"/>
                  </a:schemeClr>
                </a:solidFill>
                <a:latin typeface="Times New Roman" pitchFamily="18" charset="0"/>
                <a:cs typeface="Times New Roman" pitchFamily="18" charset="0"/>
              </a:rPr>
              <a:t>lĩnh vực giáo dục. Độ chính xác của mô hình lên đến </a:t>
            </a:r>
            <a:r>
              <a:rPr lang="vi-VN" sz="2400" b="1" dirty="0">
                <a:solidFill>
                  <a:schemeClr val="tx2">
                    <a:lumMod val="50000"/>
                  </a:schemeClr>
                </a:solidFill>
                <a:latin typeface="Times New Roman" pitchFamily="18" charset="0"/>
                <a:cs typeface="Times New Roman" pitchFamily="18" charset="0"/>
              </a:rPr>
              <a:t>83%</a:t>
            </a:r>
            <a:r>
              <a:rPr lang="vi-VN" sz="2400" dirty="0">
                <a:solidFill>
                  <a:schemeClr val="tx2">
                    <a:lumMod val="50000"/>
                  </a:schemeClr>
                </a:solidFill>
                <a:latin typeface="Times New Roman" pitchFamily="18" charset="0"/>
                <a:cs typeface="Times New Roman" pitchFamily="18" charset="0"/>
              </a:rPr>
              <a:t> với phương pháp phân lớp</a:t>
            </a:r>
            <a:r>
              <a:rPr lang="vi-VN" sz="2400" b="1" dirty="0">
                <a:solidFill>
                  <a:schemeClr val="tx2">
                    <a:lumMod val="50000"/>
                  </a:schemeClr>
                </a:solidFill>
                <a:latin typeface="Times New Roman" pitchFamily="18" charset="0"/>
                <a:cs typeface="Times New Roman" pitchFamily="18" charset="0"/>
              </a:rPr>
              <a:t> </a:t>
            </a:r>
            <a:r>
              <a:rPr lang="vi-VN" sz="2400" dirty="0">
                <a:solidFill>
                  <a:schemeClr val="tx2">
                    <a:lumMod val="50000"/>
                  </a:schemeClr>
                </a:solidFill>
                <a:latin typeface="Times New Roman" pitchFamily="18" charset="0"/>
                <a:cs typeface="Times New Roman" pitchFamily="18" charset="0"/>
              </a:rPr>
              <a:t>Naïve </a:t>
            </a:r>
            <a:r>
              <a:rPr lang="vi-VN" sz="2400" dirty="0" smtClean="0">
                <a:solidFill>
                  <a:schemeClr val="tx2">
                    <a:lumMod val="50000"/>
                  </a:schemeClr>
                </a:solidFill>
                <a:latin typeface="Times New Roman" pitchFamily="18" charset="0"/>
                <a:cs typeface="Times New Roman" pitchFamily="18" charset="0"/>
              </a:rPr>
              <a:t>Bayes</a:t>
            </a:r>
            <a:r>
              <a:rPr lang="vi-VN" sz="2400" b="1"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So </a:t>
            </a:r>
            <a:r>
              <a:rPr lang="vi-VN" sz="2400" dirty="0">
                <a:solidFill>
                  <a:schemeClr val="tx2">
                    <a:lumMod val="50000"/>
                  </a:schemeClr>
                </a:solidFill>
                <a:latin typeface="Times New Roman" pitchFamily="18" charset="0"/>
                <a:cs typeface="Times New Roman" pitchFamily="18" charset="0"/>
              </a:rPr>
              <a:t>sánh độ hiệu quả giữa các phương pháp phân lớp với nhau trên cùng tập dữ liệu làm nguồn tài liệu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4026110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28</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0" y="1600200"/>
            <a:ext cx="8762999" cy="2195794"/>
          </a:xfrm>
          <a:prstGeom prst="rect">
            <a:avLst/>
          </a:prstGeom>
        </p:spPr>
        <p:txBody>
          <a:bodyPr wrap="square">
            <a:spAutoFit/>
          </a:bodyPr>
          <a:lstStyle/>
          <a:p>
            <a:pPr marL="342900" lvl="0" indent="-342900" algn="just">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Chưa </a:t>
            </a:r>
            <a:r>
              <a:rPr lang="vi-VN" sz="2400" dirty="0">
                <a:solidFill>
                  <a:schemeClr val="tx2">
                    <a:lumMod val="50000"/>
                  </a:schemeClr>
                </a:solidFill>
                <a:latin typeface="Times New Roman" pitchFamily="18" charset="0"/>
                <a:cs typeface="Times New Roman" pitchFamily="18" charset="0"/>
              </a:rPr>
              <a:t>phân loại được các ý kiến mang ý kiến trung tính</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gn="just">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Việc biễu diễn văn bản thành vector chưa xét đến ngữ nghĩa trong câu.</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Hạn chế</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8139880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29</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152400" y="1600200"/>
            <a:ext cx="8991599" cy="3785652"/>
          </a:xfrm>
          <a:prstGeom prst="rect">
            <a:avLst/>
          </a:prstGeom>
        </p:spPr>
        <p:txBody>
          <a:bodyPr wrap="square">
            <a:spAutoFit/>
          </a:bodyPr>
          <a:lstStyle/>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Tăng </a:t>
            </a:r>
            <a:r>
              <a:rPr lang="vi-VN" sz="2400" dirty="0">
                <a:solidFill>
                  <a:schemeClr val="tx2">
                    <a:lumMod val="50000"/>
                  </a:schemeClr>
                </a:solidFill>
                <a:latin typeface="Times New Roman" pitchFamily="18" charset="0"/>
                <a:cs typeface="Times New Roman" pitchFamily="18" charset="0"/>
              </a:rPr>
              <a:t>số lượng dữ liệu huấn </a:t>
            </a:r>
            <a:r>
              <a:rPr lang="vi-VN" sz="2400" dirty="0" smtClean="0">
                <a:solidFill>
                  <a:schemeClr val="tx2">
                    <a:lumMod val="50000"/>
                  </a:schemeClr>
                </a:solidFill>
                <a:latin typeface="Times New Roman" pitchFamily="18" charset="0"/>
                <a:cs typeface="Times New Roman" pitchFamily="18" charset="0"/>
              </a:rPr>
              <a:t>luyện</a:t>
            </a:r>
            <a:r>
              <a:rPr lang="en-US" sz="2400" dirty="0" smtClean="0">
                <a:solidFill>
                  <a:schemeClr val="tx2">
                    <a:lumMod val="50000"/>
                  </a:schemeClr>
                </a:solidFill>
                <a:latin typeface="Times New Roman" pitchFamily="18" charset="0"/>
                <a:cs typeface="Times New Roman" pitchFamily="18" charset="0"/>
              </a:rPr>
              <a:t> để cải thiện độ chính xác phân lớp</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Cải tiến phương pháp biễu diễn văn bản thành vector, cũng như giảm chiều vector.</a:t>
            </a:r>
            <a:endParaRPr lang="en-US"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Tăng số lớp dự đoán cảm xúc lên, tự động nhận diện các ý kiến không mang cảm xúc. </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57488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a:t>
            </a:fld>
            <a:endParaRPr lang="en-US" dirty="0"/>
          </a:p>
        </p:txBody>
      </p:sp>
      <p:sp>
        <p:nvSpPr>
          <p:cNvPr id="3" name="Title 2"/>
          <p:cNvSpPr>
            <a:spLocks noGrp="1"/>
          </p:cNvSpPr>
          <p:nvPr>
            <p:ph type="title"/>
          </p:nvPr>
        </p:nvSpPr>
        <p:spPr>
          <a:xfrm>
            <a:off x="457200" y="65088"/>
            <a:ext cx="8229600" cy="773112"/>
          </a:xfrm>
          <a:prstGeom prst="rect">
            <a:avLst/>
          </a:prstGeom>
        </p:spPr>
        <p:txBody>
          <a:bodyPr/>
          <a:lstStyle/>
          <a:p>
            <a:pPr algn="ctr"/>
            <a:r>
              <a:rPr lang="en-US" dirty="0" smtClean="0"/>
              <a:t>Nội Dung Trình Bày</a:t>
            </a:r>
            <a:endParaRPr lang="en-US" dirty="0"/>
          </a:p>
        </p:txBody>
      </p:sp>
      <p:sp>
        <p:nvSpPr>
          <p:cNvPr id="4" name="Line 253"/>
          <p:cNvSpPr>
            <a:spLocks noChangeShapeType="1"/>
          </p:cNvSpPr>
          <p:nvPr/>
        </p:nvSpPr>
        <p:spPr bwMode="gray">
          <a:xfrm>
            <a:off x="1483646" y="51711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5" name="Rectangle 254"/>
          <p:cNvSpPr>
            <a:spLocks noChangeArrowheads="1"/>
          </p:cNvSpPr>
          <p:nvPr/>
        </p:nvSpPr>
        <p:spPr bwMode="gray">
          <a:xfrm rot="3419336">
            <a:off x="1199483" y="4594880"/>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 name="Text Box 255"/>
          <p:cNvSpPr txBox="1">
            <a:spLocks noChangeArrowheads="1"/>
          </p:cNvSpPr>
          <p:nvPr/>
        </p:nvSpPr>
        <p:spPr bwMode="gray">
          <a:xfrm>
            <a:off x="1255046" y="46377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7" name="Line 256"/>
          <p:cNvSpPr>
            <a:spLocks noChangeShapeType="1"/>
          </p:cNvSpPr>
          <p:nvPr/>
        </p:nvSpPr>
        <p:spPr bwMode="gray">
          <a:xfrm>
            <a:off x="1483646" y="26565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8" name="Rectangle 257"/>
          <p:cNvSpPr>
            <a:spLocks noChangeArrowheads="1"/>
          </p:cNvSpPr>
          <p:nvPr/>
        </p:nvSpPr>
        <p:spPr bwMode="gray">
          <a:xfrm rot="3419336">
            <a:off x="1199483" y="208028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Text Box 258"/>
          <p:cNvSpPr txBox="1">
            <a:spLocks noChangeArrowheads="1"/>
          </p:cNvSpPr>
          <p:nvPr/>
        </p:nvSpPr>
        <p:spPr bwMode="gray">
          <a:xfrm>
            <a:off x="1973480" y="2167592"/>
            <a:ext cx="3090974"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GIỚI THIỆU ĐỀ TÀI</a:t>
            </a:r>
            <a:endParaRPr lang="en-US" sz="2400" b="1" dirty="0">
              <a:solidFill>
                <a:schemeClr val="tx2">
                  <a:lumMod val="50000"/>
                </a:schemeClr>
              </a:solidFill>
              <a:latin typeface="Times New Roman" pitchFamily="18" charset="0"/>
              <a:cs typeface="Times New Roman" pitchFamily="18" charset="0"/>
            </a:endParaRPr>
          </a:p>
        </p:txBody>
      </p:sp>
      <p:sp>
        <p:nvSpPr>
          <p:cNvPr id="10" name="Text Box 259"/>
          <p:cNvSpPr txBox="1">
            <a:spLocks noChangeArrowheads="1"/>
          </p:cNvSpPr>
          <p:nvPr/>
        </p:nvSpPr>
        <p:spPr bwMode="gray">
          <a:xfrm>
            <a:off x="1255046" y="21231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11" name="Line 260"/>
          <p:cNvSpPr>
            <a:spLocks noChangeShapeType="1"/>
          </p:cNvSpPr>
          <p:nvPr/>
        </p:nvSpPr>
        <p:spPr bwMode="gray">
          <a:xfrm>
            <a:off x="1483646" y="34947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2" name="Rectangle 261"/>
          <p:cNvSpPr>
            <a:spLocks noChangeArrowheads="1"/>
          </p:cNvSpPr>
          <p:nvPr/>
        </p:nvSpPr>
        <p:spPr bwMode="gray">
          <a:xfrm rot="3419336">
            <a:off x="1199483" y="291848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13" name="Text Box 262"/>
          <p:cNvSpPr txBox="1">
            <a:spLocks noChangeArrowheads="1"/>
          </p:cNvSpPr>
          <p:nvPr/>
        </p:nvSpPr>
        <p:spPr bwMode="gray">
          <a:xfrm>
            <a:off x="1255046" y="29613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14" name="Line 263"/>
          <p:cNvSpPr>
            <a:spLocks noChangeShapeType="1"/>
          </p:cNvSpPr>
          <p:nvPr/>
        </p:nvSpPr>
        <p:spPr bwMode="gray">
          <a:xfrm>
            <a:off x="1485234" y="4331355"/>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5" name="Rectangle 264"/>
          <p:cNvSpPr>
            <a:spLocks noChangeArrowheads="1"/>
          </p:cNvSpPr>
          <p:nvPr/>
        </p:nvSpPr>
        <p:spPr bwMode="gray">
          <a:xfrm rot="3419336">
            <a:off x="1199483" y="3756680"/>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16" name="Text Box 265"/>
          <p:cNvSpPr txBox="1">
            <a:spLocks noChangeArrowheads="1"/>
          </p:cNvSpPr>
          <p:nvPr/>
        </p:nvSpPr>
        <p:spPr bwMode="gray">
          <a:xfrm>
            <a:off x="1255046" y="37995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3</a:t>
            </a:r>
          </a:p>
        </p:txBody>
      </p:sp>
      <p:sp>
        <p:nvSpPr>
          <p:cNvPr id="20" name="Text Box 269"/>
          <p:cNvSpPr txBox="1">
            <a:spLocks noChangeArrowheads="1"/>
          </p:cNvSpPr>
          <p:nvPr/>
        </p:nvSpPr>
        <p:spPr bwMode="gray">
          <a:xfrm>
            <a:off x="1973480" y="3029605"/>
            <a:ext cx="3844322"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NỘI DUNG NGHIÊN CỨU</a:t>
            </a:r>
            <a:endParaRPr lang="en-US" sz="2400" b="1" dirty="0">
              <a:solidFill>
                <a:schemeClr val="tx2">
                  <a:lumMod val="50000"/>
                </a:schemeClr>
              </a:solidFill>
              <a:latin typeface="Times New Roman" pitchFamily="18" charset="0"/>
              <a:cs typeface="Times New Roman" pitchFamily="18" charset="0"/>
            </a:endParaRPr>
          </a:p>
        </p:txBody>
      </p:sp>
      <p:sp>
        <p:nvSpPr>
          <p:cNvPr id="21" name="Text Box 270"/>
          <p:cNvSpPr txBox="1">
            <a:spLocks noChangeArrowheads="1"/>
          </p:cNvSpPr>
          <p:nvPr/>
        </p:nvSpPr>
        <p:spPr bwMode="gray">
          <a:xfrm>
            <a:off x="1973480" y="3869392"/>
            <a:ext cx="4649863"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THỰC NGHIỆM VÀ ĐÁNH GIÁ</a:t>
            </a:r>
            <a:endParaRPr lang="en-US" sz="2400" b="1" dirty="0">
              <a:solidFill>
                <a:schemeClr val="tx2">
                  <a:lumMod val="50000"/>
                </a:schemeClr>
              </a:solidFill>
              <a:latin typeface="Times New Roman" pitchFamily="18" charset="0"/>
              <a:cs typeface="Times New Roman" pitchFamily="18" charset="0"/>
            </a:endParaRPr>
          </a:p>
        </p:txBody>
      </p:sp>
      <p:sp>
        <p:nvSpPr>
          <p:cNvPr id="22" name="Text Box 271"/>
          <p:cNvSpPr txBox="1">
            <a:spLocks noChangeArrowheads="1"/>
          </p:cNvSpPr>
          <p:nvPr/>
        </p:nvSpPr>
        <p:spPr bwMode="gray">
          <a:xfrm>
            <a:off x="1973480" y="4710767"/>
            <a:ext cx="5530809"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KẾT LUẬN VÀ 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8029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571302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4" name="Rectangle 3"/>
          <p:cNvSpPr/>
          <p:nvPr/>
        </p:nvSpPr>
        <p:spPr>
          <a:xfrm>
            <a:off x="0" y="990600"/>
            <a:ext cx="9144000" cy="4339650"/>
          </a:xfrm>
          <a:prstGeom prst="rect">
            <a:avLst/>
          </a:prstGeom>
        </p:spPr>
        <p:txBody>
          <a:bodyPr wrap="square">
            <a:spAutoFit/>
          </a:bodyPr>
          <a:lstStyle/>
          <a:p>
            <a:pPr marL="342900" indent="-342900" algn="just">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gn="just">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Một vài lĩnh vực phổ biến cho việc thu thập và sử dụng ý kiến phản hồi như :</a:t>
            </a:r>
          </a:p>
          <a:p>
            <a:pPr marL="914400" lvl="1" indent="-457200" algn="just">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Kinh nghiệm cá nhân và ý kiến đánh giá, diễn đàn, blog, v.v.</a:t>
            </a:r>
          </a:p>
          <a:p>
            <a:pPr marL="914400" lvl="1" indent="-457200" algn="just">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Nhận xét về bài viết, vấn đề, chủ đề, bài đánh giá, v.v.</a:t>
            </a:r>
          </a:p>
          <a:p>
            <a:pPr marL="914400" lvl="1" indent="-457200" algn="just">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Thông tin phản hồi sản phẩm tại các trang bán hàng trực tuyến</a:t>
            </a:r>
          </a:p>
        </p:txBody>
      </p:sp>
    </p:spTree>
    <p:extLst>
      <p:ext uri="{BB962C8B-B14F-4D97-AF65-F5344CB8AC3E}">
        <p14:creationId xmlns:p14="http://schemas.microsoft.com/office/powerpoint/2010/main" val="2323973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4524315"/>
          </a:xfrm>
          <a:prstGeom prst="rect">
            <a:avLst/>
          </a:prstGeom>
          <a:noFill/>
        </p:spPr>
        <p:txBody>
          <a:bodyPr wrap="square" rtlCol="0">
            <a:spAutoFit/>
          </a:bodyPr>
          <a:lstStyle/>
          <a:p>
            <a:pPr marL="342900" lvl="0" indent="-342900" algn="just">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Các doanh nghiệp và tổ chức</a:t>
            </a:r>
          </a:p>
          <a:p>
            <a:pPr marL="800100" lvl="1" indent="-342900" algn="just">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sản phẩm và dịch vụ ,</a:t>
            </a:r>
            <a:r>
              <a:rPr lang="en-US" sz="2400" dirty="0" smtClean="0">
                <a:solidFill>
                  <a:schemeClr val="tx2">
                    <a:lumMod val="50000"/>
                  </a:schemeClr>
                </a:solidFill>
                <a:latin typeface="Times New Roman" pitchFamily="18" charset="0"/>
                <a:cs typeface="Times New Roman" pitchFamily="18" charset="0"/>
              </a:rPr>
              <a:t> </a:t>
            </a:r>
            <a:r>
              <a:rPr lang="en-US" sz="2400" dirty="0">
                <a:solidFill>
                  <a:schemeClr val="tx2">
                    <a:lumMod val="50000"/>
                  </a:schemeClr>
                </a:solidFill>
                <a:latin typeface="Times New Roman" pitchFamily="18" charset="0"/>
                <a:cs typeface="Times New Roman" pitchFamily="18" charset="0"/>
              </a:rPr>
              <a:t>thông tin thị trường.</a:t>
            </a:r>
          </a:p>
          <a:p>
            <a:pPr marL="800100" lvl="1" indent="-342900" algn="just">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doanh nghiệp </a:t>
            </a:r>
            <a:r>
              <a:rPr lang="en-US" sz="2400" dirty="0" smtClean="0">
                <a:solidFill>
                  <a:schemeClr val="tx2">
                    <a:lumMod val="50000"/>
                  </a:schemeClr>
                </a:solidFill>
                <a:latin typeface="Times New Roman" pitchFamily="18" charset="0"/>
                <a:cs typeface="Times New Roman" pitchFamily="18" charset="0"/>
              </a:rPr>
              <a:t>tìm </a:t>
            </a:r>
            <a:r>
              <a:rPr lang="en-US" sz="2400" dirty="0">
                <a:solidFill>
                  <a:schemeClr val="tx2">
                    <a:lumMod val="50000"/>
                  </a:schemeClr>
                </a:solidFill>
                <a:latin typeface="Times New Roman" pitchFamily="18" charset="0"/>
                <a:cs typeface="Times New Roman" pitchFamily="18" charset="0"/>
              </a:rPr>
              <a:t>kiếm ý kiến của người tiêu dùng bằng cách sử dụng tư vấn, khảo sát và nhóm tập trung, v.v.</a:t>
            </a:r>
          </a:p>
          <a:p>
            <a:pPr marL="342900" lvl="0" indent="-342900" algn="just">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 nhân</a:t>
            </a:r>
          </a:p>
          <a:p>
            <a:pPr marL="800100" lvl="1" indent="-342900" algn="just">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Ra quyết định mua sản phẩm hoặc sử dụng dịch vụ.</a:t>
            </a:r>
          </a:p>
          <a:p>
            <a:pPr marL="800100" lvl="1" indent="-342900" algn="just">
              <a:lnSpc>
                <a:spcPct val="150000"/>
              </a:lnSpc>
              <a:buFont typeface="Wingdings" pitchFamily="2" charset="2"/>
              <a:buChar char="§"/>
            </a:pPr>
            <a:r>
              <a:rPr lang="en-US" sz="2400" dirty="0" smtClean="0">
                <a:solidFill>
                  <a:schemeClr val="tx2">
                    <a:lumMod val="50000"/>
                  </a:schemeClr>
                </a:solidFill>
                <a:latin typeface="Times New Roman" pitchFamily="18" charset="0"/>
                <a:cs typeface="Times New Roman" pitchFamily="18" charset="0"/>
              </a:rPr>
              <a:t>Khảo sát </a:t>
            </a:r>
            <a:r>
              <a:rPr lang="en-US" sz="2400" dirty="0">
                <a:solidFill>
                  <a:schemeClr val="tx2">
                    <a:lumMod val="50000"/>
                  </a:schemeClr>
                </a:solidFill>
                <a:latin typeface="Times New Roman" pitchFamily="18" charset="0"/>
                <a:cs typeface="Times New Roman" pitchFamily="18" charset="0"/>
              </a:rPr>
              <a:t>ý kiến công chúng về các ứng cử viên và vấn đề chính trị.</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Ứng dụng của việc 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57404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6" name="TextBox 5"/>
          <p:cNvSpPr txBox="1"/>
          <p:nvPr/>
        </p:nvSpPr>
        <p:spPr>
          <a:xfrm>
            <a:off x="228600" y="1600200"/>
            <a:ext cx="8686800" cy="3970318"/>
          </a:xfrm>
          <a:prstGeom prst="rect">
            <a:avLst/>
          </a:prstGeom>
          <a:noFill/>
        </p:spPr>
        <p:txBody>
          <a:bodyPr wrap="square" rtlCol="0">
            <a:spAutoFit/>
          </a:bodyPr>
          <a:lstStyle/>
          <a:p>
            <a:pPr marL="342900" lvl="0" indent="-342900" algn="just">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gn="just">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gn="just">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Từ những thực tế ở trường Đại học Công Nghệ TP.HCM là việc phân tích đánh giá </a:t>
            </a:r>
            <a:r>
              <a:rPr lang="en-US" sz="2400" dirty="0">
                <a:solidFill>
                  <a:schemeClr val="tx2">
                    <a:lumMod val="50000"/>
                  </a:schemeClr>
                </a:solidFill>
                <a:latin typeface="Times New Roman" pitchFamily="18" charset="0"/>
                <a:cs typeface="Times New Roman" pitchFamily="18" charset="0"/>
              </a:rPr>
              <a:t>ý kiến</a:t>
            </a:r>
            <a:r>
              <a:rPr lang="en-US" sz="2400" dirty="0" smtClean="0">
                <a:solidFill>
                  <a:schemeClr val="tx2">
                    <a:lumMod val="50000"/>
                  </a:schemeClr>
                </a:solidFill>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Lý do chọn đề tài</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09234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4524315"/>
          </a:xfrm>
          <a:prstGeom prst="rect">
            <a:avLst/>
          </a:prstGeom>
          <a:noFill/>
        </p:spPr>
        <p:txBody>
          <a:bodyPr wrap="square" rtlCol="0">
            <a:spAutoFit/>
          </a:bodyPr>
          <a:lstStyle/>
          <a:p>
            <a:pPr marL="342900" lvl="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Tìm hiểu về các phương pháp phân tích ý kiến (đưa về bài toàn phân lớp dữ liệu).</a:t>
            </a:r>
          </a:p>
          <a:p>
            <a:pPr marL="342900" lvl="0" indent="-342900" algn="just">
              <a:lnSpc>
                <a:spcPct val="150000"/>
              </a:lnSpc>
              <a:buFont typeface="Wingdings" pitchFamily="2" charset="2"/>
              <a:buChar char="v"/>
            </a:pPr>
            <a:endParaRPr lang="vi-VN" sz="2400" dirty="0" smtClean="0">
              <a:solidFill>
                <a:schemeClr val="tx2">
                  <a:lumMod val="50000"/>
                </a:schemeClr>
              </a:solidFill>
              <a:latin typeface="Times New Roman" pitchFamily="18" charset="0"/>
              <a:cs typeface="Times New Roman" pitchFamily="18" charset="0"/>
            </a:endParaRPr>
          </a:p>
          <a:p>
            <a:pPr marL="342900" lvl="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gn="just">
              <a:lnSpc>
                <a:spcPct val="150000"/>
              </a:lnSpc>
              <a:buFont typeface="Wingdings" pitchFamily="2" charset="2"/>
              <a:buChar char="v"/>
            </a:pPr>
            <a:endParaRPr lang="vi-VN" sz="2400" dirty="0" smtClean="0">
              <a:solidFill>
                <a:schemeClr val="tx2">
                  <a:lumMod val="50000"/>
                </a:schemeClr>
              </a:solidFill>
              <a:latin typeface="Times New Roman" pitchFamily="18" charset="0"/>
              <a:cs typeface="Times New Roman" pitchFamily="18" charset="0"/>
            </a:endParaRPr>
          </a:p>
          <a:p>
            <a:pPr marL="342900" lvl="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vi-VN"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Mục tiêu luận văn</a:t>
            </a:r>
          </a:p>
        </p:txBody>
      </p:sp>
    </p:spTree>
    <p:extLst>
      <p:ext uri="{BB962C8B-B14F-4D97-AF65-F5344CB8AC3E}">
        <p14:creationId xmlns:p14="http://schemas.microsoft.com/office/powerpoint/2010/main" val="2135413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785652"/>
          </a:xfrm>
          <a:prstGeom prst="rect">
            <a:avLst/>
          </a:prstGeom>
          <a:noFill/>
        </p:spPr>
        <p:txBody>
          <a:bodyPr wrap="square" rtlCol="0">
            <a:spAutoFit/>
          </a:bodyPr>
          <a:lstStyle/>
          <a:p>
            <a:pPr algn="just">
              <a:lnSpc>
                <a:spcPct val="200000"/>
              </a:lnSpc>
            </a:pPr>
            <a:r>
              <a:rPr lang="en-US" sz="2400" dirty="0">
                <a:solidFill>
                  <a:schemeClr val="tx2">
                    <a:lumMod val="50000"/>
                  </a:schemeClr>
                </a:solidFill>
                <a:latin typeface="Times New Roman" pitchFamily="18" charset="0"/>
                <a:cs typeface="Times New Roman" pitchFamily="18" charset="0"/>
              </a:rPr>
              <a:t>P</a:t>
            </a:r>
            <a:r>
              <a:rPr lang="vi-VN" sz="2400" dirty="0" smtClean="0">
                <a:solidFill>
                  <a:schemeClr val="tx2">
                    <a:lumMod val="50000"/>
                  </a:schemeClr>
                </a:solidFill>
                <a:latin typeface="Times New Roman" pitchFamily="18" charset="0"/>
                <a:cs typeface="Times New Roman" pitchFamily="18" charset="0"/>
              </a:rPr>
              <a:t>hân </a:t>
            </a:r>
            <a:r>
              <a:rPr lang="vi-VN" sz="2400" dirty="0">
                <a:solidFill>
                  <a:schemeClr val="tx2">
                    <a:lumMod val="50000"/>
                  </a:schemeClr>
                </a:solidFill>
                <a:latin typeface="Times New Roman" pitchFamily="18" charset="0"/>
                <a:cs typeface="Times New Roman" pitchFamily="18" charset="0"/>
              </a:rPr>
              <a:t>tích ý kiến được chia làm 4 hướng nghiên cứu </a:t>
            </a:r>
            <a:r>
              <a:rPr lang="vi-VN" sz="2400" dirty="0" smtClean="0">
                <a:solidFill>
                  <a:schemeClr val="tx2">
                    <a:lumMod val="50000"/>
                  </a:schemeClr>
                </a:solidFill>
                <a:latin typeface="Times New Roman" pitchFamily="18" charset="0"/>
                <a:cs typeface="Times New Roman" pitchFamily="18" charset="0"/>
              </a:rPr>
              <a:t>chính:</a:t>
            </a:r>
            <a:endParaRPr lang="vi-VN" sz="2400" dirty="0">
              <a:solidFill>
                <a:schemeClr val="tx2">
                  <a:lumMod val="50000"/>
                </a:schemeClr>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lớp chủ </a:t>
            </a:r>
            <a:r>
              <a:rPr lang="vi-VN" sz="2400" dirty="0" smtClean="0">
                <a:solidFill>
                  <a:schemeClr val="tx2">
                    <a:lumMod val="50000"/>
                  </a:schemeClr>
                </a:solidFill>
                <a:latin typeface="Times New Roman" pitchFamily="18" charset="0"/>
                <a:cs typeface="Times New Roman" pitchFamily="18" charset="0"/>
              </a:rPr>
              <a:t>quan.</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Phân </a:t>
            </a:r>
            <a:r>
              <a:rPr lang="vi-VN" sz="2400" b="1" dirty="0">
                <a:solidFill>
                  <a:schemeClr val="tx2">
                    <a:lumMod val="50000"/>
                  </a:schemeClr>
                </a:solidFill>
                <a:latin typeface="Times New Roman" pitchFamily="18" charset="0"/>
                <a:cs typeface="Times New Roman" pitchFamily="18" charset="0"/>
              </a:rPr>
              <a:t>lớp cảm </a:t>
            </a:r>
            <a:r>
              <a:rPr lang="vi-VN" sz="2400" b="1" dirty="0" smtClean="0">
                <a:solidFill>
                  <a:schemeClr val="tx2">
                    <a:lumMod val="50000"/>
                  </a:schemeClr>
                </a:solidFill>
                <a:latin typeface="Times New Roman" pitchFamily="18" charset="0"/>
                <a:cs typeface="Times New Roman" pitchFamily="18" charset="0"/>
              </a:rPr>
              <a:t>xúc.</a:t>
            </a:r>
            <a:endParaRPr lang="en-US" sz="2400" b="1" dirty="0" smtClean="0">
              <a:solidFill>
                <a:schemeClr val="tx2">
                  <a:lumMod val="50000"/>
                </a:schemeClr>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Tóm </a:t>
            </a:r>
            <a:r>
              <a:rPr lang="vi-VN" sz="2400" dirty="0">
                <a:solidFill>
                  <a:schemeClr val="tx2">
                    <a:lumMod val="50000"/>
                  </a:schemeClr>
                </a:solidFill>
                <a:latin typeface="Times New Roman" pitchFamily="18" charset="0"/>
                <a:cs typeface="Times New Roman" pitchFamily="18" charset="0"/>
              </a:rPr>
              <a:t>tắt ý </a:t>
            </a:r>
            <a:r>
              <a:rPr lang="vi-VN" sz="2400" dirty="0" smtClean="0">
                <a:solidFill>
                  <a:schemeClr val="tx2">
                    <a:lumMod val="50000"/>
                  </a:schemeClr>
                </a:solidFill>
                <a:latin typeface="Times New Roman" pitchFamily="18" charset="0"/>
                <a:cs typeface="Times New Roman" pitchFamily="18" charset="0"/>
              </a:rPr>
              <a:t>kiến.</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Khai </a:t>
            </a:r>
            <a:r>
              <a:rPr lang="vi-VN" sz="2400" dirty="0">
                <a:solidFill>
                  <a:schemeClr val="tx2">
                    <a:lumMod val="50000"/>
                  </a:schemeClr>
                </a:solidFill>
                <a:latin typeface="Times New Roman" pitchFamily="18" charset="0"/>
                <a:cs typeface="Times New Roman" pitchFamily="18" charset="0"/>
              </a:rPr>
              <a:t>thác ý kiến trên đặc </a:t>
            </a:r>
            <a:r>
              <a:rPr lang="vi-VN" sz="2400" dirty="0" smtClean="0">
                <a:solidFill>
                  <a:schemeClr val="tx2">
                    <a:lumMod val="50000"/>
                  </a:schemeClr>
                </a:solidFill>
                <a:latin typeface="Times New Roman" pitchFamily="18" charset="0"/>
                <a:cs typeface="Times New Roman" pitchFamily="18" charset="0"/>
              </a:rPr>
              <a:t>trưng.</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348792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gn="just">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Phân tích cảm xúc (Sentiment analysis) là nhằm phát hiện ra thái </a:t>
            </a:r>
            <a:r>
              <a:rPr lang="vi-VN" sz="2400" dirty="0" smtClean="0">
                <a:solidFill>
                  <a:schemeClr val="tx2">
                    <a:lumMod val="50000"/>
                  </a:schemeClr>
                </a:solidFill>
                <a:latin typeface="Times New Roman" pitchFamily="18" charset="0"/>
                <a:cs typeface="Times New Roman" pitchFamily="18" charset="0"/>
              </a:rPr>
              <a:t>độ, </a:t>
            </a:r>
            <a:r>
              <a:rPr lang="vi-VN" sz="2400" dirty="0">
                <a:solidFill>
                  <a:schemeClr val="tx2">
                    <a:lumMod val="50000"/>
                  </a:schemeClr>
                </a:solidFill>
                <a:latin typeface="Times New Roman" pitchFamily="18" charset="0"/>
                <a:cs typeface="Times New Roman" pitchFamily="18" charset="0"/>
              </a:rPr>
              <a:t>màu sắc tình cảm, khuynh hướng niềm tin trong một vấn đề nào đó. </a:t>
            </a: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gn="just">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Bài</a:t>
            </a: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toán phân tích cảm xúc là bài toán dạng phân lớp cảm xúc dựa trên văn bản ngôn</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ngữ tự nhiên</a:t>
            </a:r>
            <a:r>
              <a:rPr lang="en-US"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9319229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420</TotalTime>
  <Words>1715</Words>
  <Application>Microsoft Office PowerPoint</Application>
  <PresentationFormat>On-screen Show (4:3)</PresentationFormat>
  <Paragraphs>347</Paragraphs>
  <Slides>30</Slides>
  <Notes>0</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PowerPoint Presentation</vt:lpstr>
      <vt:lpstr>PowerPoint Presentation</vt:lpstr>
      <vt:lpstr>Nội Dung Trình Bày</vt:lpstr>
      <vt:lpstr>1. GIỚI THIỆU ĐỀ TÀI</vt:lpstr>
      <vt:lpstr>1. GIỚI THIỆU ĐỀ TÀI</vt:lpstr>
      <vt:lpstr>1. GIỚI THIỆU ĐỀ TÀI</vt:lpstr>
      <vt:lpstr>1. GIỚI THIỆU ĐỀ TÀI</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MinQua</dc:creator>
  <cp:lastModifiedBy>MinQua</cp:lastModifiedBy>
  <cp:revision>87</cp:revision>
  <dcterms:created xsi:type="dcterms:W3CDTF">2006-08-16T00:00:00Z</dcterms:created>
  <dcterms:modified xsi:type="dcterms:W3CDTF">2021-01-15T14:56:46Z</dcterms:modified>
</cp:coreProperties>
</file>