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48" r:id="rId1"/>
  </p:sldMasterIdLst>
  <p:notesMasterIdLst>
    <p:notesMasterId r:id="rId47"/>
  </p:notesMasterIdLst>
  <p:handoutMasterIdLst>
    <p:handoutMasterId r:id="rId48"/>
  </p:handoutMasterIdLst>
  <p:sldIdLst>
    <p:sldId id="256" r:id="rId2"/>
    <p:sldId id="321" r:id="rId3"/>
    <p:sldId id="370" r:id="rId4"/>
    <p:sldId id="371" r:id="rId5"/>
    <p:sldId id="373" r:id="rId6"/>
    <p:sldId id="374" r:id="rId7"/>
    <p:sldId id="422" r:id="rId8"/>
    <p:sldId id="417" r:id="rId9"/>
    <p:sldId id="328" r:id="rId10"/>
    <p:sldId id="423" r:id="rId11"/>
    <p:sldId id="425" r:id="rId12"/>
    <p:sldId id="424"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40" r:id="rId27"/>
    <p:sldId id="441" r:id="rId28"/>
    <p:sldId id="442" r:id="rId29"/>
    <p:sldId id="376" r:id="rId30"/>
    <p:sldId id="444" r:id="rId31"/>
    <p:sldId id="448" r:id="rId32"/>
    <p:sldId id="449" r:id="rId33"/>
    <p:sldId id="447" r:id="rId34"/>
    <p:sldId id="446" r:id="rId35"/>
    <p:sldId id="445" r:id="rId36"/>
    <p:sldId id="450" r:id="rId37"/>
    <p:sldId id="451" r:id="rId38"/>
    <p:sldId id="452" r:id="rId39"/>
    <p:sldId id="453" r:id="rId40"/>
    <p:sldId id="443" r:id="rId41"/>
    <p:sldId id="411" r:id="rId42"/>
    <p:sldId id="454" r:id="rId43"/>
    <p:sldId id="455" r:id="rId44"/>
    <p:sldId id="456" r:id="rId45"/>
    <p:sldId id="413" r:id="rId46"/>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02" autoAdjust="0"/>
  </p:normalViewPr>
  <p:slideViewPr>
    <p:cSldViewPr>
      <p:cViewPr>
        <p:scale>
          <a:sx n="66" d="100"/>
          <a:sy n="66" d="100"/>
        </p:scale>
        <p:origin x="-150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Sheet1!$A$2:$A$3</c:f>
              <c:strCache>
                <c:ptCount val="2"/>
                <c:pt idx="0">
                  <c:v>Ý kiến tích cực</c:v>
                </c:pt>
                <c:pt idx="1">
                  <c:v>Ý kiến tiêu cực</c:v>
                </c:pt>
              </c:strCache>
            </c:strRef>
          </c:cat>
          <c:val>
            <c:numRef>
              <c:f>Sheet1!$B$2:$B$3</c:f>
              <c:numCache>
                <c:formatCode>General</c:formatCode>
                <c:ptCount val="2"/>
                <c:pt idx="0">
                  <c:v>0.76</c:v>
                </c:pt>
                <c:pt idx="1">
                  <c:v>0.79</c:v>
                </c:pt>
              </c:numCache>
            </c:numRef>
          </c:val>
          <c:extLst xmlns:c16r2="http://schemas.microsoft.com/office/drawing/2015/06/chart">
            <c:ext xmlns:c16="http://schemas.microsoft.com/office/drawing/2014/chart" uri="{C3380CC4-5D6E-409C-BE32-E72D297353CC}">
              <c16:uniqueId val="{00000000-7647-44EF-930B-276FF6865B10}"/>
            </c:ext>
          </c:extLst>
        </c:ser>
        <c:ser>
          <c:idx val="1"/>
          <c:order val="1"/>
          <c:tx>
            <c:strRef>
              <c:f>Sheet1!$C$1</c:f>
              <c:strCache>
                <c:ptCount val="1"/>
                <c:pt idx="0">
                  <c:v>Độ bao phủ</c:v>
                </c:pt>
              </c:strCache>
            </c:strRef>
          </c:tx>
          <c:invertIfNegative val="0"/>
          <c:cat>
            <c:strRef>
              <c:f>Sheet1!$A$2:$A$3</c:f>
              <c:strCache>
                <c:ptCount val="2"/>
                <c:pt idx="0">
                  <c:v>Ý kiến tích cực</c:v>
                </c:pt>
                <c:pt idx="1">
                  <c:v>Ý kiến tiêu cực</c:v>
                </c:pt>
              </c:strCache>
            </c:strRef>
          </c:cat>
          <c:val>
            <c:numRef>
              <c:f>Sheet1!$C$2:$C$3</c:f>
              <c:numCache>
                <c:formatCode>General</c:formatCode>
                <c:ptCount val="2"/>
                <c:pt idx="0">
                  <c:v>0.81</c:v>
                </c:pt>
                <c:pt idx="1">
                  <c:v>0.73</c:v>
                </c:pt>
              </c:numCache>
            </c:numRef>
          </c:val>
          <c:extLst xmlns:c16r2="http://schemas.microsoft.com/office/drawing/2015/06/chart">
            <c:ext xmlns:c16="http://schemas.microsoft.com/office/drawing/2014/chart" uri="{C3380CC4-5D6E-409C-BE32-E72D297353CC}">
              <c16:uniqueId val="{00000001-7647-44EF-930B-276FF6865B10}"/>
            </c:ext>
          </c:extLst>
        </c:ser>
        <c:ser>
          <c:idx val="2"/>
          <c:order val="2"/>
          <c:tx>
            <c:strRef>
              <c:f>Sheet1!$D$1</c:f>
              <c:strCache>
                <c:ptCount val="1"/>
                <c:pt idx="0">
                  <c:v>F1</c:v>
                </c:pt>
              </c:strCache>
            </c:strRef>
          </c:tx>
          <c:invertIfNegative val="0"/>
          <c:cat>
            <c:strRef>
              <c:f>Sheet1!$A$2:$A$3</c:f>
              <c:strCache>
                <c:ptCount val="2"/>
                <c:pt idx="0">
                  <c:v>Ý kiến tích cực</c:v>
                </c:pt>
                <c:pt idx="1">
                  <c:v>Ý kiến tiêu cực</c:v>
                </c:pt>
              </c:strCache>
            </c:strRef>
          </c:cat>
          <c:val>
            <c:numRef>
              <c:f>Sheet1!$D$2:$D$3</c:f>
              <c:numCache>
                <c:formatCode>General</c:formatCode>
                <c:ptCount val="2"/>
                <c:pt idx="0">
                  <c:v>0.78</c:v>
                </c:pt>
                <c:pt idx="1">
                  <c:v>0.75</c:v>
                </c:pt>
              </c:numCache>
            </c:numRef>
          </c:val>
          <c:extLst xmlns:c16r2="http://schemas.microsoft.com/office/drawing/2015/06/chart">
            <c:ext xmlns:c16="http://schemas.microsoft.com/office/drawing/2014/chart" uri="{C3380CC4-5D6E-409C-BE32-E72D297353CC}">
              <c16:uniqueId val="{00000002-7647-44EF-930B-276FF6865B10}"/>
            </c:ext>
          </c:extLst>
        </c:ser>
        <c:dLbls>
          <c:showLegendKey val="0"/>
          <c:showVal val="0"/>
          <c:showCatName val="0"/>
          <c:showSerName val="0"/>
          <c:showPercent val="0"/>
          <c:showBubbleSize val="0"/>
        </c:dLbls>
        <c:gapWidth val="150"/>
        <c:axId val="132021248"/>
        <c:axId val="139182848"/>
      </c:barChart>
      <c:catAx>
        <c:axId val="132021248"/>
        <c:scaling>
          <c:orientation val="minMax"/>
        </c:scaling>
        <c:delete val="0"/>
        <c:axPos val="b"/>
        <c:numFmt formatCode="General" sourceLinked="0"/>
        <c:majorTickMark val="out"/>
        <c:minorTickMark val="none"/>
        <c:tickLblPos val="nextTo"/>
        <c:crossAx val="139182848"/>
        <c:crosses val="autoZero"/>
        <c:auto val="1"/>
        <c:lblAlgn val="ctr"/>
        <c:lblOffset val="100"/>
        <c:noMultiLvlLbl val="0"/>
      </c:catAx>
      <c:valAx>
        <c:axId val="139182848"/>
        <c:scaling>
          <c:orientation val="minMax"/>
        </c:scaling>
        <c:delete val="0"/>
        <c:axPos val="l"/>
        <c:majorGridlines/>
        <c:numFmt formatCode="General" sourceLinked="1"/>
        <c:majorTickMark val="out"/>
        <c:minorTickMark val="none"/>
        <c:tickLblPos val="nextTo"/>
        <c:crossAx val="13202124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Sheet1!$A$2:$A$4</c:f>
              <c:strCache>
                <c:ptCount val="3"/>
                <c:pt idx="0">
                  <c:v>SVM</c:v>
                </c:pt>
                <c:pt idx="1">
                  <c:v>Naïve Bayes</c:v>
                </c:pt>
                <c:pt idx="2">
                  <c:v>Tree</c:v>
                </c:pt>
              </c:strCache>
            </c:strRef>
          </c:cat>
          <c:val>
            <c:numRef>
              <c:f>Sheet1!$B$2:$B$4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0-B815-45A3-ABC8-94C9BDEEBA9B}"/>
            </c:ext>
          </c:extLst>
        </c:ser>
        <c:ser>
          <c:idx val="1"/>
          <c:order val="1"/>
          <c:tx>
            <c:strRef>
              <c:f>Sheet1!$C$1</c:f>
              <c:strCache>
                <c:ptCount val="1"/>
                <c:pt idx="0">
                  <c:v>Độ bao phủ</c:v>
                </c:pt>
              </c:strCache>
            </c:strRef>
          </c:tx>
          <c:invertIfNegative val="0"/>
          <c:cat>
            <c:strRef>
              <c:f>Sheet1!$A$2:$A$4</c:f>
              <c:strCache>
                <c:ptCount val="3"/>
                <c:pt idx="0">
                  <c:v>SVM</c:v>
                </c:pt>
                <c:pt idx="1">
                  <c:v>Naïve Bayes</c:v>
                </c:pt>
                <c:pt idx="2">
                  <c:v>Tree</c:v>
                </c:pt>
              </c:strCache>
            </c:strRef>
          </c:cat>
          <c:val>
            <c:numRef>
              <c:f>Sheet1!$C$2:$C$4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1-B815-45A3-ABC8-94C9BDEEBA9B}"/>
            </c:ext>
          </c:extLst>
        </c:ser>
        <c:ser>
          <c:idx val="2"/>
          <c:order val="2"/>
          <c:tx>
            <c:strRef>
              <c:f>Sheet1!$D$1</c:f>
              <c:strCache>
                <c:ptCount val="1"/>
                <c:pt idx="0">
                  <c:v>F1</c:v>
                </c:pt>
              </c:strCache>
            </c:strRef>
          </c:tx>
          <c:invertIfNegative val="0"/>
          <c:cat>
            <c:strRef>
              <c:f>Sheet1!$A$2:$A$4</c:f>
              <c:strCache>
                <c:ptCount val="3"/>
                <c:pt idx="0">
                  <c:v>SVM</c:v>
                </c:pt>
                <c:pt idx="1">
                  <c:v>Naïve Bayes</c:v>
                </c:pt>
                <c:pt idx="2">
                  <c:v>Tree</c:v>
                </c:pt>
              </c:strCache>
            </c:strRef>
          </c:cat>
          <c:val>
            <c:numRef>
              <c:f>Sheet1!$D$2:$D$4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2-B815-45A3-ABC8-94C9BDEEBA9B}"/>
            </c:ext>
          </c:extLst>
        </c:ser>
        <c:dLbls>
          <c:showLegendKey val="0"/>
          <c:showVal val="0"/>
          <c:showCatName val="0"/>
          <c:showSerName val="0"/>
          <c:showPercent val="0"/>
          <c:showBubbleSize val="0"/>
        </c:dLbls>
        <c:gapWidth val="150"/>
        <c:axId val="146036224"/>
        <c:axId val="146468224"/>
      </c:barChart>
      <c:catAx>
        <c:axId val="146036224"/>
        <c:scaling>
          <c:orientation val="minMax"/>
        </c:scaling>
        <c:delete val="0"/>
        <c:axPos val="b"/>
        <c:numFmt formatCode="General" sourceLinked="0"/>
        <c:majorTickMark val="out"/>
        <c:minorTickMark val="none"/>
        <c:tickLblPos val="nextTo"/>
        <c:crossAx val="146468224"/>
        <c:crosses val="autoZero"/>
        <c:auto val="1"/>
        <c:lblAlgn val="ctr"/>
        <c:lblOffset val="100"/>
        <c:noMultiLvlLbl val="0"/>
      </c:catAx>
      <c:valAx>
        <c:axId val="146468224"/>
        <c:scaling>
          <c:orientation val="minMax"/>
        </c:scaling>
        <c:delete val="0"/>
        <c:axPos val="l"/>
        <c:majorGridlines/>
        <c:numFmt formatCode="General" sourceLinked="1"/>
        <c:majorTickMark val="out"/>
        <c:minorTickMark val="none"/>
        <c:tickLblPos val="nextTo"/>
        <c:crossAx val="146036224"/>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6E831B3-CF04-43B6-9516-E9F9F30A500D}" type="datetimeFigureOut">
              <a:rPr lang="en-US" smtClean="0"/>
              <a:t>29/11/2020</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2F6852EE-2A0B-41C3-9481-362AB254E465}" type="slidenum">
              <a:rPr lang="en-US" smtClean="0"/>
              <a:t>‹#›</a:t>
            </a:fld>
            <a:endParaRPr lang="en-US" dirty="0"/>
          </a:p>
        </p:txBody>
      </p:sp>
    </p:spTree>
    <p:extLst>
      <p:ext uri="{BB962C8B-B14F-4D97-AF65-F5344CB8AC3E}">
        <p14:creationId xmlns:p14="http://schemas.microsoft.com/office/powerpoint/2010/main" val="2392746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655C1A83-DA7F-478F-8425-7585606ABB4F}" type="datetimeFigureOut">
              <a:rPr lang="en-US" smtClean="0"/>
              <a:t>29/11/2020</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A604180-E5B4-4B51-B678-7B953466ACF2}" type="slidenum">
              <a:rPr lang="en-US" smtClean="0"/>
              <a:t>‹#›</a:t>
            </a:fld>
            <a:endParaRPr lang="en-US" dirty="0"/>
          </a:p>
        </p:txBody>
      </p:sp>
    </p:spTree>
    <p:extLst>
      <p:ext uri="{BB962C8B-B14F-4D97-AF65-F5344CB8AC3E}">
        <p14:creationId xmlns:p14="http://schemas.microsoft.com/office/powerpoint/2010/main" val="2478670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8</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28</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40</a:t>
            </a:fld>
            <a:endParaRPr lang="en-US" dirty="0"/>
          </a:p>
        </p:txBody>
      </p:sp>
    </p:spTree>
    <p:extLst>
      <p:ext uri="{BB962C8B-B14F-4D97-AF65-F5344CB8AC3E}">
        <p14:creationId xmlns:p14="http://schemas.microsoft.com/office/powerpoint/2010/main" val="31052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36" y="0"/>
            <a:ext cx="2468652" cy="79168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29/11/2020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8" y="0"/>
            <a:ext cx="9140825" cy="6858000"/>
          </a:xfrm>
          <a:prstGeom prst="rect">
            <a:avLst/>
          </a:prstGeom>
          <a:noFill/>
          <a:ln w="9525">
            <a:noFill/>
            <a:miter lim="800000"/>
            <a:headEnd/>
            <a:tailEnd/>
          </a:ln>
        </p:spPr>
      </p:pic>
    </p:spTree>
    <p:extLst>
      <p:ext uri="{BB962C8B-B14F-4D97-AF65-F5344CB8AC3E}">
        <p14:creationId xmlns:p14="http://schemas.microsoft.com/office/powerpoint/2010/main" val="54690369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latin typeface="Times New Roman" pitchFamily="18" charset="0"/>
                <a:cs typeface="Times New Roman" pitchFamily="18" charset="0"/>
              </a:rPr>
              <a:t>Bài toán phân tích ý kiến bao gồm nhiều bài toán nhỏ: </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hân </a:t>
            </a:r>
            <a:r>
              <a:rPr lang="vi-VN" sz="2400" dirty="0">
                <a:latin typeface="Times New Roman" pitchFamily="18" charset="0"/>
                <a:cs typeface="Times New Roman" pitchFamily="18" charset="0"/>
              </a:rPr>
              <a:t>lớp chủ quan </a:t>
            </a:r>
            <a:r>
              <a:rPr lang="vi-VN" sz="2400" dirty="0"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khách </a:t>
            </a:r>
            <a:r>
              <a:rPr lang="vi-VN" sz="2400" dirty="0">
                <a:latin typeface="Times New Roman" pitchFamily="18" charset="0"/>
                <a:cs typeface="Times New Roman" pitchFamily="18" charset="0"/>
              </a:rPr>
              <a:t>quan (subjectivity </a:t>
            </a:r>
            <a:r>
              <a:rPr lang="vi-VN" sz="2400" dirty="0" smtClean="0">
                <a:latin typeface="Times New Roman" pitchFamily="18" charset="0"/>
                <a:cs typeface="Times New Roman" pitchFamily="18" charset="0"/>
              </a:rPr>
              <a:t>classification)</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v"/>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hân </a:t>
            </a:r>
            <a:r>
              <a:rPr lang="vi-VN" sz="2400" dirty="0">
                <a:latin typeface="Times New Roman" pitchFamily="18" charset="0"/>
                <a:cs typeface="Times New Roman" pitchFamily="18" charset="0"/>
              </a:rPr>
              <a:t>lớp ý kiến trái chiều (</a:t>
            </a:r>
            <a:r>
              <a:rPr lang="vi-VN" sz="2400" dirty="0" smtClean="0">
                <a:latin typeface="Times New Roman" pitchFamily="18" charset="0"/>
                <a:cs typeface="Times New Roman" pitchFamily="18" charset="0"/>
              </a:rPr>
              <a:t>sentimentpolarity classification)</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v"/>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hát hiện ý kiến rác (spam opinion detection)</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v"/>
            </a:pPr>
            <a:r>
              <a:rPr lang="en-US" sz="2400" dirty="0">
                <a:latin typeface="Times New Roman" pitchFamily="18" charset="0"/>
                <a:cs typeface="Times New Roman" pitchFamily="18" charset="0"/>
              </a:rPr>
              <a:t>T</a:t>
            </a:r>
            <a:r>
              <a:rPr lang="vi-VN" sz="2400" dirty="0" smtClean="0">
                <a:latin typeface="Times New Roman" pitchFamily="18" charset="0"/>
                <a:cs typeface="Times New Roman" pitchFamily="18" charset="0"/>
              </a:rPr>
              <a:t>óm tắt</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v"/>
            </a:pPr>
            <a:r>
              <a:rPr lang="en-US" sz="2400" dirty="0">
                <a:latin typeface="Times New Roman" pitchFamily="18" charset="0"/>
                <a:cs typeface="Times New Roman" pitchFamily="18" charset="0"/>
              </a:rPr>
              <a:t>T</a:t>
            </a:r>
            <a:r>
              <a:rPr lang="vi-VN" sz="2400" dirty="0" smtClean="0">
                <a:latin typeface="Times New Roman" pitchFamily="18" charset="0"/>
                <a:cs typeface="Times New Roman" pitchFamily="18" charset="0"/>
              </a:rPr>
              <a:t>ổng </a:t>
            </a:r>
            <a:r>
              <a:rPr lang="vi-VN" sz="2400" dirty="0">
                <a:latin typeface="Times New Roman" pitchFamily="18" charset="0"/>
                <a:cs typeface="Times New Roman" pitchFamily="18" charset="0"/>
              </a:rPr>
              <a:t>hợp quan </a:t>
            </a:r>
            <a:r>
              <a:rPr lang="vi-VN" sz="2400" dirty="0" smtClean="0">
                <a:latin typeface="Times New Roman" pitchFamily="18" charset="0"/>
                <a:cs typeface="Times New Roman" pitchFamily="18" charset="0"/>
              </a:rPr>
              <a:t>điể</a:t>
            </a:r>
            <a:r>
              <a:rPr lang="en-US" sz="2400" dirty="0" smtClean="0">
                <a:latin typeface="Times New Roman" pitchFamily="18" charset="0"/>
                <a:cs typeface="Times New Roman" pitchFamily="18" charset="0"/>
              </a:rPr>
              <a:t>m.</a:t>
            </a: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8</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ý kiến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8890211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2862322"/>
          </a:xfrm>
          <a:prstGeom prst="rect">
            <a:avLst/>
          </a:prstGeom>
          <a:noFill/>
        </p:spPr>
        <p:txBody>
          <a:bodyPr wrap="square" rtlCol="0">
            <a:spAutoFit/>
          </a:bodyPr>
          <a:lstStyle/>
          <a:p>
            <a:pPr>
              <a:lnSpc>
                <a:spcPct val="150000"/>
              </a:lnSpc>
            </a:pPr>
            <a:r>
              <a:rPr lang="en-US" sz="2400" dirty="0" smtClean="0">
                <a:latin typeface="Times New Roman" pitchFamily="18" charset="0"/>
                <a:cs typeface="Times New Roman" pitchFamily="18" charset="0"/>
              </a:rPr>
              <a:t>Bài toán phân tích ý kiến thường được tiếp cận và giải quyết ở 3 mức độ:</a:t>
            </a:r>
          </a:p>
          <a:p>
            <a:pPr marL="342900" indent="-342900">
              <a:lnSpc>
                <a:spcPct val="150000"/>
              </a:lnSpc>
              <a:buFont typeface="Wingdings" pitchFamily="2" charset="2"/>
              <a:buChar char="v"/>
            </a:pPr>
            <a:r>
              <a:rPr lang="vi-VN" sz="2400" dirty="0">
                <a:latin typeface="Times New Roman" pitchFamily="18" charset="0"/>
                <a:cs typeface="Times New Roman" pitchFamily="18" charset="0"/>
              </a:rPr>
              <a:t>Mức độ văn bản, tài liệu (Document level</a:t>
            </a:r>
            <a:r>
              <a:rPr lang="vi-VN"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Mức </a:t>
            </a:r>
            <a:r>
              <a:rPr lang="vi-VN" sz="2400" dirty="0">
                <a:latin typeface="Times New Roman" pitchFamily="18" charset="0"/>
                <a:cs typeface="Times New Roman" pitchFamily="18" charset="0"/>
              </a:rPr>
              <a:t>độ câu (Sentence </a:t>
            </a:r>
            <a:r>
              <a:rPr lang="vi-VN" sz="2400" dirty="0" smtClean="0">
                <a:latin typeface="Times New Roman" pitchFamily="18" charset="0"/>
                <a:cs typeface="Times New Roman" pitchFamily="18" charset="0"/>
              </a:rPr>
              <a:t>level</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Mức </a:t>
            </a:r>
            <a:r>
              <a:rPr lang="vi-VN" sz="2400" dirty="0">
                <a:latin typeface="Times New Roman" pitchFamily="18" charset="0"/>
                <a:cs typeface="Times New Roman" pitchFamily="18" charset="0"/>
              </a:rPr>
              <a:t>độ khía cạnh (Aspect </a:t>
            </a:r>
            <a:r>
              <a:rPr lang="vi-VN" sz="2400" dirty="0" smtClean="0">
                <a:latin typeface="Times New Roman" pitchFamily="18" charset="0"/>
                <a:cs typeface="Times New Roman" pitchFamily="18" charset="0"/>
              </a:rPr>
              <a:t>level</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9</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ý kiến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31552376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416320"/>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Phân tích cảm xúc (Sentiment analysis) là nhằm phát hiện ra thái độ mang </a:t>
            </a:r>
            <a:r>
              <a:rPr lang="vi-VN" sz="2400" dirty="0"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lâu </a:t>
            </a:r>
            <a:r>
              <a:rPr lang="vi-VN" sz="2400" dirty="0">
                <a:latin typeface="Times New Roman" pitchFamily="18" charset="0"/>
                <a:cs typeface="Times New Roman" pitchFamily="18" charset="0"/>
              </a:rPr>
              <a:t>dài, màu sắc tình cảm, khuynh hướng niềm tin trong một vấn đề nào đó. </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Bài</a:t>
            </a: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toán phân tích cảm xúc là bài toán dạng phân lớp cảm xúc dựa trên văn bản ngôn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ngữ tự nhiên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10</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96463649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latin typeface="Times New Roman" pitchFamily="18" charset="0"/>
                <a:cs typeface="Times New Roman" pitchFamily="18" charset="0"/>
              </a:rPr>
              <a:t>Bài toán phân tích cảm xúc thường được phân thành các bài toán có độ khó </a:t>
            </a:r>
            <a:r>
              <a:rPr lang="vi-VN" sz="2400" dirty="0"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sau</a:t>
            </a:r>
            <a:r>
              <a:rPr lang="vi-VN" sz="2400" dirty="0">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Đơn </a:t>
            </a:r>
            <a:r>
              <a:rPr lang="vi-VN" sz="2400" dirty="0">
                <a:latin typeface="Times New Roman" pitchFamily="18" charset="0"/>
                <a:cs typeface="Times New Roman" pitchFamily="18" charset="0"/>
              </a:rPr>
              <a:t>giản: Phân tích cảm xúc thành 2 lớp là tích cực (positive) và tiêu </a:t>
            </a:r>
            <a:r>
              <a:rPr lang="vi-VN" sz="2400" dirty="0" smtClean="0">
                <a:latin typeface="Times New Roman" pitchFamily="18" charset="0"/>
                <a:cs typeface="Times New Roman" pitchFamily="18" charset="0"/>
              </a:rPr>
              <a:t>cực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(negative).</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Trung </a:t>
            </a:r>
            <a:r>
              <a:rPr lang="vi-VN" sz="2400" dirty="0">
                <a:latin typeface="Times New Roman" pitchFamily="18" charset="0"/>
                <a:cs typeface="Times New Roman" pitchFamily="18" charset="0"/>
              </a:rPr>
              <a:t>bình: Xếp hạng cảm xúc theo mức </a:t>
            </a:r>
            <a:r>
              <a:rPr lang="vi-VN" sz="2400" dirty="0" smtClean="0">
                <a:latin typeface="Times New Roman" pitchFamily="18" charset="0"/>
                <a:cs typeface="Times New Roman" pitchFamily="18" charset="0"/>
              </a:rPr>
              <a:t>độ.</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Khó</a:t>
            </a:r>
            <a:r>
              <a:rPr lang="vi-VN" sz="2400" dirty="0">
                <a:latin typeface="Times New Roman" pitchFamily="18" charset="0"/>
                <a:cs typeface="Times New Roman" pitchFamily="18" charset="0"/>
              </a:rPr>
              <a:t>: Phát hiện mục tiêu nguồn gốc của cảm xúc hoặc các loại cảm xúc </a:t>
            </a:r>
            <a:r>
              <a:rPr lang="vi-VN" sz="2400" dirty="0" smtClean="0">
                <a:latin typeface="Times New Roman" pitchFamily="18" charset="0"/>
                <a:cs typeface="Times New Roman" pitchFamily="18" charset="0"/>
              </a:rPr>
              <a:t>phức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tạp</a:t>
            </a:r>
            <a:r>
              <a:rPr lang="vi-V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11</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72365421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790700"/>
            <a:ext cx="6781800" cy="3848100"/>
          </a:xfrm>
          <a:prstGeom prst="rect">
            <a:avLst/>
          </a:prstGeom>
        </p:spPr>
      </p:pic>
      <p:sp>
        <p:nvSpPr>
          <p:cNvPr id="3" name="TextBox 2"/>
          <p:cNvSpPr txBox="1"/>
          <p:nvPr/>
        </p:nvSpPr>
        <p:spPr>
          <a:xfrm>
            <a:off x="1752600" y="5791200"/>
            <a:ext cx="5791200" cy="369332"/>
          </a:xfrm>
          <a:prstGeom prst="rect">
            <a:avLst/>
          </a:prstGeom>
          <a:noFill/>
        </p:spPr>
        <p:txBody>
          <a:bodyPr wrap="square" rtlCol="0">
            <a:spAutoFit/>
          </a:bodyPr>
          <a:lstStyle/>
          <a:p>
            <a:pPr algn="ctr"/>
            <a:r>
              <a:rPr lang="en-US" b="1" dirty="0"/>
              <a:t>Mô hình xử lý Sentiment Analysis Vietnamese (SAV).</a:t>
            </a:r>
          </a:p>
        </p:txBody>
      </p:sp>
    </p:spTree>
    <p:extLst>
      <p:ext uri="{BB962C8B-B14F-4D97-AF65-F5344CB8AC3E}">
        <p14:creationId xmlns:p14="http://schemas.microsoft.com/office/powerpoint/2010/main" val="52188280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13</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
        <p:nvSpPr>
          <p:cNvPr id="11" name="TextBox 10"/>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latin typeface="+mj-lt"/>
              </a:rPr>
              <a:t>Hiện nay bài toán phân tích cảm xúc có thể được giải quyết dựa trên những phương pháp như: </a:t>
            </a:r>
            <a:endParaRPr lang="en-US" sz="2400" dirty="0">
              <a:latin typeface="+mj-lt"/>
            </a:endParaRPr>
          </a:p>
          <a:p>
            <a:pPr marL="342900" indent="-342900">
              <a:lnSpc>
                <a:spcPct val="150000"/>
              </a:lnSpc>
              <a:buFont typeface="Wingdings" pitchFamily="2" charset="2"/>
              <a:buChar char="v"/>
            </a:pPr>
            <a:r>
              <a:rPr lang="vi-VN" sz="2400" dirty="0" smtClean="0">
                <a:latin typeface="+mj-lt"/>
              </a:rPr>
              <a:t>Theo </a:t>
            </a:r>
            <a:r>
              <a:rPr lang="vi-VN" sz="2400" dirty="0">
                <a:latin typeface="+mj-lt"/>
              </a:rPr>
              <a:t>phương pháp phân lớp không giám </a:t>
            </a:r>
            <a:r>
              <a:rPr lang="vi-VN" sz="2400" dirty="0" smtClean="0">
                <a:latin typeface="+mj-lt"/>
              </a:rPr>
              <a:t>sát</a:t>
            </a:r>
            <a:r>
              <a:rPr lang="en-US" sz="2400" dirty="0" smtClean="0">
                <a:latin typeface="+mj-lt"/>
              </a:rPr>
              <a:t>.</a:t>
            </a:r>
          </a:p>
          <a:p>
            <a:pPr marL="342900" indent="-342900">
              <a:lnSpc>
                <a:spcPct val="150000"/>
              </a:lnSpc>
              <a:buFont typeface="Wingdings" pitchFamily="2" charset="2"/>
              <a:buChar char="v"/>
            </a:pPr>
            <a:r>
              <a:rPr lang="vi-VN" sz="2400" b="1" dirty="0" smtClean="0">
                <a:latin typeface="+mj-lt"/>
              </a:rPr>
              <a:t>Theo </a:t>
            </a:r>
            <a:r>
              <a:rPr lang="vi-VN" sz="2400" b="1" dirty="0">
                <a:latin typeface="+mj-lt"/>
              </a:rPr>
              <a:t>phương pháp phân lớp có giám </a:t>
            </a:r>
            <a:r>
              <a:rPr lang="vi-VN" sz="2400" b="1" dirty="0" smtClean="0">
                <a:latin typeface="+mj-lt"/>
              </a:rPr>
              <a:t>sát</a:t>
            </a:r>
            <a:r>
              <a:rPr lang="en-US" sz="2400" b="1" dirty="0" smtClean="0">
                <a:latin typeface="+mj-lt"/>
              </a:rPr>
              <a:t>.</a:t>
            </a:r>
          </a:p>
          <a:p>
            <a:pPr marL="342900" indent="-342900">
              <a:lnSpc>
                <a:spcPct val="150000"/>
              </a:lnSpc>
              <a:buFont typeface="Wingdings" pitchFamily="2" charset="2"/>
              <a:buChar char="v"/>
            </a:pPr>
            <a:r>
              <a:rPr lang="en-US" sz="2400" dirty="0" smtClean="0">
                <a:latin typeface="+mj-lt"/>
              </a:rPr>
              <a:t> </a:t>
            </a:r>
            <a:r>
              <a:rPr lang="vi-VN" sz="2400" dirty="0" smtClean="0">
                <a:latin typeface="+mj-lt"/>
              </a:rPr>
              <a:t>Phân </a:t>
            </a:r>
            <a:r>
              <a:rPr lang="vi-VN" sz="2400" dirty="0">
                <a:latin typeface="+mj-lt"/>
              </a:rPr>
              <a:t>tích cảm xúc dựa trên khía cạnh</a:t>
            </a:r>
            <a:r>
              <a:rPr lang="vi-VN" sz="2400" dirty="0" smtClean="0">
                <a:latin typeface="+mj-lt"/>
              </a:rPr>
              <a:t>.</a:t>
            </a:r>
            <a:endParaRPr lang="en-US" sz="2400" dirty="0" smtClean="0">
              <a:latin typeface="+mj-lt"/>
            </a:endParaRPr>
          </a:p>
          <a:p>
            <a:pPr marL="342900" indent="-342900">
              <a:lnSpc>
                <a:spcPct val="150000"/>
              </a:lnSpc>
              <a:buFont typeface="Wingdings" pitchFamily="2" charset="2"/>
              <a:buChar char="v"/>
            </a:pPr>
            <a:r>
              <a:rPr lang="vi-VN" sz="2400" dirty="0" smtClean="0">
                <a:latin typeface="+mj-lt"/>
              </a:rPr>
              <a:t>Phân </a:t>
            </a:r>
            <a:r>
              <a:rPr lang="vi-VN" sz="2400" dirty="0">
                <a:latin typeface="+mj-lt"/>
              </a:rPr>
              <a:t>loại cảm xác dựa trên chủ </a:t>
            </a:r>
            <a:r>
              <a:rPr lang="vi-VN" sz="2400" dirty="0" smtClean="0">
                <a:latin typeface="+mj-lt"/>
              </a:rPr>
              <a:t>đề.</a:t>
            </a:r>
            <a:endParaRPr lang="en-US" sz="2400" dirty="0" smtClean="0">
              <a:latin typeface="+mj-lt"/>
            </a:endParaRPr>
          </a:p>
        </p:txBody>
      </p:sp>
    </p:spTree>
    <p:extLst>
      <p:ext uri="{BB962C8B-B14F-4D97-AF65-F5344CB8AC3E}">
        <p14:creationId xmlns:p14="http://schemas.microsoft.com/office/powerpoint/2010/main" val="181494331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14</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
        <p:nvSpPr>
          <p:cNvPr id="11" name="TextBox 10"/>
          <p:cNvSpPr txBox="1"/>
          <p:nvPr/>
        </p:nvSpPr>
        <p:spPr>
          <a:xfrm>
            <a:off x="228600" y="2743200"/>
            <a:ext cx="8915400" cy="1754326"/>
          </a:xfrm>
          <a:prstGeom prst="rect">
            <a:avLst/>
          </a:prstGeom>
          <a:noFill/>
        </p:spPr>
        <p:txBody>
          <a:bodyPr wrap="square" rtlCol="0">
            <a:spAutoFit/>
          </a:bodyPr>
          <a:lstStyle/>
          <a:p>
            <a:pPr>
              <a:lnSpc>
                <a:spcPct val="150000"/>
              </a:lnSpc>
            </a:pPr>
            <a:r>
              <a:rPr lang="vi-VN" sz="2400" dirty="0">
                <a:latin typeface="+mj-lt"/>
              </a:rPr>
              <a:t>Đa số cách tiếp cận giải quyết bài toán phân lớp câu chủ quan là </a:t>
            </a:r>
            <a:r>
              <a:rPr lang="vi-VN" sz="2400" b="1" dirty="0">
                <a:latin typeface="+mj-lt"/>
              </a:rPr>
              <a:t>phân loại dựa trên học có giám sát </a:t>
            </a:r>
            <a:r>
              <a:rPr lang="vi-VN" sz="2400" dirty="0">
                <a:latin typeface="+mj-lt"/>
              </a:rPr>
              <a:t>đòi hỏi </a:t>
            </a:r>
            <a:r>
              <a:rPr lang="vi-VN" sz="2400" b="1" dirty="0">
                <a:latin typeface="+mj-lt"/>
              </a:rPr>
              <a:t>dữ liệu huấn luyện phải được gán </a:t>
            </a:r>
            <a:r>
              <a:rPr lang="vi-VN" sz="2400" b="1" dirty="0" smtClean="0">
                <a:latin typeface="+mj-lt"/>
              </a:rPr>
              <a:t>nhãn</a:t>
            </a:r>
            <a:r>
              <a:rPr lang="en-US" sz="2400" b="1" dirty="0" smtClean="0">
                <a:latin typeface="+mj-lt"/>
              </a:rPr>
              <a:t>.</a:t>
            </a:r>
          </a:p>
        </p:txBody>
      </p:sp>
    </p:spTree>
    <p:extLst>
      <p:ext uri="{BB962C8B-B14F-4D97-AF65-F5344CB8AC3E}">
        <p14:creationId xmlns:p14="http://schemas.microsoft.com/office/powerpoint/2010/main" val="195471222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15</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sp>
        <p:nvSpPr>
          <p:cNvPr id="10" name="TextBox 9"/>
          <p:cNvSpPr txBox="1"/>
          <p:nvPr/>
        </p:nvSpPr>
        <p:spPr>
          <a:xfrm>
            <a:off x="228600" y="1524000"/>
            <a:ext cx="8915400" cy="2862322"/>
          </a:xfrm>
          <a:prstGeom prst="rect">
            <a:avLst/>
          </a:prstGeom>
          <a:noFill/>
        </p:spPr>
        <p:txBody>
          <a:bodyPr wrap="square" rtlCol="0">
            <a:spAutoFit/>
          </a:bodyPr>
          <a:lstStyle/>
          <a:p>
            <a:pPr marL="342900" indent="-342900">
              <a:lnSpc>
                <a:spcPct val="150000"/>
              </a:lnSpc>
              <a:buFont typeface="Wingdings" pitchFamily="2" charset="2"/>
              <a:buChar char="v"/>
            </a:pPr>
            <a:r>
              <a:rPr lang="en-US" sz="2400" dirty="0" smtClean="0">
                <a:latin typeface="+mj-lt"/>
              </a:rPr>
              <a:t>Phương pháp phân lớp Naïve Bayes</a:t>
            </a:r>
          </a:p>
          <a:p>
            <a:pPr>
              <a:lnSpc>
                <a:spcPct val="150000"/>
              </a:lnSpc>
            </a:pPr>
            <a:r>
              <a:rPr lang="vi-VN" sz="2400" dirty="0">
                <a:latin typeface="+mj-lt"/>
              </a:rPr>
              <a:t>Naïve Bayes (NB) là một thuật toán máy học giám sát được sử dụng rộng </a:t>
            </a:r>
            <a:r>
              <a:rPr lang="vi-VN" sz="2400" dirty="0" smtClean="0">
                <a:latin typeface="+mj-lt"/>
              </a:rPr>
              <a:t>rãi</a:t>
            </a:r>
            <a:r>
              <a:rPr lang="en-US" sz="2400" dirty="0" smtClean="0">
                <a:latin typeface="+mj-lt"/>
              </a:rPr>
              <a:t> </a:t>
            </a:r>
            <a:r>
              <a:rPr lang="vi-VN" sz="2400" dirty="0" smtClean="0">
                <a:latin typeface="+mj-lt"/>
              </a:rPr>
              <a:t>trong </a:t>
            </a:r>
            <a:r>
              <a:rPr lang="vi-VN" sz="2400" dirty="0">
                <a:latin typeface="+mj-lt"/>
              </a:rPr>
              <a:t>lĩnh vực máy </a:t>
            </a:r>
            <a:r>
              <a:rPr lang="vi-VN" sz="2400" dirty="0" smtClean="0">
                <a:latin typeface="+mj-lt"/>
              </a:rPr>
              <a:t>học. </a:t>
            </a:r>
            <a:r>
              <a:rPr lang="vi-VN" sz="2400" dirty="0">
                <a:latin typeface="+mj-lt"/>
              </a:rPr>
              <a:t>Ý tưởng cơ bản của cách tiếp cận này là sử </a:t>
            </a:r>
            <a:r>
              <a:rPr lang="vi-VN" sz="2400" dirty="0" smtClean="0">
                <a:latin typeface="+mj-lt"/>
              </a:rPr>
              <a:t>dụng</a:t>
            </a:r>
            <a:r>
              <a:rPr lang="en-US" sz="2400" dirty="0" smtClean="0">
                <a:latin typeface="+mj-lt"/>
              </a:rPr>
              <a:t> </a:t>
            </a:r>
            <a:r>
              <a:rPr lang="vi-VN" sz="2400" dirty="0" smtClean="0">
                <a:latin typeface="+mj-lt"/>
              </a:rPr>
              <a:t>xác </a:t>
            </a:r>
            <a:r>
              <a:rPr lang="vi-VN" sz="2400" dirty="0">
                <a:latin typeface="+mj-lt"/>
              </a:rPr>
              <a:t>suất có điều kiện giữa từ và chủ đề để dự đoán xác suất chủ đề của một văn </a:t>
            </a:r>
            <a:r>
              <a:rPr lang="vi-VN" sz="2400" dirty="0" smtClean="0">
                <a:latin typeface="+mj-lt"/>
              </a:rPr>
              <a:t>bản</a:t>
            </a:r>
            <a:r>
              <a:rPr lang="en-US" sz="2400" dirty="0" smtClean="0">
                <a:latin typeface="+mj-lt"/>
              </a:rPr>
              <a:t> </a:t>
            </a:r>
            <a:r>
              <a:rPr lang="vi-VN" sz="2400" dirty="0" smtClean="0">
                <a:latin typeface="+mj-lt"/>
              </a:rPr>
              <a:t>cần </a:t>
            </a:r>
            <a:r>
              <a:rPr lang="vi-VN" sz="2400" dirty="0">
                <a:latin typeface="+mj-lt"/>
              </a:rPr>
              <a:t>phân loại.</a:t>
            </a:r>
            <a:endParaRPr lang="en-US" sz="2400" dirty="0" smtClean="0">
              <a:latin typeface="+mj-lt"/>
            </a:endParaRPr>
          </a:p>
        </p:txBody>
      </p:sp>
    </p:spTree>
    <p:extLst>
      <p:ext uri="{BB962C8B-B14F-4D97-AF65-F5344CB8AC3E}">
        <p14:creationId xmlns:p14="http://schemas.microsoft.com/office/powerpoint/2010/main" val="186067994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16</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sp>
        <p:nvSpPr>
          <p:cNvPr id="10" name="TextBox 9"/>
          <p:cNvSpPr txBox="1"/>
          <p:nvPr/>
        </p:nvSpPr>
        <p:spPr>
          <a:xfrm>
            <a:off x="228600" y="1524000"/>
            <a:ext cx="8915400" cy="3416320"/>
          </a:xfrm>
          <a:prstGeom prst="rect">
            <a:avLst/>
          </a:prstGeom>
          <a:noFill/>
        </p:spPr>
        <p:txBody>
          <a:bodyPr wrap="square" rtlCol="0">
            <a:spAutoFit/>
          </a:bodyPr>
          <a:lstStyle/>
          <a:p>
            <a:pPr marL="342900" indent="-342900">
              <a:lnSpc>
                <a:spcPct val="150000"/>
              </a:lnSpc>
              <a:buFont typeface="Wingdings" pitchFamily="2" charset="2"/>
              <a:buChar char="v"/>
            </a:pPr>
            <a:r>
              <a:rPr lang="en-US" sz="2400" dirty="0" smtClean="0">
                <a:latin typeface="Times New Roman" pitchFamily="18" charset="0"/>
                <a:cs typeface="Times New Roman" pitchFamily="18" charset="0"/>
              </a:rPr>
              <a:t>Phương pháp phân lớp SVM (Support Vector Machines)</a:t>
            </a:r>
          </a:p>
          <a:p>
            <a:pPr>
              <a:lnSpc>
                <a:spcPct val="150000"/>
              </a:lnSpc>
            </a:pPr>
            <a:r>
              <a:rPr lang="vi-VN" sz="2400" dirty="0" smtClean="0">
                <a:latin typeface="Times New Roman" pitchFamily="18" charset="0"/>
                <a:cs typeface="Times New Roman" pitchFamily="18" charset="0"/>
              </a:rPr>
              <a:t>Ý tưởng của phương pháp này là cho trước một tập huấn luyện được biểu </a:t>
            </a:r>
            <a:r>
              <a:rPr lang="vi-VN" sz="2400" dirty="0" smtClean="0">
                <a:latin typeface="Times New Roman" pitchFamily="18" charset="0"/>
                <a:cs typeface="Times New Roman" pitchFamily="18" charset="0"/>
              </a:rPr>
              <a:t>diễn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trong không gian vector trong đó mỗi tài liệu là một điểm, phương pháp này tìm ramột siêu mặt phẳng quyết định tốt nhất có thể chia các điểm trên không gian này</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thành hai lớp riêng biệt tương ứng lớp + (dương) và lớp – (âm). </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7622708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17</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45" y="1590021"/>
            <a:ext cx="7963353" cy="4353579"/>
          </a:xfrm>
          <a:prstGeom prst="rect">
            <a:avLst/>
          </a:prstGeom>
        </p:spPr>
      </p:pic>
      <p:sp>
        <p:nvSpPr>
          <p:cNvPr id="11" name="TextBox 10"/>
          <p:cNvSpPr txBox="1"/>
          <p:nvPr/>
        </p:nvSpPr>
        <p:spPr>
          <a:xfrm>
            <a:off x="1752600" y="5943600"/>
            <a:ext cx="57912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Mô hình </a:t>
            </a:r>
            <a:r>
              <a:rPr lang="en-US" b="1" dirty="0" err="1">
                <a:latin typeface="Times New Roman" pitchFamily="18" charset="0"/>
                <a:cs typeface="Times New Roman" pitchFamily="18" charset="0"/>
              </a:rPr>
              <a:t>biễu</a:t>
            </a:r>
            <a:r>
              <a:rPr lang="en-US" b="1" dirty="0">
                <a:latin typeface="Times New Roman" pitchFamily="18" charset="0"/>
                <a:cs typeface="Times New Roman" pitchFamily="18" charset="0"/>
              </a:rPr>
              <a:t> diễn </a:t>
            </a:r>
            <a:r>
              <a:rPr lang="en-US" b="1" dirty="0" smtClean="0">
                <a:latin typeface="Times New Roman" pitchFamily="18" charset="0"/>
                <a:cs typeface="Times New Roman" pitchFamily="18" charset="0"/>
              </a:rPr>
              <a:t>SVM.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41325161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演示模板底稿2"/>
          <p:cNvPicPr>
            <a:picLocks noChangeAspect="1" noChangeArrowheads="1"/>
          </p:cNvPicPr>
          <p:nvPr/>
        </p:nvPicPr>
        <p:blipFill>
          <a:blip r:embed="rId2"/>
          <a:srcRect/>
          <a:stretch>
            <a:fillRect/>
          </a:stretch>
        </p:blipFill>
        <p:spPr bwMode="auto">
          <a:xfrm>
            <a:off x="1588" y="0"/>
            <a:ext cx="9140825" cy="6858000"/>
          </a:xfrm>
          <a:prstGeom prst="rect">
            <a:avLst/>
          </a:prstGeom>
          <a:noFill/>
          <a:ln w="9525">
            <a:noFill/>
            <a:miter lim="800000"/>
            <a:headEnd/>
            <a:tailEnd/>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169" y="0"/>
            <a:ext cx="2601031" cy="1216415"/>
          </a:xfrm>
          <a:prstGeom prst="rect">
            <a:avLst/>
          </a:prstGeom>
        </p:spPr>
      </p:pic>
      <p:sp>
        <p:nvSpPr>
          <p:cNvPr id="4" name="Rectangle 3"/>
          <p:cNvSpPr/>
          <p:nvPr/>
        </p:nvSpPr>
        <p:spPr>
          <a:xfrm>
            <a:off x="761075" y="1639669"/>
            <a:ext cx="747384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BẢO VỆ </a:t>
            </a: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LUẬN VĂN TỐT NGHIỆP</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6" name="TextBox 5"/>
          <p:cNvSpPr txBox="1"/>
          <p:nvPr/>
        </p:nvSpPr>
        <p:spPr>
          <a:xfrm>
            <a:off x="3303785" y="6193057"/>
            <a:ext cx="2993627"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TP HCM, 20/07/2020.</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419100" y="2491026"/>
            <a:ext cx="8305800" cy="861774"/>
          </a:xfrm>
          <a:prstGeom prst="rect">
            <a:avLst/>
          </a:prstGeom>
          <a:noFill/>
        </p:spPr>
        <p:txBody>
          <a:bodyPr wrap="square" lIns="91440" tIns="45720" rIns="91440" bIns="45720">
            <a:spAutoFit/>
          </a:bodyPr>
          <a:lstStyle/>
          <a:p>
            <a:pPr algn="ct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ĐỀ TÀI:</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ỨNG DỤNG KHAI THÁC DỮ LIỆU </a:t>
            </a: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TRONG</a:t>
            </a:r>
            <a:r>
              <a:rPr lang="en-US" sz="2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LĨNH VỰC GIÁO DỤC</a:t>
            </a:r>
            <a:endParaRPr lang="en-US" sz="25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j-lt"/>
            </a:endParaRPr>
          </a:p>
        </p:txBody>
      </p:sp>
      <p:sp>
        <p:nvSpPr>
          <p:cNvPr id="19" name="TextBox 18"/>
          <p:cNvSpPr txBox="1"/>
          <p:nvPr/>
        </p:nvSpPr>
        <p:spPr>
          <a:xfrm>
            <a:off x="1447800" y="4114800"/>
            <a:ext cx="7010400" cy="646331"/>
          </a:xfrm>
          <a:prstGeom prst="rect">
            <a:avLst/>
          </a:prstGeom>
          <a:noFill/>
        </p:spPr>
        <p:txBody>
          <a:bodyPr wrap="square" rtlCol="0">
            <a:spAutoFit/>
          </a:bodyPr>
          <a:lstStyle/>
          <a:p>
            <a:pPr marL="285750" lvl="6"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GIẢNG </a:t>
            </a:r>
            <a:r>
              <a:rPr lang="en-US" b="1" dirty="0" smtClean="0">
                <a:latin typeface="Times New Roman" panose="02020603050405020304" pitchFamily="18" charset="0"/>
                <a:cs typeface="Times New Roman" panose="02020603050405020304" pitchFamily="18" charset="0"/>
              </a:rPr>
              <a:t>VIÊN HƯỚNG DẪN	:   TS LÊ THỊ NGỌC THƠ</a:t>
            </a: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HỌC VIÊN THỰC </a:t>
            </a:r>
            <a:r>
              <a:rPr lang="en-US" b="1" dirty="0">
                <a:latin typeface="Times New Roman" panose="02020603050405020304" pitchFamily="18" charset="0"/>
                <a:cs typeface="Times New Roman" panose="02020603050405020304" pitchFamily="18" charset="0"/>
              </a:rPr>
              <a:t>HIỆN        	:   VÕ MINH QUÂN</a:t>
            </a:r>
          </a:p>
        </p:txBody>
      </p:sp>
    </p:spTree>
    <p:extLst>
      <p:ext uri="{BB962C8B-B14F-4D97-AF65-F5344CB8AC3E}">
        <p14:creationId xmlns:p14="http://schemas.microsoft.com/office/powerpoint/2010/main" val="30015573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18</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785652"/>
          </a:xfrm>
          <a:prstGeom prst="rect">
            <a:avLst/>
          </a:prstGeom>
          <a:noFill/>
        </p:spPr>
        <p:txBody>
          <a:bodyPr wrap="square" rtlCol="0">
            <a:spAutoFit/>
          </a:bodyPr>
          <a:lstStyle/>
          <a:p>
            <a:pPr>
              <a:lnSpc>
                <a:spcPct val="250000"/>
              </a:lnSpc>
            </a:pPr>
            <a:r>
              <a:rPr lang="en-US" sz="2400" dirty="0" smtClean="0">
                <a:latin typeface="Times New Roman" pitchFamily="18" charset="0"/>
                <a:cs typeface="Times New Roman" pitchFamily="18" charset="0"/>
              </a:rPr>
              <a:t>Ngoài ra còn một số phương pháp phân lớp khác như:</a:t>
            </a:r>
          </a:p>
          <a:p>
            <a:pPr marL="342900" indent="-342900">
              <a:lnSpc>
                <a:spcPct val="250000"/>
              </a:lnSpc>
              <a:buFont typeface="Wingdings" pitchFamily="2" charset="2"/>
              <a:buChar char="v"/>
            </a:pPr>
            <a:r>
              <a:rPr lang="vi-VN" sz="2400" dirty="0">
                <a:latin typeface="Times New Roman" pitchFamily="18" charset="0"/>
                <a:cs typeface="Times New Roman" pitchFamily="18" charset="0"/>
              </a:rPr>
              <a:t>Phương pháp K-Nearest </a:t>
            </a:r>
            <a:r>
              <a:rPr lang="vi-VN" sz="2400" dirty="0" smtClean="0">
                <a:latin typeface="Times New Roman" pitchFamily="18" charset="0"/>
                <a:cs typeface="Times New Roman" pitchFamily="18" charset="0"/>
              </a:rPr>
              <a:t>Neighbor</a:t>
            </a:r>
            <a:endParaRPr lang="en-US" sz="2400" dirty="0" smtClean="0">
              <a:latin typeface="Times New Roman" pitchFamily="18" charset="0"/>
              <a:cs typeface="Times New Roman" pitchFamily="18" charset="0"/>
            </a:endParaRPr>
          </a:p>
          <a:p>
            <a:pPr marL="342900" indent="-342900">
              <a:lnSpc>
                <a:spcPct val="250000"/>
              </a:lnSpc>
              <a:buFont typeface="Wingdings" pitchFamily="2" charset="2"/>
              <a:buChar char="v"/>
            </a:pPr>
            <a:r>
              <a:rPr lang="en-US" sz="2400" dirty="0">
                <a:latin typeface="Times New Roman" pitchFamily="18" charset="0"/>
                <a:cs typeface="Times New Roman" pitchFamily="18" charset="0"/>
              </a:rPr>
              <a:t>Phương pháp Phương pháp Linear Least Square Fit (LLSF</a:t>
            </a:r>
            <a:r>
              <a:rPr lang="en-US" sz="2400" dirty="0" smtClean="0">
                <a:latin typeface="Times New Roman" pitchFamily="18" charset="0"/>
                <a:cs typeface="Times New Roman" pitchFamily="18" charset="0"/>
              </a:rPr>
              <a:t>)</a:t>
            </a:r>
          </a:p>
          <a:p>
            <a:pPr marL="342900" indent="-342900">
              <a:lnSpc>
                <a:spcPct val="250000"/>
              </a:lnSpc>
              <a:buFont typeface="Wingdings" pitchFamily="2" charset="2"/>
              <a:buChar char="v"/>
            </a:pPr>
            <a:r>
              <a:rPr lang="vi-VN" sz="2400" dirty="0">
                <a:latin typeface="Times New Roman" pitchFamily="18" charset="0"/>
                <a:cs typeface="Times New Roman" pitchFamily="18" charset="0"/>
              </a:rPr>
              <a:t>Phương pháp Entropy cực đại</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7262684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19</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mj-lt"/>
              </a:rPr>
              <a:t>Biểu </a:t>
            </a:r>
            <a:r>
              <a:rPr lang="vi-VN" sz="2400" dirty="0" smtClean="0">
                <a:latin typeface="+mj-lt"/>
              </a:rPr>
              <a:t>di</a:t>
            </a:r>
            <a:r>
              <a:rPr lang="en-US" sz="2400" dirty="0" smtClean="0">
                <a:latin typeface="+mj-lt"/>
              </a:rPr>
              <a:t>ễ</a:t>
            </a:r>
            <a:r>
              <a:rPr lang="vi-VN" sz="2400" dirty="0" smtClean="0">
                <a:latin typeface="+mj-lt"/>
              </a:rPr>
              <a:t>n </a:t>
            </a:r>
            <a:r>
              <a:rPr lang="vi-VN" sz="2400" dirty="0">
                <a:latin typeface="+mj-lt"/>
              </a:rPr>
              <a:t>văn bản là một bước quan trọng trong khai thác dữ liệu văn bản, </a:t>
            </a:r>
            <a:r>
              <a:rPr lang="vi-VN" sz="2400" dirty="0" smtClean="0">
                <a:latin typeface="+mj-lt"/>
              </a:rPr>
              <a:t>truy</a:t>
            </a:r>
            <a:r>
              <a:rPr lang="en-US" sz="2400" dirty="0" smtClean="0">
                <a:latin typeface="+mj-lt"/>
              </a:rPr>
              <a:t> </a:t>
            </a:r>
            <a:r>
              <a:rPr lang="vi-VN" sz="2400" dirty="0" smtClean="0">
                <a:latin typeface="+mj-lt"/>
              </a:rPr>
              <a:t>vấn </a:t>
            </a:r>
            <a:r>
              <a:rPr lang="vi-VN" sz="2400" dirty="0">
                <a:latin typeface="+mj-lt"/>
              </a:rPr>
              <a:t>thông tin và xử lý ngôn ngữ tự nhiên. Các mô hình biểu </a:t>
            </a:r>
            <a:r>
              <a:rPr lang="vi-VN" sz="2400" dirty="0" smtClean="0">
                <a:latin typeface="+mj-lt"/>
              </a:rPr>
              <a:t>di</a:t>
            </a:r>
            <a:r>
              <a:rPr lang="en-US" sz="2400" dirty="0" err="1" smtClean="0">
                <a:latin typeface="+mj-lt"/>
              </a:rPr>
              <a:t>ễn</a:t>
            </a:r>
            <a:r>
              <a:rPr lang="vi-VN" sz="2400" dirty="0" smtClean="0">
                <a:latin typeface="+mj-lt"/>
              </a:rPr>
              <a:t> </a:t>
            </a:r>
            <a:r>
              <a:rPr lang="vi-VN" sz="2400" dirty="0">
                <a:latin typeface="+mj-lt"/>
              </a:rPr>
              <a:t>đóng vai trò </a:t>
            </a:r>
            <a:r>
              <a:rPr lang="vi-VN" sz="2400" dirty="0" smtClean="0">
                <a:latin typeface="+mj-lt"/>
              </a:rPr>
              <a:t>trung</a:t>
            </a:r>
            <a:r>
              <a:rPr lang="en-US" sz="2400" dirty="0" smtClean="0">
                <a:latin typeface="+mj-lt"/>
              </a:rPr>
              <a:t> </a:t>
            </a:r>
            <a:r>
              <a:rPr lang="vi-VN" sz="2400" dirty="0" smtClean="0">
                <a:latin typeface="+mj-lt"/>
              </a:rPr>
              <a:t>gian </a:t>
            </a:r>
            <a:r>
              <a:rPr lang="vi-VN" sz="2400" dirty="0">
                <a:latin typeface="+mj-lt"/>
              </a:rPr>
              <a:t>giữa ngôn ngữ tự nhiên dạng văn bản và các chương trình xử lý</a:t>
            </a:r>
            <a:r>
              <a:rPr lang="vi-VN" sz="2400" dirty="0" smtClean="0">
                <a:latin typeface="+mj-lt"/>
              </a:rPr>
              <a:t>.</a:t>
            </a:r>
            <a:endParaRPr lang="en-US" sz="2400" dirty="0" smtClean="0">
              <a:latin typeface="+mj-lt"/>
            </a:endParaRPr>
          </a:p>
          <a:p>
            <a:pPr marL="342900" indent="-342900">
              <a:lnSpc>
                <a:spcPct val="150000"/>
              </a:lnSpc>
              <a:buFont typeface="Wingdings" pitchFamily="2" charset="2"/>
              <a:buChar char="v"/>
            </a:pPr>
            <a:r>
              <a:rPr lang="vi-VN" sz="2400" dirty="0">
                <a:latin typeface="+mj-lt"/>
                <a:cs typeface="Times New Roman" pitchFamily="18" charset="0"/>
              </a:rPr>
              <a:t>Các mô hình biểu di n văn bản truyền thống như mô hình túi từ (</a:t>
            </a:r>
            <a:r>
              <a:rPr lang="vi-VN" sz="2400" dirty="0" smtClean="0">
                <a:latin typeface="+mj-lt"/>
                <a:cs typeface="Times New Roman" pitchFamily="18" charset="0"/>
              </a:rPr>
              <a:t>bag-of-word)</a:t>
            </a:r>
            <a:r>
              <a:rPr lang="en-US" sz="2400" dirty="0" smtClean="0">
                <a:latin typeface="+mj-lt"/>
                <a:cs typeface="Times New Roman" pitchFamily="18" charset="0"/>
              </a:rPr>
              <a:t>, </a:t>
            </a:r>
            <a:r>
              <a:rPr lang="vi-VN" sz="2400" dirty="0" smtClean="0">
                <a:latin typeface="+mj-lt"/>
                <a:cs typeface="Times New Roman" pitchFamily="18" charset="0"/>
              </a:rPr>
              <a:t>mô </a:t>
            </a:r>
            <a:r>
              <a:rPr lang="vi-VN" sz="2400" dirty="0">
                <a:latin typeface="+mj-lt"/>
                <a:cs typeface="Times New Roman" pitchFamily="18" charset="0"/>
              </a:rPr>
              <a:t>hình không gian vector là các mô hình thường được sử dụng nhất</a:t>
            </a:r>
            <a:endParaRPr lang="en-US" sz="2400" dirty="0" smtClean="0">
              <a:latin typeface="+mj-lt"/>
              <a:cs typeface="Times New Roman" pitchFamily="18" charset="0"/>
            </a:endParaRPr>
          </a:p>
        </p:txBody>
      </p:sp>
    </p:spTree>
    <p:extLst>
      <p:ext uri="{BB962C8B-B14F-4D97-AF65-F5344CB8AC3E}">
        <p14:creationId xmlns:p14="http://schemas.microsoft.com/office/powerpoint/2010/main" val="86320474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20</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785652"/>
          </a:xfrm>
          <a:prstGeom prst="rect">
            <a:avLst/>
          </a:prstGeom>
          <a:noFill/>
        </p:spPr>
        <p:txBody>
          <a:bodyPr wrap="square" rtlCol="0">
            <a:spAutoFit/>
          </a:bodyPr>
          <a:lstStyle/>
          <a:p>
            <a:pPr>
              <a:lnSpc>
                <a:spcPct val="200000"/>
              </a:lnSpc>
            </a:pPr>
            <a:r>
              <a:rPr lang="en-US" sz="2400" dirty="0" smtClean="0">
                <a:latin typeface="Times New Roman" pitchFamily="18" charset="0"/>
                <a:cs typeface="Times New Roman" pitchFamily="18" charset="0"/>
              </a:rPr>
              <a:t>Một số phương pháp </a:t>
            </a:r>
            <a:r>
              <a:rPr lang="en-US" sz="2400" dirty="0" err="1" smtClean="0">
                <a:latin typeface="Times New Roman" pitchFamily="18" charset="0"/>
                <a:cs typeface="Times New Roman" pitchFamily="18" charset="0"/>
              </a:rPr>
              <a:t>biễu</a:t>
            </a:r>
            <a:r>
              <a:rPr lang="en-US" sz="2400" dirty="0" smtClean="0">
                <a:latin typeface="Times New Roman" pitchFamily="18" charset="0"/>
                <a:cs typeface="Times New Roman" pitchFamily="18" charset="0"/>
              </a:rPr>
              <a:t> diễn văn bản như:</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a:t>
            </a:r>
            <a:r>
              <a:rPr lang="en-US" sz="2400" dirty="0" smtClean="0">
                <a:latin typeface="Times New Roman" pitchFamily="18" charset="0"/>
                <a:cs typeface="Times New Roman" pitchFamily="18" charset="0"/>
              </a:rPr>
              <a:t>logic.</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phân tích cú </a:t>
            </a:r>
            <a:r>
              <a:rPr lang="en-US" sz="2400" dirty="0" smtClean="0">
                <a:latin typeface="Times New Roman" pitchFamily="18" charset="0"/>
                <a:cs typeface="Times New Roman" pitchFamily="18" charset="0"/>
              </a:rPr>
              <a:t>pháp.</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Mô hình không gian </a:t>
            </a:r>
            <a:r>
              <a:rPr lang="en-US" sz="2400" b="1" dirty="0" smtClean="0">
                <a:latin typeface="Times New Roman" pitchFamily="18" charset="0"/>
                <a:cs typeface="Times New Roman" pitchFamily="18" charset="0"/>
              </a:rPr>
              <a:t>vector.</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Mô hình đồ </a:t>
            </a:r>
            <a:r>
              <a:rPr lang="vi-VN" sz="2400" dirty="0" smtClean="0">
                <a:latin typeface="Times New Roman" pitchFamily="18" charset="0"/>
                <a:cs typeface="Times New Roman" pitchFamily="18" charset="0"/>
              </a:rPr>
              <a:t>thị</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50976811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21</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Độ tương đồng là một đại lượng dùng để so sánh hai hay nhiều đối tượng </a:t>
            </a:r>
            <a:r>
              <a:rPr lang="vi-VN" sz="2400" dirty="0"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nhau, </a:t>
            </a:r>
            <a:r>
              <a:rPr lang="vi-VN" sz="2400" dirty="0">
                <a:latin typeface="Times New Roman" pitchFamily="18" charset="0"/>
                <a:cs typeface="Times New Roman" pitchFamily="18" charset="0"/>
              </a:rPr>
              <a:t>phản ánh cường độ của mối quan hệ giữa các đối tượng với nhau. </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Ví dụ </a:t>
            </a:r>
            <a:r>
              <a:rPr lang="vi-VN" sz="2400" dirty="0">
                <a:latin typeface="Times New Roman" pitchFamily="18" charset="0"/>
                <a:cs typeface="Times New Roman" pitchFamily="18" charset="0"/>
              </a:rPr>
              <a:t>xét </a:t>
            </a:r>
            <a:r>
              <a:rPr lang="vi-VN" sz="24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câu </a:t>
            </a:r>
            <a:endParaRPr lang="en-US" sz="2400" dirty="0" smtClean="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Nam là sinh viên lớp công nghệ thông tin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“Hoa </a:t>
            </a:r>
            <a:r>
              <a:rPr lang="vi-VN" sz="2400" dirty="0">
                <a:latin typeface="Times New Roman" pitchFamily="18" charset="0"/>
                <a:cs typeface="Times New Roman" pitchFamily="18" charset="0"/>
              </a:rPr>
              <a:t>là sinh viên lớp công </a:t>
            </a:r>
            <a:r>
              <a:rPr lang="vi-VN" sz="2400" dirty="0" smtClean="0">
                <a:latin typeface="Times New Roman" pitchFamily="18" charset="0"/>
                <a:cs typeface="Times New Roman" pitchFamily="18" charset="0"/>
              </a:rPr>
              <a:t>nghệ</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thông tin”</a:t>
            </a:r>
            <a:endParaRPr lang="en-US" sz="2400" dirty="0">
              <a:latin typeface="Times New Roman" pitchFamily="18" charset="0"/>
              <a:cs typeface="Times New Roman" pitchFamily="18" charset="0"/>
            </a:endParaRPr>
          </a:p>
          <a:p>
            <a:pPr>
              <a:lnSpc>
                <a:spcPct val="150000"/>
              </a:lnSpc>
            </a:pPr>
            <a:r>
              <a:rPr lang="vi-VN" sz="2400" dirty="0" smtClean="0">
                <a:latin typeface="Times New Roman" pitchFamily="18" charset="0"/>
                <a:cs typeface="Times New Roman" pitchFamily="18" charset="0"/>
              </a:rPr>
              <a:t>ta </a:t>
            </a:r>
            <a:r>
              <a:rPr lang="vi-VN" sz="2400" dirty="0">
                <a:latin typeface="Times New Roman" pitchFamily="18" charset="0"/>
                <a:cs typeface="Times New Roman" pitchFamily="18" charset="0"/>
              </a:rPr>
              <a:t>có thể nhận thấy hai câu trên có sự tương đồng cao.</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548097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2</a:t>
            </a:r>
            <a:r>
              <a:rPr lang="en-US" sz="1300" b="1" dirty="0" smtClean="0">
                <a:latin typeface="Arial" panose="020B0604020202020204" pitchFamily="34" charset="0"/>
                <a:cs typeface="Arial" panose="020B0604020202020204" pitchFamily="34" charset="0"/>
              </a:rPr>
              <a:t>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7" name="TextBox 6"/>
          <p:cNvSpPr txBox="1"/>
          <p:nvPr/>
        </p:nvSpPr>
        <p:spPr>
          <a:xfrm>
            <a:off x="228600" y="1524000"/>
            <a:ext cx="8915400" cy="4524315"/>
          </a:xfrm>
          <a:prstGeom prst="rect">
            <a:avLst/>
          </a:prstGeom>
          <a:noFill/>
        </p:spPr>
        <p:txBody>
          <a:bodyPr wrap="square" rtlCol="0">
            <a:spAutoFit/>
          </a:bodyPr>
          <a:lstStyle/>
          <a:p>
            <a:pPr>
              <a:lnSpc>
                <a:spcPct val="150000"/>
              </a:lnSpc>
            </a:pPr>
            <a:r>
              <a:rPr lang="vi-VN" sz="2400" i="1" dirty="0">
                <a:latin typeface="+mj-lt"/>
                <a:cs typeface="Times New Roman" pitchFamily="18" charset="0"/>
              </a:rPr>
              <a:t>Độ tương đồng Cosine</a:t>
            </a:r>
            <a:endParaRPr lang="en-US" sz="2400" i="1" dirty="0" smtClean="0">
              <a:latin typeface="+mj-lt"/>
              <a:cs typeface="Times New Roman" pitchFamily="18" charset="0"/>
            </a:endParaRPr>
          </a:p>
          <a:p>
            <a:pPr marL="342900" indent="-342900">
              <a:lnSpc>
                <a:spcPct val="150000"/>
              </a:lnSpc>
              <a:buFont typeface="Wingdings" pitchFamily="2" charset="2"/>
              <a:buChar char="v"/>
            </a:pPr>
            <a:r>
              <a:rPr lang="vi-VN" sz="2400" dirty="0">
                <a:latin typeface="+mj-lt"/>
                <a:cs typeface="Times New Roman" pitchFamily="18" charset="0"/>
              </a:rPr>
              <a:t>Độ tương đồng cosine các văn bản được biểu </a:t>
            </a:r>
            <a:r>
              <a:rPr lang="en-US" sz="2400" dirty="0" smtClean="0">
                <a:latin typeface="+mj-lt"/>
                <a:cs typeface="Times New Roman" pitchFamily="18" charset="0"/>
              </a:rPr>
              <a:t>diễn </a:t>
            </a:r>
            <a:r>
              <a:rPr lang="vi-VN" sz="2400" dirty="0" smtClean="0">
                <a:latin typeface="+mj-lt"/>
                <a:cs typeface="Times New Roman" pitchFamily="18" charset="0"/>
              </a:rPr>
              <a:t>theo </a:t>
            </a:r>
            <a:r>
              <a:rPr lang="vi-VN" sz="2400" dirty="0">
                <a:latin typeface="+mj-lt"/>
                <a:cs typeface="Times New Roman" pitchFamily="18" charset="0"/>
              </a:rPr>
              <a:t>mô hình không </a:t>
            </a:r>
            <a:r>
              <a:rPr lang="vi-VN" sz="2400" dirty="0" smtClean="0">
                <a:latin typeface="+mj-lt"/>
                <a:cs typeface="Times New Roman" pitchFamily="18" charset="0"/>
              </a:rPr>
              <a:t>gian</a:t>
            </a:r>
            <a:r>
              <a:rPr lang="en-US" sz="2400" dirty="0" smtClean="0">
                <a:latin typeface="+mj-lt"/>
                <a:cs typeface="Times New Roman" pitchFamily="18" charset="0"/>
              </a:rPr>
              <a:t> </a:t>
            </a:r>
            <a:r>
              <a:rPr lang="vi-VN" sz="2400" dirty="0" smtClean="0">
                <a:latin typeface="+mj-lt"/>
                <a:cs typeface="Times New Roman" pitchFamily="18" charset="0"/>
              </a:rPr>
              <a:t>vector</a:t>
            </a:r>
            <a:r>
              <a:rPr lang="vi-VN" sz="2400" dirty="0">
                <a:latin typeface="+mj-lt"/>
                <a:cs typeface="Times New Roman" pitchFamily="18" charset="0"/>
              </a:rPr>
              <a:t>, mỗi thành phần của vector chỉ đến một từ tương ứng trong danh sách mục </a:t>
            </a:r>
            <a:r>
              <a:rPr lang="vi-VN" sz="2400" dirty="0" smtClean="0">
                <a:latin typeface="+mj-lt"/>
                <a:cs typeface="Times New Roman" pitchFamily="18" charset="0"/>
              </a:rPr>
              <a:t>từ</a:t>
            </a:r>
            <a:r>
              <a:rPr lang="en-US" sz="2400" dirty="0" smtClean="0">
                <a:latin typeface="+mj-lt"/>
                <a:cs typeface="Times New Roman" pitchFamily="18" charset="0"/>
              </a:rPr>
              <a:t> </a:t>
            </a:r>
            <a:r>
              <a:rPr lang="vi-VN" sz="2400" dirty="0" smtClean="0">
                <a:latin typeface="+mj-lt"/>
                <a:cs typeface="Times New Roman" pitchFamily="18" charset="0"/>
              </a:rPr>
              <a:t>đã </a:t>
            </a:r>
            <a:r>
              <a:rPr lang="vi-VN" sz="2400" dirty="0">
                <a:latin typeface="+mj-lt"/>
                <a:cs typeface="Times New Roman" pitchFamily="18" charset="0"/>
              </a:rPr>
              <a:t>thu được từ quá trình tiền xử lý văn bản đầu</a:t>
            </a:r>
            <a:r>
              <a:rPr lang="vi-VN" sz="2400" dirty="0" smtClean="0">
                <a:latin typeface="+mj-lt"/>
                <a:cs typeface="Times New Roman" pitchFamily="18" charset="0"/>
              </a:rPr>
              <a:t>.</a:t>
            </a:r>
            <a:endParaRPr lang="en-US" sz="2400" dirty="0" smtClean="0">
              <a:latin typeface="+mj-lt"/>
              <a:cs typeface="Times New Roman" pitchFamily="18" charset="0"/>
            </a:endParaRPr>
          </a:p>
          <a:p>
            <a:pPr marL="342900" indent="-342900">
              <a:lnSpc>
                <a:spcPct val="150000"/>
              </a:lnSpc>
              <a:buFont typeface="Wingdings" pitchFamily="2" charset="2"/>
              <a:buChar char="v"/>
            </a:pPr>
            <a:r>
              <a:rPr lang="vi-VN" sz="2400" dirty="0">
                <a:latin typeface="+mj-lt"/>
              </a:rPr>
              <a:t>Không gian vector hay số chiều của vector có kích thước bằng số mục từ trong danh sách mục từ. Giá trị mỗi phần tử của vector là độ quan trọng của mục từ trong câu. </a:t>
            </a:r>
            <a:endParaRPr lang="en-US" sz="2400" dirty="0" smtClean="0">
              <a:latin typeface="+mj-lt"/>
              <a:cs typeface="Times New Roman" pitchFamily="18" charset="0"/>
            </a:endParaRPr>
          </a:p>
        </p:txBody>
      </p:sp>
    </p:spTree>
    <p:extLst>
      <p:ext uri="{BB962C8B-B14F-4D97-AF65-F5344CB8AC3E}">
        <p14:creationId xmlns:p14="http://schemas.microsoft.com/office/powerpoint/2010/main" val="3506188973"/>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23</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7" name="TextBox 6"/>
          <p:cNvSpPr txBox="1"/>
          <p:nvPr/>
        </p:nvSpPr>
        <p:spPr>
          <a:xfrm>
            <a:off x="228600" y="1524000"/>
            <a:ext cx="8915400" cy="2308324"/>
          </a:xfrm>
          <a:prstGeom prst="rect">
            <a:avLst/>
          </a:prstGeom>
          <a:noFill/>
        </p:spPr>
        <p:txBody>
          <a:bodyPr wrap="square" rtlCol="0">
            <a:spAutoFit/>
          </a:bodyPr>
          <a:lstStyle/>
          <a:p>
            <a:pPr>
              <a:lnSpc>
                <a:spcPct val="150000"/>
              </a:lnSpc>
            </a:pPr>
            <a:r>
              <a:rPr lang="vi-VN" sz="2400" i="1" dirty="0">
                <a:latin typeface="+mj-lt"/>
                <a:cs typeface="Times New Roman" pitchFamily="18" charset="0"/>
              </a:rPr>
              <a:t>Độ tương đồng  </a:t>
            </a:r>
            <a:r>
              <a:rPr lang="vi-VN" sz="2400" i="1" dirty="0" smtClean="0">
                <a:latin typeface="+mj-lt"/>
                <a:cs typeface="Times New Roman" pitchFamily="18" charset="0"/>
              </a:rPr>
              <a:t>Manhattan</a:t>
            </a:r>
            <a:endParaRPr lang="en-US" sz="2400" i="1" dirty="0" smtClean="0">
              <a:latin typeface="+mj-lt"/>
              <a:cs typeface="Times New Roman" pitchFamily="18" charset="0"/>
            </a:endParaRPr>
          </a:p>
          <a:p>
            <a:pPr marL="342900" indent="-342900">
              <a:lnSpc>
                <a:spcPct val="150000"/>
              </a:lnSpc>
              <a:buFont typeface="Wingdings" pitchFamily="2" charset="2"/>
              <a:buChar char="v"/>
            </a:pPr>
            <a:r>
              <a:rPr lang="vi-VN" sz="2400" dirty="0">
                <a:latin typeface="+mj-lt"/>
                <a:cs typeface="Times New Roman" pitchFamily="18" charset="0"/>
              </a:rPr>
              <a:t>Độ tương đồng Manhattan là phương pháp tính độ tương đồng giữa các </a:t>
            </a:r>
            <a:r>
              <a:rPr lang="vi-VN" sz="2400" dirty="0" smtClean="0">
                <a:latin typeface="+mj-lt"/>
                <a:cs typeface="Times New Roman" pitchFamily="18" charset="0"/>
              </a:rPr>
              <a:t>vector</a:t>
            </a:r>
            <a:r>
              <a:rPr lang="en-US" sz="2400" dirty="0" smtClean="0">
                <a:latin typeface="+mj-lt"/>
                <a:cs typeface="Times New Roman" pitchFamily="18" charset="0"/>
              </a:rPr>
              <a:t> </a:t>
            </a:r>
            <a:r>
              <a:rPr lang="vi-VN" sz="2400" dirty="0" smtClean="0">
                <a:latin typeface="+mj-lt"/>
                <a:cs typeface="Times New Roman" pitchFamily="18" charset="0"/>
              </a:rPr>
              <a:t>đặc </a:t>
            </a:r>
            <a:r>
              <a:rPr lang="vi-VN" sz="2400" dirty="0">
                <a:latin typeface="+mj-lt"/>
                <a:cs typeface="Times New Roman" pitchFamily="18" charset="0"/>
              </a:rPr>
              <a:t>trưng biểu </a:t>
            </a:r>
            <a:r>
              <a:rPr lang="en-US" sz="2400" dirty="0" smtClean="0">
                <a:latin typeface="+mj-lt"/>
                <a:cs typeface="Times New Roman" pitchFamily="18" charset="0"/>
              </a:rPr>
              <a:t>diễn </a:t>
            </a:r>
            <a:r>
              <a:rPr lang="vi-VN" sz="2400" dirty="0" smtClean="0">
                <a:latin typeface="+mj-lt"/>
                <a:cs typeface="Times New Roman" pitchFamily="18" charset="0"/>
              </a:rPr>
              <a:t>cho </a:t>
            </a:r>
            <a:r>
              <a:rPr lang="vi-VN" sz="2400" dirty="0">
                <a:latin typeface="+mj-lt"/>
                <a:cs typeface="Times New Roman" pitchFamily="18" charset="0"/>
              </a:rPr>
              <a:t>hai văn </a:t>
            </a:r>
            <a:r>
              <a:rPr lang="vi-VN" sz="2400" dirty="0" smtClean="0">
                <a:latin typeface="+mj-lt"/>
                <a:cs typeface="Times New Roman" pitchFamily="18" charset="0"/>
              </a:rPr>
              <a:t>bản</a:t>
            </a:r>
            <a:r>
              <a:rPr lang="en-US" sz="2400" dirty="0" smtClean="0">
                <a:latin typeface="+mj-lt"/>
                <a:cs typeface="Times New Roman" pitchFamily="18" charset="0"/>
              </a:rPr>
              <a:t>.</a:t>
            </a:r>
          </a:p>
          <a:p>
            <a:pPr marL="342900" indent="-342900">
              <a:lnSpc>
                <a:spcPct val="150000"/>
              </a:lnSpc>
              <a:buFont typeface="Wingdings" pitchFamily="2" charset="2"/>
              <a:buChar char="q"/>
            </a:pPr>
            <a:endParaRPr lang="en-US" sz="2400" dirty="0" smtClean="0">
              <a:latin typeface="+mj-lt"/>
              <a:cs typeface="Times New Roman" pitchFamily="18" charset="0"/>
            </a:endParaRPr>
          </a:p>
        </p:txBody>
      </p:sp>
      <mc:AlternateContent xmlns:mc="http://schemas.openxmlformats.org/markup-compatibility/2006" xmlns:a14="http://schemas.microsoft.com/office/drawing/2010/main">
        <mc:Choice Requires="a14">
          <p:sp>
            <p:nvSpPr>
              <p:cNvPr id="10" name="Rectangle 9"/>
              <p:cNvSpPr/>
              <p:nvPr/>
            </p:nvSpPr>
            <p:spPr>
              <a:xfrm>
                <a:off x="-1447800" y="3835847"/>
                <a:ext cx="12115800" cy="1345753"/>
              </a:xfrm>
              <a:prstGeom prst="rect">
                <a:avLst/>
              </a:prstGeom>
            </p:spPr>
            <p:txBody>
              <a:bodyPr wrap="square">
                <a:spAutoFit/>
              </a:bodyPr>
              <a:lstStyle/>
              <a:p>
                <a:pPr algn="just"/>
                <a14:m>
                  <m:oMathPara xmlns:m="http://schemas.openxmlformats.org/officeDocument/2006/math">
                    <m:oMathParaPr>
                      <m:jc m:val="center"/>
                    </m:oMathParaPr>
                    <m:oMath xmlns:m="http://schemas.openxmlformats.org/officeDocument/2006/math">
                      <m:r>
                        <a:rPr lang="vi-VN" sz="3000" i="1">
                          <a:latin typeface="Cambria Math"/>
                        </a:rPr>
                        <m:t>𝑚𝑎𝑛</m:t>
                      </m:r>
                      <m:r>
                        <a:rPr lang="vi-VN" sz="3000" i="1">
                          <a:latin typeface="Cambria Math"/>
                        </a:rPr>
                        <m:t>_</m:t>
                      </m:r>
                      <m:r>
                        <a:rPr lang="vi-VN" sz="3000" i="1">
                          <a:latin typeface="Cambria Math"/>
                        </a:rPr>
                        <m:t>𝑠𝑖𝑚</m:t>
                      </m:r>
                      <m:r>
                        <a:rPr lang="vi-VN" sz="3000" i="1">
                          <a:latin typeface="Cambria Math"/>
                        </a:rPr>
                        <m:t>= 1− </m:t>
                      </m:r>
                      <m:f>
                        <m:fPr>
                          <m:ctrlPr>
                            <a:rPr lang="en-US" sz="3000" i="1">
                              <a:latin typeface="Cambria Math"/>
                            </a:rPr>
                          </m:ctrlPr>
                        </m:fPr>
                        <m:num>
                          <m:sSub>
                            <m:sSubPr>
                              <m:ctrlPr>
                                <a:rPr lang="en-US" sz="3000" i="1">
                                  <a:latin typeface="Cambria Math"/>
                                </a:rPr>
                              </m:ctrlPr>
                            </m:sSubPr>
                            <m:e>
                              <m:r>
                                <a:rPr lang="vi-VN" sz="3000" i="1">
                                  <a:latin typeface="Cambria Math"/>
                                </a:rPr>
                                <m:t>𝑚𝑎</m:t>
                              </m:r>
                              <m:sSub>
                                <m:sSubPr>
                                  <m:ctrlPr>
                                    <a:rPr lang="en-US" sz="3000" i="1">
                                      <a:latin typeface="Cambria Math"/>
                                    </a:rPr>
                                  </m:ctrlPr>
                                </m:sSubPr>
                                <m:e>
                                  <m:r>
                                    <a:rPr lang="vi-VN" sz="3000" i="1">
                                      <a:latin typeface="Cambria Math"/>
                                    </a:rPr>
                                    <m:t>𝑛</m:t>
                                  </m:r>
                                </m:e>
                                <m:sub>
                                  <m:r>
                                    <a:rPr lang="vi-VN" sz="3000" i="1">
                                      <a:latin typeface="Cambria Math"/>
                                    </a:rPr>
                                    <m:t>𝑑𝑖𝑠𝑡</m:t>
                                  </m:r>
                                </m:sub>
                              </m:sSub>
                            </m:e>
                            <m:sub>
                              <m:d>
                                <m:dPr>
                                  <m:ctrlPr>
                                    <a:rPr lang="en-US" sz="3000" i="1">
                                      <a:latin typeface="Cambria Math"/>
                                    </a:rPr>
                                  </m:ctrlPr>
                                </m:dPr>
                                <m:e>
                                  <m:acc>
                                    <m:accPr>
                                      <m:chr m:val="⃗"/>
                                      <m:ctrlPr>
                                        <a:rPr lang="en-US" sz="3000" i="1">
                                          <a:latin typeface="Cambria Math"/>
                                        </a:rPr>
                                      </m:ctrlPr>
                                    </m:accPr>
                                    <m:e>
                                      <m:sSub>
                                        <m:sSubPr>
                                          <m:ctrlPr>
                                            <a:rPr lang="en-US" sz="3000" i="1">
                                              <a:latin typeface="Cambria Math"/>
                                            </a:rPr>
                                          </m:ctrlPr>
                                        </m:sSubPr>
                                        <m:e>
                                          <m:r>
                                            <a:rPr lang="vi-VN" sz="3000" i="1">
                                              <a:latin typeface="Cambria Math"/>
                                            </a:rPr>
                                            <m:t>𝑣</m:t>
                                          </m:r>
                                        </m:e>
                                        <m:sub>
                                          <m:r>
                                            <a:rPr lang="vi-VN" sz="3000" i="1">
                                              <a:latin typeface="Cambria Math"/>
                                            </a:rPr>
                                            <m:t>𝑎</m:t>
                                          </m:r>
                                        </m:sub>
                                      </m:sSub>
                                    </m:e>
                                  </m:acc>
                                  <m:r>
                                    <a:rPr lang="vi-VN" sz="3000" i="1">
                                      <a:latin typeface="Cambria Math"/>
                                    </a:rPr>
                                    <m:t>,</m:t>
                                  </m:r>
                                  <m:acc>
                                    <m:accPr>
                                      <m:chr m:val="⃗"/>
                                      <m:ctrlPr>
                                        <a:rPr lang="en-US" sz="3000" i="1">
                                          <a:latin typeface="Cambria Math"/>
                                        </a:rPr>
                                      </m:ctrlPr>
                                    </m:accPr>
                                    <m:e>
                                      <m:sSub>
                                        <m:sSubPr>
                                          <m:ctrlPr>
                                            <a:rPr lang="en-US" sz="3000" i="1">
                                              <a:latin typeface="Cambria Math"/>
                                            </a:rPr>
                                          </m:ctrlPr>
                                        </m:sSubPr>
                                        <m:e>
                                          <m:r>
                                            <a:rPr lang="vi-VN" sz="3000" i="1">
                                              <a:latin typeface="Cambria Math"/>
                                            </a:rPr>
                                            <m:t>𝑣</m:t>
                                          </m:r>
                                        </m:e>
                                        <m:sub>
                                          <m:r>
                                            <a:rPr lang="vi-VN" sz="3000" i="1">
                                              <a:latin typeface="Cambria Math"/>
                                            </a:rPr>
                                            <m:t>𝑏</m:t>
                                          </m:r>
                                        </m:sub>
                                      </m:sSub>
                                    </m:e>
                                  </m:acc>
                                </m:e>
                              </m:d>
                            </m:sub>
                          </m:sSub>
                        </m:num>
                        <m:den>
                          <m:r>
                            <a:rPr lang="vi-VN" sz="3000" i="1">
                              <a:latin typeface="Cambria Math"/>
                            </a:rPr>
                            <m:t>𝑛</m:t>
                          </m:r>
                        </m:den>
                      </m:f>
                      <m:r>
                        <a:rPr lang="vi-VN" sz="3000" i="1">
                          <a:latin typeface="Cambria Math"/>
                        </a:rPr>
                        <m:t>=1− </m:t>
                      </m:r>
                      <m:f>
                        <m:fPr>
                          <m:ctrlPr>
                            <a:rPr lang="en-US" sz="3000" i="1">
                              <a:latin typeface="Cambria Math"/>
                            </a:rPr>
                          </m:ctrlPr>
                        </m:fPr>
                        <m:num>
                          <m:r>
                            <a:rPr lang="vi-VN" sz="3000" i="1">
                              <a:latin typeface="Cambria Math"/>
                            </a:rPr>
                            <m:t>1</m:t>
                          </m:r>
                        </m:num>
                        <m:den>
                          <m:r>
                            <a:rPr lang="vi-VN" sz="3000" i="1">
                              <a:latin typeface="Cambria Math"/>
                            </a:rPr>
                            <m:t>𝑛</m:t>
                          </m:r>
                        </m:den>
                      </m:f>
                      <m:r>
                        <a:rPr lang="vi-VN" sz="3000" i="1">
                          <a:latin typeface="Cambria Math"/>
                        </a:rPr>
                        <m:t> </m:t>
                      </m:r>
                      <m:nary>
                        <m:naryPr>
                          <m:chr m:val="∑"/>
                          <m:limLoc m:val="undOvr"/>
                          <m:ctrlPr>
                            <a:rPr lang="en-US" sz="3000" i="1">
                              <a:latin typeface="Cambria Math"/>
                            </a:rPr>
                          </m:ctrlPr>
                        </m:naryPr>
                        <m:sub>
                          <m:r>
                            <a:rPr lang="vi-VN" sz="3000" i="1">
                              <a:latin typeface="Cambria Math"/>
                            </a:rPr>
                            <m:t>𝑖</m:t>
                          </m:r>
                          <m:r>
                            <a:rPr lang="vi-VN" sz="3000" i="1">
                              <a:latin typeface="Cambria Math"/>
                            </a:rPr>
                            <m:t>=1</m:t>
                          </m:r>
                        </m:sub>
                        <m:sup>
                          <m:r>
                            <a:rPr lang="vi-VN" sz="3000" i="1">
                              <a:latin typeface="Cambria Math"/>
                            </a:rPr>
                            <m:t>𝑛</m:t>
                          </m:r>
                        </m:sup>
                        <m:e>
                          <m:d>
                            <m:dPr>
                              <m:begChr m:val="|"/>
                              <m:endChr m:val="|"/>
                              <m:ctrlPr>
                                <a:rPr lang="en-US" sz="3000" i="1">
                                  <a:latin typeface="Cambria Math"/>
                                </a:rPr>
                              </m:ctrlPr>
                            </m:dPr>
                            <m:e>
                              <m:sSub>
                                <m:sSubPr>
                                  <m:ctrlPr>
                                    <a:rPr lang="en-US" sz="3000" i="1">
                                      <a:latin typeface="Cambria Math"/>
                                    </a:rPr>
                                  </m:ctrlPr>
                                </m:sSubPr>
                                <m:e>
                                  <m:r>
                                    <a:rPr lang="vi-VN" sz="3000" i="1">
                                      <a:latin typeface="Cambria Math"/>
                                    </a:rPr>
                                    <m:t>𝑤</m:t>
                                  </m:r>
                                </m:e>
                                <m:sub>
                                  <m:r>
                                    <a:rPr lang="vi-VN" sz="3000" i="1">
                                      <a:latin typeface="Cambria Math"/>
                                    </a:rPr>
                                    <m:t>𝑎𝑖</m:t>
                                  </m:r>
                                  <m:r>
                                    <a:rPr lang="vi-VN" sz="3000" i="1">
                                      <a:latin typeface="Cambria Math"/>
                                    </a:rPr>
                                    <m:t> </m:t>
                                  </m:r>
                                </m:sub>
                              </m:sSub>
                              <m:r>
                                <a:rPr lang="vi-VN" sz="3000" i="1">
                                  <a:latin typeface="Cambria Math"/>
                                </a:rPr>
                                <m:t>−</m:t>
                              </m:r>
                              <m:sSub>
                                <m:sSubPr>
                                  <m:ctrlPr>
                                    <a:rPr lang="en-US" sz="3000" i="1">
                                      <a:latin typeface="Cambria Math"/>
                                    </a:rPr>
                                  </m:ctrlPr>
                                </m:sSubPr>
                                <m:e>
                                  <m:r>
                                    <a:rPr lang="vi-VN" sz="3000" i="1">
                                      <a:latin typeface="Cambria Math"/>
                                    </a:rPr>
                                    <m:t>𝑤</m:t>
                                  </m:r>
                                </m:e>
                                <m:sub>
                                  <m:r>
                                    <a:rPr lang="vi-VN" sz="3000" i="1">
                                      <a:latin typeface="Cambria Math"/>
                                    </a:rPr>
                                    <m:t>𝑎𝑖</m:t>
                                  </m:r>
                                </m:sub>
                              </m:sSub>
                            </m:e>
                          </m:d>
                        </m:e>
                      </m:nary>
                    </m:oMath>
                  </m:oMathPara>
                </a14:m>
                <a:endParaRPr lang="en-US" sz="3000" dirty="0">
                  <a:latin typeface="+mj-lt"/>
                </a:endParaRPr>
              </a:p>
            </p:txBody>
          </p:sp>
        </mc:Choice>
        <mc:Fallback xmlns="">
          <p:sp>
            <p:nvSpPr>
              <p:cNvPr id="10" name="Rectangle 9"/>
              <p:cNvSpPr>
                <a:spLocks noRot="1" noChangeAspect="1" noMove="1" noResize="1" noEditPoints="1" noAdjustHandles="1" noChangeArrowheads="1" noChangeShapeType="1" noTextEdit="1"/>
              </p:cNvSpPr>
              <p:nvPr/>
            </p:nvSpPr>
            <p:spPr>
              <a:xfrm>
                <a:off x="-1447800" y="3835847"/>
                <a:ext cx="12115800" cy="1345753"/>
              </a:xfrm>
              <a:prstGeom prst="rect">
                <a:avLst/>
              </a:prstGeom>
              <a:blipFill rotWithShape="1">
                <a:blip r:embed="rId3"/>
                <a:stretch>
                  <a:fillRect/>
                </a:stretch>
              </a:blipFill>
            </p:spPr>
            <p:txBody>
              <a:bodyPr/>
              <a:lstStyle/>
              <a:p>
                <a:r>
                  <a:rPr lang="en-US">
                    <a:noFill/>
                  </a:rPr>
                  <a:t> </a:t>
                </a:r>
              </a:p>
            </p:txBody>
          </p:sp>
        </mc:Fallback>
      </mc:AlternateContent>
      <p:sp>
        <p:nvSpPr>
          <p:cNvPr id="11" name="TextBox 10"/>
          <p:cNvSpPr txBox="1"/>
          <p:nvPr/>
        </p:nvSpPr>
        <p:spPr>
          <a:xfrm>
            <a:off x="1752600" y="5486400"/>
            <a:ext cx="5791200" cy="369332"/>
          </a:xfrm>
          <a:prstGeom prst="rect">
            <a:avLst/>
          </a:prstGeom>
          <a:noFill/>
        </p:spPr>
        <p:txBody>
          <a:bodyPr wrap="square" rtlCol="0">
            <a:spAutoFit/>
          </a:bodyPr>
          <a:lstStyle/>
          <a:p>
            <a:pPr algn="ctr"/>
            <a:r>
              <a:rPr lang="vi-VN" b="1" dirty="0">
                <a:latin typeface="+mj-lt"/>
              </a:rPr>
              <a:t>Mức độ tương đồng giữa hai </a:t>
            </a:r>
            <a:r>
              <a:rPr lang="vi-VN" b="1" dirty="0" smtClean="0">
                <a:latin typeface="+mj-lt"/>
              </a:rPr>
              <a:t>vector</a:t>
            </a:r>
            <a:r>
              <a:rPr lang="en-US" b="1" dirty="0">
                <a:latin typeface="+mj-lt"/>
              </a:rPr>
              <a:t> </a:t>
            </a:r>
            <a:endParaRPr lang="en-US" b="1" dirty="0">
              <a:latin typeface="+mj-lt"/>
              <a:cs typeface="Times New Roman" pitchFamily="18" charset="0"/>
            </a:endParaRPr>
          </a:p>
        </p:txBody>
      </p:sp>
    </p:spTree>
    <p:extLst>
      <p:ext uri="{BB962C8B-B14F-4D97-AF65-F5344CB8AC3E}">
        <p14:creationId xmlns:p14="http://schemas.microsoft.com/office/powerpoint/2010/main" val="198631174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24</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7" name="TextBox 6"/>
          <p:cNvSpPr txBox="1"/>
          <p:nvPr/>
        </p:nvSpPr>
        <p:spPr>
          <a:xfrm>
            <a:off x="228600" y="1524000"/>
            <a:ext cx="8915400" cy="587148"/>
          </a:xfrm>
          <a:prstGeom prst="rect">
            <a:avLst/>
          </a:prstGeom>
          <a:noFill/>
        </p:spPr>
        <p:txBody>
          <a:bodyPr wrap="square" rtlCol="0">
            <a:spAutoFit/>
          </a:bodyPr>
          <a:lstStyle/>
          <a:p>
            <a:pPr>
              <a:lnSpc>
                <a:spcPct val="150000"/>
              </a:lnSpc>
            </a:pPr>
            <a:r>
              <a:rPr lang="vi-VN" sz="2400" i="1" dirty="0">
                <a:latin typeface="+mj-lt"/>
                <a:cs typeface="Times New Roman" pitchFamily="18" charset="0"/>
              </a:rPr>
              <a:t>Độ tương đồng Euclide</a:t>
            </a:r>
            <a:endParaRPr lang="en-US" sz="2400" i="1" dirty="0" smtClean="0">
              <a:latin typeface="+mj-lt"/>
              <a:cs typeface="Times New Roman" pitchFamily="18" charset="0"/>
            </a:endParaRPr>
          </a:p>
        </p:txBody>
      </p:sp>
      <mc:AlternateContent xmlns:mc="http://schemas.openxmlformats.org/markup-compatibility/2006" xmlns:a14="http://schemas.microsoft.com/office/drawing/2010/main">
        <mc:Choice Requires="a14">
          <p:sp>
            <p:nvSpPr>
              <p:cNvPr id="2066" name="Rectangle 2065"/>
              <p:cNvSpPr/>
              <p:nvPr/>
            </p:nvSpPr>
            <p:spPr>
              <a:xfrm>
                <a:off x="-609600" y="2607398"/>
                <a:ext cx="10287000" cy="18884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vi-VN" sz="3000" i="1">
                          <a:latin typeface="Cambria Math"/>
                        </a:rPr>
                        <m:t>𝑒</m:t>
                      </m:r>
                      <m:r>
                        <a:rPr lang="vi-VN" sz="3000" i="1">
                          <a:latin typeface="Cambria Math"/>
                        </a:rPr>
                        <m:t>_</m:t>
                      </m:r>
                      <m:r>
                        <a:rPr lang="vi-VN" sz="3000" i="1">
                          <a:latin typeface="Cambria Math"/>
                        </a:rPr>
                        <m:t>𝑠𝑖𝑚</m:t>
                      </m:r>
                      <m:r>
                        <a:rPr lang="vi-VN" sz="3000" i="1">
                          <a:latin typeface="Cambria Math"/>
                        </a:rPr>
                        <m:t>= 1− </m:t>
                      </m:r>
                      <m:f>
                        <m:fPr>
                          <m:ctrlPr>
                            <a:rPr lang="en-US" sz="3000" i="1">
                              <a:latin typeface="Cambria Math"/>
                            </a:rPr>
                          </m:ctrlPr>
                        </m:fPr>
                        <m:num>
                          <m:sSub>
                            <m:sSubPr>
                              <m:ctrlPr>
                                <a:rPr lang="en-US" sz="3000" i="1">
                                  <a:latin typeface="Cambria Math"/>
                                </a:rPr>
                              </m:ctrlPr>
                            </m:sSubPr>
                            <m:e>
                              <m:r>
                                <a:rPr lang="vi-VN" sz="3000" i="1">
                                  <a:latin typeface="Cambria Math"/>
                                </a:rPr>
                                <m:t>𝑒</m:t>
                              </m:r>
                              <m:r>
                                <a:rPr lang="vi-VN" sz="3000" i="1">
                                  <a:latin typeface="Cambria Math"/>
                                </a:rPr>
                                <m:t>_</m:t>
                              </m:r>
                              <m:r>
                                <a:rPr lang="vi-VN" sz="3000" i="1">
                                  <a:latin typeface="Cambria Math"/>
                                </a:rPr>
                                <m:t>𝑑𝑖𝑠𝑡</m:t>
                              </m:r>
                            </m:e>
                            <m:sub>
                              <m:r>
                                <a:rPr lang="vi-VN" sz="3000" i="1">
                                  <a:latin typeface="Cambria Math"/>
                                </a:rPr>
                                <m:t>(</m:t>
                              </m:r>
                              <m:acc>
                                <m:accPr>
                                  <m:chr m:val="⃗"/>
                                  <m:ctrlPr>
                                    <a:rPr lang="en-US" sz="3000" i="1">
                                      <a:latin typeface="Cambria Math"/>
                                    </a:rPr>
                                  </m:ctrlPr>
                                </m:accPr>
                                <m:e>
                                  <m:sSub>
                                    <m:sSubPr>
                                      <m:ctrlPr>
                                        <a:rPr lang="en-US" sz="3000" i="1">
                                          <a:latin typeface="Cambria Math"/>
                                        </a:rPr>
                                      </m:ctrlPr>
                                    </m:sSubPr>
                                    <m:e>
                                      <m:r>
                                        <a:rPr lang="vi-VN" sz="3000" i="1">
                                          <a:latin typeface="Cambria Math"/>
                                        </a:rPr>
                                        <m:t>𝑣</m:t>
                                      </m:r>
                                    </m:e>
                                    <m:sub>
                                      <m:r>
                                        <a:rPr lang="vi-VN" sz="3000" i="1">
                                          <a:latin typeface="Cambria Math"/>
                                        </a:rPr>
                                        <m:t>𝑎</m:t>
                                      </m:r>
                                    </m:sub>
                                  </m:sSub>
                                </m:e>
                              </m:acc>
                              <m:r>
                                <a:rPr lang="vi-VN" sz="3000" i="1">
                                  <a:latin typeface="Cambria Math"/>
                                </a:rPr>
                                <m:t>,</m:t>
                              </m:r>
                              <m:acc>
                                <m:accPr>
                                  <m:chr m:val="⃗"/>
                                  <m:ctrlPr>
                                    <a:rPr lang="en-US" sz="3000" i="1">
                                      <a:latin typeface="Cambria Math"/>
                                    </a:rPr>
                                  </m:ctrlPr>
                                </m:accPr>
                                <m:e>
                                  <m:sSub>
                                    <m:sSubPr>
                                      <m:ctrlPr>
                                        <a:rPr lang="en-US" sz="3000" i="1">
                                          <a:latin typeface="Cambria Math"/>
                                        </a:rPr>
                                      </m:ctrlPr>
                                    </m:sSubPr>
                                    <m:e>
                                      <m:r>
                                        <a:rPr lang="vi-VN" sz="3000" i="1">
                                          <a:latin typeface="Cambria Math"/>
                                        </a:rPr>
                                        <m:t>𝑣</m:t>
                                      </m:r>
                                    </m:e>
                                    <m:sub>
                                      <m:r>
                                        <a:rPr lang="vi-VN" sz="3000" i="1">
                                          <a:latin typeface="Cambria Math"/>
                                        </a:rPr>
                                        <m:t>𝑏</m:t>
                                      </m:r>
                                    </m:sub>
                                  </m:sSub>
                                </m:e>
                              </m:acc>
                              <m:r>
                                <a:rPr lang="vi-VN" sz="3000" i="1">
                                  <a:latin typeface="Cambria Math"/>
                                </a:rPr>
                                <m:t>)</m:t>
                              </m:r>
                            </m:sub>
                          </m:sSub>
                        </m:num>
                        <m:den>
                          <m:r>
                            <a:rPr lang="vi-VN" sz="3000" i="1">
                              <a:latin typeface="Cambria Math"/>
                            </a:rPr>
                            <m:t>𝑛</m:t>
                          </m:r>
                        </m:den>
                      </m:f>
                      <m:r>
                        <a:rPr lang="vi-VN" sz="3000" i="1">
                          <a:latin typeface="Cambria Math"/>
                        </a:rPr>
                        <m:t>=1− </m:t>
                      </m:r>
                      <m:f>
                        <m:fPr>
                          <m:ctrlPr>
                            <a:rPr lang="en-US" sz="3000" i="1">
                              <a:latin typeface="Cambria Math"/>
                            </a:rPr>
                          </m:ctrlPr>
                        </m:fPr>
                        <m:num>
                          <m:r>
                            <a:rPr lang="vi-VN" sz="3000" i="1">
                              <a:latin typeface="Cambria Math"/>
                            </a:rPr>
                            <m:t>1</m:t>
                          </m:r>
                        </m:num>
                        <m:den>
                          <m:r>
                            <a:rPr lang="vi-VN" sz="3000" i="1">
                              <a:latin typeface="Cambria Math"/>
                            </a:rPr>
                            <m:t>𝑛</m:t>
                          </m:r>
                        </m:den>
                      </m:f>
                      <m:r>
                        <a:rPr lang="vi-VN" sz="3000" i="1">
                          <a:latin typeface="Cambria Math"/>
                        </a:rPr>
                        <m:t> </m:t>
                      </m:r>
                      <m:rad>
                        <m:radPr>
                          <m:degHide m:val="on"/>
                          <m:ctrlPr>
                            <a:rPr lang="en-US" sz="3000" i="1">
                              <a:latin typeface="Cambria Math"/>
                            </a:rPr>
                          </m:ctrlPr>
                        </m:radPr>
                        <m:deg/>
                        <m:e>
                          <m:nary>
                            <m:naryPr>
                              <m:chr m:val="∑"/>
                              <m:limLoc m:val="undOvr"/>
                              <m:ctrlPr>
                                <a:rPr lang="en-US" sz="3000" i="1">
                                  <a:latin typeface="Cambria Math"/>
                                </a:rPr>
                              </m:ctrlPr>
                            </m:naryPr>
                            <m:sub>
                              <m:r>
                                <a:rPr lang="vi-VN" sz="3000" i="1">
                                  <a:latin typeface="Cambria Math"/>
                                </a:rPr>
                                <m:t>𝑖</m:t>
                              </m:r>
                              <m:r>
                                <a:rPr lang="vi-VN" sz="3000" i="1">
                                  <a:latin typeface="Cambria Math"/>
                                </a:rPr>
                                <m:t>=1</m:t>
                              </m:r>
                            </m:sub>
                            <m:sup>
                              <m:r>
                                <a:rPr lang="vi-VN" sz="3000" i="1">
                                  <a:latin typeface="Cambria Math"/>
                                </a:rPr>
                                <m:t>𝑛</m:t>
                              </m:r>
                            </m:sup>
                            <m:e>
                              <m:sSup>
                                <m:sSupPr>
                                  <m:ctrlPr>
                                    <a:rPr lang="en-US" sz="3000" i="1">
                                      <a:latin typeface="Cambria Math"/>
                                    </a:rPr>
                                  </m:ctrlPr>
                                </m:sSupPr>
                                <m:e>
                                  <m:sSub>
                                    <m:sSubPr>
                                      <m:ctrlPr>
                                        <a:rPr lang="en-US" sz="3000" i="1">
                                          <a:latin typeface="Cambria Math"/>
                                        </a:rPr>
                                      </m:ctrlPr>
                                    </m:sSubPr>
                                    <m:e>
                                      <m:r>
                                        <a:rPr lang="vi-VN" sz="3000" i="1">
                                          <a:latin typeface="Cambria Math"/>
                                        </a:rPr>
                                        <m:t>(</m:t>
                                      </m:r>
                                      <m:r>
                                        <a:rPr lang="vi-VN" sz="3000" i="1">
                                          <a:latin typeface="Cambria Math"/>
                                        </a:rPr>
                                        <m:t>𝑤</m:t>
                                      </m:r>
                                    </m:e>
                                    <m:sub>
                                      <m:r>
                                        <a:rPr lang="vi-VN" sz="3000" i="1">
                                          <a:latin typeface="Cambria Math"/>
                                        </a:rPr>
                                        <m:t>𝑎𝑖</m:t>
                                      </m:r>
                                      <m:r>
                                        <a:rPr lang="vi-VN" sz="3000" i="1">
                                          <a:latin typeface="Cambria Math"/>
                                        </a:rPr>
                                        <m:t> </m:t>
                                      </m:r>
                                    </m:sub>
                                  </m:sSub>
                                  <m:r>
                                    <a:rPr lang="vi-VN" sz="3000" i="1">
                                      <a:latin typeface="Cambria Math"/>
                                    </a:rPr>
                                    <m:t>−</m:t>
                                  </m:r>
                                  <m:sSub>
                                    <m:sSubPr>
                                      <m:ctrlPr>
                                        <a:rPr lang="en-US" sz="3000" i="1">
                                          <a:latin typeface="Cambria Math"/>
                                        </a:rPr>
                                      </m:ctrlPr>
                                    </m:sSubPr>
                                    <m:e>
                                      <m:r>
                                        <a:rPr lang="vi-VN" sz="3000" i="1">
                                          <a:latin typeface="Cambria Math"/>
                                        </a:rPr>
                                        <m:t>𝑤</m:t>
                                      </m:r>
                                    </m:e>
                                    <m:sub>
                                      <m:r>
                                        <a:rPr lang="vi-VN" sz="3000" i="1">
                                          <a:latin typeface="Cambria Math"/>
                                        </a:rPr>
                                        <m:t>𝑎𝑖</m:t>
                                      </m:r>
                                    </m:sub>
                                  </m:sSub>
                                  <m:r>
                                    <a:rPr lang="vi-VN" sz="3000" i="1">
                                      <a:latin typeface="Cambria Math"/>
                                    </a:rPr>
                                    <m:t>)</m:t>
                                  </m:r>
                                </m:e>
                                <m:sup>
                                  <m:r>
                                    <a:rPr lang="vi-VN" sz="3000" i="1">
                                      <a:latin typeface="Cambria Math"/>
                                    </a:rPr>
                                    <m:t>2</m:t>
                                  </m:r>
                                </m:sup>
                              </m:sSup>
                            </m:e>
                          </m:nary>
                        </m:e>
                      </m:rad>
                    </m:oMath>
                  </m:oMathPara>
                </a14:m>
                <a:endParaRPr lang="en-US" sz="3000" dirty="0">
                  <a:latin typeface="+mj-lt"/>
                </a:endParaRPr>
              </a:p>
            </p:txBody>
          </p:sp>
        </mc:Choice>
        <mc:Fallback xmlns="">
          <p:sp>
            <p:nvSpPr>
              <p:cNvPr id="2066" name="Rectangle 2065"/>
              <p:cNvSpPr>
                <a:spLocks noRot="1" noChangeAspect="1" noMove="1" noResize="1" noEditPoints="1" noAdjustHandles="1" noChangeArrowheads="1" noChangeShapeType="1" noTextEdit="1"/>
              </p:cNvSpPr>
              <p:nvPr/>
            </p:nvSpPr>
            <p:spPr>
              <a:xfrm>
                <a:off x="-609600" y="2607398"/>
                <a:ext cx="10287000" cy="1888402"/>
              </a:xfrm>
              <a:prstGeom prst="rect">
                <a:avLst/>
              </a:prstGeom>
              <a:blipFill rotWithShape="1">
                <a:blip r:embed="rId3"/>
                <a:stretch>
                  <a:fillRect/>
                </a:stretch>
              </a:blipFill>
            </p:spPr>
            <p:txBody>
              <a:bodyPr/>
              <a:lstStyle/>
              <a:p>
                <a:r>
                  <a:rPr lang="en-US">
                    <a:noFill/>
                  </a:rPr>
                  <a:t> </a:t>
                </a:r>
              </a:p>
            </p:txBody>
          </p:sp>
        </mc:Fallback>
      </mc:AlternateContent>
      <p:sp>
        <p:nvSpPr>
          <p:cNvPr id="55" name="TextBox 54"/>
          <p:cNvSpPr txBox="1"/>
          <p:nvPr/>
        </p:nvSpPr>
        <p:spPr>
          <a:xfrm>
            <a:off x="1752600" y="5486400"/>
            <a:ext cx="5791200" cy="369332"/>
          </a:xfrm>
          <a:prstGeom prst="rect">
            <a:avLst/>
          </a:prstGeom>
          <a:noFill/>
        </p:spPr>
        <p:txBody>
          <a:bodyPr wrap="square" rtlCol="0">
            <a:spAutoFit/>
          </a:bodyPr>
          <a:lstStyle/>
          <a:p>
            <a:pPr algn="ctr"/>
            <a:r>
              <a:rPr lang="vi-VN" b="1" dirty="0">
                <a:latin typeface="+mj-lt"/>
              </a:rPr>
              <a:t>Mức độ tương đồng giữa hai </a:t>
            </a:r>
            <a:r>
              <a:rPr lang="vi-VN" b="1" dirty="0" smtClean="0">
                <a:latin typeface="+mj-lt"/>
              </a:rPr>
              <a:t>vector</a:t>
            </a:r>
            <a:r>
              <a:rPr lang="en-US" b="1" dirty="0">
                <a:latin typeface="+mj-lt"/>
              </a:rPr>
              <a:t> </a:t>
            </a:r>
            <a:endParaRPr lang="en-US" b="1" dirty="0">
              <a:latin typeface="+mj-lt"/>
              <a:cs typeface="Times New Roman" pitchFamily="18" charset="0"/>
            </a:endParaRPr>
          </a:p>
        </p:txBody>
      </p:sp>
    </p:spTree>
    <p:extLst>
      <p:ext uri="{BB962C8B-B14F-4D97-AF65-F5344CB8AC3E}">
        <p14:creationId xmlns:p14="http://schemas.microsoft.com/office/powerpoint/2010/main" val="167971491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25</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nghiên cứu khác</a:t>
            </a:r>
            <a:endParaRPr lang="en-US" sz="2800" b="1" dirty="0">
              <a:latin typeface="Times New Roman" pitchFamily="18" charset="0"/>
              <a:cs typeface="Times New Roman" pitchFamily="18" charset="0"/>
            </a:endParaRPr>
          </a:p>
        </p:txBody>
      </p:sp>
      <p:sp>
        <p:nvSpPr>
          <p:cNvPr id="7" name="TextBox 6"/>
          <p:cNvSpPr txBox="1"/>
          <p:nvPr/>
        </p:nvSpPr>
        <p:spPr>
          <a:xfrm>
            <a:off x="228600" y="1524000"/>
            <a:ext cx="8915400" cy="1780296"/>
          </a:xfrm>
          <a:prstGeom prst="rect">
            <a:avLst/>
          </a:prstGeom>
          <a:noFill/>
        </p:spPr>
        <p:txBody>
          <a:bodyPr wrap="square" rtlCol="0">
            <a:spAutoFit/>
          </a:bodyPr>
          <a:lstStyle/>
          <a:p>
            <a:pPr marL="342900" indent="-342900">
              <a:lnSpc>
                <a:spcPct val="250000"/>
              </a:lnSpc>
              <a:buFont typeface="Wingdings" pitchFamily="2" charset="2"/>
              <a:buChar char="v"/>
            </a:pPr>
            <a:r>
              <a:rPr lang="en-US" sz="2400" dirty="0" smtClean="0">
                <a:latin typeface="Times New Roman" pitchFamily="18" charset="0"/>
                <a:cs typeface="Times New Roman" pitchFamily="18" charset="0"/>
              </a:rPr>
              <a:t>Tách từ</a:t>
            </a:r>
          </a:p>
          <a:p>
            <a:pPr marL="342900" indent="-342900">
              <a:lnSpc>
                <a:spcPct val="250000"/>
              </a:lnSpc>
              <a:buFont typeface="Wingdings" pitchFamily="2" charset="2"/>
              <a:buChar char="v"/>
            </a:pPr>
            <a:r>
              <a:rPr lang="en-US" sz="2400" dirty="0" smtClean="0">
                <a:latin typeface="Times New Roman" pitchFamily="18" charset="0"/>
                <a:cs typeface="Times New Roman" pitchFamily="18" charset="0"/>
              </a:rPr>
              <a:t>Loại bỏ hư từ</a:t>
            </a:r>
          </a:p>
        </p:txBody>
      </p:sp>
    </p:spTree>
    <p:extLst>
      <p:ext uri="{BB962C8B-B14F-4D97-AF65-F5344CB8AC3E}">
        <p14:creationId xmlns:p14="http://schemas.microsoft.com/office/powerpoint/2010/main" val="968015067"/>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Đặt</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Vấn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26</a:t>
            </a:r>
            <a:endParaRPr lang="en-US" sz="13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19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47"/>
                                        </p:tgtEl>
                                        <p:attrNameLst>
                                          <p:attrName>r</p:attrName>
                                        </p:attrNameLst>
                                      </p:cBhvr>
                                    </p:animRot>
                                    <p:animRot by="-240000">
                                      <p:cBhvr>
                                        <p:cTn id="57" dur="200" fill="hold">
                                          <p:stCondLst>
                                            <p:cond delay="200"/>
                                          </p:stCondLst>
                                        </p:cTn>
                                        <p:tgtEl>
                                          <p:spTgt spid="47"/>
                                        </p:tgtEl>
                                        <p:attrNameLst>
                                          <p:attrName>r</p:attrName>
                                        </p:attrNameLst>
                                      </p:cBhvr>
                                    </p:animRot>
                                    <p:animRot by="240000">
                                      <p:cBhvr>
                                        <p:cTn id="58" dur="200" fill="hold">
                                          <p:stCondLst>
                                            <p:cond delay="400"/>
                                          </p:stCondLst>
                                        </p:cTn>
                                        <p:tgtEl>
                                          <p:spTgt spid="47"/>
                                        </p:tgtEl>
                                        <p:attrNameLst>
                                          <p:attrName>r</p:attrName>
                                        </p:attrNameLst>
                                      </p:cBhvr>
                                    </p:animRot>
                                    <p:animRot by="-240000">
                                      <p:cBhvr>
                                        <p:cTn id="59" dur="200" fill="hold">
                                          <p:stCondLst>
                                            <p:cond delay="600"/>
                                          </p:stCondLst>
                                        </p:cTn>
                                        <p:tgtEl>
                                          <p:spTgt spid="47"/>
                                        </p:tgtEl>
                                        <p:attrNameLst>
                                          <p:attrName>r</p:attrName>
                                        </p:attrNameLst>
                                      </p:cBhvr>
                                    </p:animRot>
                                    <p:animRot by="120000">
                                      <p:cBhvr>
                                        <p:cTn id="60" dur="200" fill="hold">
                                          <p:stCondLst>
                                            <p:cond delay="800"/>
                                          </p:stCondLst>
                                        </p:cTn>
                                        <p:tgtEl>
                                          <p:spTgt spid="47"/>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51"/>
                                        </p:tgtEl>
                                        <p:attrNameLst>
                                          <p:attrName>r</p:attrName>
                                        </p:attrNameLst>
                                      </p:cBhvr>
                                    </p:animRot>
                                    <p:animRot by="-240000">
                                      <p:cBhvr>
                                        <p:cTn id="63" dur="200" fill="hold">
                                          <p:stCondLst>
                                            <p:cond delay="200"/>
                                          </p:stCondLst>
                                        </p:cTn>
                                        <p:tgtEl>
                                          <p:spTgt spid="51"/>
                                        </p:tgtEl>
                                        <p:attrNameLst>
                                          <p:attrName>r</p:attrName>
                                        </p:attrNameLst>
                                      </p:cBhvr>
                                    </p:animRot>
                                    <p:animRot by="240000">
                                      <p:cBhvr>
                                        <p:cTn id="64" dur="200" fill="hold">
                                          <p:stCondLst>
                                            <p:cond delay="400"/>
                                          </p:stCondLst>
                                        </p:cTn>
                                        <p:tgtEl>
                                          <p:spTgt spid="51"/>
                                        </p:tgtEl>
                                        <p:attrNameLst>
                                          <p:attrName>r</p:attrName>
                                        </p:attrNameLst>
                                      </p:cBhvr>
                                    </p:animRot>
                                    <p:animRot by="-240000">
                                      <p:cBhvr>
                                        <p:cTn id="65" dur="200" fill="hold">
                                          <p:stCondLst>
                                            <p:cond delay="600"/>
                                          </p:stCondLst>
                                        </p:cTn>
                                        <p:tgtEl>
                                          <p:spTgt spid="51"/>
                                        </p:tgtEl>
                                        <p:attrNameLst>
                                          <p:attrName>r</p:attrName>
                                        </p:attrNameLst>
                                      </p:cBhvr>
                                    </p:animRot>
                                    <p:animRot by="120000">
                                      <p:cBhvr>
                                        <p:cTn id="66" dur="200" fill="hold">
                                          <p:stCondLst>
                                            <p:cond delay="80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7" grpId="1"/>
      <p:bldP spid="48" grpId="0"/>
      <p:bldP spid="49" grpId="0"/>
      <p:bldP spid="50" grpId="0"/>
      <p:bldP spid="51" grpId="0"/>
      <p:bldP spid="51" grpId="1"/>
      <p:bldP spid="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27</a:t>
            </a:r>
            <a:endParaRPr lang="en-US" sz="1400" b="1" dirty="0">
              <a:latin typeface="Arial" panose="020B0604020202020204" pitchFamily="34" charset="0"/>
              <a:cs typeface="Arial" panose="020B0604020202020204" pitchFamily="34"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Dữ liệu thực nghiệm</a:t>
            </a:r>
            <a:endParaRPr lang="en-US" sz="2800" b="1" dirty="0">
              <a:latin typeface="Times New Roman" pitchFamily="18" charset="0"/>
              <a:cs typeface="Times New Roman" pitchFamily="18" charset="0"/>
            </a:endParaRPr>
          </a:p>
        </p:txBody>
      </p:sp>
      <p:sp>
        <p:nvSpPr>
          <p:cNvPr id="2" name="Rectangle 1"/>
          <p:cNvSpPr/>
          <p:nvPr/>
        </p:nvSpPr>
        <p:spPr>
          <a:xfrm>
            <a:off x="228599" y="1720840"/>
            <a:ext cx="8146143" cy="3693319"/>
          </a:xfrm>
          <a:prstGeom prst="rect">
            <a:avLst/>
          </a:prstGeom>
        </p:spPr>
        <p:txBody>
          <a:bodyPr wrap="square">
            <a:spAutoFit/>
          </a:bodyPr>
          <a:lstStyle/>
          <a:p>
            <a:pPr marL="457200" indent="-457200">
              <a:lnSpc>
                <a:spcPct val="150000"/>
              </a:lnSpc>
              <a:buFont typeface="Wingdings" pitchFamily="2" charset="2"/>
              <a:buChar char="v"/>
            </a:pPr>
            <a:r>
              <a:rPr lang="en-US" sz="2600" dirty="0" smtClean="0">
                <a:latin typeface="Times New Roman" pitchFamily="18" charset="0"/>
                <a:ea typeface="Tahoma" pitchFamily="34" charset="0"/>
                <a:cs typeface="Times New Roman" pitchFamily="18" charset="0"/>
              </a:rPr>
              <a:t> </a:t>
            </a:r>
            <a:r>
              <a:rPr lang="vi-VN" sz="2600" dirty="0" smtClean="0">
                <a:latin typeface="Times New Roman" pitchFamily="18" charset="0"/>
                <a:ea typeface="Tahoma" pitchFamily="34" charset="0"/>
                <a:cs typeface="Times New Roman" pitchFamily="18" charset="0"/>
              </a:rPr>
              <a:t>Dữ </a:t>
            </a:r>
            <a:r>
              <a:rPr lang="vi-VN" sz="2600" dirty="0">
                <a:latin typeface="Times New Roman" pitchFamily="18" charset="0"/>
                <a:ea typeface="Tahoma" pitchFamily="34" charset="0"/>
                <a:cs typeface="Times New Roman" pitchFamily="18" charset="0"/>
              </a:rPr>
              <a:t>liệu thực nghiệm </a:t>
            </a:r>
            <a:r>
              <a:rPr lang="en-US" sz="2600" dirty="0" smtClean="0">
                <a:latin typeface="Times New Roman" pitchFamily="18" charset="0"/>
                <a:ea typeface="Tahoma" pitchFamily="34" charset="0"/>
                <a:cs typeface="Times New Roman" pitchFamily="18" charset="0"/>
              </a:rPr>
              <a:t>được</a:t>
            </a:r>
            <a:r>
              <a:rPr lang="vi-VN" sz="2600" dirty="0" smtClean="0">
                <a:latin typeface="Times New Roman" pitchFamily="18" charset="0"/>
                <a:ea typeface="Tahoma" pitchFamily="34" charset="0"/>
                <a:cs typeface="Times New Roman" pitchFamily="18" charset="0"/>
              </a:rPr>
              <a:t> </a:t>
            </a:r>
            <a:r>
              <a:rPr lang="vi-VN" sz="2600" dirty="0">
                <a:latin typeface="Times New Roman" pitchFamily="18" charset="0"/>
                <a:ea typeface="Tahoma" pitchFamily="34" charset="0"/>
                <a:cs typeface="Times New Roman" pitchFamily="18" charset="0"/>
              </a:rPr>
              <a:t>tổng hợp </a:t>
            </a:r>
            <a:r>
              <a:rPr lang="en-US" sz="2600" dirty="0" smtClean="0">
                <a:latin typeface="Times New Roman" pitchFamily="18" charset="0"/>
                <a:ea typeface="Tahoma" pitchFamily="34" charset="0"/>
                <a:cs typeface="Times New Roman" pitchFamily="18" charset="0"/>
              </a:rPr>
              <a:t>từ </a:t>
            </a:r>
            <a:r>
              <a:rPr lang="vi-VN" sz="2600" dirty="0" smtClean="0">
                <a:latin typeface="Times New Roman" pitchFamily="18" charset="0"/>
                <a:ea typeface="Tahoma" pitchFamily="34" charset="0"/>
                <a:cs typeface="Times New Roman" pitchFamily="18" charset="0"/>
              </a:rPr>
              <a:t>ý </a:t>
            </a:r>
            <a:r>
              <a:rPr lang="vi-VN" sz="2600" dirty="0">
                <a:latin typeface="Times New Roman" pitchFamily="18" charset="0"/>
                <a:ea typeface="Tahoma" pitchFamily="34" charset="0"/>
                <a:cs typeface="Times New Roman" pitchFamily="18" charset="0"/>
              </a:rPr>
              <a:t>kiến đánh giá chất lượng giảng viên trong học kì I năm học 2016-2017 của Trường Đại học Công Nghệ TP. Hồ Chí Minh. </a:t>
            </a:r>
            <a:endParaRPr lang="en-US" sz="2600" dirty="0" smtClean="0">
              <a:latin typeface="Times New Roman" pitchFamily="18" charset="0"/>
              <a:ea typeface="Tahoma" pitchFamily="34" charset="0"/>
              <a:cs typeface="Times New Roman" pitchFamily="18" charset="0"/>
            </a:endParaRPr>
          </a:p>
          <a:p>
            <a:pPr marL="457200" indent="-457200">
              <a:lnSpc>
                <a:spcPct val="150000"/>
              </a:lnSpc>
              <a:buFont typeface="Wingdings" pitchFamily="2" charset="2"/>
              <a:buChar char="v"/>
            </a:pPr>
            <a:r>
              <a:rPr lang="en-US" sz="2600" dirty="0">
                <a:latin typeface="Times New Roman" pitchFamily="18" charset="0"/>
                <a:ea typeface="Tahoma" pitchFamily="34" charset="0"/>
                <a:cs typeface="Times New Roman" pitchFamily="18" charset="0"/>
              </a:rPr>
              <a:t> </a:t>
            </a:r>
            <a:r>
              <a:rPr lang="vi-VN" sz="2600" dirty="0" smtClean="0">
                <a:latin typeface="Times New Roman" pitchFamily="18" charset="0"/>
                <a:ea typeface="Tahoma" pitchFamily="34" charset="0"/>
                <a:cs typeface="Times New Roman" pitchFamily="18" charset="0"/>
              </a:rPr>
              <a:t>Tập </a:t>
            </a:r>
            <a:r>
              <a:rPr lang="vi-VN" sz="2600" dirty="0">
                <a:latin typeface="Times New Roman" pitchFamily="18" charset="0"/>
                <a:ea typeface="Tahoma" pitchFamily="34" charset="0"/>
                <a:cs typeface="Times New Roman" pitchFamily="18" charset="0"/>
              </a:rPr>
              <a:t>dữ liệu trích xuất gồm 1.000 dữ liệu trong đó bao gồm 500 dữ liệu thể hiện ý kiến tích cực (positive) và 500 dữ liệu tiêu cực (negative</a:t>
            </a:r>
            <a:r>
              <a:rPr lang="vi-VN" sz="2600" dirty="0" smtClean="0">
                <a:latin typeface="Times New Roman" pitchFamily="18" charset="0"/>
                <a:ea typeface="Tahoma" pitchFamily="34" charset="0"/>
                <a:cs typeface="Times New Roman" pitchFamily="18" charset="0"/>
              </a:rPr>
              <a:t>).</a:t>
            </a:r>
            <a:endParaRPr lang="en-US" sz="26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36647385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Giới Thiệu Tổng Quan</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5180312"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Thực Nghiệm Và Đánh Giá</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5132228"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
        <p:nvSpPr>
          <p:cNvPr id="53" name="Oval 52"/>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3330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33"/>
                                        </p:tgtEl>
                                        <p:attrNameLst>
                                          <p:attrName>r</p:attrName>
                                        </p:attrNameLst>
                                      </p:cBhvr>
                                    </p:animRot>
                                    <p:animRot by="-240000">
                                      <p:cBhvr>
                                        <p:cTn id="57" dur="200" fill="hold">
                                          <p:stCondLst>
                                            <p:cond delay="200"/>
                                          </p:stCondLst>
                                        </p:cTn>
                                        <p:tgtEl>
                                          <p:spTgt spid="33"/>
                                        </p:tgtEl>
                                        <p:attrNameLst>
                                          <p:attrName>r</p:attrName>
                                        </p:attrNameLst>
                                      </p:cBhvr>
                                    </p:animRot>
                                    <p:animRot by="240000">
                                      <p:cBhvr>
                                        <p:cTn id="58" dur="200" fill="hold">
                                          <p:stCondLst>
                                            <p:cond delay="400"/>
                                          </p:stCondLst>
                                        </p:cTn>
                                        <p:tgtEl>
                                          <p:spTgt spid="33"/>
                                        </p:tgtEl>
                                        <p:attrNameLst>
                                          <p:attrName>r</p:attrName>
                                        </p:attrNameLst>
                                      </p:cBhvr>
                                    </p:animRot>
                                    <p:animRot by="-240000">
                                      <p:cBhvr>
                                        <p:cTn id="59" dur="200" fill="hold">
                                          <p:stCondLst>
                                            <p:cond delay="600"/>
                                          </p:stCondLst>
                                        </p:cTn>
                                        <p:tgtEl>
                                          <p:spTgt spid="33"/>
                                        </p:tgtEl>
                                        <p:attrNameLst>
                                          <p:attrName>r</p:attrName>
                                        </p:attrNameLst>
                                      </p:cBhvr>
                                    </p:animRot>
                                    <p:animRot by="120000">
                                      <p:cBhvr>
                                        <p:cTn id="60" dur="200" fill="hold">
                                          <p:stCondLst>
                                            <p:cond delay="800"/>
                                          </p:stCondLst>
                                        </p:cTn>
                                        <p:tgtEl>
                                          <p:spTgt spid="33"/>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34"/>
                                        </p:tgtEl>
                                        <p:attrNameLst>
                                          <p:attrName>r</p:attrName>
                                        </p:attrNameLst>
                                      </p:cBhvr>
                                    </p:animRot>
                                    <p:animRot by="-240000">
                                      <p:cBhvr>
                                        <p:cTn id="63" dur="200" fill="hold">
                                          <p:stCondLst>
                                            <p:cond delay="200"/>
                                          </p:stCondLst>
                                        </p:cTn>
                                        <p:tgtEl>
                                          <p:spTgt spid="34"/>
                                        </p:tgtEl>
                                        <p:attrNameLst>
                                          <p:attrName>r</p:attrName>
                                        </p:attrNameLst>
                                      </p:cBhvr>
                                    </p:animRot>
                                    <p:animRot by="240000">
                                      <p:cBhvr>
                                        <p:cTn id="64" dur="200" fill="hold">
                                          <p:stCondLst>
                                            <p:cond delay="400"/>
                                          </p:stCondLst>
                                        </p:cTn>
                                        <p:tgtEl>
                                          <p:spTgt spid="34"/>
                                        </p:tgtEl>
                                        <p:attrNameLst>
                                          <p:attrName>r</p:attrName>
                                        </p:attrNameLst>
                                      </p:cBhvr>
                                    </p:animRot>
                                    <p:animRot by="-240000">
                                      <p:cBhvr>
                                        <p:cTn id="65" dur="200" fill="hold">
                                          <p:stCondLst>
                                            <p:cond delay="600"/>
                                          </p:stCondLst>
                                        </p:cTn>
                                        <p:tgtEl>
                                          <p:spTgt spid="34"/>
                                        </p:tgtEl>
                                        <p:attrNameLst>
                                          <p:attrName>r</p:attrName>
                                        </p:attrNameLst>
                                      </p:cBhvr>
                                    </p:animRot>
                                    <p:animRot by="120000">
                                      <p:cBhvr>
                                        <p:cTn id="66" dur="200" fill="hold">
                                          <p:stCondLst>
                                            <p:cond delay="800"/>
                                          </p:stCondLst>
                                        </p:cTn>
                                        <p:tgtEl>
                                          <p:spTgt spid="34"/>
                                        </p:tgtEl>
                                        <p:attrNameLst>
                                          <p:attrName>r</p:attrName>
                                        </p:attrNameLst>
                                      </p:cBhvr>
                                    </p:animRot>
                                  </p:childTnLst>
                                </p:cTn>
                              </p:par>
                              <p:par>
                                <p:cTn id="67" presetID="32" presetClass="emph" presetSubtype="0" fill="hold" grpId="1" nodeType="withEffect">
                                  <p:stCondLst>
                                    <p:cond delay="0"/>
                                  </p:stCondLst>
                                  <p:childTnLst>
                                    <p:animRot by="120000">
                                      <p:cBhvr>
                                        <p:cTn id="68" dur="100" fill="hold">
                                          <p:stCondLst>
                                            <p:cond delay="0"/>
                                          </p:stCondLst>
                                        </p:cTn>
                                        <p:tgtEl>
                                          <p:spTgt spid="45"/>
                                        </p:tgtEl>
                                        <p:attrNameLst>
                                          <p:attrName>r</p:attrName>
                                        </p:attrNameLst>
                                      </p:cBhvr>
                                    </p:animRot>
                                    <p:animRot by="-240000">
                                      <p:cBhvr>
                                        <p:cTn id="69" dur="200" fill="hold">
                                          <p:stCondLst>
                                            <p:cond delay="200"/>
                                          </p:stCondLst>
                                        </p:cTn>
                                        <p:tgtEl>
                                          <p:spTgt spid="45"/>
                                        </p:tgtEl>
                                        <p:attrNameLst>
                                          <p:attrName>r</p:attrName>
                                        </p:attrNameLst>
                                      </p:cBhvr>
                                    </p:animRot>
                                    <p:animRot by="240000">
                                      <p:cBhvr>
                                        <p:cTn id="70" dur="200" fill="hold">
                                          <p:stCondLst>
                                            <p:cond delay="400"/>
                                          </p:stCondLst>
                                        </p:cTn>
                                        <p:tgtEl>
                                          <p:spTgt spid="45"/>
                                        </p:tgtEl>
                                        <p:attrNameLst>
                                          <p:attrName>r</p:attrName>
                                        </p:attrNameLst>
                                      </p:cBhvr>
                                    </p:animRot>
                                    <p:animRot by="-240000">
                                      <p:cBhvr>
                                        <p:cTn id="71" dur="200" fill="hold">
                                          <p:stCondLst>
                                            <p:cond delay="600"/>
                                          </p:stCondLst>
                                        </p:cTn>
                                        <p:tgtEl>
                                          <p:spTgt spid="45"/>
                                        </p:tgtEl>
                                        <p:attrNameLst>
                                          <p:attrName>r</p:attrName>
                                        </p:attrNameLst>
                                      </p:cBhvr>
                                    </p:animRot>
                                    <p:animRot by="120000">
                                      <p:cBhvr>
                                        <p:cTn id="72" dur="200" fill="hold">
                                          <p:stCondLst>
                                            <p:cond delay="800"/>
                                          </p:stCondLst>
                                        </p:cTn>
                                        <p:tgtEl>
                                          <p:spTgt spid="45"/>
                                        </p:tgtEl>
                                        <p:attrNameLst>
                                          <p:attrName>r</p:attrName>
                                        </p:attrNameLst>
                                      </p:cBhvr>
                                    </p:animRot>
                                  </p:childTnLst>
                                </p:cTn>
                              </p:par>
                              <p:par>
                                <p:cTn id="73" presetID="32" presetClass="emph" presetSubtype="0" fill="hold" grpId="1" nodeType="withEffect">
                                  <p:stCondLst>
                                    <p:cond delay="0"/>
                                  </p:stCondLst>
                                  <p:childTnLst>
                                    <p:animRot by="120000">
                                      <p:cBhvr>
                                        <p:cTn id="74" dur="100" fill="hold">
                                          <p:stCondLst>
                                            <p:cond delay="0"/>
                                          </p:stCondLst>
                                        </p:cTn>
                                        <p:tgtEl>
                                          <p:spTgt spid="49"/>
                                        </p:tgtEl>
                                        <p:attrNameLst>
                                          <p:attrName>r</p:attrName>
                                        </p:attrNameLst>
                                      </p:cBhvr>
                                    </p:animRot>
                                    <p:animRot by="-240000">
                                      <p:cBhvr>
                                        <p:cTn id="75" dur="200" fill="hold">
                                          <p:stCondLst>
                                            <p:cond delay="200"/>
                                          </p:stCondLst>
                                        </p:cTn>
                                        <p:tgtEl>
                                          <p:spTgt spid="49"/>
                                        </p:tgtEl>
                                        <p:attrNameLst>
                                          <p:attrName>r</p:attrName>
                                        </p:attrNameLst>
                                      </p:cBhvr>
                                    </p:animRot>
                                    <p:animRot by="240000">
                                      <p:cBhvr>
                                        <p:cTn id="76" dur="200" fill="hold">
                                          <p:stCondLst>
                                            <p:cond delay="400"/>
                                          </p:stCondLst>
                                        </p:cTn>
                                        <p:tgtEl>
                                          <p:spTgt spid="49"/>
                                        </p:tgtEl>
                                        <p:attrNameLst>
                                          <p:attrName>r</p:attrName>
                                        </p:attrNameLst>
                                      </p:cBhvr>
                                    </p:animRot>
                                    <p:animRot by="-240000">
                                      <p:cBhvr>
                                        <p:cTn id="77" dur="200" fill="hold">
                                          <p:stCondLst>
                                            <p:cond delay="600"/>
                                          </p:stCondLst>
                                        </p:cTn>
                                        <p:tgtEl>
                                          <p:spTgt spid="49"/>
                                        </p:tgtEl>
                                        <p:attrNameLst>
                                          <p:attrName>r</p:attrName>
                                        </p:attrNameLst>
                                      </p:cBhvr>
                                    </p:animRot>
                                    <p:animRot by="120000">
                                      <p:cBhvr>
                                        <p:cTn id="78"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5" grpId="0" animBg="1"/>
      <p:bldP spid="39" grpId="0" animBg="1"/>
      <p:bldP spid="40" grpId="0" animBg="1"/>
      <p:bldP spid="41" grpId="0" animBg="1"/>
      <p:bldP spid="42" grpId="0" animBg="1"/>
      <p:bldP spid="43" grpId="0" animBg="1"/>
      <p:bldP spid="45" grpId="0"/>
      <p:bldP spid="45" grpId="1"/>
      <p:bldP spid="46" grpId="0"/>
      <p:bldP spid="47" grpId="0"/>
      <p:bldP spid="48" grpId="0"/>
      <p:bldP spid="49" grpId="0"/>
      <p:bldP spid="49" grpId="1"/>
      <p:bldP spid="50" grpId="0"/>
      <p:bldP spid="51" grpId="0"/>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28</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533399" y="1219200"/>
            <a:ext cx="8382001" cy="2862322"/>
          </a:xfrm>
          <a:prstGeom prst="rect">
            <a:avLst/>
          </a:prstGeom>
        </p:spPr>
        <p:txBody>
          <a:bodyPr wrap="square">
            <a:spAutoFit/>
          </a:bodyPr>
          <a:lstStyle/>
          <a:p>
            <a:pPr>
              <a:lnSpc>
                <a:spcPct val="250000"/>
              </a:lnSpc>
            </a:pPr>
            <a:r>
              <a:rPr lang="vi-VN" sz="2400" dirty="0">
                <a:latin typeface="+mj-lt"/>
              </a:rPr>
              <a:t>Bộ phân lớp cảm xúc sẽ chia nhỏ thành hai giai đoạn bao gồm: </a:t>
            </a:r>
            <a:endParaRPr lang="en-US" sz="2400" dirty="0" smtClean="0">
              <a:latin typeface="+mj-lt"/>
            </a:endParaRPr>
          </a:p>
          <a:p>
            <a:pPr marL="342900" indent="-342900">
              <a:lnSpc>
                <a:spcPct val="250000"/>
              </a:lnSpc>
              <a:buFont typeface="Wingdings" pitchFamily="2" charset="2"/>
              <a:buChar char="v"/>
            </a:pPr>
            <a:r>
              <a:rPr lang="en-US" sz="2400" dirty="0">
                <a:latin typeface="+mj-lt"/>
              </a:rPr>
              <a:t>G</a:t>
            </a:r>
            <a:r>
              <a:rPr lang="vi-VN" sz="2400" dirty="0" smtClean="0">
                <a:latin typeface="+mj-lt"/>
              </a:rPr>
              <a:t>iai </a:t>
            </a:r>
            <a:r>
              <a:rPr lang="vi-VN" sz="2400" dirty="0">
                <a:latin typeface="+mj-lt"/>
              </a:rPr>
              <a:t>đoạn huấn luyện mô hình (training), </a:t>
            </a:r>
            <a:endParaRPr lang="en-US" sz="2400" dirty="0" smtClean="0">
              <a:latin typeface="+mj-lt"/>
            </a:endParaRPr>
          </a:p>
          <a:p>
            <a:pPr marL="342900" indent="-342900">
              <a:lnSpc>
                <a:spcPct val="250000"/>
              </a:lnSpc>
              <a:buFont typeface="Wingdings" pitchFamily="2" charset="2"/>
              <a:buChar char="v"/>
            </a:pPr>
            <a:r>
              <a:rPr lang="en-US" sz="2400" dirty="0">
                <a:latin typeface="+mj-lt"/>
              </a:rPr>
              <a:t>G</a:t>
            </a:r>
            <a:r>
              <a:rPr lang="vi-VN" sz="2400" dirty="0" smtClean="0">
                <a:latin typeface="+mj-lt"/>
              </a:rPr>
              <a:t>iai </a:t>
            </a:r>
            <a:r>
              <a:rPr lang="vi-VN" sz="2400" dirty="0">
                <a:latin typeface="+mj-lt"/>
              </a:rPr>
              <a:t>đoạn kiểm tra mô hình (test)</a:t>
            </a:r>
            <a:endParaRPr lang="en-US" sz="2400" dirty="0">
              <a:latin typeface="+mj-lt"/>
            </a:endParaRPr>
          </a:p>
        </p:txBody>
      </p:sp>
    </p:spTree>
    <p:extLst>
      <p:ext uri="{BB962C8B-B14F-4D97-AF65-F5344CB8AC3E}">
        <p14:creationId xmlns:p14="http://schemas.microsoft.com/office/powerpoint/2010/main" val="208969118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29</a:t>
            </a:r>
            <a:endParaRPr lang="en-US" sz="1400" b="1"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57200" y="1371600"/>
            <a:ext cx="8001000" cy="4191000"/>
          </a:xfrm>
          <a:prstGeom prst="rect">
            <a:avLst/>
          </a:prstGeom>
        </p:spPr>
      </p:pic>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huấn luyện bộ phân lớp</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783613253"/>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30</a:t>
            </a:r>
            <a:endParaRPr lang="en-US" sz="1400" b="1" dirty="0">
              <a:latin typeface="Arial" panose="020B0604020202020204" pitchFamily="34" charset="0"/>
              <a:cs typeface="Arial" panose="020B0604020202020204" pitchFamily="34" charset="0"/>
            </a:endParaRPr>
          </a:p>
        </p:txBody>
      </p:sp>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kiểm tra bộ phân lớp</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533400" y="1524000"/>
            <a:ext cx="8077199" cy="4267200"/>
          </a:xfrm>
          <a:prstGeom prst="rect">
            <a:avLst/>
          </a:prstGeom>
        </p:spPr>
      </p:pic>
    </p:spTree>
    <p:extLst>
      <p:ext uri="{BB962C8B-B14F-4D97-AF65-F5344CB8AC3E}">
        <p14:creationId xmlns:p14="http://schemas.microsoft.com/office/powerpoint/2010/main" val="3632198346"/>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31</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40788420"/>
              </p:ext>
            </p:extLst>
          </p:nvPr>
        </p:nvGraphicFramePr>
        <p:xfrm>
          <a:off x="228600" y="1143001"/>
          <a:ext cx="8534400" cy="5105399"/>
        </p:xfrm>
        <a:graphic>
          <a:graphicData uri="http://schemas.openxmlformats.org/drawingml/2006/table">
            <a:tbl>
              <a:tblPr firstRow="1" firstCol="1" bandRow="1">
                <a:tableStyleId>{5940675A-B579-460E-94D1-54222C63F5DA}</a:tableStyleId>
              </a:tblPr>
              <a:tblGrid>
                <a:gridCol w="7620000"/>
                <a:gridCol w="914400"/>
              </a:tblGrid>
              <a:tr h="708508">
                <a:tc>
                  <a:txBody>
                    <a:bodyPr/>
                    <a:lstStyle/>
                    <a:p>
                      <a:pPr marL="0" marR="0" algn="just">
                        <a:lnSpc>
                          <a:spcPct val="150000"/>
                        </a:lnSpc>
                        <a:spcBef>
                          <a:spcPts val="600"/>
                        </a:spcBef>
                        <a:spcAft>
                          <a:spcPts val="0"/>
                        </a:spcAft>
                      </a:pPr>
                      <a:r>
                        <a:rPr lang="vi-VN" sz="1600" dirty="0">
                          <a:effectLst/>
                        </a:rPr>
                        <a:t>giảng_viên dạy dễ hiểu trừ điểm khá gắt nghỉ một buổi trừ điểm trong khi phải học buổi</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a:effectLst/>
                        </a:rPr>
                        <a:t>thầy gắt quá cho tập_thể_lực xong là không học nổi nữa</a:t>
                      </a:r>
                      <a:endParaRPr lang="en-US" sz="160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dirty="0">
                          <a:effectLst/>
                        </a:rPr>
                        <a:t>thầy_nói_chuyện khó nghe giảng bài không hiểu</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dạy toàn lên đứng nói một_mình không quan_tâm sinh_viên bắt sinh_viên làm theo như_khỉ</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334070">
                <a:tc>
                  <a:txBody>
                    <a:bodyPr/>
                    <a:lstStyle/>
                    <a:p>
                      <a:pPr marL="0" marR="0">
                        <a:lnSpc>
                          <a:spcPct val="150000"/>
                        </a:lnSpc>
                        <a:spcBef>
                          <a:spcPts val="600"/>
                        </a:spcBef>
                        <a:spcAft>
                          <a:spcPts val="0"/>
                        </a:spcAft>
                      </a:pPr>
                      <a:r>
                        <a:rPr lang="vi-VN" sz="1600">
                          <a:effectLst/>
                        </a:rPr>
                        <a:t>thấy rất nhiệt_tình và vui_tính</a:t>
                      </a:r>
                      <a:endParaRPr lang="en-US" sz="160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tich_cuc</a:t>
                      </a:r>
                      <a:endParaRPr lang="en-US" sz="160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cô có_thể điểm_danh thư_thả thời_gian cho sinh_viên cũng vì nhiều lí_do khác nhau mà nhiều sinh_viên không_thể đến đúng</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425209">
                <a:tc>
                  <a:txBody>
                    <a:bodyPr/>
                    <a:lstStyle/>
                    <a:p>
                      <a:pPr marL="0" marR="0">
                        <a:lnSpc>
                          <a:spcPct val="150000"/>
                        </a:lnSpc>
                        <a:spcBef>
                          <a:spcPts val="600"/>
                        </a:spcBef>
                        <a:spcAft>
                          <a:spcPts val="0"/>
                        </a:spcAft>
                      </a:pPr>
                      <a:r>
                        <a:rPr lang="vi-VN" sz="1600" dirty="0">
                          <a:effectLst/>
                        </a:rPr>
                        <a:t>sắp_xếp lịch bù khá nhiều nhờ giảng_viên khác dạy thế</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Dữ liệu sau khi được tiền xử lý và gán nhãn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31013671"/>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32</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31649587"/>
              </p:ext>
            </p:extLst>
          </p:nvPr>
        </p:nvGraphicFramePr>
        <p:xfrm>
          <a:off x="304803" y="985225"/>
          <a:ext cx="8458199" cy="5296326"/>
        </p:xfrm>
        <a:graphic>
          <a:graphicData uri="http://schemas.openxmlformats.org/drawingml/2006/table">
            <a:tbl>
              <a:tblPr firstRow="1" firstCol="1" bandRow="1">
                <a:tableStyleId>{5940675A-B579-460E-94D1-54222C63F5DA}</a:tableStyleId>
              </a:tblPr>
              <a:tblGrid>
                <a:gridCol w="751840"/>
                <a:gridCol w="939799"/>
                <a:gridCol w="751840"/>
                <a:gridCol w="751840"/>
                <a:gridCol w="751840"/>
                <a:gridCol w="751840"/>
                <a:gridCol w="751840"/>
                <a:gridCol w="751840"/>
                <a:gridCol w="751840"/>
                <a:gridCol w="751840"/>
                <a:gridCol w="751840"/>
              </a:tblGrid>
              <a:tr h="225406">
                <a:tc rowSpan="2">
                  <a:txBody>
                    <a:bodyPr/>
                    <a:lstStyle/>
                    <a:p>
                      <a:pPr marL="0" marR="0" algn="ctr">
                        <a:lnSpc>
                          <a:spcPct val="150000"/>
                        </a:lnSpc>
                        <a:spcBef>
                          <a:spcPts val="0"/>
                        </a:spcBef>
                        <a:spcAft>
                          <a:spcPts val="0"/>
                        </a:spcAft>
                      </a:pPr>
                      <a:r>
                        <a:rPr lang="vi-VN" sz="1200" b="1" dirty="0">
                          <a:effectLst/>
                          <a:latin typeface="+mj-lt"/>
                        </a:rPr>
                        <a:t>Lần chạy</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Thuật toán</a:t>
                      </a:r>
                      <a:endParaRPr lang="en-US" sz="1200" b="1">
                        <a:effectLst/>
                        <a:latin typeface="+mj-lt"/>
                        <a:ea typeface="Times New Roman"/>
                      </a:endParaRPr>
                    </a:p>
                  </a:txBody>
                  <a:tcPr marL="68580" marR="68580" marT="0" marB="0"/>
                </a:tc>
                <a:tc gridSpan="3">
                  <a:txBody>
                    <a:bodyPr/>
                    <a:lstStyle/>
                    <a:p>
                      <a:pPr marL="0" marR="0" algn="ctr">
                        <a:lnSpc>
                          <a:spcPct val="150000"/>
                        </a:lnSpc>
                        <a:spcBef>
                          <a:spcPts val="0"/>
                        </a:spcBef>
                        <a:spcAft>
                          <a:spcPts val="0"/>
                        </a:spcAft>
                      </a:pPr>
                      <a:r>
                        <a:rPr lang="vi-VN" sz="1200" b="1">
                          <a:effectLst/>
                          <a:latin typeface="+mj-lt"/>
                        </a:rPr>
                        <a:t>Phân lớp tích cực</a:t>
                      </a:r>
                      <a:endParaRPr lang="en-US" sz="1200" b="1">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vi-VN" sz="1200" b="1">
                          <a:effectLst/>
                          <a:latin typeface="+mj-lt"/>
                        </a:rPr>
                        <a:t>Phân lớp tiêu cực</a:t>
                      </a:r>
                      <a:endParaRPr lang="en-US" sz="1200" b="1">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vi-VN" sz="1200" b="1">
                          <a:effectLst/>
                          <a:latin typeface="+mj-lt"/>
                        </a:rPr>
                        <a:t>Độ chính xác</a:t>
                      </a:r>
                      <a:endParaRPr lang="en-US" sz="1200" b="1">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Độ bao phủ</a:t>
                      </a:r>
                      <a:endParaRPr lang="en-US" sz="1200" b="1">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F1</a:t>
                      </a:r>
                      <a:endParaRPr lang="en-US" sz="1200" b="1">
                        <a:effectLst/>
                        <a:latin typeface="+mj-lt"/>
                        <a:ea typeface="Times New Roman"/>
                      </a:endParaRPr>
                    </a:p>
                  </a:txBody>
                  <a:tcPr marL="68580" marR="68580" marT="0" marB="0"/>
                </a:tc>
              </a:tr>
              <a:tr h="5058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vi-VN" sz="1200" b="1">
                          <a:effectLst/>
                          <a:latin typeface="+mj-lt"/>
                        </a:rPr>
                        <a:t>Độ chính xác</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F1</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chính xác</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dirty="0">
                          <a:effectLst/>
                          <a:latin typeface="+mj-lt"/>
                        </a:rPr>
                        <a:t>F1</a:t>
                      </a:r>
                      <a:endParaRPr lang="en-US" sz="1200" b="1" dirty="0">
                        <a:effectLst/>
                        <a:latin typeface="+mj-lt"/>
                        <a:ea typeface="Times New Roman"/>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r>
              <a:tr h="411992">
                <a:tc>
                  <a:txBody>
                    <a:bodyPr/>
                    <a:lstStyle/>
                    <a:p>
                      <a:pPr marL="0" marR="0" algn="ctr">
                        <a:lnSpc>
                          <a:spcPct val="150000"/>
                        </a:lnSpc>
                        <a:spcBef>
                          <a:spcPts val="0"/>
                        </a:spcBef>
                        <a:spcAft>
                          <a:spcPts val="0"/>
                        </a:spcAft>
                      </a:pPr>
                      <a:r>
                        <a:rPr lang="vi-VN" sz="1200" b="1">
                          <a:effectLst/>
                          <a:latin typeface="+mj-lt"/>
                        </a:rPr>
                        <a:t>1</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0.66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0.89</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0.87</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0.62</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1400" b="1">
                          <a:effectLst/>
                          <a:latin typeface="+mj-lt"/>
                        </a:rPr>
                        <a:t>0.75</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0.74</a:t>
                      </a:r>
                      <a:endParaRPr lang="en-US" sz="1400" b="1">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2</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3</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0.82</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4</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0.83</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5</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6</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0.82</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7</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0.87</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8</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9</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0.64</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0.70</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10</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r>
              <a:tr h="411992">
                <a:tc gridSpan="2">
                  <a:txBody>
                    <a:bodyPr/>
                    <a:lstStyle/>
                    <a:p>
                      <a:pPr marL="0" marR="0" algn="ctr">
                        <a:lnSpc>
                          <a:spcPct val="150000"/>
                        </a:lnSpc>
                        <a:spcBef>
                          <a:spcPts val="0"/>
                        </a:spcBef>
                        <a:spcAft>
                          <a:spcPts val="0"/>
                        </a:spcAft>
                      </a:pPr>
                      <a:r>
                        <a:rPr lang="vi-VN" sz="1200" b="1" dirty="0">
                          <a:effectLst/>
                          <a:latin typeface="+mj-lt"/>
                        </a:rPr>
                        <a:t>Trung bình</a:t>
                      </a:r>
                      <a:endParaRPr lang="en-US" sz="1200" b="1" dirty="0">
                        <a:effectLst/>
                        <a:latin typeface="+mj-lt"/>
                        <a:ea typeface="Times New Roman"/>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0"/>
                        </a:spcAft>
                      </a:pPr>
                      <a:r>
                        <a:rPr lang="vi-VN" sz="1400" b="1">
                          <a:effectLst/>
                          <a:latin typeface="+mj-lt"/>
                        </a:rPr>
                        <a:t>0.76</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0.81</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Kết quả thực nghiệm bộ phân lớp với SVM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682822272"/>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33</a:t>
            </a:r>
            <a:endParaRPr lang="en-US" sz="1400" b="1" dirty="0">
              <a:latin typeface="Arial" panose="020B0604020202020204" pitchFamily="34" charset="0"/>
              <a:cs typeface="Arial" panose="020B0604020202020204" pitchFamily="34" charset="0"/>
            </a:endParaRPr>
          </a:p>
        </p:txBody>
      </p:sp>
      <p:graphicFrame>
        <p:nvGraphicFramePr>
          <p:cNvPr id="5" name="Chart 4"/>
          <p:cNvGraphicFramePr/>
          <p:nvPr>
            <p:extLst>
              <p:ext uri="{D42A27DB-BD31-4B8C-83A1-F6EECF244321}">
                <p14:modId xmlns:p14="http://schemas.microsoft.com/office/powerpoint/2010/main" val="922799748"/>
              </p:ext>
            </p:extLst>
          </p:nvPr>
        </p:nvGraphicFramePr>
        <p:xfrm>
          <a:off x="609600" y="1219200"/>
          <a:ext cx="7848600"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phân lớp cảm </a:t>
            </a:r>
            <a:r>
              <a:rPr lang="vi-VN" sz="2000" b="1" dirty="0" smtClean="0">
                <a:latin typeface="+mj-lt"/>
              </a:rPr>
              <a:t>xúc</a:t>
            </a:r>
            <a:endParaRPr lang="en-US" sz="2000" b="1" dirty="0">
              <a:latin typeface="+mj-lt"/>
              <a:cs typeface="Times New Roman" pitchFamily="18" charset="0"/>
            </a:endParaRPr>
          </a:p>
        </p:txBody>
      </p:sp>
    </p:spTree>
    <p:extLst>
      <p:ext uri="{BB962C8B-B14F-4D97-AF65-F5344CB8AC3E}">
        <p14:creationId xmlns:p14="http://schemas.microsoft.com/office/powerpoint/2010/main" val="336505924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34</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32437560"/>
              </p:ext>
            </p:extLst>
          </p:nvPr>
        </p:nvGraphicFramePr>
        <p:xfrm>
          <a:off x="609599" y="1219200"/>
          <a:ext cx="7765143" cy="4047210"/>
        </p:xfrm>
        <a:graphic>
          <a:graphicData uri="http://schemas.openxmlformats.org/drawingml/2006/table">
            <a:tbl>
              <a:tblPr firstRow="1" firstCol="1" bandRow="1">
                <a:tableStyleId>{5940675A-B579-460E-94D1-54222C63F5DA}</a:tableStyleId>
              </a:tblPr>
              <a:tblGrid>
                <a:gridCol w="1411844"/>
                <a:gridCol w="2353073"/>
                <a:gridCol w="1817132"/>
                <a:gridCol w="1091547"/>
                <a:gridCol w="1091547"/>
              </a:tblGrid>
              <a:tr h="405218">
                <a:tc>
                  <a:txBody>
                    <a:bodyPr/>
                    <a:lstStyle/>
                    <a:p>
                      <a:pPr marL="0" marR="0" algn="ctr">
                        <a:lnSpc>
                          <a:spcPct val="150000"/>
                        </a:lnSpc>
                        <a:spcBef>
                          <a:spcPts val="600"/>
                        </a:spcBef>
                        <a:spcAft>
                          <a:spcPts val="0"/>
                        </a:spcAft>
                      </a:pPr>
                      <a:r>
                        <a:rPr lang="vi-VN" sz="2400">
                          <a:effectLst/>
                          <a:latin typeface="+mj-lt"/>
                        </a:rPr>
                        <a:t>Lần chạy</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Thuật toán</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P</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R</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F1</a:t>
                      </a:r>
                      <a:endParaRPr lang="en-US" sz="240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1</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a:effectLst/>
                        <a:latin typeface="+mj-lt"/>
                        <a:ea typeface="Times New Roman"/>
                      </a:endParaRPr>
                    </a:p>
                  </a:txBody>
                  <a:tcPr marL="68580" marR="68580" marT="0" marB="0"/>
                </a:tc>
                <a:tc>
                  <a:txBody>
                    <a:bodyPr/>
                    <a:lstStyle/>
                    <a:p>
                      <a:pPr marL="0" marR="0">
                        <a:lnSpc>
                          <a:spcPct val="150000"/>
                        </a:lnSpc>
                        <a:spcBef>
                          <a:spcPts val="600"/>
                        </a:spcBef>
                        <a:spcAft>
                          <a:spcPts val="0"/>
                        </a:spcAft>
                      </a:pPr>
                      <a:r>
                        <a:rPr lang="vi-VN" sz="2400">
                          <a:effectLst/>
                          <a:latin typeface="+mj-lt"/>
                        </a:rPr>
                        <a:t>0.77</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2</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3</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4</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0.76</a:t>
                      </a:r>
                      <a:endParaRPr lang="en-US" sz="240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5</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a:t>
            </a:r>
            <a:r>
              <a:rPr lang="en-US" sz="2000" b="1" dirty="0" smtClean="0">
                <a:latin typeface="+mj-lt"/>
              </a:rPr>
              <a:t>trong 5 lần chạy</a:t>
            </a:r>
            <a:endParaRPr lang="en-US" sz="2000" b="1" dirty="0">
              <a:latin typeface="+mj-lt"/>
              <a:cs typeface="Times New Roman" pitchFamily="18" charset="0"/>
            </a:endParaRPr>
          </a:p>
        </p:txBody>
      </p:sp>
    </p:spTree>
    <p:extLst>
      <p:ext uri="{BB962C8B-B14F-4D97-AF65-F5344CB8AC3E}">
        <p14:creationId xmlns:p14="http://schemas.microsoft.com/office/powerpoint/2010/main" val="1706971650"/>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35</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61463120"/>
              </p:ext>
            </p:extLst>
          </p:nvPr>
        </p:nvGraphicFramePr>
        <p:xfrm>
          <a:off x="533399" y="1219200"/>
          <a:ext cx="7924800" cy="3733801"/>
        </p:xfrm>
        <a:graphic>
          <a:graphicData uri="http://schemas.openxmlformats.org/drawingml/2006/table">
            <a:tbl>
              <a:tblPr firstRow="1" firstCol="1" bandRow="1">
                <a:tableStyleId>{5940675A-B579-460E-94D1-54222C63F5DA}</a:tableStyleId>
              </a:tblPr>
              <a:tblGrid>
                <a:gridCol w="2416034"/>
                <a:gridCol w="2335195"/>
                <a:gridCol w="2129187"/>
                <a:gridCol w="1044384"/>
              </a:tblGrid>
              <a:tr h="1260109">
                <a:tc>
                  <a:txBody>
                    <a:bodyPr/>
                    <a:lstStyle/>
                    <a:p>
                      <a:pPr marL="0" marR="0">
                        <a:lnSpc>
                          <a:spcPct val="150000"/>
                        </a:lnSpc>
                        <a:spcBef>
                          <a:spcPts val="0"/>
                        </a:spcBef>
                        <a:spcAft>
                          <a:spcPts val="0"/>
                        </a:spcAft>
                      </a:pPr>
                      <a:r>
                        <a:rPr lang="vi-VN" sz="2400" b="1" dirty="0">
                          <a:effectLst/>
                          <a:latin typeface="+mj-lt"/>
                        </a:rPr>
                        <a:t>Phương pháp</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chính xác</a:t>
                      </a:r>
                      <a:endParaRPr lang="en-US" sz="2400" b="1">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bao phủ</a:t>
                      </a:r>
                      <a:endParaRPr lang="en-US" sz="2400" b="1">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dirty="0">
                          <a:effectLst/>
                          <a:latin typeface="+mj-lt"/>
                        </a:rPr>
                        <a:t>F1</a:t>
                      </a:r>
                      <a:endParaRPr lang="en-US" sz="2400" b="1"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SVM</a:t>
                      </a:r>
                      <a:endParaRPr lang="en-US" sz="2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Naïve Bayes</a:t>
                      </a:r>
                      <a:endParaRPr lang="en-US" sz="2400" b="1">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0.83</a:t>
                      </a:r>
                      <a:endParaRPr lang="en-US" sz="240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0.83</a:t>
                      </a:r>
                      <a:endParaRPr lang="en-US" sz="240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0.83</a:t>
                      </a:r>
                      <a:endParaRPr lang="en-US" sz="240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dirty="0">
                          <a:effectLst/>
                          <a:latin typeface="+mj-lt"/>
                        </a:rPr>
                        <a:t>Decision Tree</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dirty="0">
                          <a:effectLst/>
                          <a:latin typeface="+mj-lt"/>
                        </a:rPr>
                        <a:t>0.79</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5943600"/>
            <a:ext cx="6019800" cy="400110"/>
          </a:xfrm>
          <a:prstGeom prst="rect">
            <a:avLst/>
          </a:prstGeom>
          <a:noFill/>
        </p:spPr>
        <p:txBody>
          <a:bodyPr wrap="square" rtlCol="0">
            <a:spAutoFit/>
          </a:bodyPr>
          <a:lstStyle/>
          <a:p>
            <a:pPr algn="ctr"/>
            <a:r>
              <a:rPr lang="vi-VN" sz="2000" b="1" dirty="0">
                <a:latin typeface="+mj-lt"/>
              </a:rPr>
              <a:t>So sánh độ hiệu quả giữa các phương pháp phân lớp</a:t>
            </a:r>
            <a:endParaRPr lang="en-US" sz="2000" b="1" dirty="0">
              <a:latin typeface="+mj-lt"/>
              <a:cs typeface="Times New Roman" pitchFamily="18" charset="0"/>
            </a:endParaRPr>
          </a:p>
        </p:txBody>
      </p:sp>
    </p:spTree>
    <p:extLst>
      <p:ext uri="{BB962C8B-B14F-4D97-AF65-F5344CB8AC3E}">
        <p14:creationId xmlns:p14="http://schemas.microsoft.com/office/powerpoint/2010/main" val="1633523249"/>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36</a:t>
            </a:r>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1143000" y="5943600"/>
            <a:ext cx="67056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Bảng s</a:t>
            </a:r>
            <a:r>
              <a:rPr lang="vi-VN" sz="2000" b="1" dirty="0" smtClean="0">
                <a:latin typeface="Times New Roman" pitchFamily="18" charset="0"/>
                <a:cs typeface="Times New Roman" pitchFamily="18" charset="0"/>
              </a:rPr>
              <a:t>o </a:t>
            </a:r>
            <a:r>
              <a:rPr lang="vi-VN" sz="2000" b="1" dirty="0">
                <a:latin typeface="Times New Roman" pitchFamily="18" charset="0"/>
                <a:cs typeface="Times New Roman" pitchFamily="18" charset="0"/>
              </a:rPr>
              <a:t>sánh độ hiệu quả giữa các phương pháp phân lớp</a:t>
            </a:r>
            <a:endParaRPr lang="en-US" sz="2000" b="1" dirty="0">
              <a:latin typeface="Times New Roman" pitchFamily="18" charset="0"/>
              <a:cs typeface="Times New Roman" pitchFamily="18" charset="0"/>
            </a:endParaRPr>
          </a:p>
        </p:txBody>
      </p:sp>
      <p:graphicFrame>
        <p:nvGraphicFramePr>
          <p:cNvPr id="10" name="Chart 9"/>
          <p:cNvGraphicFramePr/>
          <p:nvPr>
            <p:extLst>
              <p:ext uri="{D42A27DB-BD31-4B8C-83A1-F6EECF244321}">
                <p14:modId xmlns:p14="http://schemas.microsoft.com/office/powerpoint/2010/main" val="1474112951"/>
              </p:ext>
            </p:extLst>
          </p:nvPr>
        </p:nvGraphicFramePr>
        <p:xfrm>
          <a:off x="381000" y="1066800"/>
          <a:ext cx="80772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7773601"/>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37</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81000" y="1676400"/>
            <a:ext cx="7924800" cy="3416320"/>
          </a:xfrm>
          <a:prstGeom prst="rect">
            <a:avLst/>
          </a:prstGeom>
        </p:spPr>
        <p:txBody>
          <a:bodyPr wrap="square">
            <a:spAutoFit/>
          </a:bodyPr>
          <a:lstStyle/>
          <a:p>
            <a:pPr marL="342900" indent="-342900">
              <a:lnSpc>
                <a:spcPct val="150000"/>
              </a:lnSpc>
              <a:buFont typeface="Wingdings" pitchFamily="2" charset="2"/>
              <a:buChar char="q"/>
            </a:pPr>
            <a:r>
              <a:rPr lang="en-US" sz="2400" dirty="0">
                <a:latin typeface="Times New Roman" pitchFamily="18" charset="0"/>
                <a:cs typeface="Times New Roman" pitchFamily="18" charset="0"/>
              </a:rPr>
              <a:t>X</a:t>
            </a:r>
            <a:r>
              <a:rPr lang="vi-VN" sz="2400" dirty="0" smtClean="0">
                <a:latin typeface="Times New Roman" pitchFamily="18" charset="0"/>
                <a:cs typeface="Times New Roman" pitchFamily="18" charset="0"/>
              </a:rPr>
              <a:t>ây </a:t>
            </a:r>
            <a:r>
              <a:rPr lang="vi-VN" sz="2400" dirty="0">
                <a:latin typeface="Times New Roman" pitchFamily="18" charset="0"/>
                <a:cs typeface="Times New Roman" pitchFamily="18" charset="0"/>
              </a:rPr>
              <a:t>dựng được một bộ phân lớp ý kiến đánh giá với độ chính xác lên tới </a:t>
            </a:r>
            <a:r>
              <a:rPr lang="vi-VN" sz="2400" b="1" dirty="0">
                <a:latin typeface="Times New Roman" pitchFamily="18" charset="0"/>
                <a:cs typeface="Times New Roman" pitchFamily="18" charset="0"/>
              </a:rPr>
              <a:t>83</a:t>
            </a:r>
            <a:r>
              <a:rPr lang="vi-VN" sz="2400" b="1"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marL="342900" indent="-342900">
              <a:lnSpc>
                <a:spcPct val="150000"/>
              </a:lnSpc>
              <a:buFont typeface="Wingdings" pitchFamily="2" charset="2"/>
              <a:buChar char="q"/>
            </a:pP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q"/>
            </a:pPr>
            <a:r>
              <a:rPr lang="en-US" sz="2400" dirty="0">
                <a:latin typeface="Times New Roman" pitchFamily="18" charset="0"/>
                <a:cs typeface="Times New Roman" pitchFamily="18" charset="0"/>
              </a:rPr>
              <a:t>S</a:t>
            </a:r>
            <a:r>
              <a:rPr lang="vi-VN" sz="2400" dirty="0" smtClean="0">
                <a:latin typeface="Times New Roman" pitchFamily="18" charset="0"/>
                <a:cs typeface="Times New Roman" pitchFamily="18" charset="0"/>
              </a:rPr>
              <a:t>o sánh </a:t>
            </a:r>
            <a:r>
              <a:rPr lang="vi-VN" sz="2400" dirty="0">
                <a:latin typeface="Times New Roman" pitchFamily="18" charset="0"/>
                <a:cs typeface="Times New Roman" pitchFamily="18" charset="0"/>
              </a:rPr>
              <a:t>một số phương pháp phân lớp </a:t>
            </a:r>
            <a:r>
              <a:rPr lang="vi-VN" sz="2400" dirty="0" smtClean="0">
                <a:latin typeface="Times New Roman" pitchFamily="18" charset="0"/>
                <a:cs typeface="Times New Roman" pitchFamily="18" charset="0"/>
              </a:rPr>
              <a:t>trên </a:t>
            </a:r>
            <a:r>
              <a:rPr lang="vi-VN" sz="2400" dirty="0">
                <a:latin typeface="Times New Roman" pitchFamily="18" charset="0"/>
                <a:cs typeface="Times New Roman" pitchFamily="18" charset="0"/>
              </a:rPr>
              <a:t>cùng tập dữ liệu từ đó làm cơ sở lý thuyết tham khảo cho các nghiên cứu liên quan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11" name="TextBox 10"/>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27234493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966655"/>
            <a:ext cx="8686800" cy="5632311"/>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Ngày nay việc thu thập  ý kiến, cảm xúc phản hồi đánh giá của con người trong trong các vấn đề là một việc rất phổ biến mà dựa vào đó ta có thể đưa ra những đánh giá, nhận xét cho các vấn đề liên quan.</a:t>
            </a:r>
          </a:p>
          <a:p>
            <a:pPr marL="342900" indent="-342900">
              <a:lnSpc>
                <a:spcPct val="150000"/>
              </a:lnSpc>
              <a:buFont typeface="Wingdings" pitchFamily="2" charset="2"/>
              <a:buChar char="v"/>
            </a:pPr>
            <a:r>
              <a:rPr lang="vi-VN" sz="2400" smtClean="0">
                <a:latin typeface="Times New Roman" pitchFamily="18" charset="0"/>
                <a:cs typeface="Times New Roman" pitchFamily="18" charset="0"/>
              </a:rPr>
              <a:t>Một vài lĩnh vực phổ biến cho việc thu thập và sử dụng ý kiến phản hồi như :</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Kinh nghiệm cá nhân và ý kiến đánh giá, diễn đàn, blog,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Nhận xét về bài viết, vấn đề, chủ đề, bài đánh giá,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Thông tin phản hồi sản phẩm tại các trang bán hàng trực tuyến</a:t>
            </a:r>
            <a:endParaRPr lang="vi-VN" sz="2400" dirty="0">
              <a:latin typeface="Times New Roman" pitchFamily="18" charset="0"/>
              <a:cs typeface="Times New Roman" pitchFamily="18" charset="0"/>
            </a:endParaRPr>
          </a:p>
        </p:txBody>
      </p:sp>
      <p:sp>
        <p:nvSpPr>
          <p:cNvPr id="5" name="Oval 4"/>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2</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97678"/>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Đặt</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Vấn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38</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824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48"/>
                                        </p:tgtEl>
                                        <p:attrNameLst>
                                          <p:attrName>r</p:attrName>
                                        </p:attrNameLst>
                                      </p:cBhvr>
                                    </p:animRot>
                                    <p:animRot by="-240000">
                                      <p:cBhvr>
                                        <p:cTn id="57" dur="200" fill="hold">
                                          <p:stCondLst>
                                            <p:cond delay="200"/>
                                          </p:stCondLst>
                                        </p:cTn>
                                        <p:tgtEl>
                                          <p:spTgt spid="48"/>
                                        </p:tgtEl>
                                        <p:attrNameLst>
                                          <p:attrName>r</p:attrName>
                                        </p:attrNameLst>
                                      </p:cBhvr>
                                    </p:animRot>
                                    <p:animRot by="240000">
                                      <p:cBhvr>
                                        <p:cTn id="58" dur="200" fill="hold">
                                          <p:stCondLst>
                                            <p:cond delay="400"/>
                                          </p:stCondLst>
                                        </p:cTn>
                                        <p:tgtEl>
                                          <p:spTgt spid="48"/>
                                        </p:tgtEl>
                                        <p:attrNameLst>
                                          <p:attrName>r</p:attrName>
                                        </p:attrNameLst>
                                      </p:cBhvr>
                                    </p:animRot>
                                    <p:animRot by="-240000">
                                      <p:cBhvr>
                                        <p:cTn id="59" dur="200" fill="hold">
                                          <p:stCondLst>
                                            <p:cond delay="600"/>
                                          </p:stCondLst>
                                        </p:cTn>
                                        <p:tgtEl>
                                          <p:spTgt spid="48"/>
                                        </p:tgtEl>
                                        <p:attrNameLst>
                                          <p:attrName>r</p:attrName>
                                        </p:attrNameLst>
                                      </p:cBhvr>
                                    </p:animRot>
                                    <p:animRot by="120000">
                                      <p:cBhvr>
                                        <p:cTn id="60" dur="200" fill="hold">
                                          <p:stCondLst>
                                            <p:cond delay="800"/>
                                          </p:stCondLst>
                                        </p:cTn>
                                        <p:tgtEl>
                                          <p:spTgt spid="48"/>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52"/>
                                        </p:tgtEl>
                                        <p:attrNameLst>
                                          <p:attrName>r</p:attrName>
                                        </p:attrNameLst>
                                      </p:cBhvr>
                                    </p:animRot>
                                    <p:animRot by="-240000">
                                      <p:cBhvr>
                                        <p:cTn id="63" dur="200" fill="hold">
                                          <p:stCondLst>
                                            <p:cond delay="200"/>
                                          </p:stCondLst>
                                        </p:cTn>
                                        <p:tgtEl>
                                          <p:spTgt spid="52"/>
                                        </p:tgtEl>
                                        <p:attrNameLst>
                                          <p:attrName>r</p:attrName>
                                        </p:attrNameLst>
                                      </p:cBhvr>
                                    </p:animRot>
                                    <p:animRot by="240000">
                                      <p:cBhvr>
                                        <p:cTn id="64" dur="200" fill="hold">
                                          <p:stCondLst>
                                            <p:cond delay="400"/>
                                          </p:stCondLst>
                                        </p:cTn>
                                        <p:tgtEl>
                                          <p:spTgt spid="52"/>
                                        </p:tgtEl>
                                        <p:attrNameLst>
                                          <p:attrName>r</p:attrName>
                                        </p:attrNameLst>
                                      </p:cBhvr>
                                    </p:animRot>
                                    <p:animRot by="-240000">
                                      <p:cBhvr>
                                        <p:cTn id="65" dur="200" fill="hold">
                                          <p:stCondLst>
                                            <p:cond delay="600"/>
                                          </p:stCondLst>
                                        </p:cTn>
                                        <p:tgtEl>
                                          <p:spTgt spid="52"/>
                                        </p:tgtEl>
                                        <p:attrNameLst>
                                          <p:attrName>r</p:attrName>
                                        </p:attrNameLst>
                                      </p:cBhvr>
                                    </p:animRot>
                                    <p:animRot by="120000">
                                      <p:cBhvr>
                                        <p:cTn id="66" dur="200" fill="hold">
                                          <p:stCondLst>
                                            <p:cond delay="800"/>
                                          </p:stCondLst>
                                        </p:cTn>
                                        <p:tgtEl>
                                          <p:spTgt spid="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8" grpId="0"/>
      <p:bldP spid="48" grpId="1"/>
      <p:bldP spid="49" grpId="0"/>
      <p:bldP spid="50" grpId="0"/>
      <p:bldP spid="51" grpId="0"/>
      <p:bldP spid="52" grpId="0"/>
      <p:bldP spid="52"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39</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77370" y="1590020"/>
            <a:ext cx="8690429" cy="4524315"/>
          </a:xfrm>
          <a:prstGeom prst="rect">
            <a:avLst/>
          </a:prstGeom>
        </p:spPr>
        <p:txBody>
          <a:bodyPr wrap="square">
            <a:spAutoFit/>
          </a:bodyPr>
          <a:lstStyle/>
          <a:p>
            <a:pPr marL="342900" lvl="0" indent="-342900">
              <a:lnSpc>
                <a:spcPct val="150000"/>
              </a:lnSpc>
              <a:buFont typeface="Wingdings" pitchFamily="2" charset="2"/>
              <a:buChar char="q"/>
            </a:pPr>
            <a:r>
              <a:rPr lang="vi-VN" sz="2400" dirty="0" smtClean="0">
                <a:latin typeface="+mj-lt"/>
              </a:rPr>
              <a:t>Xây </a:t>
            </a:r>
            <a:r>
              <a:rPr lang="vi-VN" sz="2400" dirty="0">
                <a:latin typeface="+mj-lt"/>
              </a:rPr>
              <a:t>dựng và phát triển thành công mô hình lớp cảm xúc từ những ý kiến đánh giá của sinh viên về chất lượng giảng dạy với độ chính xác cao và hiệu quả có thể sử dụng để xây dựng các ứng dụng phân tích ý kiến trong lĩnh vực giáo dục. Độ chính xác của mô hình lên đến </a:t>
            </a:r>
            <a:r>
              <a:rPr lang="vi-VN" sz="2400" b="1" dirty="0">
                <a:latin typeface="+mj-lt"/>
              </a:rPr>
              <a:t>83%</a:t>
            </a:r>
            <a:r>
              <a:rPr lang="vi-VN" sz="2400" dirty="0">
                <a:latin typeface="+mj-lt"/>
              </a:rPr>
              <a:t> với phương pháp phân lớp</a:t>
            </a:r>
            <a:r>
              <a:rPr lang="vi-VN" sz="2400" b="1" dirty="0">
                <a:latin typeface="+mj-lt"/>
              </a:rPr>
              <a:t> </a:t>
            </a:r>
            <a:r>
              <a:rPr lang="vi-VN" sz="2400" dirty="0">
                <a:latin typeface="+mj-lt"/>
              </a:rPr>
              <a:t>Naïve </a:t>
            </a:r>
            <a:r>
              <a:rPr lang="vi-VN" sz="2400" dirty="0" smtClean="0">
                <a:latin typeface="+mj-lt"/>
              </a:rPr>
              <a:t>Bayes</a:t>
            </a:r>
            <a:r>
              <a:rPr lang="vi-VN" sz="2400" b="1" dirty="0" smtClean="0">
                <a:latin typeface="+mj-lt"/>
              </a:rPr>
              <a:t>.</a:t>
            </a:r>
            <a:endParaRPr lang="en-US" sz="2400" dirty="0">
              <a:latin typeface="+mj-lt"/>
            </a:endParaRPr>
          </a:p>
          <a:p>
            <a:pPr marL="342900" lvl="0" indent="-342900">
              <a:lnSpc>
                <a:spcPct val="150000"/>
              </a:lnSpc>
              <a:buFont typeface="Wingdings" pitchFamily="2" charset="2"/>
              <a:buChar char="q"/>
            </a:pPr>
            <a:r>
              <a:rPr lang="vi-VN" sz="2400" dirty="0" smtClean="0">
                <a:latin typeface="+mj-lt"/>
              </a:rPr>
              <a:t>So </a:t>
            </a:r>
            <a:r>
              <a:rPr lang="vi-VN" sz="2400" dirty="0">
                <a:latin typeface="+mj-lt"/>
              </a:rPr>
              <a:t>sánh độ hiệu quả giữa các phương pháp phân lớp với nhau trên cùng tập dữ liệu làm nguồn tài liệu tham khảo cho các nghiên cứu liên quan</a:t>
            </a:r>
            <a:r>
              <a:rPr lang="vi-VN" sz="2400" dirty="0" smtClean="0">
                <a:latin typeface="+mj-lt"/>
              </a:rPr>
              <a:t>.</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87880235"/>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40</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3785652"/>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latin typeface="+mj-lt"/>
              </a:rPr>
              <a:t>Chưa </a:t>
            </a:r>
            <a:r>
              <a:rPr lang="vi-VN" sz="2400" dirty="0">
                <a:latin typeface="+mj-lt"/>
              </a:rPr>
              <a:t>phân loại được các ý kiến mang ý kiến trung tính.</a:t>
            </a:r>
            <a:endParaRPr lang="en-US" sz="2400" dirty="0">
              <a:latin typeface="+mj-lt"/>
            </a:endParaRPr>
          </a:p>
          <a:p>
            <a:pPr marL="342900" lvl="0" indent="-342900">
              <a:lnSpc>
                <a:spcPct val="200000"/>
              </a:lnSpc>
              <a:buFont typeface="Wingdings" pitchFamily="2" charset="2"/>
              <a:buChar char="q"/>
            </a:pPr>
            <a:r>
              <a:rPr lang="vi-VN" sz="2400" dirty="0">
                <a:latin typeface="+mj-lt"/>
              </a:rPr>
              <a:t>Mô hình vẫn phụ thuộc vào việc lọc và gán nhãn dữ liệu thủ công.</a:t>
            </a:r>
            <a:endParaRPr lang="en-US" sz="2400" dirty="0">
              <a:latin typeface="+mj-lt"/>
            </a:endParaRPr>
          </a:p>
          <a:p>
            <a:pPr marL="342900" lvl="0" indent="-342900">
              <a:lnSpc>
                <a:spcPct val="200000"/>
              </a:lnSpc>
              <a:buFont typeface="Wingdings" pitchFamily="2" charset="2"/>
              <a:buChar char="q"/>
            </a:pPr>
            <a:r>
              <a:rPr lang="vi-VN" sz="2400" dirty="0">
                <a:latin typeface="+mj-lt"/>
              </a:rPr>
              <a:t>Việc biễu diễn văn bản thành vector chưa xét đến ngữ nghĩa trong câu.</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Hạn chế</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888093440"/>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41</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2862322"/>
          </a:xfrm>
          <a:prstGeom prst="rect">
            <a:avLst/>
          </a:prstGeom>
        </p:spPr>
        <p:txBody>
          <a:bodyPr wrap="square">
            <a:spAutoFit/>
          </a:bodyPr>
          <a:lstStyle/>
          <a:p>
            <a:pPr marL="342900" lvl="0" indent="-342900">
              <a:lnSpc>
                <a:spcPct val="150000"/>
              </a:lnSpc>
              <a:buFont typeface="Wingdings" pitchFamily="2" charset="2"/>
              <a:buChar char="q"/>
            </a:pPr>
            <a:r>
              <a:rPr lang="vi-VN" sz="2400" dirty="0" smtClean="0">
                <a:latin typeface="+mj-lt"/>
              </a:rPr>
              <a:t>Tăng </a:t>
            </a:r>
            <a:r>
              <a:rPr lang="vi-VN" sz="2400" dirty="0">
                <a:latin typeface="+mj-lt"/>
              </a:rPr>
              <a:t>số lượng dữ liệu huấn </a:t>
            </a:r>
            <a:r>
              <a:rPr lang="vi-VN" sz="2400" dirty="0" smtClean="0">
                <a:latin typeface="+mj-lt"/>
              </a:rPr>
              <a:t>luyện</a:t>
            </a:r>
            <a:r>
              <a:rPr lang="en-US" sz="2400" dirty="0" smtClean="0">
                <a:latin typeface="Times New Roman" pitchFamily="18" charset="0"/>
                <a:cs typeface="Times New Roman" pitchFamily="18" charset="0"/>
              </a:rPr>
              <a:t> để cải thiện độ chính xác phân lớp</a:t>
            </a:r>
            <a:r>
              <a:rPr lang="vi-VN" sz="2400" dirty="0" smtClean="0">
                <a:latin typeface="+mj-lt"/>
              </a:rPr>
              <a:t>.</a:t>
            </a:r>
            <a:endParaRPr lang="en-US" sz="2400" dirty="0">
              <a:latin typeface="+mj-lt"/>
            </a:endParaRPr>
          </a:p>
          <a:p>
            <a:pPr marL="342900" lvl="0" indent="-342900">
              <a:lnSpc>
                <a:spcPct val="150000"/>
              </a:lnSpc>
              <a:buFont typeface="Wingdings" pitchFamily="2" charset="2"/>
              <a:buChar char="q"/>
            </a:pPr>
            <a:r>
              <a:rPr lang="vi-VN" sz="2400" dirty="0">
                <a:latin typeface="+mj-lt"/>
              </a:rPr>
              <a:t>Cải tiến phương pháp biễu diễn văn bản thành vector, cũng như giảm chiều vector.</a:t>
            </a:r>
            <a:endParaRPr lang="en-US" sz="2400" dirty="0">
              <a:latin typeface="+mj-lt"/>
            </a:endParaRPr>
          </a:p>
          <a:p>
            <a:pPr marL="342900" lvl="0" indent="-342900">
              <a:lnSpc>
                <a:spcPct val="150000"/>
              </a:lnSpc>
              <a:buFont typeface="Wingdings" pitchFamily="2" charset="2"/>
              <a:buChar char="q"/>
            </a:pPr>
            <a:r>
              <a:rPr lang="vi-VN" sz="2400" dirty="0">
                <a:latin typeface="+mj-lt"/>
              </a:rPr>
              <a:t>Thử nghiệm các phương pháp phân lớp mới</a:t>
            </a:r>
            <a:r>
              <a:rPr lang="vi-VN" sz="2400" dirty="0" smtClean="0">
                <a:latin typeface="+mj-lt"/>
              </a:rPr>
              <a:t>.</a:t>
            </a: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0816875"/>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42</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2862322"/>
          </a:xfrm>
          <a:prstGeom prst="rect">
            <a:avLst/>
          </a:prstGeom>
        </p:spPr>
        <p:txBody>
          <a:bodyPr wrap="square">
            <a:spAutoFit/>
          </a:bodyPr>
          <a:lstStyle/>
          <a:p>
            <a:pPr>
              <a:lnSpc>
                <a:spcPct val="150000"/>
              </a:lnSpc>
            </a:pPr>
            <a:r>
              <a:rPr lang="vi-VN" sz="2400" dirty="0" smtClean="0">
                <a:latin typeface="+mj-lt"/>
              </a:rPr>
              <a:t>Ngoài </a:t>
            </a:r>
            <a:r>
              <a:rPr lang="en-US" sz="2400" dirty="0" smtClean="0">
                <a:latin typeface="Times New Roman" pitchFamily="18" charset="0"/>
                <a:cs typeface="Times New Roman" pitchFamily="18" charset="0"/>
              </a:rPr>
              <a:t>ra</a:t>
            </a:r>
            <a:r>
              <a:rPr lang="en-US" sz="2400" dirty="0" smtClean="0">
                <a:latin typeface="+mj-lt"/>
              </a:rPr>
              <a:t> </a:t>
            </a:r>
            <a:r>
              <a:rPr lang="vi-VN" sz="2400" dirty="0" smtClean="0">
                <a:latin typeface="+mj-lt"/>
              </a:rPr>
              <a:t>luận văn có thể mở rộng và phát triển ở các hướng sau:</a:t>
            </a:r>
            <a:endParaRPr lang="en-US" sz="2400" dirty="0" smtClean="0">
              <a:latin typeface="+mj-lt"/>
            </a:endParaRPr>
          </a:p>
          <a:p>
            <a:pPr marL="342900" lvl="0" indent="-342900">
              <a:lnSpc>
                <a:spcPct val="150000"/>
              </a:lnSpc>
              <a:buFont typeface="Wingdings" pitchFamily="2" charset="2"/>
              <a:buChar char="q"/>
            </a:pPr>
            <a:r>
              <a:rPr lang="vi-VN" sz="2400" dirty="0" smtClean="0">
                <a:latin typeface="+mj-lt"/>
              </a:rPr>
              <a:t>Tăng số lớp dự đoán cảm xúc lên, tự động nhận diện các ý kiến không mang cảm xúc. </a:t>
            </a:r>
            <a:endParaRPr lang="en-US" sz="2400" dirty="0" smtClean="0">
              <a:latin typeface="+mj-lt"/>
            </a:endParaRPr>
          </a:p>
          <a:p>
            <a:pPr marL="342900" indent="-342900">
              <a:lnSpc>
                <a:spcPct val="150000"/>
              </a:lnSpc>
              <a:buFont typeface="Wingdings" pitchFamily="2" charset="2"/>
              <a:buChar char="q"/>
            </a:pPr>
            <a:r>
              <a:rPr lang="vi-VN" sz="2400" dirty="0" smtClean="0">
                <a:latin typeface="+mj-lt"/>
              </a:rPr>
              <a:t>Kết hợp nhiều phương pháp phân lớp khác nhau để nâng cao độ chính xác.</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129538171"/>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3693853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Các doanh nghiệp và tổ chức</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sản phẩm và dịch vụ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thông tin thị trường.</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doanh nghiệp </a:t>
            </a:r>
            <a:r>
              <a:rPr lang="en-US" sz="2400" dirty="0" smtClean="0">
                <a:latin typeface="Times New Roman" pitchFamily="18" charset="0"/>
                <a:cs typeface="Times New Roman" pitchFamily="18" charset="0"/>
              </a:rPr>
              <a:t>tìm </a:t>
            </a:r>
            <a:r>
              <a:rPr lang="en-US" sz="2400" dirty="0">
                <a:latin typeface="Times New Roman" pitchFamily="18" charset="0"/>
                <a:cs typeface="Times New Roman" pitchFamily="18" charset="0"/>
              </a:rPr>
              <a:t>kiếm ý kiến của người tiêu dùng bằng cách sử dụng tư vấn, khảo sát và nhóm tập trung, v.v.</a:t>
            </a:r>
          </a:p>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 nhân</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Ra quyết định mua sản phẩm hoặc sử dụng dịch vụ.</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Tìm ý kiến công chúng về các ứng cử viên và vấn đề chính trị.</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Ứng dụng của việc phân tích ý kiến</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1741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Việc khai thác dữ liệu trong lĩnh vực giáo dục gần đây chú trọng và quan tâm góp phần lớn cải thiện chất lượng giáo dục.</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Từ những thực tế ở trường Đại học Công Nghệ TP.HCM là việc phân tích đánh giá </a:t>
            </a:r>
            <a:r>
              <a:rPr lang="en-US" sz="2400" dirty="0">
                <a:latin typeface="Times New Roman" pitchFamily="18" charset="0"/>
                <a:cs typeface="Times New Roman" pitchFamily="18" charset="0"/>
              </a:rPr>
              <a:t>ý kiến</a:t>
            </a:r>
            <a:r>
              <a:rPr lang="en-US" sz="2400" dirty="0" smtClean="0">
                <a:latin typeface="Times New Roman" pitchFamily="18" charset="0"/>
                <a:cs typeface="Times New Roman" pitchFamily="18" charset="0"/>
              </a:rPr>
              <a:t> khảo sát sinh viên về chất lượng giảng dạy mỗi học kỳ đều được làm thủ công. Vì thế nhu cầu về một hệ thống phân tích ý kiến đánh giá tự động và hiệu quả là có thật</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Lý do chọn đề tài</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4</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35956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Tìm hiểu về các phương pháp phân tích ý kiến phân lớp dữ liệu.</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Giải quyết bài toán phân tích ý kiến khảo sát chất lượng giảng dạy của giảng viên tại Trường Đại học Công Nghệ TP.HCM.</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So sánh độ hiệu quả của các phương pháp phân lớp khác nhau trên bài toán phân tích ý kiến khảo sát chất lượng giảng dạy.</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954107"/>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Mục tiêu luận văn</a:t>
            </a:r>
          </a:p>
          <a:p>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5</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60293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0" name="Oval 19"/>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6</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4513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35"/>
                                        </p:tgtEl>
                                        <p:attrNameLst>
                                          <p:attrName>r</p:attrName>
                                        </p:attrNameLst>
                                      </p:cBhvr>
                                    </p:animRot>
                                    <p:animRot by="-240000">
                                      <p:cBhvr>
                                        <p:cTn id="57" dur="200" fill="hold">
                                          <p:stCondLst>
                                            <p:cond delay="200"/>
                                          </p:stCondLst>
                                        </p:cTn>
                                        <p:tgtEl>
                                          <p:spTgt spid="35"/>
                                        </p:tgtEl>
                                        <p:attrNameLst>
                                          <p:attrName>r</p:attrName>
                                        </p:attrNameLst>
                                      </p:cBhvr>
                                    </p:animRot>
                                    <p:animRot by="240000">
                                      <p:cBhvr>
                                        <p:cTn id="58" dur="200" fill="hold">
                                          <p:stCondLst>
                                            <p:cond delay="400"/>
                                          </p:stCondLst>
                                        </p:cTn>
                                        <p:tgtEl>
                                          <p:spTgt spid="35"/>
                                        </p:tgtEl>
                                        <p:attrNameLst>
                                          <p:attrName>r</p:attrName>
                                        </p:attrNameLst>
                                      </p:cBhvr>
                                    </p:animRot>
                                    <p:animRot by="-240000">
                                      <p:cBhvr>
                                        <p:cTn id="59" dur="200" fill="hold">
                                          <p:stCondLst>
                                            <p:cond delay="600"/>
                                          </p:stCondLst>
                                        </p:cTn>
                                        <p:tgtEl>
                                          <p:spTgt spid="35"/>
                                        </p:tgtEl>
                                        <p:attrNameLst>
                                          <p:attrName>r</p:attrName>
                                        </p:attrNameLst>
                                      </p:cBhvr>
                                    </p:animRot>
                                    <p:animRot by="120000">
                                      <p:cBhvr>
                                        <p:cTn id="60" dur="200" fill="hold">
                                          <p:stCondLst>
                                            <p:cond delay="800"/>
                                          </p:stCondLst>
                                        </p:cTn>
                                        <p:tgtEl>
                                          <p:spTgt spid="35"/>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39"/>
                                        </p:tgtEl>
                                        <p:attrNameLst>
                                          <p:attrName>r</p:attrName>
                                        </p:attrNameLst>
                                      </p:cBhvr>
                                    </p:animRot>
                                    <p:animRot by="-240000">
                                      <p:cBhvr>
                                        <p:cTn id="63" dur="200" fill="hold">
                                          <p:stCondLst>
                                            <p:cond delay="200"/>
                                          </p:stCondLst>
                                        </p:cTn>
                                        <p:tgtEl>
                                          <p:spTgt spid="39"/>
                                        </p:tgtEl>
                                        <p:attrNameLst>
                                          <p:attrName>r</p:attrName>
                                        </p:attrNameLst>
                                      </p:cBhvr>
                                    </p:animRot>
                                    <p:animRot by="240000">
                                      <p:cBhvr>
                                        <p:cTn id="64" dur="200" fill="hold">
                                          <p:stCondLst>
                                            <p:cond delay="400"/>
                                          </p:stCondLst>
                                        </p:cTn>
                                        <p:tgtEl>
                                          <p:spTgt spid="39"/>
                                        </p:tgtEl>
                                        <p:attrNameLst>
                                          <p:attrName>r</p:attrName>
                                        </p:attrNameLst>
                                      </p:cBhvr>
                                    </p:animRot>
                                    <p:animRot by="-240000">
                                      <p:cBhvr>
                                        <p:cTn id="65" dur="200" fill="hold">
                                          <p:stCondLst>
                                            <p:cond delay="600"/>
                                          </p:stCondLst>
                                        </p:cTn>
                                        <p:tgtEl>
                                          <p:spTgt spid="39"/>
                                        </p:tgtEl>
                                        <p:attrNameLst>
                                          <p:attrName>r</p:attrName>
                                        </p:attrNameLst>
                                      </p:cBhvr>
                                    </p:animRot>
                                    <p:animRot by="120000">
                                      <p:cBhvr>
                                        <p:cTn id="66" dur="200" fill="hold">
                                          <p:stCondLst>
                                            <p:cond delay="800"/>
                                          </p:stCondLst>
                                        </p:cTn>
                                        <p:tgtEl>
                                          <p:spTgt spid="39"/>
                                        </p:tgtEl>
                                        <p:attrNameLst>
                                          <p:attrName>r</p:attrName>
                                        </p:attrNameLst>
                                      </p:cBhvr>
                                    </p:animRot>
                                  </p:childTnLst>
                                </p:cTn>
                              </p:par>
                              <p:par>
                                <p:cTn id="67" presetID="32" presetClass="emph" presetSubtype="0" fill="hold" grpId="1" nodeType="withEffect">
                                  <p:stCondLst>
                                    <p:cond delay="0"/>
                                  </p:stCondLst>
                                  <p:childTnLst>
                                    <p:animRot by="120000">
                                      <p:cBhvr>
                                        <p:cTn id="68" dur="100" fill="hold">
                                          <p:stCondLst>
                                            <p:cond delay="0"/>
                                          </p:stCondLst>
                                        </p:cTn>
                                        <p:tgtEl>
                                          <p:spTgt spid="46"/>
                                        </p:tgtEl>
                                        <p:attrNameLst>
                                          <p:attrName>r</p:attrName>
                                        </p:attrNameLst>
                                      </p:cBhvr>
                                    </p:animRot>
                                    <p:animRot by="-240000">
                                      <p:cBhvr>
                                        <p:cTn id="69" dur="200" fill="hold">
                                          <p:stCondLst>
                                            <p:cond delay="200"/>
                                          </p:stCondLst>
                                        </p:cTn>
                                        <p:tgtEl>
                                          <p:spTgt spid="46"/>
                                        </p:tgtEl>
                                        <p:attrNameLst>
                                          <p:attrName>r</p:attrName>
                                        </p:attrNameLst>
                                      </p:cBhvr>
                                    </p:animRot>
                                    <p:animRot by="240000">
                                      <p:cBhvr>
                                        <p:cTn id="70" dur="200" fill="hold">
                                          <p:stCondLst>
                                            <p:cond delay="400"/>
                                          </p:stCondLst>
                                        </p:cTn>
                                        <p:tgtEl>
                                          <p:spTgt spid="46"/>
                                        </p:tgtEl>
                                        <p:attrNameLst>
                                          <p:attrName>r</p:attrName>
                                        </p:attrNameLst>
                                      </p:cBhvr>
                                    </p:animRot>
                                    <p:animRot by="-240000">
                                      <p:cBhvr>
                                        <p:cTn id="71" dur="200" fill="hold">
                                          <p:stCondLst>
                                            <p:cond delay="600"/>
                                          </p:stCondLst>
                                        </p:cTn>
                                        <p:tgtEl>
                                          <p:spTgt spid="46"/>
                                        </p:tgtEl>
                                        <p:attrNameLst>
                                          <p:attrName>r</p:attrName>
                                        </p:attrNameLst>
                                      </p:cBhvr>
                                    </p:animRot>
                                    <p:animRot by="120000">
                                      <p:cBhvr>
                                        <p:cTn id="72" dur="200" fill="hold">
                                          <p:stCondLst>
                                            <p:cond delay="800"/>
                                          </p:stCondLst>
                                        </p:cTn>
                                        <p:tgtEl>
                                          <p:spTgt spid="46"/>
                                        </p:tgtEl>
                                        <p:attrNameLst>
                                          <p:attrName>r</p:attrName>
                                        </p:attrNameLst>
                                      </p:cBhvr>
                                    </p:animRot>
                                  </p:childTnLst>
                                </p:cTn>
                              </p:par>
                              <p:par>
                                <p:cTn id="73" presetID="32" presetClass="emph" presetSubtype="0" fill="hold" grpId="1" nodeType="withEffect">
                                  <p:stCondLst>
                                    <p:cond delay="0"/>
                                  </p:stCondLst>
                                  <p:childTnLst>
                                    <p:animRot by="120000">
                                      <p:cBhvr>
                                        <p:cTn id="74" dur="100" fill="hold">
                                          <p:stCondLst>
                                            <p:cond delay="0"/>
                                          </p:stCondLst>
                                        </p:cTn>
                                        <p:tgtEl>
                                          <p:spTgt spid="50"/>
                                        </p:tgtEl>
                                        <p:attrNameLst>
                                          <p:attrName>r</p:attrName>
                                        </p:attrNameLst>
                                      </p:cBhvr>
                                    </p:animRot>
                                    <p:animRot by="-240000">
                                      <p:cBhvr>
                                        <p:cTn id="75" dur="200" fill="hold">
                                          <p:stCondLst>
                                            <p:cond delay="200"/>
                                          </p:stCondLst>
                                        </p:cTn>
                                        <p:tgtEl>
                                          <p:spTgt spid="50"/>
                                        </p:tgtEl>
                                        <p:attrNameLst>
                                          <p:attrName>r</p:attrName>
                                        </p:attrNameLst>
                                      </p:cBhvr>
                                    </p:animRot>
                                    <p:animRot by="240000">
                                      <p:cBhvr>
                                        <p:cTn id="76" dur="200" fill="hold">
                                          <p:stCondLst>
                                            <p:cond delay="400"/>
                                          </p:stCondLst>
                                        </p:cTn>
                                        <p:tgtEl>
                                          <p:spTgt spid="50"/>
                                        </p:tgtEl>
                                        <p:attrNameLst>
                                          <p:attrName>r</p:attrName>
                                        </p:attrNameLst>
                                      </p:cBhvr>
                                    </p:animRot>
                                    <p:animRot by="-240000">
                                      <p:cBhvr>
                                        <p:cTn id="77" dur="200" fill="hold">
                                          <p:stCondLst>
                                            <p:cond delay="600"/>
                                          </p:stCondLst>
                                        </p:cTn>
                                        <p:tgtEl>
                                          <p:spTgt spid="50"/>
                                        </p:tgtEl>
                                        <p:attrNameLst>
                                          <p:attrName>r</p:attrName>
                                        </p:attrNameLst>
                                      </p:cBhvr>
                                    </p:animRot>
                                    <p:animRot by="120000">
                                      <p:cBhvr>
                                        <p:cTn id="78" dur="200" fill="hold">
                                          <p:stCondLst>
                                            <p:cond delay="80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5" grpId="1" animBg="1"/>
      <p:bldP spid="39" grpId="0" animBg="1"/>
      <p:bldP spid="39" grpId="1" animBg="1"/>
      <p:bldP spid="40" grpId="0" animBg="1"/>
      <p:bldP spid="41" grpId="0" animBg="1"/>
      <p:bldP spid="42" grpId="0" animBg="1"/>
      <p:bldP spid="43" grpId="0" animBg="1"/>
      <p:bldP spid="45" grpId="0"/>
      <p:bldP spid="46" grpId="0"/>
      <p:bldP spid="46" grpId="1"/>
      <p:bldP spid="47" grpId="0"/>
      <p:bldP spid="48" grpId="0"/>
      <p:bldP spid="49" grpId="0"/>
      <p:bldP spid="50" grpId="0"/>
      <p:bldP spid="50" grpId="1"/>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970318"/>
          </a:xfrm>
          <a:prstGeom prst="rect">
            <a:avLst/>
          </a:prstGeom>
          <a:noFill/>
        </p:spPr>
        <p:txBody>
          <a:bodyPr wrap="square" rtlCol="0">
            <a:spAutoFit/>
          </a:bodyPr>
          <a:lstStyle/>
          <a:p>
            <a:pPr>
              <a:lnSpc>
                <a:spcPct val="150000"/>
              </a:lnSpc>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hân </a:t>
            </a:r>
            <a:r>
              <a:rPr lang="vi-VN" sz="2400" dirty="0">
                <a:latin typeface="Times New Roman" pitchFamily="18" charset="0"/>
                <a:cs typeface="Times New Roman" pitchFamily="18" charset="0"/>
              </a:rPr>
              <a:t>tích ý kiến được chia làm 4 hướng nghiên cứu </a:t>
            </a:r>
            <a:r>
              <a:rPr lang="vi-VN" sz="2400" dirty="0" smtClean="0">
                <a:latin typeface="Times New Roman" pitchFamily="18" charset="0"/>
                <a:cs typeface="Times New Roman" pitchFamily="18" charset="0"/>
              </a:rPr>
              <a:t>chính:</a:t>
            </a:r>
            <a:endParaRPr lang="vi-VN" sz="2400" dirty="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Phân </a:t>
            </a:r>
            <a:r>
              <a:rPr lang="vi-VN" sz="2400" dirty="0">
                <a:latin typeface="Times New Roman" pitchFamily="18" charset="0"/>
                <a:cs typeface="Times New Roman" pitchFamily="18" charset="0"/>
              </a:rPr>
              <a:t>lớp chủ quan: xác định ý kiến là chủ quan hay khách </a:t>
            </a:r>
            <a:r>
              <a:rPr lang="vi-VN" sz="2400" dirty="0" smtClean="0">
                <a:latin typeface="Times New Roman" pitchFamily="18" charset="0"/>
                <a:cs typeface="Times New Roman" pitchFamily="18" charset="0"/>
              </a:rPr>
              <a:t>quan.</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b="1" dirty="0" smtClean="0">
                <a:latin typeface="Times New Roman" pitchFamily="18" charset="0"/>
                <a:cs typeface="Times New Roman" pitchFamily="18" charset="0"/>
              </a:rPr>
              <a:t>Phân </a:t>
            </a:r>
            <a:r>
              <a:rPr lang="vi-VN" sz="2400" b="1" dirty="0">
                <a:latin typeface="Times New Roman" pitchFamily="18" charset="0"/>
                <a:cs typeface="Times New Roman" pitchFamily="18" charset="0"/>
              </a:rPr>
              <a:t>lớp cảm xúc: xác định ý kiến là tích cực hay tiêu </a:t>
            </a:r>
            <a:r>
              <a:rPr lang="vi-VN" sz="2400" b="1" dirty="0" smtClean="0">
                <a:latin typeface="Times New Roman" pitchFamily="18" charset="0"/>
                <a:cs typeface="Times New Roman" pitchFamily="18" charset="0"/>
              </a:rPr>
              <a:t>cực.</a:t>
            </a:r>
            <a:endParaRPr lang="en-US" sz="2400" b="1"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Tóm </a:t>
            </a:r>
            <a:r>
              <a:rPr lang="vi-VN" sz="2400" dirty="0">
                <a:latin typeface="Times New Roman" pitchFamily="18" charset="0"/>
                <a:cs typeface="Times New Roman" pitchFamily="18" charset="0"/>
              </a:rPr>
              <a:t>tắt ý kiến: rút gọn nội dung ý </a:t>
            </a:r>
            <a:r>
              <a:rPr lang="vi-VN" sz="2400" dirty="0" smtClean="0">
                <a:latin typeface="Times New Roman" pitchFamily="18" charset="0"/>
                <a:cs typeface="Times New Roman" pitchFamily="18" charset="0"/>
              </a:rPr>
              <a:t>kiến.</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Khai </a:t>
            </a:r>
            <a:r>
              <a:rPr lang="vi-VN" sz="2400" dirty="0">
                <a:latin typeface="Times New Roman" pitchFamily="18" charset="0"/>
                <a:cs typeface="Times New Roman" pitchFamily="18" charset="0"/>
              </a:rPr>
              <a:t>thác ý kiến trên đặc trưng: tương tự phân lớp cảm xúc nhưng chi </a:t>
            </a:r>
            <a:r>
              <a:rPr lang="vi-VN" sz="2400" dirty="0" smtClean="0">
                <a:latin typeface="Times New Roman" pitchFamily="18" charset="0"/>
                <a:cs typeface="Times New Roman" pitchFamily="18" charset="0"/>
              </a:rPr>
              <a:t>tiết</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hơn </a:t>
            </a:r>
            <a:r>
              <a:rPr lang="vi-VN" sz="2400" dirty="0">
                <a:latin typeface="Times New Roman" pitchFamily="18" charset="0"/>
                <a:cs typeface="Times New Roman" pitchFamily="18" charset="0"/>
              </a:rPr>
              <a:t>là xác định ý kiến tích cực hay tiêu cực trên đặc trưng nào.</a:t>
            </a: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7</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ý kiến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63803610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5481</TotalTime>
  <Words>2700</Words>
  <Application>Microsoft Office PowerPoint</Application>
  <PresentationFormat>On-screen Show (4:3)</PresentationFormat>
  <Paragraphs>454</Paragraphs>
  <Slides>45</Slides>
  <Notes>4</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Minh Quan</dc:creator>
  <cp:lastModifiedBy>MinQua</cp:lastModifiedBy>
  <cp:revision>516</cp:revision>
  <cp:lastPrinted>2018-09-29T03:41:54Z</cp:lastPrinted>
  <dcterms:created xsi:type="dcterms:W3CDTF">2006-08-16T00:00:00Z</dcterms:created>
  <dcterms:modified xsi:type="dcterms:W3CDTF">2020-11-29T06:51:30Z</dcterms:modified>
</cp:coreProperties>
</file>