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8"/>
  </p:notesMasterIdLst>
  <p:handoutMasterIdLst>
    <p:handoutMasterId r:id="rId39"/>
  </p:handoutMasterIdLst>
  <p:sldIdLst>
    <p:sldId id="256"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ơ Lê" initials="TL" lastIdx="1" clrIdx="0">
    <p:extLst>
      <p:ext uri="{19B8F6BF-5375-455C-9EA6-DF929625EA0E}">
        <p15:presenceInfo xmlns:p15="http://schemas.microsoft.com/office/powerpoint/2012/main" xmlns="" userId="37e93fa521265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6" autoAdjust="0"/>
  </p:normalViewPr>
  <p:slideViewPr>
    <p:cSldViewPr>
      <p:cViewPr>
        <p:scale>
          <a:sx n="110" d="100"/>
          <a:sy n="110" d="100"/>
        </p:scale>
        <p:origin x="-164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orient="horz" pos="2208"/>
        <p:guide pos="2160"/>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257436672"/>
        <c:axId val="257438464"/>
      </c:barChart>
      <c:catAx>
        <c:axId val="257436672"/>
        <c:scaling>
          <c:orientation val="minMax"/>
        </c:scaling>
        <c:delete val="0"/>
        <c:axPos val="b"/>
        <c:numFmt formatCode="General" sourceLinked="0"/>
        <c:majorTickMark val="out"/>
        <c:minorTickMark val="none"/>
        <c:tickLblPos val="nextTo"/>
        <c:crossAx val="257438464"/>
        <c:crosses val="autoZero"/>
        <c:auto val="1"/>
        <c:lblAlgn val="ctr"/>
        <c:lblOffset val="100"/>
        <c:noMultiLvlLbl val="0"/>
      </c:catAx>
      <c:valAx>
        <c:axId val="257438464"/>
        <c:scaling>
          <c:orientation val="minMax"/>
        </c:scaling>
        <c:delete val="0"/>
        <c:axPos val="l"/>
        <c:majorGridlines/>
        <c:numFmt formatCode="General" sourceLinked="1"/>
        <c:majorTickMark val="out"/>
        <c:minorTickMark val="none"/>
        <c:tickLblPos val="nextTo"/>
        <c:crossAx val="2574366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263747072"/>
        <c:axId val="263748608"/>
      </c:barChart>
      <c:catAx>
        <c:axId val="263747072"/>
        <c:scaling>
          <c:orientation val="minMax"/>
        </c:scaling>
        <c:delete val="0"/>
        <c:axPos val="b"/>
        <c:numFmt formatCode="General" sourceLinked="0"/>
        <c:majorTickMark val="out"/>
        <c:minorTickMark val="none"/>
        <c:tickLblPos val="nextTo"/>
        <c:crossAx val="263748608"/>
        <c:crosses val="autoZero"/>
        <c:auto val="1"/>
        <c:lblAlgn val="ctr"/>
        <c:lblOffset val="100"/>
        <c:noMultiLvlLbl val="0"/>
      </c:catAx>
      <c:valAx>
        <c:axId val="263748608"/>
        <c:scaling>
          <c:orientation val="minMax"/>
        </c:scaling>
        <c:delete val="0"/>
        <c:axPos val="l"/>
        <c:majorGridlines/>
        <c:numFmt formatCode="General" sourceLinked="1"/>
        <c:majorTickMark val="out"/>
        <c:minorTickMark val="none"/>
        <c:tickLblPos val="nextTo"/>
        <c:crossAx val="26374707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21/12/2020</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21/12/2020</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5</a:t>
            </a:fld>
            <a:endParaRPr lang="en-US" dirty="0"/>
          </a:p>
        </p:txBody>
      </p:sp>
    </p:spTree>
    <p:extLst>
      <p:ext uri="{BB962C8B-B14F-4D97-AF65-F5344CB8AC3E}">
        <p14:creationId xmlns:p14="http://schemas.microsoft.com/office/powerpoint/2010/main" val="360996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độ, màu sắc tình cảm, khuynh hướng niềm tin trong một vấn đề nào đó.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toán phân tích cảm xúc là bài toán dạng phân lớp cảm xúc dựa trên văn bản ngôn</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ngữ tự nhiên</a:t>
            </a:r>
            <a:r>
              <a:rPr lang="en-US" sz="2400" dirty="0">
                <a:latin typeface="Times New Roman" pitchFamily="18" charset="0"/>
                <a:cs typeface="Times New Roman" pitchFamily="18" charset="0"/>
              </a:rPr>
              <a:t>.</a:t>
            </a: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Phân tích cảm xúc</a:t>
            </a:r>
          </a:p>
        </p:txBody>
      </p:sp>
    </p:spTree>
    <p:extLst>
      <p:ext uri="{BB962C8B-B14F-4D97-AF65-F5344CB8AC3E}">
        <p14:creationId xmlns:p14="http://schemas.microsoft.com/office/powerpoint/2010/main" val="39646364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như</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sau:</a:t>
            </a:r>
          </a:p>
          <a:p>
            <a:pPr marL="342900" indent="-342900">
              <a:lnSpc>
                <a:spcPct val="150000"/>
              </a:lnSpc>
              <a:buFont typeface="Wingdings" pitchFamily="2" charset="2"/>
              <a:buChar char="v"/>
            </a:pPr>
            <a:r>
              <a:rPr lang="vi-VN" sz="2400" dirty="0">
                <a:latin typeface="Times New Roman" pitchFamily="18" charset="0"/>
                <a:cs typeface="Times New Roman" pitchFamily="18" charset="0"/>
              </a:rPr>
              <a:t>Đơn giản: Phân tích cảm xúc thành 2 lớp là tích cực (positive) và tiêu cực</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(negative).</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latin typeface="Times New Roman" pitchFamily="18" charset="0"/>
                <a:cs typeface="Times New Roman" pitchFamily="18" charset="0"/>
              </a:rPr>
              <a:t>Trung bình: Xếp hạng cảm xúc theo mức độ.</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latin typeface="Times New Roman" pitchFamily="18" charset="0"/>
                <a:cs typeface="Times New Roman" pitchFamily="18" charset="0"/>
              </a:rPr>
              <a:t>Khó: Phát hiện mục tiêu nguồn gốc của cảm xúc hoặc các loại cảm xúc phức</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tạp.</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9</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Phân tích cảm xúc</a:t>
            </a:r>
          </a:p>
        </p:txBody>
      </p:sp>
    </p:spTree>
    <p:extLst>
      <p:ext uri="{BB962C8B-B14F-4D97-AF65-F5344CB8AC3E}">
        <p14:creationId xmlns:p14="http://schemas.microsoft.com/office/powerpoint/2010/main" val="7236542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10</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Phân tích cảm xúc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11</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Phân tích cảm xúc</a:t>
            </a: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a:latin typeface="+mj-lt"/>
              </a:rPr>
              <a:t>Theo phương pháp phân lớp không giám sát</a:t>
            </a:r>
            <a:r>
              <a:rPr lang="en-US" sz="2400" dirty="0">
                <a:latin typeface="+mj-lt"/>
              </a:rPr>
              <a:t>.</a:t>
            </a:r>
          </a:p>
          <a:p>
            <a:pPr marL="342900" indent="-342900">
              <a:lnSpc>
                <a:spcPct val="150000"/>
              </a:lnSpc>
              <a:buFont typeface="Wingdings" pitchFamily="2" charset="2"/>
              <a:buChar char="v"/>
            </a:pPr>
            <a:r>
              <a:rPr lang="vi-VN" sz="2400" b="1" dirty="0">
                <a:latin typeface="+mj-lt"/>
              </a:rPr>
              <a:t>Theo phương pháp phân lớp có giám sát</a:t>
            </a:r>
            <a:r>
              <a:rPr lang="en-US" sz="2400" b="1" dirty="0">
                <a:latin typeface="+mj-lt"/>
              </a:rPr>
              <a:t>.</a:t>
            </a:r>
          </a:p>
          <a:p>
            <a:pPr marL="342900" indent="-342900">
              <a:lnSpc>
                <a:spcPct val="150000"/>
              </a:lnSpc>
              <a:buFont typeface="Wingdings" pitchFamily="2" charset="2"/>
              <a:buChar char="v"/>
            </a:pPr>
            <a:r>
              <a:rPr lang="en-US" sz="2400" dirty="0">
                <a:latin typeface="+mj-lt"/>
              </a:rPr>
              <a:t> </a:t>
            </a:r>
            <a:r>
              <a:rPr lang="vi-VN" sz="2400" dirty="0">
                <a:latin typeface="+mj-lt"/>
              </a:rPr>
              <a:t>Phân tích cảm xúc dựa trên khía cạnh.</a:t>
            </a:r>
            <a:endParaRPr lang="en-US" sz="2400" dirty="0">
              <a:latin typeface="+mj-lt"/>
            </a:endParaRPr>
          </a:p>
          <a:p>
            <a:pPr marL="342900" indent="-342900">
              <a:lnSpc>
                <a:spcPct val="150000"/>
              </a:lnSpc>
              <a:buFont typeface="Wingdings" pitchFamily="2" charset="2"/>
              <a:buChar char="v"/>
            </a:pPr>
            <a:r>
              <a:rPr lang="vi-VN" sz="2400" dirty="0">
                <a:latin typeface="+mj-lt"/>
              </a:rPr>
              <a:t>Phân loại cảm xác dựa trên chủ đề.</a:t>
            </a:r>
            <a:endParaRPr lang="en-US" sz="2400" dirty="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12</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Một số phương pháp phân lớp</a:t>
            </a: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13</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Phương pháp biểu diễn văn bản</a:t>
            </a: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di</a:t>
            </a:r>
            <a:r>
              <a:rPr lang="en-US" sz="2400" dirty="0">
                <a:latin typeface="+mj-lt"/>
              </a:rPr>
              <a:t>ễ</a:t>
            </a:r>
            <a:r>
              <a:rPr lang="vi-VN" sz="2400" dirty="0">
                <a:latin typeface="+mj-lt"/>
              </a:rPr>
              <a:t>n văn bản là một bước quan trọng trong khai thác dữ liệu văn bản, truy</a:t>
            </a:r>
            <a:r>
              <a:rPr lang="en-US" sz="2400" dirty="0">
                <a:latin typeface="+mj-lt"/>
              </a:rPr>
              <a:t> </a:t>
            </a:r>
            <a:r>
              <a:rPr lang="vi-VN" sz="2400" dirty="0">
                <a:latin typeface="+mj-lt"/>
              </a:rPr>
              <a:t>vấn thông tin và xử lý ngôn ngữ tự nhiên. </a:t>
            </a:r>
            <a:endParaRPr lang="en-US" sz="2400" dirty="0">
              <a:latin typeface="+mj-lt"/>
            </a:endParaRPr>
          </a:p>
          <a:p>
            <a:pPr marL="342900" indent="-342900">
              <a:lnSpc>
                <a:spcPct val="150000"/>
              </a:lnSpc>
              <a:buFont typeface="Wingdings" pitchFamily="2" charset="2"/>
              <a:buChar char="v"/>
            </a:pPr>
            <a:endParaRPr lang="en-US" sz="2400" dirty="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di</a:t>
            </a:r>
            <a:r>
              <a:rPr lang="en-US" sz="2400" dirty="0">
                <a:latin typeface="+mj-lt"/>
                <a:cs typeface="Times New Roman" pitchFamily="18" charset="0"/>
              </a:rPr>
              <a:t>ễ</a:t>
            </a:r>
            <a:r>
              <a:rPr lang="vi-VN" sz="2400" dirty="0">
                <a:latin typeface="+mj-lt"/>
                <a:cs typeface="Times New Roman" pitchFamily="18" charset="0"/>
              </a:rPr>
              <a:t>n văn bản truyền thống như mô hình túi từ (bag-of-word)</a:t>
            </a:r>
            <a:r>
              <a:rPr lang="en-US" sz="2400" dirty="0">
                <a:latin typeface="+mj-lt"/>
                <a:cs typeface="Times New Roman" pitchFamily="18" charset="0"/>
              </a:rPr>
              <a:t>, </a:t>
            </a:r>
            <a:r>
              <a:rPr lang="vi-VN" sz="2400" dirty="0">
                <a:latin typeface="+mj-lt"/>
                <a:cs typeface="Times New Roman" pitchFamily="18" charset="0"/>
              </a:rPr>
              <a:t>mô hình không gian vector là các mô hình thường được sử dụng nhất</a:t>
            </a:r>
            <a:endParaRPr lang="en-US" sz="2400" dirty="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14</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Phương pháp biểu diễn văn bản</a:t>
            </a: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thị</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15</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Phương pháp tính độ tương đồng văn bản</a:t>
            </a: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với</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nhau, 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latin typeface="Times New Roman" pitchFamily="18" charset="0"/>
                <a:cs typeface="Times New Roman" pitchFamily="18" charset="0"/>
              </a:rPr>
              <a:t>Ví dụ xét 2</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câu </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“Nam là sinh viên lớp công nghệ thông tin”</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“Hoa là sinh viên lớp công nghệ</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a:latin typeface="Times New Roman" pitchFamily="18" charset="0"/>
                <a:cs typeface="Times New Roman" pitchFamily="18" charset="0"/>
              </a:rPr>
              <a:t>ta có thể nhận thấy hai câu trên có sự tương đồng cao.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16</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Phương pháp tính độ tương đồng văn bản</a:t>
            </a: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Cosine</a:t>
            </a:r>
            <a:endParaRPr lang="en-US" sz="2400" b="1" dirty="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Manhattan</a:t>
            </a:r>
            <a:endParaRPr lang="en-US" sz="2400" dirty="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a:t>
            </a: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a:solidFill>
                  <a:schemeClr val="bg1"/>
                </a:solidFill>
                <a:latin typeface="Comic Sans MS" pitchFamily="66" charset="0"/>
              </a:rPr>
              <a:t>II</a:t>
            </a: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III</a:t>
            </a: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IV</a:t>
            </a: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7"/>
                                        </p:tgtEl>
                                        <p:attrNameLst>
                                          <p:attrName>r</p:attrName>
                                        </p:attrNameLst>
                                      </p:cBhvr>
                                    </p:animRot>
                                    <p:animRot by="-240000">
                                      <p:cBhvr>
                                        <p:cTn id="57" dur="200" fill="hold">
                                          <p:stCondLst>
                                            <p:cond delay="200"/>
                                          </p:stCondLst>
                                        </p:cTn>
                                        <p:tgtEl>
                                          <p:spTgt spid="47"/>
                                        </p:tgtEl>
                                        <p:attrNameLst>
                                          <p:attrName>r</p:attrName>
                                        </p:attrNameLst>
                                      </p:cBhvr>
                                    </p:animRot>
                                    <p:animRot by="240000">
                                      <p:cBhvr>
                                        <p:cTn id="58" dur="200" fill="hold">
                                          <p:stCondLst>
                                            <p:cond delay="400"/>
                                          </p:stCondLst>
                                        </p:cTn>
                                        <p:tgtEl>
                                          <p:spTgt spid="47"/>
                                        </p:tgtEl>
                                        <p:attrNameLst>
                                          <p:attrName>r</p:attrName>
                                        </p:attrNameLst>
                                      </p:cBhvr>
                                    </p:animRot>
                                    <p:animRot by="-240000">
                                      <p:cBhvr>
                                        <p:cTn id="59" dur="200" fill="hold">
                                          <p:stCondLst>
                                            <p:cond delay="600"/>
                                          </p:stCondLst>
                                        </p:cTn>
                                        <p:tgtEl>
                                          <p:spTgt spid="47"/>
                                        </p:tgtEl>
                                        <p:attrNameLst>
                                          <p:attrName>r</p:attrName>
                                        </p:attrNameLst>
                                      </p:cBhvr>
                                    </p:animRot>
                                    <p:animRot by="120000">
                                      <p:cBhvr>
                                        <p:cTn id="60" dur="200" fill="hold">
                                          <p:stCondLst>
                                            <p:cond delay="800"/>
                                          </p:stCondLst>
                                        </p:cTn>
                                        <p:tgtEl>
                                          <p:spTgt spid="47"/>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1"/>
                                        </p:tgtEl>
                                        <p:attrNameLst>
                                          <p:attrName>r</p:attrName>
                                        </p:attrNameLst>
                                      </p:cBhvr>
                                    </p:animRot>
                                    <p:animRot by="-240000">
                                      <p:cBhvr>
                                        <p:cTn id="63" dur="200" fill="hold">
                                          <p:stCondLst>
                                            <p:cond delay="200"/>
                                          </p:stCondLst>
                                        </p:cTn>
                                        <p:tgtEl>
                                          <p:spTgt spid="51"/>
                                        </p:tgtEl>
                                        <p:attrNameLst>
                                          <p:attrName>r</p:attrName>
                                        </p:attrNameLst>
                                      </p:cBhvr>
                                    </p:animRot>
                                    <p:animRot by="240000">
                                      <p:cBhvr>
                                        <p:cTn id="64" dur="200" fill="hold">
                                          <p:stCondLst>
                                            <p:cond delay="400"/>
                                          </p:stCondLst>
                                        </p:cTn>
                                        <p:tgtEl>
                                          <p:spTgt spid="51"/>
                                        </p:tgtEl>
                                        <p:attrNameLst>
                                          <p:attrName>r</p:attrName>
                                        </p:attrNameLst>
                                      </p:cBhvr>
                                    </p:animRot>
                                    <p:animRot by="-240000">
                                      <p:cBhvr>
                                        <p:cTn id="65" dur="200" fill="hold">
                                          <p:stCondLst>
                                            <p:cond delay="600"/>
                                          </p:stCondLst>
                                        </p:cTn>
                                        <p:tgtEl>
                                          <p:spTgt spid="51"/>
                                        </p:tgtEl>
                                        <p:attrNameLst>
                                          <p:attrName>r</p:attrName>
                                        </p:attrNameLst>
                                      </p:cBhvr>
                                    </p:animRot>
                                    <p:animRot by="120000">
                                      <p:cBhvr>
                                        <p:cTn id="66"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1571681" y="1639669"/>
            <a:ext cx="585262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itchFamily="18" charset="0"/>
              </a:rPr>
              <a:t>BẢO VỆ </a:t>
            </a:r>
            <a:r>
              <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itchFamily="18" charset="0"/>
              </a:rPr>
              <a:t>LUẬN VĂN TỐT NGHIỆP</a:t>
            </a: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TP HCM, 20/07/2020.</a:t>
            </a:r>
          </a:p>
        </p:txBody>
      </p:sp>
      <p:sp>
        <p:nvSpPr>
          <p:cNvPr id="18" name="Rectangle 17"/>
          <p:cNvSpPr/>
          <p:nvPr/>
        </p:nvSpPr>
        <p:spPr>
          <a:xfrm>
            <a:off x="419100" y="2491026"/>
            <a:ext cx="8305800" cy="1077218"/>
          </a:xfrm>
          <a:prstGeom prst="rect">
            <a:avLst/>
          </a:prstGeom>
          <a:noFill/>
        </p:spPr>
        <p:txBody>
          <a:bodyPr wrap="square" lIns="91440" tIns="45720" rIns="91440" bIns="45720">
            <a:spAutoFit/>
          </a:bodyPr>
          <a:lstStyle/>
          <a:p>
            <a:pPr algn="ctr"/>
            <a:r>
              <a:rPr lang="vi-VN"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ĐỀ TÀI:</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ỨNG DỤNG KHAI THÁC DỮ LIỆU </a:t>
            </a:r>
            <a:r>
              <a:rPr lang="vi-V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TRONG</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VIÊN HƯỚNG DẪN	:   TS LÊ THỊ NGỌC THƠ</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HỌC VIÊN THỰC 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18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Dữ liệu thực nghiệm</a:t>
            </a:r>
          </a:p>
        </p:txBody>
      </p:sp>
      <p:sp>
        <p:nvSpPr>
          <p:cNvPr id="2" name="Rectangle 1"/>
          <p:cNvSpPr/>
          <p:nvPr/>
        </p:nvSpPr>
        <p:spPr>
          <a:xfrm>
            <a:off x="228599" y="1720840"/>
            <a:ext cx="8146143" cy="4293483"/>
          </a:xfrm>
          <a:prstGeom prst="rect">
            <a:avLst/>
          </a:prstGeom>
        </p:spPr>
        <p:txBody>
          <a:bodyPr wrap="square">
            <a:spAutoFit/>
          </a:bodyPr>
          <a:lstStyle/>
          <a:p>
            <a:pPr marL="457200" indent="-457200">
              <a:lnSpc>
                <a:spcPct val="150000"/>
              </a:lnSpc>
              <a:buFont typeface="Wingdings" pitchFamily="2" charset="2"/>
              <a:buChar char="v"/>
            </a:pPr>
            <a:r>
              <a:rPr lang="vi-VN" sz="2600" dirty="0">
                <a:latin typeface="Times New Roman" pitchFamily="18" charset="0"/>
                <a:ea typeface="Tahoma" pitchFamily="34" charset="0"/>
                <a:cs typeface="Times New Roman" pitchFamily="18" charset="0"/>
              </a:rPr>
              <a:t>Dữ liệu thực nghiệm </a:t>
            </a:r>
            <a:r>
              <a:rPr lang="en-US" sz="2600" dirty="0">
                <a:latin typeface="Times New Roman" pitchFamily="18" charset="0"/>
                <a:ea typeface="Tahoma" pitchFamily="34" charset="0"/>
                <a:cs typeface="Times New Roman" pitchFamily="18" charset="0"/>
              </a:rPr>
              <a:t>được</a:t>
            </a:r>
            <a:r>
              <a:rPr lang="vi-VN" sz="2600" dirty="0">
                <a:latin typeface="Times New Roman" pitchFamily="18" charset="0"/>
                <a:ea typeface="Tahoma" pitchFamily="34" charset="0"/>
                <a:cs typeface="Times New Roman" pitchFamily="18" charset="0"/>
              </a:rPr>
              <a:t> tổng hợp </a:t>
            </a:r>
            <a:r>
              <a:rPr lang="en-US" sz="2600" dirty="0">
                <a:latin typeface="Times New Roman" pitchFamily="18" charset="0"/>
                <a:ea typeface="Tahoma" pitchFamily="34" charset="0"/>
                <a:cs typeface="Times New Roman" pitchFamily="18" charset="0"/>
              </a:rPr>
              <a:t>từ </a:t>
            </a:r>
            <a:r>
              <a:rPr lang="vi-VN" sz="2600" dirty="0">
                <a:latin typeface="Times New Roman" pitchFamily="18" charset="0"/>
                <a:ea typeface="Tahoma" pitchFamily="34" charset="0"/>
                <a:cs typeface="Times New Roman" pitchFamily="18" charset="0"/>
              </a:rPr>
              <a:t>ý 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endParaRPr lang="en-US" sz="2600" dirty="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a:latin typeface="Times New Roman" pitchFamily="18" charset="0"/>
                <a:ea typeface="Tahoma" pitchFamily="34" charset="0"/>
                <a:cs typeface="Times New Roman" pitchFamily="18" charset="0"/>
              </a:rPr>
              <a:t>Tập dữ liệu trích xuất gồm 1.000 dữ liệu trong đó bao gồm 500 dữ liệu thể hiện ý kiến tích cực (positive) và 500 dữ liệu tiêu cực (negative).</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19</a:t>
            </a: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a:latin typeface="+mj-lt"/>
              </a:rPr>
              <a:t>iai đoạn huấn luyện mô hình (training</a:t>
            </a:r>
            <a:r>
              <a:rPr lang="vi-VN" sz="2400" dirty="0" smtClean="0">
                <a:latin typeface="+mj-lt"/>
              </a:rPr>
              <a:t>) </a:t>
            </a:r>
            <a:endParaRPr lang="en-US" sz="2400" dirty="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a:latin typeface="+mj-lt"/>
              </a:rPr>
              <a:t>iai 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20</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Quy trình huấn luyện bộ phân lớp.</a:t>
            </a:r>
          </a:p>
        </p:txBody>
      </p:sp>
    </p:spTree>
    <p:extLst>
      <p:ext uri="{BB962C8B-B14F-4D97-AF65-F5344CB8AC3E}">
        <p14:creationId xmlns:p14="http://schemas.microsoft.com/office/powerpoint/2010/main" val="378361325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21</a:t>
            </a: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Quy trình kiểm tra bộ phân lớp.</a:t>
            </a: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0"/>
                  </a:ext>
                </a:extLst>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1"/>
                  </a:ext>
                </a:extLst>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2"/>
                  </a:ext>
                </a:extLst>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3"/>
                  </a:ext>
                </a:extLst>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4"/>
                  </a:ext>
                </a:extLst>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5"/>
                  </a:ext>
                </a:extLst>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extLst>
                  <a:ext uri="{0D108BD9-81ED-4DB2-BD59-A6C34878D82A}">
                    <a16:rowId xmlns:a16="http://schemas.microsoft.com/office/drawing/2014/main" xmlns="" val="10006"/>
                  </a:ext>
                </a:extLst>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Dữ liệu sau khi được tiền xử lý và gán nhãn</a:t>
            </a:r>
          </a:p>
        </p:txBody>
      </p:sp>
    </p:spTree>
    <p:extLst>
      <p:ext uri="{BB962C8B-B14F-4D97-AF65-F5344CB8AC3E}">
        <p14:creationId xmlns:p14="http://schemas.microsoft.com/office/powerpoint/2010/main" val="26310136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23</a:t>
            </a: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extLst>
                    <a:ext uri="{9D8B030D-6E8A-4147-A177-3AD203B41FA5}">
                      <a16:colId xmlns:a16="http://schemas.microsoft.com/office/drawing/2014/main" xmlns="" val="20000"/>
                    </a:ext>
                  </a:extLst>
                </a:gridCol>
                <a:gridCol w="939799">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gridCol w="751840">
                  <a:extLst>
                    <a:ext uri="{9D8B030D-6E8A-4147-A177-3AD203B41FA5}">
                      <a16:colId xmlns:a16="http://schemas.microsoft.com/office/drawing/2014/main" xmlns="" val="20008"/>
                    </a:ext>
                  </a:extLst>
                </a:gridCol>
                <a:gridCol w="751840">
                  <a:extLst>
                    <a:ext uri="{9D8B030D-6E8A-4147-A177-3AD203B41FA5}">
                      <a16:colId xmlns:a16="http://schemas.microsoft.com/office/drawing/2014/main" xmlns="" val="20009"/>
                    </a:ext>
                  </a:extLst>
                </a:gridCol>
                <a:gridCol w="751840">
                  <a:extLst>
                    <a:ext uri="{9D8B030D-6E8A-4147-A177-3AD203B41FA5}">
                      <a16:colId xmlns:a16="http://schemas.microsoft.com/office/drawing/2014/main" xmlns="" val="20010"/>
                    </a:ext>
                  </a:extLst>
                </a:gridCol>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extLst>
                  <a:ext uri="{0D108BD9-81ED-4DB2-BD59-A6C34878D82A}">
                    <a16:rowId xmlns:a16="http://schemas.microsoft.com/office/drawing/2014/main" xmlns="" val="10000"/>
                  </a:ext>
                </a:extLst>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2"/>
                  </a:ext>
                </a:extLst>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3"/>
                  </a:ext>
                </a:extLst>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4"/>
                  </a:ext>
                </a:extLst>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5"/>
                  </a:ext>
                </a:extLst>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6"/>
                  </a:ext>
                </a:extLst>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7"/>
                  </a:ext>
                </a:extLst>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extLst>
                  <a:ext uri="{0D108BD9-81ED-4DB2-BD59-A6C34878D82A}">
                    <a16:rowId xmlns:a16="http://schemas.microsoft.com/office/drawing/2014/main" xmlns="" val="10008"/>
                  </a:ext>
                </a:extLst>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09"/>
                  </a:ext>
                </a:extLst>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10"/>
                  </a:ext>
                </a:extLst>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11"/>
                  </a:ext>
                </a:extLst>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extLst>
                  <a:ext uri="{0D108BD9-81ED-4DB2-BD59-A6C34878D82A}">
                    <a16:rowId xmlns:a16="http://schemas.microsoft.com/office/drawing/2014/main" xmlns="" val="10012"/>
                  </a:ext>
                </a:extLst>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Kết quả thực nghiệm bộ phân lớp với SVM</a:t>
            </a:r>
          </a:p>
        </p:txBody>
      </p:sp>
    </p:spTree>
    <p:extLst>
      <p:ext uri="{BB962C8B-B14F-4D97-AF65-F5344CB8AC3E}">
        <p14:creationId xmlns:p14="http://schemas.microsoft.com/office/powerpoint/2010/main" val="368282227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24</a:t>
            </a:r>
          </a:p>
        </p:txBody>
      </p:sp>
      <p:graphicFrame>
        <p:nvGraphicFramePr>
          <p:cNvPr id="5" name="Chart 4"/>
          <p:cNvGraphicFramePr/>
          <p:nvPr>
            <p:extLst>
              <p:ext uri="{D42A27DB-BD31-4B8C-83A1-F6EECF244321}">
                <p14:modId xmlns:p14="http://schemas.microsoft.com/office/powerpoint/2010/main" val="922799748"/>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25</a:t>
            </a: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extLst>
                    <a:ext uri="{9D8B030D-6E8A-4147-A177-3AD203B41FA5}">
                      <a16:colId xmlns:a16="http://schemas.microsoft.com/office/drawing/2014/main" xmlns="" val="20000"/>
                    </a:ext>
                  </a:extLst>
                </a:gridCol>
                <a:gridCol w="2353073">
                  <a:extLst>
                    <a:ext uri="{9D8B030D-6E8A-4147-A177-3AD203B41FA5}">
                      <a16:colId xmlns:a16="http://schemas.microsoft.com/office/drawing/2014/main" xmlns="" val="20001"/>
                    </a:ext>
                  </a:extLst>
                </a:gridCol>
                <a:gridCol w="1817132">
                  <a:extLst>
                    <a:ext uri="{9D8B030D-6E8A-4147-A177-3AD203B41FA5}">
                      <a16:colId xmlns:a16="http://schemas.microsoft.com/office/drawing/2014/main" xmlns="" val="20002"/>
                    </a:ext>
                  </a:extLst>
                </a:gridCol>
                <a:gridCol w="1091547">
                  <a:extLst>
                    <a:ext uri="{9D8B030D-6E8A-4147-A177-3AD203B41FA5}">
                      <a16:colId xmlns:a16="http://schemas.microsoft.com/office/drawing/2014/main" xmlns="" val="20003"/>
                    </a:ext>
                  </a:extLst>
                </a:gridCol>
                <a:gridCol w="1091547">
                  <a:extLst>
                    <a:ext uri="{9D8B030D-6E8A-4147-A177-3AD203B41FA5}">
                      <a16:colId xmlns:a16="http://schemas.microsoft.com/office/drawing/2014/main" xmlns="" val="20004"/>
                    </a:ext>
                  </a:extLst>
                </a:gridCol>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0"/>
                  </a:ext>
                </a:extLst>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1"/>
                  </a:ext>
                </a:extLst>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2"/>
                  </a:ext>
                </a:extLst>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3"/>
                  </a:ext>
                </a:extLst>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4"/>
                  </a:ext>
                </a:extLst>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5"/>
                  </a:ext>
                </a:extLst>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a:latin typeface="Times New Roman" pitchFamily="18" charset="0"/>
                <a:cs typeface="Times New Roman" pitchFamily="18" charset="0"/>
              </a:rPr>
              <a:t>trong 5 lần chạy</a:t>
            </a:r>
          </a:p>
        </p:txBody>
      </p:sp>
    </p:spTree>
    <p:extLst>
      <p:ext uri="{BB962C8B-B14F-4D97-AF65-F5344CB8AC3E}">
        <p14:creationId xmlns:p14="http://schemas.microsoft.com/office/powerpoint/2010/main" val="170697165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26</a:t>
            </a: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extLst>
                    <a:ext uri="{9D8B030D-6E8A-4147-A177-3AD203B41FA5}">
                      <a16:colId xmlns:a16="http://schemas.microsoft.com/office/drawing/2014/main" xmlns="" val="20000"/>
                    </a:ext>
                  </a:extLst>
                </a:gridCol>
                <a:gridCol w="2335195">
                  <a:extLst>
                    <a:ext uri="{9D8B030D-6E8A-4147-A177-3AD203B41FA5}">
                      <a16:colId xmlns:a16="http://schemas.microsoft.com/office/drawing/2014/main" xmlns="" val="20001"/>
                    </a:ext>
                  </a:extLst>
                </a:gridCol>
                <a:gridCol w="2129187">
                  <a:extLst>
                    <a:ext uri="{9D8B030D-6E8A-4147-A177-3AD203B41FA5}">
                      <a16:colId xmlns:a16="http://schemas.microsoft.com/office/drawing/2014/main" xmlns="" val="20002"/>
                    </a:ext>
                  </a:extLst>
                </a:gridCol>
                <a:gridCol w="1044384">
                  <a:extLst>
                    <a:ext uri="{9D8B030D-6E8A-4147-A177-3AD203B41FA5}">
                      <a16:colId xmlns:a16="http://schemas.microsoft.com/office/drawing/2014/main" xmlns="" val="20003"/>
                    </a:ext>
                  </a:extLst>
                </a:gridCol>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extLst>
                  <a:ext uri="{0D108BD9-81ED-4DB2-BD59-A6C34878D82A}">
                    <a16:rowId xmlns:a16="http://schemas.microsoft.com/office/drawing/2014/main" xmlns="" val="10000"/>
                  </a:ext>
                </a:extLst>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1"/>
                  </a:ext>
                </a:extLst>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extLst>
                  <a:ext uri="{0D108BD9-81ED-4DB2-BD59-A6C34878D82A}">
                    <a16:rowId xmlns:a16="http://schemas.microsoft.com/office/drawing/2014/main" xmlns="" val="10002"/>
                  </a:ext>
                </a:extLst>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extLst>
                  <a:ext uri="{0D108BD9-81ED-4DB2-BD59-A6C34878D82A}">
                    <a16:rowId xmlns:a16="http://schemas.microsoft.com/office/drawing/2014/main" xmlns="" val="10003"/>
                  </a:ext>
                </a:extLst>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27</a:t>
            </a: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Bảng s</a:t>
            </a:r>
            <a:r>
              <a:rPr lang="vi-VN" sz="2000" b="1" dirty="0">
                <a:latin typeface="Times New Roman" pitchFamily="18" charset="0"/>
                <a:cs typeface="Times New Roman" pitchFamily="18" charset="0"/>
              </a:rPr>
              <a:t>o 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a:solidFill>
                  <a:srgbClr val="404040"/>
                </a:solidFill>
                <a:latin typeface="+mj-lt"/>
              </a:rPr>
              <a:t>Nội Dung Trình  Bày</a:t>
            </a:r>
            <a:endParaRPr lang="en-US" altLang="en-US" sz="3600" b="1" dirty="0">
              <a:solidFill>
                <a:srgbClr val="404040"/>
              </a:solidFill>
              <a:latin typeface="+mj-lt"/>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a:t>
            </a: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a:solidFill>
                  <a:schemeClr val="bg1"/>
                </a:solidFill>
                <a:latin typeface="Comic Sans MS" pitchFamily="66" charset="0"/>
              </a:rPr>
              <a:t>II</a:t>
            </a: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III</a:t>
            </a: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IV</a:t>
            </a: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3"/>
                                        </p:tgtEl>
                                        <p:attrNameLst>
                                          <p:attrName>r</p:attrName>
                                        </p:attrNameLst>
                                      </p:cBhvr>
                                    </p:animRot>
                                    <p:animRot by="-240000">
                                      <p:cBhvr>
                                        <p:cTn id="57" dur="200" fill="hold">
                                          <p:stCondLst>
                                            <p:cond delay="200"/>
                                          </p:stCondLst>
                                        </p:cTn>
                                        <p:tgtEl>
                                          <p:spTgt spid="33"/>
                                        </p:tgtEl>
                                        <p:attrNameLst>
                                          <p:attrName>r</p:attrName>
                                        </p:attrNameLst>
                                      </p:cBhvr>
                                    </p:animRot>
                                    <p:animRot by="240000">
                                      <p:cBhvr>
                                        <p:cTn id="58" dur="200" fill="hold">
                                          <p:stCondLst>
                                            <p:cond delay="400"/>
                                          </p:stCondLst>
                                        </p:cTn>
                                        <p:tgtEl>
                                          <p:spTgt spid="33"/>
                                        </p:tgtEl>
                                        <p:attrNameLst>
                                          <p:attrName>r</p:attrName>
                                        </p:attrNameLst>
                                      </p:cBhvr>
                                    </p:animRot>
                                    <p:animRot by="-240000">
                                      <p:cBhvr>
                                        <p:cTn id="59" dur="200" fill="hold">
                                          <p:stCondLst>
                                            <p:cond delay="600"/>
                                          </p:stCondLst>
                                        </p:cTn>
                                        <p:tgtEl>
                                          <p:spTgt spid="33"/>
                                        </p:tgtEl>
                                        <p:attrNameLst>
                                          <p:attrName>r</p:attrName>
                                        </p:attrNameLst>
                                      </p:cBhvr>
                                    </p:animRot>
                                    <p:animRot by="120000">
                                      <p:cBhvr>
                                        <p:cTn id="60" dur="200" fill="hold">
                                          <p:stCondLst>
                                            <p:cond delay="800"/>
                                          </p:stCondLst>
                                        </p:cTn>
                                        <p:tgtEl>
                                          <p:spTgt spid="33"/>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4"/>
                                        </p:tgtEl>
                                        <p:attrNameLst>
                                          <p:attrName>r</p:attrName>
                                        </p:attrNameLst>
                                      </p:cBhvr>
                                    </p:animRot>
                                    <p:animRot by="-240000">
                                      <p:cBhvr>
                                        <p:cTn id="63" dur="200" fill="hold">
                                          <p:stCondLst>
                                            <p:cond delay="200"/>
                                          </p:stCondLst>
                                        </p:cTn>
                                        <p:tgtEl>
                                          <p:spTgt spid="34"/>
                                        </p:tgtEl>
                                        <p:attrNameLst>
                                          <p:attrName>r</p:attrName>
                                        </p:attrNameLst>
                                      </p:cBhvr>
                                    </p:animRot>
                                    <p:animRot by="240000">
                                      <p:cBhvr>
                                        <p:cTn id="64" dur="200" fill="hold">
                                          <p:stCondLst>
                                            <p:cond delay="400"/>
                                          </p:stCondLst>
                                        </p:cTn>
                                        <p:tgtEl>
                                          <p:spTgt spid="34"/>
                                        </p:tgtEl>
                                        <p:attrNameLst>
                                          <p:attrName>r</p:attrName>
                                        </p:attrNameLst>
                                      </p:cBhvr>
                                    </p:animRot>
                                    <p:animRot by="-240000">
                                      <p:cBhvr>
                                        <p:cTn id="65" dur="200" fill="hold">
                                          <p:stCondLst>
                                            <p:cond delay="600"/>
                                          </p:stCondLst>
                                        </p:cTn>
                                        <p:tgtEl>
                                          <p:spTgt spid="34"/>
                                        </p:tgtEl>
                                        <p:attrNameLst>
                                          <p:attrName>r</p:attrName>
                                        </p:attrNameLst>
                                      </p:cBhvr>
                                    </p:animRot>
                                    <p:animRot by="120000">
                                      <p:cBhvr>
                                        <p:cTn id="66" dur="200" fill="hold">
                                          <p:stCondLst>
                                            <p:cond delay="800"/>
                                          </p:stCondLst>
                                        </p:cTn>
                                        <p:tgtEl>
                                          <p:spTgt spid="34"/>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5"/>
                                        </p:tgtEl>
                                        <p:attrNameLst>
                                          <p:attrName>r</p:attrName>
                                        </p:attrNameLst>
                                      </p:cBhvr>
                                    </p:animRot>
                                    <p:animRot by="-240000">
                                      <p:cBhvr>
                                        <p:cTn id="69" dur="200" fill="hold">
                                          <p:stCondLst>
                                            <p:cond delay="200"/>
                                          </p:stCondLst>
                                        </p:cTn>
                                        <p:tgtEl>
                                          <p:spTgt spid="45"/>
                                        </p:tgtEl>
                                        <p:attrNameLst>
                                          <p:attrName>r</p:attrName>
                                        </p:attrNameLst>
                                      </p:cBhvr>
                                    </p:animRot>
                                    <p:animRot by="240000">
                                      <p:cBhvr>
                                        <p:cTn id="70" dur="200" fill="hold">
                                          <p:stCondLst>
                                            <p:cond delay="400"/>
                                          </p:stCondLst>
                                        </p:cTn>
                                        <p:tgtEl>
                                          <p:spTgt spid="45"/>
                                        </p:tgtEl>
                                        <p:attrNameLst>
                                          <p:attrName>r</p:attrName>
                                        </p:attrNameLst>
                                      </p:cBhvr>
                                    </p:animRot>
                                    <p:animRot by="-240000">
                                      <p:cBhvr>
                                        <p:cTn id="71" dur="200" fill="hold">
                                          <p:stCondLst>
                                            <p:cond delay="600"/>
                                          </p:stCondLst>
                                        </p:cTn>
                                        <p:tgtEl>
                                          <p:spTgt spid="45"/>
                                        </p:tgtEl>
                                        <p:attrNameLst>
                                          <p:attrName>r</p:attrName>
                                        </p:attrNameLst>
                                      </p:cBhvr>
                                    </p:animRot>
                                    <p:animRot by="120000">
                                      <p:cBhvr>
                                        <p:cTn id="72" dur="200" fill="hold">
                                          <p:stCondLst>
                                            <p:cond delay="800"/>
                                          </p:stCondLst>
                                        </p:cTn>
                                        <p:tgtEl>
                                          <p:spTgt spid="45"/>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9"/>
                                        </p:tgtEl>
                                        <p:attrNameLst>
                                          <p:attrName>r</p:attrName>
                                        </p:attrNameLst>
                                      </p:cBhvr>
                                    </p:animRot>
                                    <p:animRot by="-240000">
                                      <p:cBhvr>
                                        <p:cTn id="75" dur="200" fill="hold">
                                          <p:stCondLst>
                                            <p:cond delay="200"/>
                                          </p:stCondLst>
                                        </p:cTn>
                                        <p:tgtEl>
                                          <p:spTgt spid="49"/>
                                        </p:tgtEl>
                                        <p:attrNameLst>
                                          <p:attrName>r</p:attrName>
                                        </p:attrNameLst>
                                      </p:cBhvr>
                                    </p:animRot>
                                    <p:animRot by="240000">
                                      <p:cBhvr>
                                        <p:cTn id="76" dur="200" fill="hold">
                                          <p:stCondLst>
                                            <p:cond delay="400"/>
                                          </p:stCondLst>
                                        </p:cTn>
                                        <p:tgtEl>
                                          <p:spTgt spid="49"/>
                                        </p:tgtEl>
                                        <p:attrNameLst>
                                          <p:attrName>r</p:attrName>
                                        </p:attrNameLst>
                                      </p:cBhvr>
                                    </p:animRot>
                                    <p:animRot by="-240000">
                                      <p:cBhvr>
                                        <p:cTn id="77" dur="200" fill="hold">
                                          <p:stCondLst>
                                            <p:cond delay="600"/>
                                          </p:stCondLst>
                                        </p:cTn>
                                        <p:tgtEl>
                                          <p:spTgt spid="49"/>
                                        </p:tgtEl>
                                        <p:attrNameLst>
                                          <p:attrName>r</p:attrName>
                                        </p:attrNameLst>
                                      </p:cBhvr>
                                    </p:animRot>
                                    <p:animRot by="120000">
                                      <p:cBhvr>
                                        <p:cTn id="78"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a:solidFill>
                  <a:srgbClr val="FFFFFF"/>
                </a:solidFill>
                <a:latin typeface="Times New Roman" pitchFamily="18" charset="0"/>
                <a:cs typeface="Times New Roman" pitchFamily="18" charset="0"/>
              </a:rPr>
              <a:t>III</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Đánh Giá</a:t>
            </a: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28</a:t>
            </a: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a:latin typeface="Times New Roman" pitchFamily="18" charset="0"/>
                <a:cs typeface="Times New Roman" pitchFamily="18" charset="0"/>
              </a:rPr>
              <a:t>ây dựng được một bộ phân lớp ý kiến đánh giá với độ chính xác lên tới </a:t>
            </a:r>
            <a:r>
              <a:rPr lang="vi-VN" sz="2400" b="1" dirty="0">
                <a:latin typeface="Times New Roman" pitchFamily="18" charset="0"/>
                <a:cs typeface="Times New Roman" pitchFamily="18" charset="0"/>
              </a:rPr>
              <a:t>83%.</a:t>
            </a:r>
            <a:endParaRPr lang="en-US" sz="2400" b="1" dirty="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a:latin typeface="Times New Roman" pitchFamily="18" charset="0"/>
                <a:cs typeface="Times New Roman" pitchFamily="18" charset="0"/>
              </a:rPr>
              <a:t>o sánh một số phương pháp phân lớp trên cùng tập dữ liệu từ đó làm cơ sở lý thuyết tham khảo cho các nghiên cứu liên quan.</a:t>
            </a:r>
            <a:endParaRPr lang="en-US" sz="2400" dirty="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Kết quả đạt được</a:t>
            </a:r>
          </a:p>
        </p:txBody>
      </p:sp>
    </p:spTree>
    <p:extLst>
      <p:ext uri="{BB962C8B-B14F-4D97-AF65-F5344CB8AC3E}">
        <p14:creationId xmlns:p14="http://schemas.microsoft.com/office/powerpoint/2010/main" val="127234493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a:t>
            </a: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a:solidFill>
                  <a:schemeClr val="bg1"/>
                </a:solidFill>
                <a:latin typeface="Comic Sans MS" pitchFamily="66" charset="0"/>
              </a:rPr>
              <a:t>II</a:t>
            </a: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III</a:t>
            </a: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IV</a:t>
            </a: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29</a:t>
            </a: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8"/>
                                        </p:tgtEl>
                                        <p:attrNameLst>
                                          <p:attrName>r</p:attrName>
                                        </p:attrNameLst>
                                      </p:cBhvr>
                                    </p:animRot>
                                    <p:animRot by="-240000">
                                      <p:cBhvr>
                                        <p:cTn id="57" dur="200" fill="hold">
                                          <p:stCondLst>
                                            <p:cond delay="200"/>
                                          </p:stCondLst>
                                        </p:cTn>
                                        <p:tgtEl>
                                          <p:spTgt spid="48"/>
                                        </p:tgtEl>
                                        <p:attrNameLst>
                                          <p:attrName>r</p:attrName>
                                        </p:attrNameLst>
                                      </p:cBhvr>
                                    </p:animRot>
                                    <p:animRot by="240000">
                                      <p:cBhvr>
                                        <p:cTn id="58" dur="200" fill="hold">
                                          <p:stCondLst>
                                            <p:cond delay="400"/>
                                          </p:stCondLst>
                                        </p:cTn>
                                        <p:tgtEl>
                                          <p:spTgt spid="48"/>
                                        </p:tgtEl>
                                        <p:attrNameLst>
                                          <p:attrName>r</p:attrName>
                                        </p:attrNameLst>
                                      </p:cBhvr>
                                    </p:animRot>
                                    <p:animRot by="-240000">
                                      <p:cBhvr>
                                        <p:cTn id="59" dur="200" fill="hold">
                                          <p:stCondLst>
                                            <p:cond delay="600"/>
                                          </p:stCondLst>
                                        </p:cTn>
                                        <p:tgtEl>
                                          <p:spTgt spid="48"/>
                                        </p:tgtEl>
                                        <p:attrNameLst>
                                          <p:attrName>r</p:attrName>
                                        </p:attrNameLst>
                                      </p:cBhvr>
                                    </p:animRot>
                                    <p:animRot by="120000">
                                      <p:cBhvr>
                                        <p:cTn id="60" dur="200" fill="hold">
                                          <p:stCondLst>
                                            <p:cond delay="800"/>
                                          </p:stCondLst>
                                        </p:cTn>
                                        <p:tgtEl>
                                          <p:spTgt spid="48"/>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2"/>
                                        </p:tgtEl>
                                        <p:attrNameLst>
                                          <p:attrName>r</p:attrName>
                                        </p:attrNameLst>
                                      </p:cBhvr>
                                    </p:animRot>
                                    <p:animRot by="-240000">
                                      <p:cBhvr>
                                        <p:cTn id="63" dur="200" fill="hold">
                                          <p:stCondLst>
                                            <p:cond delay="200"/>
                                          </p:stCondLst>
                                        </p:cTn>
                                        <p:tgtEl>
                                          <p:spTgt spid="52"/>
                                        </p:tgtEl>
                                        <p:attrNameLst>
                                          <p:attrName>r</p:attrName>
                                        </p:attrNameLst>
                                      </p:cBhvr>
                                    </p:animRot>
                                    <p:animRot by="240000">
                                      <p:cBhvr>
                                        <p:cTn id="64" dur="200" fill="hold">
                                          <p:stCondLst>
                                            <p:cond delay="400"/>
                                          </p:stCondLst>
                                        </p:cTn>
                                        <p:tgtEl>
                                          <p:spTgt spid="52"/>
                                        </p:tgtEl>
                                        <p:attrNameLst>
                                          <p:attrName>r</p:attrName>
                                        </p:attrNameLst>
                                      </p:cBhvr>
                                    </p:animRot>
                                    <p:animRot by="-240000">
                                      <p:cBhvr>
                                        <p:cTn id="65" dur="200" fill="hold">
                                          <p:stCondLst>
                                            <p:cond delay="600"/>
                                          </p:stCondLst>
                                        </p:cTn>
                                        <p:tgtEl>
                                          <p:spTgt spid="52"/>
                                        </p:tgtEl>
                                        <p:attrNameLst>
                                          <p:attrName>r</p:attrName>
                                        </p:attrNameLst>
                                      </p:cBhvr>
                                    </p:animRot>
                                    <p:animRot by="120000">
                                      <p:cBhvr>
                                        <p:cTn id="66"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a:solidFill>
                  <a:srgbClr val="FFFFFF"/>
                </a:solidFill>
                <a:latin typeface="Times New Roman" pitchFamily="18" charset="0"/>
                <a:cs typeface="Times New Roman" pitchFamily="18" charset="0"/>
              </a:rPr>
              <a:t>IV</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Phát Triển</a:t>
            </a: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30</a:t>
            </a: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a:latin typeface="+mj-lt"/>
              </a:rPr>
              <a:t>Xây dựng thành công mô hình </a:t>
            </a:r>
            <a:r>
              <a:rPr lang="en-US" sz="2400" dirty="0">
                <a:latin typeface="Times New Roman" pitchFamily="18" charset="0"/>
                <a:cs typeface="Times New Roman" pitchFamily="18" charset="0"/>
              </a:rPr>
              <a:t>dự đoán </a:t>
            </a:r>
            <a:r>
              <a:rPr lang="vi-VN" sz="2400" dirty="0">
                <a:latin typeface="Times New Roman" pitchFamily="18" charset="0"/>
                <a:cs typeface="Times New Roman" pitchFamily="18" charset="0"/>
              </a:rPr>
              <a:t>ý </a:t>
            </a:r>
            <a:r>
              <a:rPr lang="vi-VN" sz="2400" dirty="0">
                <a:latin typeface="+mj-lt"/>
              </a:rPr>
              <a:t>kiến đánh giá trong 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Bayes</a:t>
            </a:r>
            <a:r>
              <a:rPr lang="vi-VN" sz="2400" b="1" dirty="0">
                <a:latin typeface="+mj-lt"/>
              </a:rPr>
              <a:t>.</a:t>
            </a:r>
            <a:endParaRPr lang="en-US" sz="2400" b="1" dirty="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a:latin typeface="+mj-lt"/>
              </a:rPr>
              <a:t>So sánh độ hiệu quả giữa các phương pháp phân lớp với nhau trên cùng tập dữ liệu làm nguồn tài liệu tham khảo cho các nghiên cứu liên quan.</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Kết quả đạt được</a:t>
            </a:r>
          </a:p>
        </p:txBody>
      </p:sp>
    </p:spTree>
    <p:extLst>
      <p:ext uri="{BB962C8B-B14F-4D97-AF65-F5344CB8AC3E}">
        <p14:creationId xmlns:p14="http://schemas.microsoft.com/office/powerpoint/2010/main" val="418788023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a:solidFill>
                  <a:srgbClr val="FFFFFF"/>
                </a:solidFill>
                <a:latin typeface="Times New Roman" pitchFamily="18" charset="0"/>
                <a:cs typeface="Times New Roman" pitchFamily="18" charset="0"/>
              </a:rPr>
              <a:t>IV</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Phát Triển</a:t>
            </a: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31</a:t>
            </a: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a:latin typeface="+mj-lt"/>
              </a:rPr>
              <a:t>Chưa 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Hạn chế</a:t>
            </a:r>
          </a:p>
        </p:txBody>
      </p:sp>
    </p:spTree>
    <p:extLst>
      <p:ext uri="{BB962C8B-B14F-4D97-AF65-F5344CB8AC3E}">
        <p14:creationId xmlns:p14="http://schemas.microsoft.com/office/powerpoint/2010/main" val="88809344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a:solidFill>
                  <a:srgbClr val="FFFFFF"/>
                </a:solidFill>
                <a:latin typeface="Times New Roman" pitchFamily="18" charset="0"/>
                <a:cs typeface="Times New Roman" pitchFamily="18" charset="0"/>
              </a:rPr>
              <a:t>IV</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Phát Triển</a:t>
            </a: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32</a:t>
            </a: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a:latin typeface="+mj-lt"/>
              </a:rPr>
              <a:t>Tăng số lượng dữ liệu huấn luyện</a:t>
            </a:r>
            <a:r>
              <a:rPr lang="en-US" sz="2400" dirty="0">
                <a:latin typeface="Times New Roman" pitchFamily="18" charset="0"/>
                <a:cs typeface="Times New Roman" pitchFamily="18" charset="0"/>
              </a:rPr>
              <a:t> để cải thiện độ chính xác phân lớp</a:t>
            </a:r>
            <a:r>
              <a:rPr lang="vi-VN" sz="2400" dirty="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Hướng phát triển</a:t>
            </a:r>
          </a:p>
        </p:txBody>
      </p:sp>
    </p:spTree>
    <p:extLst>
      <p:ext uri="{BB962C8B-B14F-4D97-AF65-F5344CB8AC3E}">
        <p14:creationId xmlns:p14="http://schemas.microsoft.com/office/powerpoint/2010/main" val="41081687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a:solidFill>
                  <a:srgbClr val="FFFFFF"/>
                </a:solidFill>
                <a:latin typeface="Times New Roman" pitchFamily="18" charset="0"/>
                <a:cs typeface="Times New Roman" pitchFamily="18" charset="0"/>
              </a:rPr>
              <a:t>IV</a:t>
            </a:r>
            <a:r>
              <a:rPr lang="vi-VN" altLang="en-US" sz="2800" b="1" dirty="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Phát Triển</a:t>
            </a: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33</a:t>
            </a: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a:latin typeface="+mj-lt"/>
              </a:rPr>
              <a:t>Ngoài </a:t>
            </a:r>
            <a:r>
              <a:rPr lang="en-US" sz="2400" dirty="0">
                <a:latin typeface="Times New Roman" pitchFamily="18" charset="0"/>
                <a:cs typeface="Times New Roman" pitchFamily="18" charset="0"/>
              </a:rPr>
              <a:t>ra</a:t>
            </a:r>
            <a:r>
              <a:rPr lang="en-US" sz="2400" dirty="0">
                <a:latin typeface="+mj-lt"/>
              </a:rPr>
              <a:t> </a:t>
            </a:r>
            <a:r>
              <a:rPr lang="vi-VN" sz="2400" dirty="0">
                <a:latin typeface="+mj-lt"/>
              </a:rPr>
              <a:t>luận văn có thể mở rộng và phát triển ở các hướng sau:</a:t>
            </a:r>
            <a:endParaRPr lang="en-US" sz="2400" dirty="0">
              <a:latin typeface="+mj-lt"/>
            </a:endParaRPr>
          </a:p>
          <a:p>
            <a:pPr marL="342900" lvl="0" indent="-342900">
              <a:lnSpc>
                <a:spcPct val="150000"/>
              </a:lnSpc>
              <a:buFont typeface="Wingdings" pitchFamily="2" charset="2"/>
              <a:buChar char="q"/>
            </a:pPr>
            <a:r>
              <a:rPr lang="vi-VN" sz="2400" dirty="0">
                <a:latin typeface="+mj-lt"/>
              </a:rPr>
              <a:t>Tăng số lớp dự đoán cảm xúc lên, tự động nhận diện các ý kiến không mang cảm xúc. </a:t>
            </a:r>
            <a:endParaRPr lang="en-US" sz="2400" dirty="0">
              <a:latin typeface="+mj-lt"/>
            </a:endParaRPr>
          </a:p>
          <a:p>
            <a:pPr marL="342900" indent="-342900">
              <a:lnSpc>
                <a:spcPct val="150000"/>
              </a:lnSpc>
              <a:buFont typeface="Wingdings" pitchFamily="2" charset="2"/>
              <a:buChar char="q"/>
            </a:pPr>
            <a:r>
              <a:rPr lang="vi-VN" sz="2400" dirty="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Hướng phát triển</a:t>
            </a:r>
          </a:p>
        </p:txBody>
      </p:sp>
    </p:spTree>
    <p:extLst>
      <p:ext uri="{BB962C8B-B14F-4D97-AF65-F5344CB8AC3E}">
        <p14:creationId xmlns:p14="http://schemas.microsoft.com/office/powerpoint/2010/main" val="112953817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a:latin typeface="Times New Roman" pitchFamily="18" charset="0"/>
                <a:cs typeface="Times New Roman" pitchFamily="18" charset="0"/>
              </a:rPr>
              <a:t>Thông tin phản hồi sản phẩm tại các trang bán hàng trực tuyến</a:t>
            </a: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4524315"/>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 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tìm 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vi-VN" sz="2400" dirty="0">
                <a:latin typeface="Times New Roman" pitchFamily="18" charset="0"/>
                <a:cs typeface="Times New Roman" pitchFamily="18" charset="0"/>
              </a:rPr>
              <a:t>Khai thác ý kiến công chúng về các chủ đề mở liên quan đến kinh tế, chính trị, giáo dục và văn hóa xã hội.</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Ứng dụng của việc phân tích ý kiến</a:t>
            </a: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Từ những thực tế ở trường Đại học Công Nghệ TP.HCM là việc phân tích đánh giá ý kiến khảo sát sinh viên về chất lượng giảng dạy mỗi học kỳ đều được làm thủ công. Vì thế nhu cầu về một hệ thống phân tích ý kiến đánh giá tự động và hiệu quả là có thật.</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Lý do chọn đề tài</a:t>
            </a: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So sánh độ hiệu quả của các phương pháp phân lớp khác nhau trên bài toán phân tích ý kiến khảo sát chất lượng giảng dạy.</a:t>
            </a: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a:t>
            </a: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a:solidFill>
                  <a:schemeClr val="bg1"/>
                </a:solidFill>
                <a:latin typeface="Comic Sans MS" pitchFamily="66" charset="0"/>
              </a:rPr>
              <a:t>II</a:t>
            </a: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III</a:t>
            </a: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a:solidFill>
                  <a:schemeClr val="bg1"/>
                </a:solidFill>
                <a:latin typeface="Comic Sans MS" pitchFamily="66" charset="0"/>
              </a:rPr>
              <a:t>IV</a:t>
            </a: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5"/>
                                        </p:tgtEl>
                                        <p:attrNameLst>
                                          <p:attrName>r</p:attrName>
                                        </p:attrNameLst>
                                      </p:cBhvr>
                                    </p:animRot>
                                    <p:animRot by="-240000">
                                      <p:cBhvr>
                                        <p:cTn id="57" dur="200" fill="hold">
                                          <p:stCondLst>
                                            <p:cond delay="200"/>
                                          </p:stCondLst>
                                        </p:cTn>
                                        <p:tgtEl>
                                          <p:spTgt spid="35"/>
                                        </p:tgtEl>
                                        <p:attrNameLst>
                                          <p:attrName>r</p:attrName>
                                        </p:attrNameLst>
                                      </p:cBhvr>
                                    </p:animRot>
                                    <p:animRot by="240000">
                                      <p:cBhvr>
                                        <p:cTn id="58" dur="200" fill="hold">
                                          <p:stCondLst>
                                            <p:cond delay="400"/>
                                          </p:stCondLst>
                                        </p:cTn>
                                        <p:tgtEl>
                                          <p:spTgt spid="35"/>
                                        </p:tgtEl>
                                        <p:attrNameLst>
                                          <p:attrName>r</p:attrName>
                                        </p:attrNameLst>
                                      </p:cBhvr>
                                    </p:animRot>
                                    <p:animRot by="-240000">
                                      <p:cBhvr>
                                        <p:cTn id="59" dur="200" fill="hold">
                                          <p:stCondLst>
                                            <p:cond delay="600"/>
                                          </p:stCondLst>
                                        </p:cTn>
                                        <p:tgtEl>
                                          <p:spTgt spid="35"/>
                                        </p:tgtEl>
                                        <p:attrNameLst>
                                          <p:attrName>r</p:attrName>
                                        </p:attrNameLst>
                                      </p:cBhvr>
                                    </p:animRot>
                                    <p:animRot by="120000">
                                      <p:cBhvr>
                                        <p:cTn id="60" dur="200" fill="hold">
                                          <p:stCondLst>
                                            <p:cond delay="800"/>
                                          </p:stCondLst>
                                        </p:cTn>
                                        <p:tgtEl>
                                          <p:spTgt spid="35"/>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9"/>
                                        </p:tgtEl>
                                        <p:attrNameLst>
                                          <p:attrName>r</p:attrName>
                                        </p:attrNameLst>
                                      </p:cBhvr>
                                    </p:animRot>
                                    <p:animRot by="-240000">
                                      <p:cBhvr>
                                        <p:cTn id="63" dur="200" fill="hold">
                                          <p:stCondLst>
                                            <p:cond delay="200"/>
                                          </p:stCondLst>
                                        </p:cTn>
                                        <p:tgtEl>
                                          <p:spTgt spid="39"/>
                                        </p:tgtEl>
                                        <p:attrNameLst>
                                          <p:attrName>r</p:attrName>
                                        </p:attrNameLst>
                                      </p:cBhvr>
                                    </p:animRot>
                                    <p:animRot by="240000">
                                      <p:cBhvr>
                                        <p:cTn id="64" dur="200" fill="hold">
                                          <p:stCondLst>
                                            <p:cond delay="400"/>
                                          </p:stCondLst>
                                        </p:cTn>
                                        <p:tgtEl>
                                          <p:spTgt spid="39"/>
                                        </p:tgtEl>
                                        <p:attrNameLst>
                                          <p:attrName>r</p:attrName>
                                        </p:attrNameLst>
                                      </p:cBhvr>
                                    </p:animRot>
                                    <p:animRot by="-240000">
                                      <p:cBhvr>
                                        <p:cTn id="65" dur="200" fill="hold">
                                          <p:stCondLst>
                                            <p:cond delay="600"/>
                                          </p:stCondLst>
                                        </p:cTn>
                                        <p:tgtEl>
                                          <p:spTgt spid="39"/>
                                        </p:tgtEl>
                                        <p:attrNameLst>
                                          <p:attrName>r</p:attrName>
                                        </p:attrNameLst>
                                      </p:cBhvr>
                                    </p:animRot>
                                    <p:animRot by="120000">
                                      <p:cBhvr>
                                        <p:cTn id="66" dur="200" fill="hold">
                                          <p:stCondLst>
                                            <p:cond delay="800"/>
                                          </p:stCondLst>
                                        </p:cTn>
                                        <p:tgtEl>
                                          <p:spTgt spid="39"/>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6"/>
                                        </p:tgtEl>
                                        <p:attrNameLst>
                                          <p:attrName>r</p:attrName>
                                        </p:attrNameLst>
                                      </p:cBhvr>
                                    </p:animRot>
                                    <p:animRot by="-240000">
                                      <p:cBhvr>
                                        <p:cTn id="69" dur="200" fill="hold">
                                          <p:stCondLst>
                                            <p:cond delay="200"/>
                                          </p:stCondLst>
                                        </p:cTn>
                                        <p:tgtEl>
                                          <p:spTgt spid="46"/>
                                        </p:tgtEl>
                                        <p:attrNameLst>
                                          <p:attrName>r</p:attrName>
                                        </p:attrNameLst>
                                      </p:cBhvr>
                                    </p:animRot>
                                    <p:animRot by="240000">
                                      <p:cBhvr>
                                        <p:cTn id="70" dur="200" fill="hold">
                                          <p:stCondLst>
                                            <p:cond delay="400"/>
                                          </p:stCondLst>
                                        </p:cTn>
                                        <p:tgtEl>
                                          <p:spTgt spid="46"/>
                                        </p:tgtEl>
                                        <p:attrNameLst>
                                          <p:attrName>r</p:attrName>
                                        </p:attrNameLst>
                                      </p:cBhvr>
                                    </p:animRot>
                                    <p:animRot by="-240000">
                                      <p:cBhvr>
                                        <p:cTn id="71" dur="200" fill="hold">
                                          <p:stCondLst>
                                            <p:cond delay="600"/>
                                          </p:stCondLst>
                                        </p:cTn>
                                        <p:tgtEl>
                                          <p:spTgt spid="46"/>
                                        </p:tgtEl>
                                        <p:attrNameLst>
                                          <p:attrName>r</p:attrName>
                                        </p:attrNameLst>
                                      </p:cBhvr>
                                    </p:animRot>
                                    <p:animRot by="120000">
                                      <p:cBhvr>
                                        <p:cTn id="72" dur="200" fill="hold">
                                          <p:stCondLst>
                                            <p:cond delay="800"/>
                                          </p:stCondLst>
                                        </p:cTn>
                                        <p:tgtEl>
                                          <p:spTgt spid="46"/>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0"/>
                                        </p:tgtEl>
                                        <p:attrNameLst>
                                          <p:attrName>r</p:attrName>
                                        </p:attrNameLst>
                                      </p:cBhvr>
                                    </p:animRot>
                                    <p:animRot by="-240000">
                                      <p:cBhvr>
                                        <p:cTn id="75" dur="200" fill="hold">
                                          <p:stCondLst>
                                            <p:cond delay="200"/>
                                          </p:stCondLst>
                                        </p:cTn>
                                        <p:tgtEl>
                                          <p:spTgt spid="50"/>
                                        </p:tgtEl>
                                        <p:attrNameLst>
                                          <p:attrName>r</p:attrName>
                                        </p:attrNameLst>
                                      </p:cBhvr>
                                    </p:animRot>
                                    <p:animRot by="240000">
                                      <p:cBhvr>
                                        <p:cTn id="76" dur="200" fill="hold">
                                          <p:stCondLst>
                                            <p:cond delay="400"/>
                                          </p:stCondLst>
                                        </p:cTn>
                                        <p:tgtEl>
                                          <p:spTgt spid="50"/>
                                        </p:tgtEl>
                                        <p:attrNameLst>
                                          <p:attrName>r</p:attrName>
                                        </p:attrNameLst>
                                      </p:cBhvr>
                                    </p:animRot>
                                    <p:animRot by="-240000">
                                      <p:cBhvr>
                                        <p:cTn id="77" dur="200" fill="hold">
                                          <p:stCondLst>
                                            <p:cond delay="600"/>
                                          </p:stCondLst>
                                        </p:cTn>
                                        <p:tgtEl>
                                          <p:spTgt spid="50"/>
                                        </p:tgtEl>
                                        <p:attrNameLst>
                                          <p:attrName>r</p:attrName>
                                        </p:attrNameLst>
                                      </p:cBhvr>
                                    </p:animRot>
                                    <p:animRot by="120000">
                                      <p:cBhvr>
                                        <p:cTn id="7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mj-lt"/>
              </a:rPr>
              <a:t>II</a:t>
            </a:r>
            <a:r>
              <a:rPr lang="vi-VN" altLang="en-US" sz="3000" b="1" dirty="0">
                <a:solidFill>
                  <a:srgbClr val="FFFFFF"/>
                </a:solidFill>
                <a:latin typeface="+mj-lt"/>
              </a:rPr>
              <a:t>. </a:t>
            </a:r>
            <a:r>
              <a:rPr lang="en-US" altLang="en-US" sz="3200" b="1" dirty="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a:latin typeface="Times New Roman" pitchFamily="18" charset="0"/>
                <a:cs typeface="Times New Roman" pitchFamily="18" charset="0"/>
              </a:rPr>
              <a:t>hân tích ý kiến được chia làm 4 hướng nghiên cứu chính:</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Phân lớp chủ quan.</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a:latin typeface="Times New Roman" pitchFamily="18" charset="0"/>
                <a:cs typeface="Times New Roman" pitchFamily="18" charset="0"/>
              </a:rPr>
              <a:t>Phân lớp cảm xúc.</a:t>
            </a:r>
            <a:endParaRPr lang="en-US" sz="2400" b="1"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a:latin typeface="Times New Roman" pitchFamily="18" charset="0"/>
                <a:cs typeface="Times New Roman" pitchFamily="18" charset="0"/>
              </a:rPr>
              <a:t>Tóm tắt ý kiến.</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a:latin typeface="Times New Roman" pitchFamily="18" charset="0"/>
                <a:cs typeface="Times New Roman" pitchFamily="18" charset="0"/>
              </a:rPr>
              <a:t>Khai thác ý kiến trên đặc 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Phân tích ý kiến</a:t>
            </a:r>
          </a:p>
        </p:txBody>
      </p:sp>
    </p:spTree>
    <p:extLst>
      <p:ext uri="{BB962C8B-B14F-4D97-AF65-F5344CB8AC3E}">
        <p14:creationId xmlns:p14="http://schemas.microsoft.com/office/powerpoint/2010/main" val="263803610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5609</TotalTime>
  <Words>1964</Words>
  <Application>Microsoft Office PowerPoint</Application>
  <PresentationFormat>On-screen Show (4:3)</PresentationFormat>
  <Paragraphs>407</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Minh Quan</cp:lastModifiedBy>
  <cp:revision>536</cp:revision>
  <cp:lastPrinted>2018-09-29T03:41:54Z</cp:lastPrinted>
  <dcterms:created xsi:type="dcterms:W3CDTF">2006-08-16T00:00:00Z</dcterms:created>
  <dcterms:modified xsi:type="dcterms:W3CDTF">2020-12-21T14:11:00Z</dcterms:modified>
</cp:coreProperties>
</file>