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5"/>
  </p:notesMasterIdLst>
  <p:sldIdLst>
    <p:sldId id="256" r:id="rId2"/>
    <p:sldId id="259" r:id="rId3"/>
    <p:sldId id="260" r:id="rId4"/>
    <p:sldId id="261"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29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spPr>
            <a:solidFill>
              <a:schemeClr val="bg1"/>
            </a:solidFill>
          </c:spPr>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spPr>
            <a:solidFill>
              <a:srgbClr val="C00000"/>
            </a:solidFill>
          </c:spPr>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spPr>
            <a:solidFill>
              <a:srgbClr val="00B050"/>
            </a:solidFill>
          </c:spPr>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183146368"/>
        <c:axId val="183147904"/>
      </c:barChart>
      <c:catAx>
        <c:axId val="183146368"/>
        <c:scaling>
          <c:orientation val="minMax"/>
        </c:scaling>
        <c:delete val="0"/>
        <c:axPos val="b"/>
        <c:numFmt formatCode="General" sourceLinked="0"/>
        <c:majorTickMark val="out"/>
        <c:minorTickMark val="none"/>
        <c:tickLblPos val="nextTo"/>
        <c:txPr>
          <a:bodyPr/>
          <a:lstStyle/>
          <a:p>
            <a:pPr>
              <a:defRPr>
                <a:solidFill>
                  <a:schemeClr val="tx2">
                    <a:lumMod val="50000"/>
                  </a:schemeClr>
                </a:solidFill>
                <a:latin typeface="Times New Roman" pitchFamily="18" charset="0"/>
                <a:cs typeface="Times New Roman" pitchFamily="18" charset="0"/>
              </a:defRPr>
            </a:pPr>
            <a:endParaRPr lang="en-US"/>
          </a:p>
        </c:txPr>
        <c:crossAx val="183147904"/>
        <c:crosses val="autoZero"/>
        <c:auto val="1"/>
        <c:lblAlgn val="ctr"/>
        <c:lblOffset val="100"/>
        <c:noMultiLvlLbl val="0"/>
      </c:catAx>
      <c:valAx>
        <c:axId val="183147904"/>
        <c:scaling>
          <c:orientation val="minMax"/>
        </c:scaling>
        <c:delete val="0"/>
        <c:axPos val="l"/>
        <c:majorGridlines>
          <c:spPr>
            <a:ln>
              <a:solidFill>
                <a:schemeClr val="tx2">
                  <a:lumMod val="50000"/>
                </a:schemeClr>
              </a:solidFill>
            </a:ln>
          </c:spPr>
        </c:majorGridlines>
        <c:numFmt formatCode="General" sourceLinked="1"/>
        <c:majorTickMark val="out"/>
        <c:minorTickMark val="none"/>
        <c:tickLblPos val="nextTo"/>
        <c:spPr>
          <a:ln>
            <a:solidFill>
              <a:schemeClr val="tx2">
                <a:lumMod val="50000"/>
              </a:schemeClr>
            </a:solidFill>
          </a:ln>
        </c:spPr>
        <c:txPr>
          <a:bodyPr/>
          <a:lstStyle/>
          <a:p>
            <a:pPr>
              <a:defRPr sz="1400">
                <a:solidFill>
                  <a:schemeClr val="tx2">
                    <a:lumMod val="50000"/>
                  </a:schemeClr>
                </a:solidFill>
                <a:latin typeface="Times New Roman" pitchFamily="18" charset="0"/>
                <a:cs typeface="Times New Roman" pitchFamily="18" charset="0"/>
              </a:defRPr>
            </a:pPr>
            <a:endParaRPr lang="en-US"/>
          </a:p>
        </c:txPr>
        <c:crossAx val="183146368"/>
        <c:crosses val="autoZero"/>
        <c:crossBetween val="between"/>
      </c:valAx>
    </c:plotArea>
    <c:legend>
      <c:legendPos val="r"/>
      <c:layout/>
      <c:overlay val="0"/>
      <c:txPr>
        <a:bodyPr/>
        <a:lstStyle/>
        <a:p>
          <a:pPr>
            <a:defRPr sz="1200" b="1">
              <a:solidFill>
                <a:schemeClr val="tx2">
                  <a:lumMod val="50000"/>
                </a:schemeClr>
              </a:solidFill>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spPr>
            <a:solidFill>
              <a:schemeClr val="bg1"/>
            </a:solidFill>
          </c:spPr>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spPr>
            <a:solidFill>
              <a:srgbClr val="C00000"/>
            </a:solidFill>
          </c:spPr>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spPr>
            <a:solidFill>
              <a:srgbClr val="00B050"/>
            </a:solidFill>
          </c:spPr>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184180096"/>
        <c:axId val="184190080"/>
      </c:barChart>
      <c:catAx>
        <c:axId val="184180096"/>
        <c:scaling>
          <c:orientation val="minMax"/>
        </c:scaling>
        <c:delete val="0"/>
        <c:axPos val="b"/>
        <c:numFmt formatCode="General" sourceLinked="0"/>
        <c:majorTickMark val="out"/>
        <c:minorTickMark val="none"/>
        <c:tickLblPos val="nextTo"/>
        <c:spPr>
          <a:ln>
            <a:solidFill>
              <a:schemeClr val="tx2">
                <a:lumMod val="50000"/>
              </a:schemeClr>
            </a:solidFill>
          </a:ln>
        </c:spPr>
        <c:txPr>
          <a:bodyPr/>
          <a:lstStyle/>
          <a:p>
            <a:pPr>
              <a:defRPr>
                <a:solidFill>
                  <a:schemeClr val="tx2">
                    <a:lumMod val="50000"/>
                  </a:schemeClr>
                </a:solidFill>
                <a:latin typeface="Times New Roman" pitchFamily="18" charset="0"/>
                <a:cs typeface="Times New Roman" pitchFamily="18" charset="0"/>
              </a:defRPr>
            </a:pPr>
            <a:endParaRPr lang="en-US"/>
          </a:p>
        </c:txPr>
        <c:crossAx val="184190080"/>
        <c:crosses val="autoZero"/>
        <c:auto val="1"/>
        <c:lblAlgn val="ctr"/>
        <c:lblOffset val="100"/>
        <c:noMultiLvlLbl val="0"/>
      </c:catAx>
      <c:valAx>
        <c:axId val="184190080"/>
        <c:scaling>
          <c:orientation val="minMax"/>
        </c:scaling>
        <c:delete val="0"/>
        <c:axPos val="l"/>
        <c:majorGridlines>
          <c:spPr>
            <a:ln>
              <a:solidFill>
                <a:schemeClr val="tx2">
                  <a:lumMod val="50000"/>
                </a:schemeClr>
              </a:solidFill>
            </a:ln>
          </c:spPr>
        </c:majorGridlines>
        <c:numFmt formatCode="General" sourceLinked="1"/>
        <c:majorTickMark val="out"/>
        <c:minorTickMark val="none"/>
        <c:tickLblPos val="nextTo"/>
        <c:spPr>
          <a:ln>
            <a:solidFill>
              <a:schemeClr val="tx2">
                <a:lumMod val="50000"/>
              </a:schemeClr>
            </a:solidFill>
          </a:ln>
        </c:spPr>
        <c:txPr>
          <a:bodyPr/>
          <a:lstStyle/>
          <a:p>
            <a:pPr>
              <a:defRPr>
                <a:solidFill>
                  <a:schemeClr val="tx2">
                    <a:lumMod val="50000"/>
                  </a:schemeClr>
                </a:solidFill>
                <a:latin typeface="Times New Roman" pitchFamily="18" charset="0"/>
                <a:cs typeface="Times New Roman" pitchFamily="18" charset="0"/>
              </a:defRPr>
            </a:pPr>
            <a:endParaRPr lang="en-US"/>
          </a:p>
        </c:txPr>
        <c:crossAx val="184180096"/>
        <c:crosses val="autoZero"/>
        <c:crossBetween val="between"/>
      </c:valAx>
    </c:plotArea>
    <c:legend>
      <c:legendPos val="r"/>
      <c:layout/>
      <c:overlay val="0"/>
      <c:txPr>
        <a:bodyPr/>
        <a:lstStyle/>
        <a:p>
          <a:pPr>
            <a:defRPr>
              <a:solidFill>
                <a:schemeClr val="tx2">
                  <a:lumMod val="50000"/>
                </a:schemeClr>
              </a:solidFill>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263C4-564D-4648-8085-A0505A8FE965}" type="datetimeFigureOut">
              <a:rPr lang="en-US" smtClean="0"/>
              <a:t>1/13/2021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C6F230-F44B-4923-8047-9856FAF50CB5}" type="slidenum">
              <a:rPr lang="en-US" smtClean="0"/>
              <a:t>‹#›</a:t>
            </a:fld>
            <a:endParaRPr lang="en-US"/>
          </a:p>
        </p:txBody>
      </p:sp>
    </p:spTree>
    <p:extLst>
      <p:ext uri="{BB962C8B-B14F-4D97-AF65-F5344CB8AC3E}">
        <p14:creationId xmlns:p14="http://schemas.microsoft.com/office/powerpoint/2010/main" val="2472267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0" y="6610350"/>
            <a:ext cx="8931275" cy="163513"/>
          </a:xfrm>
          <a:prstGeom prst="rect">
            <a:avLst/>
          </a:prstGeom>
          <a:solidFill>
            <a:schemeClr val="bg1"/>
          </a:solidFill>
          <a:ln w="9525">
            <a:noFill/>
            <a:miter lim="800000"/>
            <a:headEnd/>
            <a:tailEnd/>
          </a:ln>
          <a:effectLst/>
        </p:spPr>
        <p:txBody>
          <a:bodyPr wrap="none" anchor="ctr"/>
          <a:lstStyle/>
          <a:p>
            <a:endParaRPr lang="en-US"/>
          </a:p>
        </p:txBody>
      </p:sp>
      <p:sp>
        <p:nvSpPr>
          <p:cNvPr id="3105" name="Rectangle 33"/>
          <p:cNvSpPr>
            <a:spLocks noChangeArrowheads="1"/>
          </p:cNvSpPr>
          <p:nvPr/>
        </p:nvSpPr>
        <p:spPr bwMode="gray">
          <a:xfrm>
            <a:off x="85725" y="1109662"/>
            <a:ext cx="8982075" cy="185738"/>
          </a:xfrm>
          <a:prstGeom prst="rect">
            <a:avLst/>
          </a:prstGeom>
          <a:solidFill>
            <a:schemeClr val="bg1"/>
          </a:solidFill>
          <a:ln w="9525">
            <a:noFill/>
            <a:miter lim="800000"/>
            <a:headEnd/>
            <a:tailEnd/>
          </a:ln>
          <a:effectLst/>
        </p:spPr>
        <p:txBody>
          <a:bodyPr wrap="none" anchor="ctr"/>
          <a:lstStyle/>
          <a:p>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304800"/>
            <a:ext cx="2857500" cy="714375"/>
          </a:xfrm>
          <a:prstGeom prst="rect">
            <a:avLst/>
          </a:prstGeom>
        </p:spPr>
      </p:pic>
      <p:sp>
        <p:nvSpPr>
          <p:cNvPr id="54" name="TextBox 53"/>
          <p:cNvSpPr txBox="1"/>
          <p:nvPr userDrawn="1"/>
        </p:nvSpPr>
        <p:spPr>
          <a:xfrm>
            <a:off x="3463725" y="6241018"/>
            <a:ext cx="2226073" cy="369332"/>
          </a:xfrm>
          <a:prstGeom prst="rect">
            <a:avLst/>
          </a:prstGeom>
          <a:noFill/>
        </p:spPr>
        <p:txBody>
          <a:bodyPr wrap="square" rtlCol="0">
            <a:spAutoFit/>
          </a:bodyPr>
          <a:lstStyle/>
          <a:p>
            <a:r>
              <a:rPr lang="en-US" sz="1800" dirty="0" smtClean="0">
                <a:solidFill>
                  <a:schemeClr val="tx2">
                    <a:lumMod val="50000"/>
                  </a:schemeClr>
                </a:solidFill>
                <a:latin typeface="Times New Roman" panose="02020603050405020304" pitchFamily="18" charset="0"/>
                <a:cs typeface="Times New Roman" panose="02020603050405020304" pitchFamily="18" charset="0"/>
              </a:rPr>
              <a:t>TP.HCM, 17/01/2021</a:t>
            </a:r>
            <a:endParaRPr lang="en-US" sz="1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5" name="Rectangle 54"/>
          <p:cNvSpPr/>
          <p:nvPr userDrawn="1"/>
        </p:nvSpPr>
        <p:spPr>
          <a:xfrm>
            <a:off x="914400" y="2506330"/>
            <a:ext cx="7543800" cy="1015663"/>
          </a:xfrm>
          <a:prstGeom prst="rect">
            <a:avLst/>
          </a:prstGeom>
          <a:noFill/>
        </p:spPr>
        <p:txBody>
          <a:bodyPr wrap="square" lIns="91440" tIns="45720" rIns="91440" bIns="45720">
            <a:spAutoFit/>
          </a:bodyPr>
          <a:lstStyle/>
          <a:p>
            <a:pPr algn="ctr"/>
            <a:r>
              <a:rPr lang="en-US" sz="3000" b="1" dirty="0" smtClean="0">
                <a:solidFill>
                  <a:srgbClr val="FF0000"/>
                </a:solidFill>
                <a:latin typeface="Times New Roman (Headings)"/>
              </a:rPr>
              <a:t>ỨNG DỤNG KHAI THÁC DỮ LIỆU </a:t>
            </a:r>
            <a:r>
              <a:rPr lang="vi-VN" sz="3000" b="1" dirty="0" smtClean="0">
                <a:solidFill>
                  <a:srgbClr val="FF0000"/>
                </a:solidFill>
                <a:latin typeface="Times New Roman (Headings)"/>
              </a:rPr>
              <a:t>TRONG</a:t>
            </a:r>
            <a:r>
              <a:rPr lang="en-US" sz="3000" b="1" dirty="0">
                <a:solidFill>
                  <a:srgbClr val="FF0000"/>
                </a:solidFill>
                <a:latin typeface="Times New Roman (Headings)"/>
              </a:rPr>
              <a:t> </a:t>
            </a:r>
            <a:r>
              <a:rPr lang="en-US" sz="3000" b="1" dirty="0" smtClean="0">
                <a:solidFill>
                  <a:srgbClr val="FF0000"/>
                </a:solidFill>
                <a:latin typeface="Times New Roman (Headings)"/>
              </a:rPr>
              <a:t>LĨNH VỰC GIÁO DỤC</a:t>
            </a:r>
            <a:endParaRPr lang="en-US" sz="3000" b="1" dirty="0">
              <a:solidFill>
                <a:srgbClr val="FF0000"/>
              </a:solidFill>
              <a:latin typeface="Times New Roman (Headings)"/>
            </a:endParaRPr>
          </a:p>
        </p:txBody>
      </p:sp>
      <p:sp>
        <p:nvSpPr>
          <p:cNvPr id="56" name="TextBox 55"/>
          <p:cNvSpPr txBox="1"/>
          <p:nvPr userDrawn="1"/>
        </p:nvSpPr>
        <p:spPr>
          <a:xfrm>
            <a:off x="1152659" y="4114799"/>
            <a:ext cx="7924800" cy="1200329"/>
          </a:xfrm>
          <a:prstGeom prst="rect">
            <a:avLst/>
          </a:prstGeom>
          <a:noFill/>
        </p:spPr>
        <p:txBody>
          <a:bodyPr wrap="square" rtlCol="0">
            <a:spAutoFit/>
          </a:bodyPr>
          <a:lstStyle/>
          <a:p>
            <a:pPr marL="0" lvl="6" indent="0" algn="just">
              <a:lnSpc>
                <a:spcPct val="150000"/>
              </a:lnSpc>
              <a:buFontTx/>
              <a:buNone/>
            </a:pPr>
            <a:r>
              <a:rPr lang="en-US" sz="2400" b="1" dirty="0" smtClean="0">
                <a:solidFill>
                  <a:schemeClr val="bg1"/>
                </a:solidFill>
                <a:latin typeface="Times New Roman" panose="02020603050405020304" pitchFamily="18" charset="0"/>
                <a:cs typeface="Times New Roman" panose="02020603050405020304" pitchFamily="18" charset="0"/>
              </a:rPr>
              <a:t>CÁN</a:t>
            </a:r>
            <a:r>
              <a:rPr lang="en-US" sz="2400" b="1" baseline="0" dirty="0" smtClean="0">
                <a:solidFill>
                  <a:schemeClr val="bg1"/>
                </a:solidFill>
                <a:latin typeface="Times New Roman" panose="02020603050405020304" pitchFamily="18" charset="0"/>
                <a:cs typeface="Times New Roman" panose="02020603050405020304" pitchFamily="18" charset="0"/>
              </a:rPr>
              <a:t> BỘ </a:t>
            </a:r>
            <a:r>
              <a:rPr lang="en-US" sz="2400" b="1" dirty="0" smtClean="0">
                <a:solidFill>
                  <a:schemeClr val="bg1"/>
                </a:solidFill>
                <a:latin typeface="Times New Roman" panose="02020603050405020304" pitchFamily="18" charset="0"/>
                <a:cs typeface="Times New Roman" panose="02020603050405020304" pitchFamily="18" charset="0"/>
              </a:rPr>
              <a:t>HƯỚNG DẪN:     TS LÊ THỊ NGỌC THƠ</a:t>
            </a:r>
          </a:p>
          <a:p>
            <a:pPr marL="0" indent="0" algn="just">
              <a:lnSpc>
                <a:spcPct val="150000"/>
              </a:lnSpc>
              <a:buFontTx/>
              <a:buNone/>
            </a:pPr>
            <a:r>
              <a:rPr lang="en-US" sz="2400" b="1" dirty="0" smtClean="0">
                <a:solidFill>
                  <a:schemeClr val="bg1"/>
                </a:solidFill>
                <a:latin typeface="Times New Roman" panose="02020603050405020304" pitchFamily="18" charset="0"/>
                <a:cs typeface="Times New Roman" panose="02020603050405020304" pitchFamily="18" charset="0"/>
              </a:rPr>
              <a:t>HỌC VIÊN THỰC HIỆN:   </a:t>
            </a:r>
            <a:r>
              <a:rPr lang="en-US" sz="2400" b="1" dirty="0">
                <a:solidFill>
                  <a:schemeClr val="bg1"/>
                </a:solidFill>
                <a:latin typeface="Times New Roman" panose="02020603050405020304" pitchFamily="18" charset="0"/>
                <a:cs typeface="Times New Roman" panose="02020603050405020304" pitchFamily="18" charset="0"/>
              </a:rPr>
              <a:t>VÕ MINH QUÂN</a:t>
            </a:r>
          </a:p>
        </p:txBody>
      </p:sp>
      <p:sp>
        <p:nvSpPr>
          <p:cNvPr id="4" name="Rectangle 3"/>
          <p:cNvSpPr/>
          <p:nvPr userDrawn="1"/>
        </p:nvSpPr>
        <p:spPr>
          <a:xfrm>
            <a:off x="1117393" y="1611257"/>
            <a:ext cx="133485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ĐỀ TÀI:</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0" name="Rectangle 9"/>
          <p:cNvSpPr/>
          <p:nvPr userDrawn="1"/>
        </p:nvSpPr>
        <p:spPr>
          <a:xfrm>
            <a:off x="3276600" y="461932"/>
            <a:ext cx="5500608" cy="400110"/>
          </a:xfrm>
          <a:prstGeom prst="rect">
            <a:avLst/>
          </a:prstGeom>
          <a:noFill/>
        </p:spPr>
        <p:txBody>
          <a:bodyPr wrap="none" lIns="91440" tIns="45720" rIns="91440" bIns="45720">
            <a:spAutoFit/>
          </a:bodyPr>
          <a:lstStyle/>
          <a:p>
            <a:pPr algn="ctr"/>
            <a:r>
              <a:rPr lang="en-US" sz="2000" b="1" cap="none" spc="0" dirty="0" smtClean="0">
                <a:ln>
                  <a:noFill/>
                </a:ln>
                <a:solidFill>
                  <a:schemeClr val="tx2">
                    <a:lumMod val="50000"/>
                  </a:schemeClr>
                </a:solidFill>
                <a:effectLst/>
                <a:latin typeface="Times New Roman" pitchFamily="18" charset="0"/>
                <a:cs typeface="Times New Roman" pitchFamily="18" charset="0"/>
              </a:rPr>
              <a:t>CHUYÊN</a:t>
            </a:r>
            <a:r>
              <a:rPr lang="en-US" sz="2000" b="1" cap="none" spc="0" baseline="0" dirty="0" smtClean="0">
                <a:ln>
                  <a:noFill/>
                </a:ln>
                <a:solidFill>
                  <a:schemeClr val="tx2">
                    <a:lumMod val="50000"/>
                  </a:schemeClr>
                </a:solidFill>
                <a:effectLst/>
                <a:latin typeface="Times New Roman" pitchFamily="18" charset="0"/>
                <a:cs typeface="Times New Roman" pitchFamily="18" charset="0"/>
              </a:rPr>
              <a:t> NGÀNH CÔNG NGHỆ THÔNG TIN</a:t>
            </a:r>
            <a:endParaRPr lang="en-US" sz="2000" b="1" cap="none" spc="0" dirty="0">
              <a:ln>
                <a:noFill/>
              </a:ln>
              <a:solidFill>
                <a:schemeClr val="tx2">
                  <a:lumMod val="50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Freeform 35"/>
          <p:cNvSpPr>
            <a:spLocks/>
          </p:cNvSpPr>
          <p:nvPr userDrawn="1"/>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3" name="Freeform 35"/>
          <p:cNvSpPr>
            <a:spLocks/>
          </p:cNvSpPr>
          <p:nvPr userDrawn="1"/>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4" name="Slide Number Placeholder 3"/>
          <p:cNvSpPr>
            <a:spLocks noGrp="1"/>
          </p:cNvSpPr>
          <p:nvPr>
            <p:ph type="sldNum" sz="quarter" idx="12"/>
          </p:nvPr>
        </p:nvSpPr>
        <p:spPr>
          <a:xfrm>
            <a:off x="8382000" y="6248400"/>
            <a:ext cx="533400" cy="365125"/>
          </a:xfrm>
        </p:spPr>
        <p:txBody>
          <a:bodyPr/>
          <a:lstStyle>
            <a:lvl1pPr>
              <a:defRPr sz="2000"/>
            </a:lvl1pPr>
          </a:lstStyle>
          <a:p>
            <a:fld id="{A2F32D12-589A-4C6C-9C18-7BB957B4D226}" type="slidenum">
              <a:rPr lang="en-US" smtClean="0"/>
              <a:pPr/>
              <a:t>‹#›</a:t>
            </a:fld>
            <a:endParaRPr lang="en-US" dirty="0"/>
          </a:p>
        </p:txBody>
      </p:sp>
      <p:sp>
        <p:nvSpPr>
          <p:cNvPr id="15" name="Title 14"/>
          <p:cNvSpPr>
            <a:spLocks noGrp="1"/>
          </p:cNvSpPr>
          <p:nvPr>
            <p:ph type="title"/>
          </p:nvPr>
        </p:nvSpPr>
        <p:spPr>
          <a:xfrm>
            <a:off x="152400" y="76200"/>
            <a:ext cx="7620000" cy="620712"/>
          </a:xfrm>
          <a:prstGeom prst="rect">
            <a:avLst/>
          </a:prstGeom>
        </p:spPr>
        <p:txBody>
          <a:bodyPr/>
          <a:lstStyle>
            <a:lvl1pPr>
              <a:defRPr sz="3200">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9916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3195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9" name="Freeform 25"/>
          <p:cNvSpPr>
            <a:spLocks/>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1050" name="Freeform 26"/>
          <p:cNvSpPr>
            <a:spLocks/>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1052" name="Freeform 28"/>
          <p:cNvSpPr>
            <a:spLocks/>
          </p:cNvSpPr>
          <p:nvPr/>
        </p:nvSpPr>
        <p:spPr bwMode="gray">
          <a:xfrm>
            <a:off x="92075" y="77787"/>
            <a:ext cx="8955088" cy="765969"/>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headEnd/>
            <a:tailEnd/>
          </a:ln>
          <a:effectLst/>
        </p:spPr>
        <p:txBody>
          <a:bodyPr/>
          <a:lstStyle/>
          <a:p>
            <a:endParaRPr lang="en-US"/>
          </a:p>
        </p:txBody>
      </p:sp>
      <p:sp>
        <p:nvSpPr>
          <p:cNvPr id="1053" name="Freeform 29"/>
          <p:cNvSpPr>
            <a:spLocks/>
          </p:cNvSpPr>
          <p:nvPr/>
        </p:nvSpPr>
        <p:spPr bwMode="gray">
          <a:xfrm>
            <a:off x="92075" y="76200"/>
            <a:ext cx="8955088" cy="683021"/>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headEnd/>
            <a:tailEnd/>
          </a:ln>
          <a:effectLst/>
        </p:spPr>
        <p:txBody>
          <a:bodyPr/>
          <a:lstStyle/>
          <a:p>
            <a:endParaRPr 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1059" name="Freeform 35"/>
          <p:cNvSpPr>
            <a:spLocks/>
          </p:cNvSpPr>
          <p:nvPr/>
        </p:nvSpPr>
        <p:spPr bwMode="gray">
          <a:xfrm>
            <a:off x="6896100" y="817562"/>
            <a:ext cx="2155825" cy="45719"/>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030" name="Rectangle 6"/>
          <p:cNvSpPr>
            <a:spLocks noGrp="1" noChangeArrowheads="1"/>
          </p:cNvSpPr>
          <p:nvPr>
            <p:ph type="sldNum" sz="quarter" idx="4"/>
          </p:nvPr>
        </p:nvSpPr>
        <p:spPr bwMode="gray">
          <a:xfrm>
            <a:off x="8458200" y="6172200"/>
            <a:ext cx="5334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800" b="1">
                <a:solidFill>
                  <a:srgbClr val="000000"/>
                </a:solidFill>
                <a:latin typeface="Times New Roman" pitchFamily="18" charset="0"/>
                <a:cs typeface="Times New Roman" pitchFamily="18" charset="0"/>
              </a:defRPr>
            </a:lvl1pPr>
          </a:lstStyle>
          <a:p>
            <a:fld id="{A2F32D12-589A-4C6C-9C18-7BB957B4D226}" type="slidenum">
              <a:rPr lang="en-US" smtClean="0"/>
              <a:pPr/>
              <a:t>‹#›</a:t>
            </a:fld>
            <a:endParaRPr lang="en-US" dirty="0"/>
          </a:p>
        </p:txBody>
      </p:sp>
      <p:sp>
        <p:nvSpPr>
          <p:cNvPr id="1061" name="Text Box 37"/>
          <p:cNvSpPr txBox="1">
            <a:spLocks noChangeArrowheads="1"/>
          </p:cNvSpPr>
          <p:nvPr/>
        </p:nvSpPr>
        <p:spPr bwMode="gray">
          <a:xfrm>
            <a:off x="21032" y="6454775"/>
            <a:ext cx="2024914" cy="261610"/>
          </a:xfrm>
          <a:prstGeom prst="rect">
            <a:avLst/>
          </a:prstGeom>
          <a:noFill/>
          <a:ln w="9525">
            <a:noFill/>
            <a:miter lim="800000"/>
            <a:headEnd/>
            <a:tailEnd/>
          </a:ln>
          <a:effectLst/>
        </p:spPr>
        <p:txBody>
          <a:bodyPr wrap="none">
            <a:spAutoFit/>
          </a:bodyPr>
          <a:lstStyle/>
          <a:p>
            <a:r>
              <a:rPr lang="en-US" sz="1100" kern="1200" smtClean="0">
                <a:solidFill>
                  <a:schemeClr val="tx1"/>
                </a:solidFill>
                <a:latin typeface="Arial" charset="0"/>
                <a:ea typeface="+mn-ea"/>
                <a:cs typeface="+mn-cs"/>
              </a:rPr>
              <a:t>http://dichvudanhvanban.com</a:t>
            </a:r>
            <a:endParaRPr lang="en-US" sz="1100" kern="1200">
              <a:solidFill>
                <a:schemeClr val="tx1"/>
              </a:solidFill>
              <a:latin typeface="Arial" charset="0"/>
              <a:ea typeface="+mn-ea"/>
              <a:cs typeface="+mn-cs"/>
            </a:endParaRPr>
          </a:p>
        </p:txBody>
      </p:sp>
      <p:sp>
        <p:nvSpPr>
          <p:cNvPr id="35" name="Freeform 25"/>
          <p:cNvSpPr>
            <a:spLocks/>
          </p:cNvSpPr>
          <p:nvPr userDrawn="1"/>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36" name="Freeform 26"/>
          <p:cNvSpPr>
            <a:spLocks/>
          </p:cNvSpPr>
          <p:nvPr userDrawn="1"/>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37" name="Rectangle 32"/>
          <p:cNvSpPr>
            <a:spLocks noChangeArrowheads="1"/>
          </p:cNvSpPr>
          <p:nvPr userDrawn="1"/>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38" name="Rectangle 37"/>
          <p:cNvSpPr/>
          <p:nvPr userDrawn="1"/>
        </p:nvSpPr>
        <p:spPr>
          <a:xfrm>
            <a:off x="2399506" y="6400800"/>
            <a:ext cx="5601494" cy="215444"/>
          </a:xfrm>
          <a:prstGeom prst="rect">
            <a:avLst/>
          </a:prstGeom>
        </p:spPr>
        <p:txBody>
          <a:bodyPr wrap="square">
            <a:spAutoFit/>
          </a:bodyPr>
          <a:lstStyle/>
          <a:p>
            <a:r>
              <a:rPr lang="en-US" sz="800" b="0" i="1" dirty="0" smtClean="0">
                <a:solidFill>
                  <a:schemeClr val="tx2">
                    <a:lumMod val="50000"/>
                  </a:schemeClr>
                </a:solidFill>
                <a:latin typeface="Times New Roman (Headings)"/>
              </a:rPr>
              <a:t>ĐỀ</a:t>
            </a:r>
            <a:r>
              <a:rPr lang="en-US" sz="800" b="0" i="1" baseline="0" dirty="0" smtClean="0">
                <a:solidFill>
                  <a:schemeClr val="tx2">
                    <a:lumMod val="50000"/>
                  </a:schemeClr>
                </a:solidFill>
                <a:latin typeface="Times New Roman (Headings)"/>
              </a:rPr>
              <a:t> TÀI: </a:t>
            </a:r>
            <a:r>
              <a:rPr lang="en-US" sz="800" b="0" i="1" dirty="0" smtClean="0">
                <a:solidFill>
                  <a:schemeClr val="tx2">
                    <a:lumMod val="50000"/>
                  </a:schemeClr>
                </a:solidFill>
                <a:latin typeface="Times New Roman (Headings)"/>
              </a:rPr>
              <a:t>ỨNG DỤNG KHAI THÁC DỮ LIỆU </a:t>
            </a:r>
            <a:r>
              <a:rPr lang="vi-VN" sz="800" b="0" i="1" dirty="0" smtClean="0">
                <a:solidFill>
                  <a:schemeClr val="tx2">
                    <a:lumMod val="50000"/>
                  </a:schemeClr>
                </a:solidFill>
                <a:latin typeface="Times New Roman (Headings)"/>
              </a:rPr>
              <a:t>TRONG</a:t>
            </a:r>
            <a:r>
              <a:rPr lang="en-US" sz="800" b="0" i="1" dirty="0" smtClean="0">
                <a:solidFill>
                  <a:schemeClr val="tx2">
                    <a:lumMod val="50000"/>
                  </a:schemeClr>
                </a:solidFill>
                <a:latin typeface="Times New Roman (Headings)"/>
              </a:rPr>
              <a:t> LĨNH VỰC GIÁO DỤC</a:t>
            </a:r>
            <a:endParaRPr lang="en-US" sz="800" b="0" i="1" dirty="0">
              <a:solidFill>
                <a:schemeClr val="tx2">
                  <a:lumMod val="50000"/>
                </a:schemeClr>
              </a:solidFill>
            </a:endParaRPr>
          </a:p>
        </p:txBody>
      </p:sp>
    </p:spTree>
  </p:cSld>
  <p:clrMap bg1="dk2" tx1="lt1" bg2="dk1" tx2="lt2" accent1="accent1" accent2="accent2" accent3="accent3" accent4="accent4" accent5="accent5" accent6="accent6" hlink="hlink" folHlink="folHlink"/>
  <p:sldLayoutIdLst>
    <p:sldLayoutId id="2147483702" r:id="rId1"/>
    <p:sldLayoutId id="2147483714" r:id="rId2"/>
    <p:sldLayoutId id="2147483715" r:id="rId3"/>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9247188" cy="714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2F32D12-589A-4C6C-9C18-7BB957B4D226}" type="slidenum">
              <a:rPr lang="en-US" smtClean="0"/>
              <a:pPr/>
              <a:t>1</a:t>
            </a:fld>
            <a:endParaRPr lang="en-US" dirty="0"/>
          </a:p>
        </p:txBody>
      </p:sp>
    </p:spTree>
    <p:extLst>
      <p:ext uri="{BB962C8B-B14F-4D97-AF65-F5344CB8AC3E}">
        <p14:creationId xmlns:p14="http://schemas.microsoft.com/office/powerpoint/2010/main" val="28360010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10</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solidFill>
                  <a:schemeClr val="tx2">
                    <a:lumMod val="50000"/>
                  </a:schemeClr>
                </a:solidFill>
                <a:latin typeface="Times New Roman" pitchFamily="18" charset="0"/>
                <a:cs typeface="Times New Roman" pitchFamily="18" charset="0"/>
              </a:rPr>
              <a:t>Bài toán phân tích cảm xúc thường được phân thành các bài toán có độ khó </a:t>
            </a:r>
            <a:r>
              <a:rPr lang="vi-VN" sz="2400" dirty="0" smtClean="0">
                <a:solidFill>
                  <a:schemeClr val="tx2">
                    <a:lumMod val="50000"/>
                  </a:schemeClr>
                </a:solidFill>
                <a:latin typeface="Times New Roman" pitchFamily="18" charset="0"/>
                <a:cs typeface="Times New Roman" pitchFamily="18" charset="0"/>
              </a:rPr>
              <a:t>như</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sau</a:t>
            </a:r>
            <a:r>
              <a:rPr lang="vi-VN" sz="2400" dirty="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Đơn </a:t>
            </a:r>
            <a:r>
              <a:rPr lang="vi-VN" sz="2400" dirty="0">
                <a:solidFill>
                  <a:schemeClr val="tx2">
                    <a:lumMod val="50000"/>
                  </a:schemeClr>
                </a:solidFill>
                <a:latin typeface="Times New Roman" pitchFamily="18" charset="0"/>
                <a:cs typeface="Times New Roman" pitchFamily="18" charset="0"/>
              </a:rPr>
              <a:t>giản: Phân tích cảm xúc thành 2 lớp là tích cực (positive) và tiêu </a:t>
            </a:r>
            <a:r>
              <a:rPr lang="vi-VN" sz="2400" dirty="0" smtClean="0">
                <a:solidFill>
                  <a:schemeClr val="tx2">
                    <a:lumMod val="50000"/>
                  </a:schemeClr>
                </a:solidFill>
                <a:latin typeface="Times New Roman" pitchFamily="18" charset="0"/>
                <a:cs typeface="Times New Roman" pitchFamily="18" charset="0"/>
              </a:rPr>
              <a:t>cực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(negative).</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Trung </a:t>
            </a:r>
            <a:r>
              <a:rPr lang="vi-VN" sz="2400" dirty="0">
                <a:solidFill>
                  <a:schemeClr val="tx2">
                    <a:lumMod val="50000"/>
                  </a:schemeClr>
                </a:solidFill>
                <a:latin typeface="Times New Roman" pitchFamily="18" charset="0"/>
                <a:cs typeface="Times New Roman" pitchFamily="18" charset="0"/>
              </a:rPr>
              <a:t>bình: Xếp hạng cảm xúc theo mức </a:t>
            </a:r>
            <a:r>
              <a:rPr lang="vi-VN" sz="2400" dirty="0" smtClean="0">
                <a:solidFill>
                  <a:schemeClr val="tx2">
                    <a:lumMod val="50000"/>
                  </a:schemeClr>
                </a:solidFill>
                <a:latin typeface="Times New Roman" pitchFamily="18" charset="0"/>
                <a:cs typeface="Times New Roman" pitchFamily="18" charset="0"/>
              </a:rPr>
              <a:t>độ.</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Khó</a:t>
            </a:r>
            <a:r>
              <a:rPr lang="vi-VN" sz="2400" dirty="0">
                <a:solidFill>
                  <a:schemeClr val="tx2">
                    <a:lumMod val="50000"/>
                  </a:schemeClr>
                </a:solidFill>
                <a:latin typeface="Times New Roman" pitchFamily="18" charset="0"/>
                <a:cs typeface="Times New Roman" pitchFamily="18" charset="0"/>
              </a:rPr>
              <a:t>: Phát hiện mục tiêu nguồn gốc của cảm xúc hoặc các loại cảm xúc </a:t>
            </a:r>
            <a:r>
              <a:rPr lang="vi-VN" sz="2400" dirty="0" smtClean="0">
                <a:solidFill>
                  <a:schemeClr val="tx2">
                    <a:lumMod val="50000"/>
                  </a:schemeClr>
                </a:solidFill>
                <a:latin typeface="Times New Roman" pitchFamily="18" charset="0"/>
                <a:cs typeface="Times New Roman" pitchFamily="18" charset="0"/>
              </a:rPr>
              <a:t>phức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tạp</a:t>
            </a:r>
            <a:r>
              <a:rPr lang="vi-VN" sz="2400" dirty="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xúc (tiếp theo)</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397758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11</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solidFill>
                  <a:schemeClr val="tx2">
                    <a:lumMod val="50000"/>
                  </a:schemeClr>
                </a:solidFill>
                <a:latin typeface="Times New Roman" pitchFamily="18" charset="0"/>
                <a:cs typeface="Times New Roman" pitchFamily="18" charset="0"/>
              </a:rPr>
              <a:t>Bài toán phân tích cảm xúc thường được phân thành các bài toán có độ khó </a:t>
            </a:r>
            <a:r>
              <a:rPr lang="vi-VN" sz="2400" dirty="0" smtClean="0">
                <a:solidFill>
                  <a:schemeClr val="tx2">
                    <a:lumMod val="50000"/>
                  </a:schemeClr>
                </a:solidFill>
                <a:latin typeface="Times New Roman" pitchFamily="18" charset="0"/>
                <a:cs typeface="Times New Roman" pitchFamily="18" charset="0"/>
              </a:rPr>
              <a:t>như</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sau</a:t>
            </a:r>
            <a:r>
              <a:rPr lang="vi-VN" sz="2400" dirty="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Đơn </a:t>
            </a:r>
            <a:r>
              <a:rPr lang="vi-VN" sz="2400" dirty="0">
                <a:solidFill>
                  <a:schemeClr val="tx2">
                    <a:lumMod val="50000"/>
                  </a:schemeClr>
                </a:solidFill>
                <a:latin typeface="Times New Roman" pitchFamily="18" charset="0"/>
                <a:cs typeface="Times New Roman" pitchFamily="18" charset="0"/>
              </a:rPr>
              <a:t>giản: Phân tích cảm xúc thành 2 lớp là tích cực (positive) và tiêu </a:t>
            </a:r>
            <a:r>
              <a:rPr lang="vi-VN" sz="2400" dirty="0" smtClean="0">
                <a:solidFill>
                  <a:schemeClr val="tx2">
                    <a:lumMod val="50000"/>
                  </a:schemeClr>
                </a:solidFill>
                <a:latin typeface="Times New Roman" pitchFamily="18" charset="0"/>
                <a:cs typeface="Times New Roman" pitchFamily="18" charset="0"/>
              </a:rPr>
              <a:t>cực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(negative).</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Trung </a:t>
            </a:r>
            <a:r>
              <a:rPr lang="vi-VN" sz="2400" dirty="0">
                <a:solidFill>
                  <a:schemeClr val="tx2">
                    <a:lumMod val="50000"/>
                  </a:schemeClr>
                </a:solidFill>
                <a:latin typeface="Times New Roman" pitchFamily="18" charset="0"/>
                <a:cs typeface="Times New Roman" pitchFamily="18" charset="0"/>
              </a:rPr>
              <a:t>bình: Xếp hạng cảm xúc theo mức </a:t>
            </a:r>
            <a:r>
              <a:rPr lang="vi-VN" sz="2400" dirty="0" smtClean="0">
                <a:solidFill>
                  <a:schemeClr val="tx2">
                    <a:lumMod val="50000"/>
                  </a:schemeClr>
                </a:solidFill>
                <a:latin typeface="Times New Roman" pitchFamily="18" charset="0"/>
                <a:cs typeface="Times New Roman" pitchFamily="18" charset="0"/>
              </a:rPr>
              <a:t>độ.</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Khó</a:t>
            </a:r>
            <a:r>
              <a:rPr lang="vi-VN" sz="2400" dirty="0">
                <a:solidFill>
                  <a:schemeClr val="tx2">
                    <a:lumMod val="50000"/>
                  </a:schemeClr>
                </a:solidFill>
                <a:latin typeface="Times New Roman" pitchFamily="18" charset="0"/>
                <a:cs typeface="Times New Roman" pitchFamily="18" charset="0"/>
              </a:rPr>
              <a:t>: Phát hiện mục tiêu nguồn gốc của cảm xúc hoặc các loại cảm xúc </a:t>
            </a:r>
            <a:r>
              <a:rPr lang="vi-VN" sz="2400" dirty="0" smtClean="0">
                <a:solidFill>
                  <a:schemeClr val="tx2">
                    <a:lumMod val="50000"/>
                  </a:schemeClr>
                </a:solidFill>
                <a:latin typeface="Times New Roman" pitchFamily="18" charset="0"/>
                <a:cs typeface="Times New Roman" pitchFamily="18" charset="0"/>
              </a:rPr>
              <a:t>phức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tạp</a:t>
            </a:r>
            <a:r>
              <a:rPr lang="vi-VN" sz="2400" dirty="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a:solidFill>
                  <a:schemeClr val="tx2">
                    <a:lumMod val="50000"/>
                  </a:schemeClr>
                </a:solidFill>
                <a:latin typeface="Times New Roman" pitchFamily="18" charset="0"/>
                <a:cs typeface="Times New Roman" pitchFamily="18" charset="0"/>
              </a:rPr>
              <a:t>xúc (tiếp theo)</a:t>
            </a:r>
          </a:p>
        </p:txBody>
      </p:sp>
    </p:spTree>
    <p:extLst>
      <p:ext uri="{BB962C8B-B14F-4D97-AF65-F5344CB8AC3E}">
        <p14:creationId xmlns:p14="http://schemas.microsoft.com/office/powerpoint/2010/main" val="170409669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12</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a:solidFill>
                  <a:schemeClr val="tx2">
                    <a:lumMod val="50000"/>
                  </a:schemeClr>
                </a:solidFill>
                <a:latin typeface="Times New Roman" pitchFamily="18" charset="0"/>
                <a:cs typeface="Times New Roman" pitchFamily="18" charset="0"/>
              </a:rPr>
              <a:t>xúc (tiếp theo)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9" name="TextBox 8"/>
          <p:cNvSpPr txBox="1"/>
          <p:nvPr/>
        </p:nvSpPr>
        <p:spPr>
          <a:xfrm>
            <a:off x="1752600" y="5791200"/>
            <a:ext cx="5791200" cy="369332"/>
          </a:xfrm>
          <a:prstGeom prst="rect">
            <a:avLst/>
          </a:prstGeom>
          <a:noFill/>
        </p:spPr>
        <p:txBody>
          <a:bodyPr wrap="square" rtlCol="0">
            <a:spAutoFit/>
          </a:bodyPr>
          <a:lstStyle/>
          <a:p>
            <a:pPr algn="ctr"/>
            <a:r>
              <a:rPr lang="en-US" b="1" dirty="0">
                <a:solidFill>
                  <a:schemeClr val="tx2">
                    <a:lumMod val="50000"/>
                  </a:schemeClr>
                </a:solidFill>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329502455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13</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a:solidFill>
                  <a:schemeClr val="tx2">
                    <a:lumMod val="50000"/>
                  </a:schemeClr>
                </a:solidFill>
                <a:latin typeface="Times New Roman" pitchFamily="18" charset="0"/>
                <a:cs typeface="Times New Roman" pitchFamily="18" charset="0"/>
              </a:rPr>
              <a:t>xúc (tiếp theo)</a:t>
            </a:r>
          </a:p>
        </p:txBody>
      </p:sp>
      <p:sp>
        <p:nvSpPr>
          <p:cNvPr id="10" name="TextBox 9"/>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solidFill>
                  <a:schemeClr val="tx2">
                    <a:lumMod val="50000"/>
                  </a:schemeClr>
                </a:solidFill>
                <a:latin typeface="Times New Roman" pitchFamily="18" charset="0"/>
                <a:cs typeface="Times New Roman" pitchFamily="18" charset="0"/>
              </a:rPr>
              <a:t>Hiện nay bài toán phân tích cảm xúc có thể được giải quyết dựa trên những phương pháp như: </a:t>
            </a:r>
            <a:endParaRPr lang="en-US" sz="2400" dirty="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Theo </a:t>
            </a:r>
            <a:r>
              <a:rPr lang="vi-VN" sz="2400" dirty="0">
                <a:solidFill>
                  <a:schemeClr val="tx2">
                    <a:lumMod val="50000"/>
                  </a:schemeClr>
                </a:solidFill>
                <a:latin typeface="Times New Roman" pitchFamily="18" charset="0"/>
                <a:cs typeface="Times New Roman" pitchFamily="18" charset="0"/>
              </a:rPr>
              <a:t>phương pháp phân lớp không giám </a:t>
            </a:r>
            <a:r>
              <a:rPr lang="vi-VN" sz="2400" dirty="0" smtClean="0">
                <a:solidFill>
                  <a:schemeClr val="tx2">
                    <a:lumMod val="50000"/>
                  </a:schemeClr>
                </a:solidFill>
                <a:latin typeface="Times New Roman" pitchFamily="18" charset="0"/>
                <a:cs typeface="Times New Roman" pitchFamily="18" charset="0"/>
              </a:rPr>
              <a:t>sát</a:t>
            </a:r>
            <a:r>
              <a:rPr lang="en-US" sz="2400" dirty="0" smtClean="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b="1" dirty="0" smtClean="0">
                <a:solidFill>
                  <a:schemeClr val="tx2">
                    <a:lumMod val="50000"/>
                  </a:schemeClr>
                </a:solidFill>
                <a:latin typeface="Times New Roman" pitchFamily="18" charset="0"/>
                <a:cs typeface="Times New Roman" pitchFamily="18" charset="0"/>
              </a:rPr>
              <a:t>Theo </a:t>
            </a:r>
            <a:r>
              <a:rPr lang="vi-VN" sz="2400" b="1" dirty="0">
                <a:solidFill>
                  <a:schemeClr val="tx2">
                    <a:lumMod val="50000"/>
                  </a:schemeClr>
                </a:solidFill>
                <a:latin typeface="Times New Roman" pitchFamily="18" charset="0"/>
                <a:cs typeface="Times New Roman" pitchFamily="18" charset="0"/>
              </a:rPr>
              <a:t>phương pháp phân lớp có giám </a:t>
            </a:r>
            <a:r>
              <a:rPr lang="vi-VN" sz="2400" b="1" dirty="0" smtClean="0">
                <a:solidFill>
                  <a:schemeClr val="tx2">
                    <a:lumMod val="50000"/>
                  </a:schemeClr>
                </a:solidFill>
                <a:latin typeface="Times New Roman" pitchFamily="18" charset="0"/>
                <a:cs typeface="Times New Roman" pitchFamily="18" charset="0"/>
              </a:rPr>
              <a:t>sát</a:t>
            </a:r>
            <a:r>
              <a:rPr lang="en-US" sz="2400" b="1" dirty="0" smtClean="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tích cảm xúc dựa trên khía cạnh</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loại cảm xác dựa trên chủ </a:t>
            </a:r>
            <a:r>
              <a:rPr lang="vi-VN" sz="2400" dirty="0" smtClean="0">
                <a:solidFill>
                  <a:schemeClr val="tx2">
                    <a:lumMod val="50000"/>
                  </a:schemeClr>
                </a:solidFill>
                <a:latin typeface="Times New Roman" pitchFamily="18" charset="0"/>
                <a:cs typeface="Times New Roman" pitchFamily="18" charset="0"/>
              </a:rPr>
              <a:t>đề.</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2779404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Một số phương pháp phân lớp</a:t>
            </a:r>
            <a:endParaRPr lang="en-US" sz="2800" b="1"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524000"/>
            <a:ext cx="8915400" cy="3785652"/>
          </a:xfrm>
          <a:prstGeom prst="rect">
            <a:avLst/>
          </a:prstGeom>
          <a:noFill/>
        </p:spPr>
        <p:txBody>
          <a:bodyPr wrap="square" rtlCol="0">
            <a:spAutoFit/>
          </a:bodyPr>
          <a:lstStyle/>
          <a:p>
            <a:pPr marL="342900" indent="-342900">
              <a:lnSpc>
                <a:spcPct val="200000"/>
              </a:lnSpc>
              <a:buFont typeface="Wingdings" pitchFamily="2" charset="2"/>
              <a:buChar char="v"/>
            </a:pPr>
            <a:r>
              <a:rPr lang="en-US" sz="2400" b="1" dirty="0" smtClean="0">
                <a:solidFill>
                  <a:schemeClr val="tx2">
                    <a:lumMod val="50000"/>
                  </a:schemeClr>
                </a:solidFill>
                <a:latin typeface="Times New Roman" pitchFamily="18" charset="0"/>
                <a:cs typeface="Times New Roman" pitchFamily="18" charset="0"/>
              </a:rPr>
              <a:t>Phương pháp phân lớp Naïve Bayes</a:t>
            </a:r>
          </a:p>
          <a:p>
            <a:pPr marL="342900" indent="-342900">
              <a:lnSpc>
                <a:spcPct val="200000"/>
              </a:lnSpc>
              <a:buFont typeface="Wingdings" pitchFamily="2" charset="2"/>
              <a:buChar char="v"/>
            </a:pPr>
            <a:r>
              <a:rPr lang="en-US" sz="2400" b="1" dirty="0">
                <a:solidFill>
                  <a:schemeClr val="tx2">
                    <a:lumMod val="50000"/>
                  </a:schemeClr>
                </a:solidFill>
                <a:latin typeface="Times New Roman" pitchFamily="18" charset="0"/>
                <a:cs typeface="Times New Roman" pitchFamily="18" charset="0"/>
              </a:rPr>
              <a:t>Phương pháp phân lớp SVM (Support Vector Machines</a:t>
            </a:r>
            <a:r>
              <a:rPr lang="en-US" sz="2400" b="1" dirty="0" smtClean="0">
                <a:solidFill>
                  <a:schemeClr val="tx2">
                    <a:lumMod val="50000"/>
                  </a:schemeClr>
                </a:solidFill>
                <a:latin typeface="Times New Roman" pitchFamily="18" charset="0"/>
                <a:cs typeface="Times New Roman" pitchFamily="18" charset="0"/>
              </a:rPr>
              <a:t>)</a:t>
            </a: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Phương pháp K-Nearest Neighbor</a:t>
            </a:r>
            <a:endParaRPr lang="en-US" sz="2400" dirty="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Phương pháp Phương pháp Linear Least Square Fit (LLSF)</a:t>
            </a: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Phương pháp Entropy cực </a:t>
            </a:r>
            <a:r>
              <a:rPr lang="vi-VN" sz="2400" dirty="0" smtClean="0">
                <a:solidFill>
                  <a:schemeClr val="tx2">
                    <a:lumMod val="50000"/>
                  </a:schemeClr>
                </a:solidFill>
                <a:latin typeface="Times New Roman" pitchFamily="18" charset="0"/>
                <a:cs typeface="Times New Roman" pitchFamily="18" charset="0"/>
              </a:rPr>
              <a:t>đại</a:t>
            </a:r>
            <a:endParaRPr lang="en-US" sz="24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2181933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biểu diễn văn bản</a:t>
            </a:r>
            <a:endParaRPr lang="en-US" sz="2800" b="1"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630845"/>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Biểu </a:t>
            </a:r>
            <a:r>
              <a:rPr lang="vi-VN" sz="2400" dirty="0" smtClean="0">
                <a:solidFill>
                  <a:schemeClr val="tx2">
                    <a:lumMod val="50000"/>
                  </a:schemeClr>
                </a:solidFill>
                <a:latin typeface="Times New Roman" pitchFamily="18" charset="0"/>
                <a:cs typeface="Times New Roman" pitchFamily="18" charset="0"/>
              </a:rPr>
              <a:t>di</a:t>
            </a:r>
            <a:r>
              <a:rPr lang="en-US" sz="2400" dirty="0" smtClean="0">
                <a:solidFill>
                  <a:schemeClr val="tx2">
                    <a:lumMod val="50000"/>
                  </a:schemeClr>
                </a:solidFill>
                <a:latin typeface="Times New Roman" pitchFamily="18" charset="0"/>
                <a:cs typeface="Times New Roman" pitchFamily="18" charset="0"/>
              </a:rPr>
              <a:t>ễ</a:t>
            </a:r>
            <a:r>
              <a:rPr lang="vi-VN" sz="2400" dirty="0" smtClean="0">
                <a:solidFill>
                  <a:schemeClr val="tx2">
                    <a:lumMod val="50000"/>
                  </a:schemeClr>
                </a:solidFill>
                <a:latin typeface="Times New Roman" pitchFamily="18" charset="0"/>
                <a:cs typeface="Times New Roman" pitchFamily="18" charset="0"/>
              </a:rPr>
              <a:t>n </a:t>
            </a:r>
            <a:r>
              <a:rPr lang="vi-VN" sz="2400" dirty="0">
                <a:solidFill>
                  <a:schemeClr val="tx2">
                    <a:lumMod val="50000"/>
                  </a:schemeClr>
                </a:solidFill>
                <a:latin typeface="Times New Roman" pitchFamily="18" charset="0"/>
                <a:cs typeface="Times New Roman" pitchFamily="18" charset="0"/>
              </a:rPr>
              <a:t>văn bản là một bước quan trọng trong khai thác dữ liệu văn bản, </a:t>
            </a:r>
            <a:r>
              <a:rPr lang="vi-VN" sz="2400" dirty="0" smtClean="0">
                <a:solidFill>
                  <a:schemeClr val="tx2">
                    <a:lumMod val="50000"/>
                  </a:schemeClr>
                </a:solidFill>
                <a:latin typeface="Times New Roman" pitchFamily="18" charset="0"/>
                <a:cs typeface="Times New Roman" pitchFamily="18" charset="0"/>
              </a:rPr>
              <a:t>truy</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vấn </a:t>
            </a:r>
            <a:r>
              <a:rPr lang="vi-VN" sz="2400" dirty="0">
                <a:solidFill>
                  <a:schemeClr val="tx2">
                    <a:lumMod val="50000"/>
                  </a:schemeClr>
                </a:solidFill>
                <a:latin typeface="Times New Roman" pitchFamily="18" charset="0"/>
                <a:cs typeface="Times New Roman" pitchFamily="18" charset="0"/>
              </a:rPr>
              <a:t>thông tin và xử lý ngôn ngữ tự nhiên.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Các mô hình biểu </a:t>
            </a:r>
            <a:r>
              <a:rPr lang="vi-VN" sz="2400" dirty="0" smtClean="0">
                <a:solidFill>
                  <a:schemeClr val="tx2">
                    <a:lumMod val="50000"/>
                  </a:schemeClr>
                </a:solidFill>
                <a:latin typeface="Times New Roman" pitchFamily="18" charset="0"/>
                <a:cs typeface="Times New Roman" pitchFamily="18" charset="0"/>
              </a:rPr>
              <a:t>di</a:t>
            </a:r>
            <a:r>
              <a:rPr lang="en-US" sz="2400" dirty="0" smtClean="0">
                <a:solidFill>
                  <a:schemeClr val="tx2">
                    <a:lumMod val="50000"/>
                  </a:schemeClr>
                </a:solidFill>
                <a:latin typeface="Times New Roman" pitchFamily="18" charset="0"/>
                <a:cs typeface="Times New Roman" pitchFamily="18" charset="0"/>
              </a:rPr>
              <a:t>ễ</a:t>
            </a:r>
            <a:r>
              <a:rPr lang="vi-VN" sz="2400" dirty="0" smtClean="0">
                <a:solidFill>
                  <a:schemeClr val="tx2">
                    <a:lumMod val="50000"/>
                  </a:schemeClr>
                </a:solidFill>
                <a:latin typeface="Times New Roman" pitchFamily="18" charset="0"/>
                <a:cs typeface="Times New Roman" pitchFamily="18" charset="0"/>
              </a:rPr>
              <a:t>n </a:t>
            </a:r>
            <a:r>
              <a:rPr lang="vi-VN" sz="2400" dirty="0">
                <a:solidFill>
                  <a:schemeClr val="tx2">
                    <a:lumMod val="50000"/>
                  </a:schemeClr>
                </a:solidFill>
                <a:latin typeface="Times New Roman" pitchFamily="18" charset="0"/>
                <a:cs typeface="Times New Roman" pitchFamily="18" charset="0"/>
              </a:rPr>
              <a:t>văn bản truyền thống như mô hình túi từ (</a:t>
            </a:r>
            <a:r>
              <a:rPr lang="vi-VN" sz="2400" dirty="0" smtClean="0">
                <a:solidFill>
                  <a:schemeClr val="tx2">
                    <a:lumMod val="50000"/>
                  </a:schemeClr>
                </a:solidFill>
                <a:latin typeface="Times New Roman" pitchFamily="18" charset="0"/>
                <a:cs typeface="Times New Roman" pitchFamily="18" charset="0"/>
              </a:rPr>
              <a:t>bag-of-word)</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mô </a:t>
            </a:r>
            <a:r>
              <a:rPr lang="vi-VN" sz="2400" dirty="0">
                <a:solidFill>
                  <a:schemeClr val="tx2">
                    <a:lumMod val="50000"/>
                  </a:schemeClr>
                </a:solidFill>
                <a:latin typeface="Times New Roman" pitchFamily="18" charset="0"/>
                <a:cs typeface="Times New Roman" pitchFamily="18" charset="0"/>
              </a:rPr>
              <a:t>hình không gian vector là các mô hình thường được sử dụng nhất</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8584514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biểu diễn văn bản</a:t>
            </a:r>
            <a:endParaRPr lang="en-US" sz="2800" b="1"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solidFill>
                  <a:schemeClr val="tx2">
                    <a:lumMod val="50000"/>
                  </a:schemeClr>
                </a:solidFill>
                <a:latin typeface="Times New Roman" pitchFamily="18" charset="0"/>
                <a:cs typeface="Times New Roman" pitchFamily="18" charset="0"/>
              </a:rPr>
              <a:t>Một số phương pháp biểu diễn văn bản như:</a:t>
            </a: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Mô hình </a:t>
            </a:r>
            <a:r>
              <a:rPr lang="en-US" sz="2400" dirty="0" smtClean="0">
                <a:solidFill>
                  <a:schemeClr val="tx2">
                    <a:lumMod val="50000"/>
                  </a:schemeClr>
                </a:solidFill>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Mô hình phân tích cú </a:t>
            </a:r>
            <a:r>
              <a:rPr lang="en-US" sz="2400" dirty="0" smtClean="0">
                <a:solidFill>
                  <a:schemeClr val="tx2">
                    <a:lumMod val="50000"/>
                  </a:schemeClr>
                </a:solidFill>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solidFill>
                  <a:schemeClr val="tx2">
                    <a:lumMod val="50000"/>
                  </a:schemeClr>
                </a:solidFill>
                <a:latin typeface="Times New Roman" pitchFamily="18" charset="0"/>
                <a:cs typeface="Times New Roman" pitchFamily="18" charset="0"/>
              </a:rPr>
              <a:t>Mô hình không gian </a:t>
            </a:r>
            <a:r>
              <a:rPr lang="en-US" sz="2400" b="1" dirty="0" smtClean="0">
                <a:solidFill>
                  <a:schemeClr val="tx2">
                    <a:lumMod val="50000"/>
                  </a:schemeClr>
                </a:solidFill>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Mô hình đồ </a:t>
            </a:r>
            <a:r>
              <a:rPr lang="vi-VN" sz="2400" dirty="0" smtClean="0">
                <a:solidFill>
                  <a:schemeClr val="tx2">
                    <a:lumMod val="50000"/>
                  </a:schemeClr>
                </a:solidFill>
                <a:latin typeface="Times New Roman" pitchFamily="18" charset="0"/>
                <a:cs typeface="Times New Roman" pitchFamily="18" charset="0"/>
              </a:rPr>
              <a:t>thị</a:t>
            </a:r>
            <a:r>
              <a:rPr lang="en-US" sz="2400" dirty="0" smtClean="0">
                <a:solidFill>
                  <a:schemeClr val="tx2">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75209909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tính độ tương đồng văn bản</a:t>
            </a:r>
            <a:endParaRPr lang="en-US" sz="2800" b="1"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Độ tương đồng là một đại lượng dùng để so sánh hai hay nhiều đối tượng </a:t>
            </a:r>
            <a:r>
              <a:rPr lang="vi-VN" sz="2400" dirty="0" smtClean="0">
                <a:solidFill>
                  <a:schemeClr val="tx2">
                    <a:lumMod val="50000"/>
                  </a:schemeClr>
                </a:solidFill>
                <a:latin typeface="Times New Roman" pitchFamily="18" charset="0"/>
                <a:cs typeface="Times New Roman" pitchFamily="18" charset="0"/>
              </a:rPr>
              <a:t>với</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nhau, </a:t>
            </a:r>
            <a:r>
              <a:rPr lang="vi-VN" sz="2400" dirty="0">
                <a:solidFill>
                  <a:schemeClr val="tx2">
                    <a:lumMod val="50000"/>
                  </a:schemeClr>
                </a:solidFill>
                <a:latin typeface="Times New Roman" pitchFamily="18" charset="0"/>
                <a:cs typeface="Times New Roman" pitchFamily="18" charset="0"/>
              </a:rPr>
              <a:t>phản ánh cường độ của mối quan hệ giữa các đối tượng với nhau. </a:t>
            </a:r>
            <a:endParaRPr lang="en-US" sz="2400" dirty="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Ví dụ </a:t>
            </a:r>
            <a:r>
              <a:rPr lang="vi-VN" sz="2400" dirty="0">
                <a:solidFill>
                  <a:schemeClr val="tx2">
                    <a:lumMod val="50000"/>
                  </a:schemeClr>
                </a:solidFill>
                <a:latin typeface="Times New Roman" pitchFamily="18" charset="0"/>
                <a:cs typeface="Times New Roman" pitchFamily="18" charset="0"/>
              </a:rPr>
              <a:t>xét </a:t>
            </a:r>
            <a:r>
              <a:rPr lang="vi-VN" sz="2400" dirty="0" smtClean="0">
                <a:solidFill>
                  <a:schemeClr val="tx2">
                    <a:lumMod val="50000"/>
                  </a:schemeClr>
                </a:solidFill>
                <a:latin typeface="Times New Roman" pitchFamily="18" charset="0"/>
                <a:cs typeface="Times New Roman" pitchFamily="18" charset="0"/>
              </a:rPr>
              <a:t>2</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câu </a:t>
            </a:r>
            <a:endParaRPr lang="en-US" sz="2400" dirty="0" smtClean="0">
              <a:solidFill>
                <a:schemeClr val="tx2">
                  <a:lumMod val="50000"/>
                </a:schemeClr>
              </a:solidFill>
              <a:latin typeface="Times New Roman" pitchFamily="18" charset="0"/>
              <a:cs typeface="Times New Roman" pitchFamily="18" charset="0"/>
            </a:endParaRPr>
          </a:p>
          <a:p>
            <a:pPr>
              <a:lnSpc>
                <a:spcPct val="150000"/>
              </a:lnSpc>
            </a:pPr>
            <a:r>
              <a:rPr lang="en-US" sz="2400" dirty="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a:t>
            </a:r>
            <a:r>
              <a:rPr lang="vi-VN" sz="2400" dirty="0">
                <a:solidFill>
                  <a:schemeClr val="tx2">
                    <a:lumMod val="50000"/>
                  </a:schemeClr>
                </a:solidFill>
                <a:latin typeface="Times New Roman" pitchFamily="18" charset="0"/>
                <a:cs typeface="Times New Roman" pitchFamily="18" charset="0"/>
              </a:rPr>
              <a:t>Nam là sinh viên lớp công nghệ thông tin</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a:p>
            <a:pPr>
              <a:lnSpc>
                <a:spcPct val="150000"/>
              </a:lnSpc>
            </a:pP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“Hoa </a:t>
            </a:r>
            <a:r>
              <a:rPr lang="vi-VN" sz="2400" dirty="0">
                <a:solidFill>
                  <a:schemeClr val="tx2">
                    <a:lumMod val="50000"/>
                  </a:schemeClr>
                </a:solidFill>
                <a:latin typeface="Times New Roman" pitchFamily="18" charset="0"/>
                <a:cs typeface="Times New Roman" pitchFamily="18" charset="0"/>
              </a:rPr>
              <a:t>là sinh viên lớp công </a:t>
            </a:r>
            <a:r>
              <a:rPr lang="vi-VN" sz="2400" dirty="0" smtClean="0">
                <a:solidFill>
                  <a:schemeClr val="tx2">
                    <a:lumMod val="50000"/>
                  </a:schemeClr>
                </a:solidFill>
                <a:latin typeface="Times New Roman" pitchFamily="18" charset="0"/>
                <a:cs typeface="Times New Roman" pitchFamily="18" charset="0"/>
              </a:rPr>
              <a:t>nghệ</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thông tin”</a:t>
            </a:r>
            <a:endParaRPr lang="en-US" sz="2400" dirty="0">
              <a:solidFill>
                <a:schemeClr val="tx2">
                  <a:lumMod val="50000"/>
                </a:schemeClr>
              </a:solidFill>
              <a:latin typeface="Times New Roman" pitchFamily="18" charset="0"/>
              <a:cs typeface="Times New Roman" pitchFamily="18" charset="0"/>
            </a:endParaRPr>
          </a:p>
          <a:p>
            <a:pPr>
              <a:lnSpc>
                <a:spcPct val="150000"/>
              </a:lnSpc>
            </a:pPr>
            <a:r>
              <a:rPr lang="vi-VN" sz="2400" dirty="0" smtClean="0">
                <a:solidFill>
                  <a:schemeClr val="tx2">
                    <a:lumMod val="50000"/>
                  </a:schemeClr>
                </a:solidFill>
                <a:latin typeface="Times New Roman" pitchFamily="18" charset="0"/>
                <a:cs typeface="Times New Roman" pitchFamily="18" charset="0"/>
              </a:rPr>
              <a:t>ta </a:t>
            </a:r>
            <a:r>
              <a:rPr lang="vi-VN" sz="2400" dirty="0">
                <a:solidFill>
                  <a:schemeClr val="tx2">
                    <a:lumMod val="50000"/>
                  </a:schemeClr>
                </a:solidFill>
                <a:latin typeface="Times New Roman" pitchFamily="18" charset="0"/>
                <a:cs typeface="Times New Roman" pitchFamily="18" charset="0"/>
              </a:rPr>
              <a:t>có thể nhận thấy hai câu trên có sự tương đồng cao.</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7578643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18</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Dữ liệu thực nghiệm</a:t>
            </a:r>
            <a:endParaRPr lang="en-US" sz="2800" b="1" dirty="0">
              <a:solidFill>
                <a:schemeClr val="tx2">
                  <a:lumMod val="50000"/>
                </a:schemeClr>
              </a:solidFill>
              <a:latin typeface="Times New Roman" pitchFamily="18" charset="0"/>
              <a:cs typeface="Times New Roman" pitchFamily="18" charset="0"/>
            </a:endParaRPr>
          </a:p>
        </p:txBody>
      </p:sp>
      <p:sp>
        <p:nvSpPr>
          <p:cNvPr id="8" name="Rectangle 7"/>
          <p:cNvSpPr/>
          <p:nvPr/>
        </p:nvSpPr>
        <p:spPr>
          <a:xfrm>
            <a:off x="228599" y="1720840"/>
            <a:ext cx="8146143" cy="3693319"/>
          </a:xfrm>
          <a:prstGeom prst="rect">
            <a:avLst/>
          </a:prstGeom>
        </p:spPr>
        <p:txBody>
          <a:bodyPr wrap="square">
            <a:spAutoFit/>
          </a:bodyPr>
          <a:lstStyle/>
          <a:p>
            <a:pPr marL="457200" indent="-457200">
              <a:lnSpc>
                <a:spcPct val="150000"/>
              </a:lnSpc>
              <a:buFont typeface="Wingdings" pitchFamily="2" charset="2"/>
              <a:buChar char="v"/>
            </a:pPr>
            <a:r>
              <a:rPr lang="vi-VN" sz="2600" dirty="0" smtClean="0">
                <a:solidFill>
                  <a:schemeClr val="tx2">
                    <a:lumMod val="50000"/>
                  </a:schemeClr>
                </a:solidFill>
                <a:latin typeface="Times New Roman" pitchFamily="18" charset="0"/>
                <a:ea typeface="Tahoma" pitchFamily="34" charset="0"/>
                <a:cs typeface="Times New Roman" pitchFamily="18" charset="0"/>
              </a:rPr>
              <a:t>Dữ </a:t>
            </a:r>
            <a:r>
              <a:rPr lang="vi-VN" sz="2600" dirty="0">
                <a:solidFill>
                  <a:schemeClr val="tx2">
                    <a:lumMod val="50000"/>
                  </a:schemeClr>
                </a:solidFill>
                <a:latin typeface="Times New Roman" pitchFamily="18" charset="0"/>
                <a:ea typeface="Tahoma" pitchFamily="34" charset="0"/>
                <a:cs typeface="Times New Roman" pitchFamily="18" charset="0"/>
              </a:rPr>
              <a:t>liệu thực nghiệm </a:t>
            </a:r>
            <a:r>
              <a:rPr lang="en-US" sz="2600" dirty="0" smtClean="0">
                <a:solidFill>
                  <a:schemeClr val="tx2">
                    <a:lumMod val="50000"/>
                  </a:schemeClr>
                </a:solidFill>
                <a:latin typeface="Times New Roman" pitchFamily="18" charset="0"/>
                <a:ea typeface="Tahoma" pitchFamily="34" charset="0"/>
                <a:cs typeface="Times New Roman" pitchFamily="18" charset="0"/>
              </a:rPr>
              <a:t>được</a:t>
            </a:r>
            <a:r>
              <a:rPr lang="vi-VN" sz="2600" dirty="0" smtClean="0">
                <a:solidFill>
                  <a:schemeClr val="tx2">
                    <a:lumMod val="50000"/>
                  </a:schemeClr>
                </a:solidFill>
                <a:latin typeface="Times New Roman" pitchFamily="18" charset="0"/>
                <a:ea typeface="Tahoma" pitchFamily="34" charset="0"/>
                <a:cs typeface="Times New Roman" pitchFamily="18" charset="0"/>
              </a:rPr>
              <a:t> </a:t>
            </a:r>
            <a:r>
              <a:rPr lang="vi-VN" sz="2600" dirty="0">
                <a:solidFill>
                  <a:schemeClr val="tx2">
                    <a:lumMod val="50000"/>
                  </a:schemeClr>
                </a:solidFill>
                <a:latin typeface="Times New Roman" pitchFamily="18" charset="0"/>
                <a:ea typeface="Tahoma" pitchFamily="34" charset="0"/>
                <a:cs typeface="Times New Roman" pitchFamily="18" charset="0"/>
              </a:rPr>
              <a:t>tổng hợp </a:t>
            </a:r>
            <a:r>
              <a:rPr lang="en-US" sz="2600" dirty="0" smtClean="0">
                <a:solidFill>
                  <a:schemeClr val="tx2">
                    <a:lumMod val="50000"/>
                  </a:schemeClr>
                </a:solidFill>
                <a:latin typeface="Times New Roman" pitchFamily="18" charset="0"/>
                <a:ea typeface="Tahoma" pitchFamily="34" charset="0"/>
                <a:cs typeface="Times New Roman" pitchFamily="18" charset="0"/>
              </a:rPr>
              <a:t>từ </a:t>
            </a:r>
            <a:r>
              <a:rPr lang="vi-VN" sz="2600" dirty="0" smtClean="0">
                <a:solidFill>
                  <a:schemeClr val="tx2">
                    <a:lumMod val="50000"/>
                  </a:schemeClr>
                </a:solidFill>
                <a:latin typeface="Times New Roman" pitchFamily="18" charset="0"/>
                <a:ea typeface="Tahoma" pitchFamily="34" charset="0"/>
                <a:cs typeface="Times New Roman" pitchFamily="18" charset="0"/>
              </a:rPr>
              <a:t>ý </a:t>
            </a:r>
            <a:r>
              <a:rPr lang="vi-VN" sz="2600" dirty="0">
                <a:solidFill>
                  <a:schemeClr val="tx2">
                    <a:lumMod val="50000"/>
                  </a:schemeClr>
                </a:solidFill>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600" dirty="0" smtClean="0">
              <a:solidFill>
                <a:schemeClr val="tx2">
                  <a:lumMod val="50000"/>
                </a:schemeClr>
              </a:solidFill>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vi-VN" sz="2600" dirty="0" smtClean="0">
                <a:solidFill>
                  <a:schemeClr val="tx2">
                    <a:lumMod val="50000"/>
                  </a:schemeClr>
                </a:solidFill>
                <a:latin typeface="Times New Roman" pitchFamily="18" charset="0"/>
                <a:ea typeface="Tahoma" pitchFamily="34" charset="0"/>
                <a:cs typeface="Times New Roman" pitchFamily="18" charset="0"/>
              </a:rPr>
              <a:t>Tập </a:t>
            </a:r>
            <a:r>
              <a:rPr lang="vi-VN" sz="2600" dirty="0">
                <a:solidFill>
                  <a:schemeClr val="tx2">
                    <a:lumMod val="50000"/>
                  </a:schemeClr>
                </a:solidFill>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600" dirty="0" smtClean="0">
                <a:solidFill>
                  <a:schemeClr val="tx2">
                    <a:lumMod val="50000"/>
                  </a:schemeClr>
                </a:solidFill>
                <a:latin typeface="Times New Roman" pitchFamily="18" charset="0"/>
                <a:ea typeface="Tahoma" pitchFamily="34" charset="0"/>
                <a:cs typeface="Times New Roman" pitchFamily="18" charset="0"/>
              </a:rPr>
              <a:t>).</a:t>
            </a:r>
            <a:endParaRPr lang="en-US" sz="2600" dirty="0">
              <a:solidFill>
                <a:schemeClr val="tx2">
                  <a:lumMod val="50000"/>
                </a:schemeClr>
              </a:solidFill>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414727292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19</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7" name="Rectangle 6"/>
          <p:cNvSpPr/>
          <p:nvPr/>
        </p:nvSpPr>
        <p:spPr>
          <a:xfrm>
            <a:off x="533399" y="1219200"/>
            <a:ext cx="8382001" cy="2862322"/>
          </a:xfrm>
          <a:prstGeom prst="rect">
            <a:avLst/>
          </a:prstGeom>
        </p:spPr>
        <p:txBody>
          <a:bodyPr wrap="square">
            <a:spAutoFit/>
          </a:bodyPr>
          <a:lstStyle/>
          <a:p>
            <a:pPr>
              <a:lnSpc>
                <a:spcPct val="250000"/>
              </a:lnSpc>
            </a:pPr>
            <a:r>
              <a:rPr lang="vi-VN" sz="2400" dirty="0">
                <a:solidFill>
                  <a:schemeClr val="tx2">
                    <a:lumMod val="50000"/>
                  </a:schemeClr>
                </a:solidFill>
                <a:latin typeface="Times New Roman" pitchFamily="18" charset="0"/>
                <a:cs typeface="Times New Roman" pitchFamily="18" charset="0"/>
              </a:rPr>
              <a:t>Bộ phân lớp cảm xúc sẽ chia nhỏ thành hai giai đoạn bao gồm: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G</a:t>
            </a:r>
            <a:r>
              <a:rPr lang="vi-VN" sz="2400" dirty="0" smtClean="0">
                <a:solidFill>
                  <a:schemeClr val="tx2">
                    <a:lumMod val="50000"/>
                  </a:schemeClr>
                </a:solidFill>
                <a:latin typeface="Times New Roman" pitchFamily="18" charset="0"/>
                <a:cs typeface="Times New Roman" pitchFamily="18" charset="0"/>
              </a:rPr>
              <a:t>iai </a:t>
            </a:r>
            <a:r>
              <a:rPr lang="vi-VN" sz="2400" dirty="0">
                <a:solidFill>
                  <a:schemeClr val="tx2">
                    <a:lumMod val="50000"/>
                  </a:schemeClr>
                </a:solidFill>
                <a:latin typeface="Times New Roman" pitchFamily="18" charset="0"/>
                <a:cs typeface="Times New Roman" pitchFamily="18" charset="0"/>
              </a:rPr>
              <a:t>đoạn huấn luyện mô hình (training),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G</a:t>
            </a:r>
            <a:r>
              <a:rPr lang="vi-VN" sz="2400" dirty="0" smtClean="0">
                <a:solidFill>
                  <a:schemeClr val="tx2">
                    <a:lumMod val="50000"/>
                  </a:schemeClr>
                </a:solidFill>
                <a:latin typeface="Times New Roman" pitchFamily="18" charset="0"/>
                <a:cs typeface="Times New Roman" pitchFamily="18" charset="0"/>
              </a:rPr>
              <a:t>iai </a:t>
            </a:r>
            <a:r>
              <a:rPr lang="vi-VN" sz="2400" dirty="0">
                <a:solidFill>
                  <a:schemeClr val="tx2">
                    <a:lumMod val="50000"/>
                  </a:schemeClr>
                </a:solidFill>
                <a:latin typeface="Times New Roman" pitchFamily="18" charset="0"/>
                <a:cs typeface="Times New Roman" pitchFamily="18" charset="0"/>
              </a:rPr>
              <a:t>đoạn kiểm tra mô hình (test)</a:t>
            </a:r>
            <a:endParaRPr lang="en-US" sz="24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98877487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3650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20</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6" name="TextBox 5"/>
          <p:cNvSpPr txBox="1"/>
          <p:nvPr/>
        </p:nvSpPr>
        <p:spPr>
          <a:xfrm>
            <a:off x="1752600" y="5410200"/>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Quy trình huấn luyện bộ phân lớp.</a:t>
            </a:r>
            <a:endParaRPr lang="en-US"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9413684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21</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4" name="TextBox 3"/>
          <p:cNvSpPr txBox="1"/>
          <p:nvPr/>
        </p:nvSpPr>
        <p:spPr>
          <a:xfrm>
            <a:off x="1752600" y="5638800"/>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Quy trình kiểm tra bộ phân lớp.</a:t>
            </a:r>
            <a:endParaRPr lang="en-US" b="1" dirty="0">
              <a:solidFill>
                <a:schemeClr val="tx2">
                  <a:lumMod val="50000"/>
                </a:schemeClr>
              </a:solidFill>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33400" y="1371600"/>
            <a:ext cx="8077199" cy="4267200"/>
          </a:xfrm>
          <a:prstGeom prst="rect">
            <a:avLst/>
          </a:prstGeom>
        </p:spPr>
      </p:pic>
    </p:spTree>
    <p:extLst>
      <p:ext uri="{BB962C8B-B14F-4D97-AF65-F5344CB8AC3E}">
        <p14:creationId xmlns:p14="http://schemas.microsoft.com/office/powerpoint/2010/main" val="413719274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22</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4083613373"/>
              </p:ext>
            </p:extLst>
          </p:nvPr>
        </p:nvGraphicFramePr>
        <p:xfrm>
          <a:off x="304800" y="1144211"/>
          <a:ext cx="8534400" cy="437387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smtClean="0">
                          <a:solidFill>
                            <a:schemeClr val="tx2">
                              <a:lumMod val="50000"/>
                            </a:schemeClr>
                          </a:solidFill>
                          <a:effectLst/>
                          <a:latin typeface="Times New Roman" pitchFamily="18" charset="0"/>
                          <a:cs typeface="Times New Roman" pitchFamily="18" charset="0"/>
                        </a:rPr>
                        <a:t>giảng_viên dạy dễ hiểu trừ điểm khá gắt nghỉ một buổi trừ điểm trong khi phải học buổi</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708508">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thầy gắt quá cho tập_thể_lực xong là không học nổi nữa</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1082947">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dạy toàn lên đứng nói một_mình không quan_tâm sinh_viên bắt sinh_viên làm theo như_khỉ</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334070">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thấy rất nhiệt_tình và vui_tính</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tich_cuc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1082947">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cô có_thể điểm_danh thư_thả thời_gian cho sinh_viên cũng vì nhiều lí_do khác nhau mà nhiều sinh_viên không_thể đến đúng</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425209">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sắp_xếp lịch bù khá nhiều nhờ giảng_viên khác dạy thế</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extBox 4"/>
          <p:cNvSpPr txBox="1"/>
          <p:nvPr/>
        </p:nvSpPr>
        <p:spPr>
          <a:xfrm>
            <a:off x="1981200" y="5574268"/>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Dữ liệu sau khi được tiền xử lý và gán nhãn.</a:t>
            </a:r>
            <a:endParaRPr lang="en-US"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3986523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23</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828015235"/>
              </p:ext>
            </p:extLst>
          </p:nvPr>
        </p:nvGraphicFramePr>
        <p:xfrm>
          <a:off x="304803" y="838200"/>
          <a:ext cx="8458199" cy="5289229"/>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Lần chạy</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Thuật toán</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gridSpan="3">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Phân lớp tích cực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Phân lớp tiêu cực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0.66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0.89</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0.87</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0.62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0.82</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0.64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0.70</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10</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grid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Trung bình</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6093023"/>
            <a:ext cx="5791200" cy="307777"/>
          </a:xfrm>
          <a:prstGeom prst="rect">
            <a:avLst/>
          </a:prstGeom>
          <a:noFill/>
        </p:spPr>
        <p:txBody>
          <a:bodyPr wrap="square" rtlCol="0">
            <a:spAutoFit/>
          </a:bodyPr>
          <a:lstStyle/>
          <a:p>
            <a:pPr algn="ctr"/>
            <a:r>
              <a:rPr lang="en-US" sz="1400" b="1" dirty="0" smtClean="0">
                <a:solidFill>
                  <a:schemeClr val="tx2">
                    <a:lumMod val="50000"/>
                  </a:schemeClr>
                </a:solidFill>
                <a:latin typeface="Times New Roman" pitchFamily="18" charset="0"/>
                <a:cs typeface="Times New Roman" pitchFamily="18" charset="0"/>
              </a:rPr>
              <a:t>Kết quả thực nghiệm bộ phân lớp với SVM</a:t>
            </a:r>
            <a:endParaRPr lang="en-US" sz="1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1976737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Chart 3"/>
          <p:cNvGraphicFramePr/>
          <p:nvPr>
            <p:extLst>
              <p:ext uri="{D42A27DB-BD31-4B8C-83A1-F6EECF244321}">
                <p14:modId xmlns:p14="http://schemas.microsoft.com/office/powerpoint/2010/main" val="1143913336"/>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752600" y="5638800"/>
            <a:ext cx="5791200" cy="338554"/>
          </a:xfrm>
          <a:prstGeom prst="rect">
            <a:avLst/>
          </a:prstGeom>
          <a:noFill/>
        </p:spPr>
        <p:txBody>
          <a:bodyPr wrap="square" rtlCol="0">
            <a:spAutoFit/>
          </a:bodyPr>
          <a:lstStyle/>
          <a:p>
            <a:pPr algn="ctr"/>
            <a:r>
              <a:rPr lang="vi-VN" sz="1600" b="1" dirty="0">
                <a:solidFill>
                  <a:schemeClr val="tx2">
                    <a:lumMod val="50000"/>
                  </a:schemeClr>
                </a:solidFill>
                <a:latin typeface="Times New Roman" pitchFamily="18" charset="0"/>
                <a:cs typeface="Times New Roman" pitchFamily="18" charset="0"/>
              </a:rPr>
              <a:t>Kết quả thực nghiệm phân lớp cảm </a:t>
            </a:r>
            <a:r>
              <a:rPr lang="vi-VN" sz="1600" b="1" dirty="0" smtClean="0">
                <a:solidFill>
                  <a:schemeClr val="tx2">
                    <a:lumMod val="50000"/>
                  </a:schemeClr>
                </a:solidFill>
                <a:latin typeface="Times New Roman" pitchFamily="18" charset="0"/>
                <a:cs typeface="Times New Roman" pitchFamily="18" charset="0"/>
              </a:rPr>
              <a:t>xúc</a:t>
            </a:r>
            <a:endParaRPr lang="en-US" sz="16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0974955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011212752"/>
              </p:ext>
            </p:extLst>
          </p:nvPr>
        </p:nvGraphicFramePr>
        <p:xfrm>
          <a:off x="609599" y="1219200"/>
          <a:ext cx="7765143" cy="4105820"/>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Lần chạy</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Thuật toán</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P</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R</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F1</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1</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2</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3</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4</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0.76</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5</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5391090"/>
            <a:ext cx="5791200" cy="400110"/>
          </a:xfrm>
          <a:prstGeom prst="rect">
            <a:avLst/>
          </a:prstGeom>
          <a:noFill/>
        </p:spPr>
        <p:txBody>
          <a:bodyPr wrap="square" rtlCol="0">
            <a:spAutoFit/>
          </a:bodyPr>
          <a:lstStyle/>
          <a:p>
            <a:pPr algn="ctr"/>
            <a:r>
              <a:rPr lang="vi-VN" sz="2000" b="1" dirty="0">
                <a:solidFill>
                  <a:schemeClr val="tx2">
                    <a:lumMod val="50000"/>
                  </a:schemeClr>
                </a:solidFill>
                <a:latin typeface="Times New Roman" pitchFamily="18" charset="0"/>
                <a:cs typeface="Times New Roman" pitchFamily="18" charset="0"/>
              </a:rPr>
              <a:t>Kết quả thực nghiệm </a:t>
            </a:r>
            <a:r>
              <a:rPr lang="en-US" sz="2000" b="1" dirty="0" smtClean="0">
                <a:solidFill>
                  <a:schemeClr val="tx2">
                    <a:lumMod val="50000"/>
                  </a:schemeClr>
                </a:solidFill>
                <a:latin typeface="Times New Roman" pitchFamily="18" charset="0"/>
                <a:cs typeface="Times New Roman" pitchFamily="18" charset="0"/>
              </a:rPr>
              <a:t>trong 5 lần chạy</a:t>
            </a:r>
            <a:endParaRPr lang="en-US" sz="20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0820426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086738182"/>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Phương pháp</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Độ chính xác</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Độ bao phủ</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F1</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SVM</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Naïve Bayes</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Decision Tree</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dirty="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5257800"/>
            <a:ext cx="6019800" cy="400110"/>
          </a:xfrm>
          <a:prstGeom prst="rect">
            <a:avLst/>
          </a:prstGeom>
          <a:noFill/>
        </p:spPr>
        <p:txBody>
          <a:bodyPr wrap="square" rtlCol="0">
            <a:spAutoFit/>
          </a:bodyPr>
          <a:lstStyle/>
          <a:p>
            <a:pPr algn="ctr"/>
            <a:r>
              <a:rPr lang="vi-VN" sz="2000" b="1" dirty="0">
                <a:solidFill>
                  <a:schemeClr val="tx2">
                    <a:lumMod val="50000"/>
                  </a:schemeClr>
                </a:solidFill>
                <a:latin typeface="Times New Roman" pitchFamily="18" charset="0"/>
                <a:cs typeface="Times New Roman" pitchFamily="18" charset="0"/>
              </a:rPr>
              <a:t>So sánh độ hiệu quả giữa các phương pháp phân lớp</a:t>
            </a:r>
            <a:endParaRPr lang="en-US" sz="20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6783478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4" name="TextBox 3"/>
          <p:cNvSpPr txBox="1"/>
          <p:nvPr/>
        </p:nvSpPr>
        <p:spPr>
          <a:xfrm>
            <a:off x="1143000" y="5638800"/>
            <a:ext cx="6705600" cy="400110"/>
          </a:xfrm>
          <a:prstGeom prst="rect">
            <a:avLst/>
          </a:prstGeom>
          <a:noFill/>
        </p:spPr>
        <p:txBody>
          <a:bodyPr wrap="square" rtlCol="0">
            <a:spAutoFit/>
          </a:bodyPr>
          <a:lstStyle/>
          <a:p>
            <a:pPr algn="ctr"/>
            <a:r>
              <a:rPr lang="en-US" sz="2000" b="1" dirty="0" smtClean="0">
                <a:solidFill>
                  <a:schemeClr val="tx2">
                    <a:lumMod val="50000"/>
                  </a:schemeClr>
                </a:solidFill>
                <a:latin typeface="Times New Roman" pitchFamily="18" charset="0"/>
                <a:cs typeface="Times New Roman" pitchFamily="18" charset="0"/>
              </a:rPr>
              <a:t>Bảng s</a:t>
            </a:r>
            <a:r>
              <a:rPr lang="vi-VN" sz="2000" b="1" dirty="0" smtClean="0">
                <a:solidFill>
                  <a:schemeClr val="tx2">
                    <a:lumMod val="50000"/>
                  </a:schemeClr>
                </a:solidFill>
                <a:latin typeface="Times New Roman" pitchFamily="18" charset="0"/>
                <a:cs typeface="Times New Roman" pitchFamily="18" charset="0"/>
              </a:rPr>
              <a:t>o </a:t>
            </a:r>
            <a:r>
              <a:rPr lang="vi-VN" sz="2000" b="1" dirty="0">
                <a:solidFill>
                  <a:schemeClr val="tx2">
                    <a:lumMod val="50000"/>
                  </a:schemeClr>
                </a:solidFill>
                <a:latin typeface="Times New Roman" pitchFamily="18" charset="0"/>
                <a:cs typeface="Times New Roman" pitchFamily="18" charset="0"/>
              </a:rPr>
              <a:t>sánh độ hiệu quả giữa các phương pháp phân lớp</a:t>
            </a:r>
            <a:endParaRPr lang="en-US" sz="2000" b="1" dirty="0">
              <a:solidFill>
                <a:schemeClr val="tx2">
                  <a:lumMod val="50000"/>
                </a:schemeClr>
              </a:solidFill>
              <a:latin typeface="Times New Roman" pitchFamily="18" charset="0"/>
              <a:cs typeface="Times New Roman" pitchFamily="18" charset="0"/>
            </a:endParaRPr>
          </a:p>
        </p:txBody>
      </p:sp>
      <p:graphicFrame>
        <p:nvGraphicFramePr>
          <p:cNvPr id="5" name="Chart 4"/>
          <p:cNvGraphicFramePr/>
          <p:nvPr>
            <p:extLst>
              <p:ext uri="{D42A27DB-BD31-4B8C-83A1-F6EECF244321}">
                <p14:modId xmlns:p14="http://schemas.microsoft.com/office/powerpoint/2010/main" val="886803595"/>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740380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28</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6" name="Rectangle 5"/>
          <p:cNvSpPr/>
          <p:nvPr/>
        </p:nvSpPr>
        <p:spPr>
          <a:xfrm>
            <a:off x="381000" y="1676400"/>
            <a:ext cx="7924800" cy="3416320"/>
          </a:xfrm>
          <a:prstGeom prst="rect">
            <a:avLst/>
          </a:prstGeom>
        </p:spPr>
        <p:txBody>
          <a:bodyPr wrap="square">
            <a:spAutoFit/>
          </a:bodyPr>
          <a:lstStyle/>
          <a:p>
            <a:pPr marL="457200" indent="-457200">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X</a:t>
            </a:r>
            <a:r>
              <a:rPr lang="vi-VN" sz="2400" dirty="0" smtClean="0">
                <a:solidFill>
                  <a:schemeClr val="tx2">
                    <a:lumMod val="50000"/>
                  </a:schemeClr>
                </a:solidFill>
                <a:latin typeface="Times New Roman" pitchFamily="18" charset="0"/>
                <a:cs typeface="Times New Roman" pitchFamily="18" charset="0"/>
              </a:rPr>
              <a:t>ây </a:t>
            </a:r>
            <a:r>
              <a:rPr lang="vi-VN" sz="2400" dirty="0">
                <a:solidFill>
                  <a:schemeClr val="tx2">
                    <a:lumMod val="50000"/>
                  </a:schemeClr>
                </a:solidFill>
                <a:latin typeface="Times New Roman" pitchFamily="18" charset="0"/>
                <a:cs typeface="Times New Roman" pitchFamily="18" charset="0"/>
              </a:rPr>
              <a:t>dựng được một bộ phân lớp ý kiến đánh giá với độ chính xác lên tới </a:t>
            </a:r>
            <a:r>
              <a:rPr lang="vi-VN" sz="2400" b="1" dirty="0">
                <a:solidFill>
                  <a:schemeClr val="tx2">
                    <a:lumMod val="50000"/>
                  </a:schemeClr>
                </a:solidFill>
                <a:latin typeface="Times New Roman" pitchFamily="18" charset="0"/>
                <a:cs typeface="Times New Roman" pitchFamily="18" charset="0"/>
              </a:rPr>
              <a:t>83</a:t>
            </a:r>
            <a:r>
              <a:rPr lang="vi-VN" sz="2400" b="1" dirty="0" smtClean="0">
                <a:solidFill>
                  <a:schemeClr val="tx2">
                    <a:lumMod val="50000"/>
                  </a:schemeClr>
                </a:solidFill>
                <a:latin typeface="Times New Roman" pitchFamily="18" charset="0"/>
                <a:cs typeface="Times New Roman" pitchFamily="18" charset="0"/>
              </a:rPr>
              <a:t>%.</a:t>
            </a:r>
            <a:endParaRPr lang="en-US" sz="2400" b="1" dirty="0" smtClean="0">
              <a:solidFill>
                <a:schemeClr val="tx2">
                  <a:lumMod val="50000"/>
                </a:schemeClr>
              </a:solidFill>
              <a:latin typeface="Times New Roman" pitchFamily="18" charset="0"/>
              <a:cs typeface="Times New Roman" pitchFamily="18" charset="0"/>
            </a:endParaRPr>
          </a:p>
          <a:p>
            <a:pPr marL="457200" indent="-457200">
              <a:lnSpc>
                <a:spcPct val="150000"/>
              </a:lnSpc>
              <a:buFont typeface="Wingdings" pitchFamily="2" charset="2"/>
              <a:buChar char="v"/>
            </a:pPr>
            <a:endParaRPr lang="en-US" sz="2400" dirty="0">
              <a:solidFill>
                <a:schemeClr val="tx2">
                  <a:lumMod val="50000"/>
                </a:schemeClr>
              </a:solidFill>
              <a:latin typeface="Times New Roman" pitchFamily="18" charset="0"/>
              <a:cs typeface="Times New Roman" pitchFamily="18" charset="0"/>
            </a:endParaRPr>
          </a:p>
          <a:p>
            <a:pPr marL="457200" indent="-457200">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S</a:t>
            </a:r>
            <a:r>
              <a:rPr lang="vi-VN" sz="2400" dirty="0" smtClean="0">
                <a:solidFill>
                  <a:schemeClr val="tx2">
                    <a:lumMod val="50000"/>
                  </a:schemeClr>
                </a:solidFill>
                <a:latin typeface="Times New Roman" pitchFamily="18" charset="0"/>
                <a:cs typeface="Times New Roman" pitchFamily="18" charset="0"/>
              </a:rPr>
              <a:t>o sánh </a:t>
            </a:r>
            <a:r>
              <a:rPr lang="vi-VN" sz="2400" dirty="0">
                <a:solidFill>
                  <a:schemeClr val="tx2">
                    <a:lumMod val="50000"/>
                  </a:schemeClr>
                </a:solidFill>
                <a:latin typeface="Times New Roman" pitchFamily="18" charset="0"/>
                <a:cs typeface="Times New Roman" pitchFamily="18" charset="0"/>
              </a:rPr>
              <a:t>một số phương pháp phân lớp </a:t>
            </a:r>
            <a:r>
              <a:rPr lang="vi-VN" sz="2400" dirty="0" smtClean="0">
                <a:solidFill>
                  <a:schemeClr val="tx2">
                    <a:lumMod val="50000"/>
                  </a:schemeClr>
                </a:solidFill>
                <a:latin typeface="Times New Roman" pitchFamily="18" charset="0"/>
                <a:cs typeface="Times New Roman" pitchFamily="18" charset="0"/>
              </a:rPr>
              <a:t>trên </a:t>
            </a:r>
            <a:r>
              <a:rPr lang="vi-VN" sz="2400" dirty="0">
                <a:solidFill>
                  <a:schemeClr val="tx2">
                    <a:lumMod val="50000"/>
                  </a:schemeClr>
                </a:solidFill>
                <a:latin typeface="Times New Roman" pitchFamily="18" charset="0"/>
                <a:cs typeface="Times New Roman" pitchFamily="18" charset="0"/>
              </a:rPr>
              <a:t>cùng tập dữ liệu từ đó làm cơ sở lý thuyết tham khảo cho các nghiên cứu liên quan</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p:txBody>
      </p:sp>
      <p:sp>
        <p:nvSpPr>
          <p:cNvPr id="7" name="TextBox 6"/>
          <p:cNvSpPr txBox="1"/>
          <p:nvPr/>
        </p:nvSpPr>
        <p:spPr>
          <a:xfrm>
            <a:off x="3810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Kết quả đạt được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62534936"/>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29</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77370" y="1590020"/>
            <a:ext cx="8690429" cy="3970318"/>
          </a:xfrm>
          <a:prstGeom prst="rect">
            <a:avLst/>
          </a:prstGeom>
        </p:spPr>
        <p:txBody>
          <a:bodyPr wrap="square">
            <a:spAutoFit/>
          </a:bodyPr>
          <a:lstStyle/>
          <a:p>
            <a:pPr marL="342900" lvl="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Xây </a:t>
            </a:r>
            <a:r>
              <a:rPr lang="vi-VN" sz="2400" dirty="0">
                <a:solidFill>
                  <a:schemeClr val="tx2">
                    <a:lumMod val="50000"/>
                  </a:schemeClr>
                </a:solidFill>
                <a:latin typeface="Times New Roman" pitchFamily="18" charset="0"/>
                <a:cs typeface="Times New Roman" pitchFamily="18" charset="0"/>
              </a:rPr>
              <a:t>dựng </a:t>
            </a:r>
            <a:r>
              <a:rPr lang="vi-VN" sz="2400" dirty="0" smtClean="0">
                <a:solidFill>
                  <a:schemeClr val="tx2">
                    <a:lumMod val="50000"/>
                  </a:schemeClr>
                </a:solidFill>
                <a:latin typeface="Times New Roman" pitchFamily="18" charset="0"/>
                <a:cs typeface="Times New Roman" pitchFamily="18" charset="0"/>
              </a:rPr>
              <a:t>thành </a:t>
            </a:r>
            <a:r>
              <a:rPr lang="vi-VN" sz="2400" dirty="0">
                <a:solidFill>
                  <a:schemeClr val="tx2">
                    <a:lumMod val="50000"/>
                  </a:schemeClr>
                </a:solidFill>
                <a:latin typeface="Times New Roman" pitchFamily="18" charset="0"/>
                <a:cs typeface="Times New Roman" pitchFamily="18" charset="0"/>
              </a:rPr>
              <a:t>công mô hình </a:t>
            </a:r>
            <a:r>
              <a:rPr lang="en-US" sz="2400" dirty="0" smtClean="0">
                <a:solidFill>
                  <a:schemeClr val="tx2">
                    <a:lumMod val="50000"/>
                  </a:schemeClr>
                </a:solidFill>
                <a:latin typeface="Times New Roman" pitchFamily="18" charset="0"/>
                <a:cs typeface="Times New Roman" pitchFamily="18" charset="0"/>
              </a:rPr>
              <a:t>dự đoán </a:t>
            </a:r>
            <a:r>
              <a:rPr lang="vi-VN" sz="2400" dirty="0" smtClean="0">
                <a:solidFill>
                  <a:schemeClr val="tx2">
                    <a:lumMod val="50000"/>
                  </a:schemeClr>
                </a:solidFill>
                <a:latin typeface="Times New Roman" pitchFamily="18" charset="0"/>
                <a:cs typeface="Times New Roman" pitchFamily="18" charset="0"/>
              </a:rPr>
              <a:t>ý </a:t>
            </a:r>
            <a:r>
              <a:rPr lang="vi-VN" sz="2400" dirty="0">
                <a:solidFill>
                  <a:schemeClr val="tx2">
                    <a:lumMod val="50000"/>
                  </a:schemeClr>
                </a:solidFill>
                <a:latin typeface="Times New Roman" pitchFamily="18" charset="0"/>
                <a:cs typeface="Times New Roman" pitchFamily="18" charset="0"/>
              </a:rPr>
              <a:t>kiến đánh giá </a:t>
            </a:r>
            <a:r>
              <a:rPr lang="vi-VN" sz="2400" dirty="0" smtClean="0">
                <a:solidFill>
                  <a:schemeClr val="tx2">
                    <a:lumMod val="50000"/>
                  </a:schemeClr>
                </a:solidFill>
                <a:latin typeface="Times New Roman" pitchFamily="18" charset="0"/>
                <a:cs typeface="Times New Roman" pitchFamily="18" charset="0"/>
              </a:rPr>
              <a:t>trong </a:t>
            </a:r>
            <a:r>
              <a:rPr lang="vi-VN" sz="2400" dirty="0">
                <a:solidFill>
                  <a:schemeClr val="tx2">
                    <a:lumMod val="50000"/>
                  </a:schemeClr>
                </a:solidFill>
                <a:latin typeface="Times New Roman" pitchFamily="18" charset="0"/>
                <a:cs typeface="Times New Roman" pitchFamily="18" charset="0"/>
              </a:rPr>
              <a:t>lĩnh vực giáo dục. Độ chính xác của mô hình lên đến </a:t>
            </a:r>
            <a:r>
              <a:rPr lang="vi-VN" sz="2400" b="1" dirty="0">
                <a:solidFill>
                  <a:schemeClr val="tx2">
                    <a:lumMod val="50000"/>
                  </a:schemeClr>
                </a:solidFill>
                <a:latin typeface="Times New Roman" pitchFamily="18" charset="0"/>
                <a:cs typeface="Times New Roman" pitchFamily="18" charset="0"/>
              </a:rPr>
              <a:t>83%</a:t>
            </a:r>
            <a:r>
              <a:rPr lang="vi-VN" sz="2400" dirty="0">
                <a:solidFill>
                  <a:schemeClr val="tx2">
                    <a:lumMod val="50000"/>
                  </a:schemeClr>
                </a:solidFill>
                <a:latin typeface="Times New Roman" pitchFamily="18" charset="0"/>
                <a:cs typeface="Times New Roman" pitchFamily="18" charset="0"/>
              </a:rPr>
              <a:t> với phương pháp phân lớp</a:t>
            </a:r>
            <a:r>
              <a:rPr lang="vi-VN" sz="2400" b="1" dirty="0">
                <a:solidFill>
                  <a:schemeClr val="tx2">
                    <a:lumMod val="50000"/>
                  </a:schemeClr>
                </a:solidFill>
                <a:latin typeface="Times New Roman" pitchFamily="18" charset="0"/>
                <a:cs typeface="Times New Roman" pitchFamily="18" charset="0"/>
              </a:rPr>
              <a:t> </a:t>
            </a:r>
            <a:r>
              <a:rPr lang="vi-VN" sz="2400" dirty="0">
                <a:solidFill>
                  <a:schemeClr val="tx2">
                    <a:lumMod val="50000"/>
                  </a:schemeClr>
                </a:solidFill>
                <a:latin typeface="Times New Roman" pitchFamily="18" charset="0"/>
                <a:cs typeface="Times New Roman" pitchFamily="18" charset="0"/>
              </a:rPr>
              <a:t>Naïve </a:t>
            </a:r>
            <a:r>
              <a:rPr lang="vi-VN" sz="2400" dirty="0" smtClean="0">
                <a:solidFill>
                  <a:schemeClr val="tx2">
                    <a:lumMod val="50000"/>
                  </a:schemeClr>
                </a:solidFill>
                <a:latin typeface="Times New Roman" pitchFamily="18" charset="0"/>
                <a:cs typeface="Times New Roman" pitchFamily="18" charset="0"/>
              </a:rPr>
              <a:t>Bayes</a:t>
            </a:r>
            <a:r>
              <a:rPr lang="vi-VN" sz="2400" b="1" dirty="0" smtClean="0">
                <a:solidFill>
                  <a:schemeClr val="tx2">
                    <a:lumMod val="50000"/>
                  </a:schemeClr>
                </a:solidFill>
                <a:latin typeface="Times New Roman" pitchFamily="18" charset="0"/>
                <a:cs typeface="Times New Roman" pitchFamily="18" charset="0"/>
              </a:rPr>
              <a:t>.</a:t>
            </a:r>
            <a:endParaRPr lang="en-US" sz="2400" b="1"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So </a:t>
            </a:r>
            <a:r>
              <a:rPr lang="vi-VN" sz="2400" dirty="0">
                <a:solidFill>
                  <a:schemeClr val="tx2">
                    <a:lumMod val="50000"/>
                  </a:schemeClr>
                </a:solidFill>
                <a:latin typeface="Times New Roman" pitchFamily="18" charset="0"/>
                <a:cs typeface="Times New Roman" pitchFamily="18" charset="0"/>
              </a:rPr>
              <a:t>sánh độ hiệu quả giữa các phương pháp phân lớp với nhau trên cùng tập dữ liệu làm nguồn tài liệu tham khảo cho các nghiên cứu liên quan</a:t>
            </a:r>
            <a:r>
              <a:rPr lang="vi-VN"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Kết quả đạt được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4026110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a:t>
            </a:fld>
            <a:endParaRPr lang="en-US" dirty="0"/>
          </a:p>
        </p:txBody>
      </p:sp>
      <p:sp>
        <p:nvSpPr>
          <p:cNvPr id="3" name="Title 2"/>
          <p:cNvSpPr>
            <a:spLocks noGrp="1"/>
          </p:cNvSpPr>
          <p:nvPr>
            <p:ph type="title"/>
          </p:nvPr>
        </p:nvSpPr>
        <p:spPr>
          <a:xfrm>
            <a:off x="457200" y="65088"/>
            <a:ext cx="8229600" cy="773112"/>
          </a:xfrm>
          <a:prstGeom prst="rect">
            <a:avLst/>
          </a:prstGeom>
        </p:spPr>
        <p:txBody>
          <a:bodyPr/>
          <a:lstStyle/>
          <a:p>
            <a:pPr algn="ctr"/>
            <a:r>
              <a:rPr lang="en-US" dirty="0" smtClean="0"/>
              <a:t>Nội Dung Trình Bày</a:t>
            </a:r>
            <a:endParaRPr lang="en-US" dirty="0"/>
          </a:p>
        </p:txBody>
      </p:sp>
      <p:sp>
        <p:nvSpPr>
          <p:cNvPr id="4" name="Line 253"/>
          <p:cNvSpPr>
            <a:spLocks noChangeShapeType="1"/>
          </p:cNvSpPr>
          <p:nvPr/>
        </p:nvSpPr>
        <p:spPr bwMode="gray">
          <a:xfrm>
            <a:off x="1483646" y="51711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5" name="Rectangle 254"/>
          <p:cNvSpPr>
            <a:spLocks noChangeArrowheads="1"/>
          </p:cNvSpPr>
          <p:nvPr/>
        </p:nvSpPr>
        <p:spPr bwMode="gray">
          <a:xfrm rot="3419336">
            <a:off x="1199483" y="4594880"/>
            <a:ext cx="479425" cy="520700"/>
          </a:xfrm>
          <a:prstGeom prst="rect">
            <a:avLst/>
          </a:prstGeom>
          <a:gradFill rotWithShape="1">
            <a:gsLst>
              <a:gs pos="0">
                <a:schemeClr val="folHlink"/>
              </a:gs>
              <a:gs pos="100000">
                <a:schemeClr val="fo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6" name="Text Box 255"/>
          <p:cNvSpPr txBox="1">
            <a:spLocks noChangeArrowheads="1"/>
          </p:cNvSpPr>
          <p:nvPr/>
        </p:nvSpPr>
        <p:spPr bwMode="gray">
          <a:xfrm>
            <a:off x="1255046" y="46377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4</a:t>
            </a:r>
          </a:p>
        </p:txBody>
      </p:sp>
      <p:sp>
        <p:nvSpPr>
          <p:cNvPr id="7" name="Line 256"/>
          <p:cNvSpPr>
            <a:spLocks noChangeShapeType="1"/>
          </p:cNvSpPr>
          <p:nvPr/>
        </p:nvSpPr>
        <p:spPr bwMode="gray">
          <a:xfrm>
            <a:off x="1483646" y="26565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8" name="Rectangle 257"/>
          <p:cNvSpPr>
            <a:spLocks noChangeArrowheads="1"/>
          </p:cNvSpPr>
          <p:nvPr/>
        </p:nvSpPr>
        <p:spPr bwMode="gray">
          <a:xfrm rot="3419336">
            <a:off x="1199483" y="2080280"/>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9" name="Text Box 258"/>
          <p:cNvSpPr txBox="1">
            <a:spLocks noChangeArrowheads="1"/>
          </p:cNvSpPr>
          <p:nvPr/>
        </p:nvSpPr>
        <p:spPr bwMode="gray">
          <a:xfrm>
            <a:off x="1973480" y="2167592"/>
            <a:ext cx="3090974"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GIỚI THIỆU ĐỀ TÀI</a:t>
            </a:r>
            <a:endParaRPr lang="en-US" sz="2400" b="1" dirty="0">
              <a:solidFill>
                <a:schemeClr val="tx2">
                  <a:lumMod val="50000"/>
                </a:schemeClr>
              </a:solidFill>
              <a:latin typeface="Times New Roman" pitchFamily="18" charset="0"/>
              <a:cs typeface="Times New Roman" pitchFamily="18" charset="0"/>
            </a:endParaRPr>
          </a:p>
        </p:txBody>
      </p:sp>
      <p:sp>
        <p:nvSpPr>
          <p:cNvPr id="10" name="Text Box 259"/>
          <p:cNvSpPr txBox="1">
            <a:spLocks noChangeArrowheads="1"/>
          </p:cNvSpPr>
          <p:nvPr/>
        </p:nvSpPr>
        <p:spPr bwMode="gray">
          <a:xfrm>
            <a:off x="1255046" y="21231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1</a:t>
            </a:r>
          </a:p>
        </p:txBody>
      </p:sp>
      <p:sp>
        <p:nvSpPr>
          <p:cNvPr id="11" name="Line 260"/>
          <p:cNvSpPr>
            <a:spLocks noChangeShapeType="1"/>
          </p:cNvSpPr>
          <p:nvPr/>
        </p:nvSpPr>
        <p:spPr bwMode="gray">
          <a:xfrm>
            <a:off x="1483646" y="34947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2" name="Rectangle 261"/>
          <p:cNvSpPr>
            <a:spLocks noChangeArrowheads="1"/>
          </p:cNvSpPr>
          <p:nvPr/>
        </p:nvSpPr>
        <p:spPr bwMode="gray">
          <a:xfrm rot="3419336">
            <a:off x="1199483" y="2918480"/>
            <a:ext cx="479425" cy="52070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13" name="Text Box 262"/>
          <p:cNvSpPr txBox="1">
            <a:spLocks noChangeArrowheads="1"/>
          </p:cNvSpPr>
          <p:nvPr/>
        </p:nvSpPr>
        <p:spPr bwMode="gray">
          <a:xfrm>
            <a:off x="1255046" y="29613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2</a:t>
            </a:r>
          </a:p>
        </p:txBody>
      </p:sp>
      <p:sp>
        <p:nvSpPr>
          <p:cNvPr id="14" name="Line 263"/>
          <p:cNvSpPr>
            <a:spLocks noChangeShapeType="1"/>
          </p:cNvSpPr>
          <p:nvPr/>
        </p:nvSpPr>
        <p:spPr bwMode="gray">
          <a:xfrm>
            <a:off x="1485234" y="4331355"/>
            <a:ext cx="4799012" cy="1587"/>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5" name="Rectangle 264"/>
          <p:cNvSpPr>
            <a:spLocks noChangeArrowheads="1"/>
          </p:cNvSpPr>
          <p:nvPr/>
        </p:nvSpPr>
        <p:spPr bwMode="gray">
          <a:xfrm rot="3419336">
            <a:off x="1199483" y="3756680"/>
            <a:ext cx="479425" cy="520700"/>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16" name="Text Box 265"/>
          <p:cNvSpPr txBox="1">
            <a:spLocks noChangeArrowheads="1"/>
          </p:cNvSpPr>
          <p:nvPr/>
        </p:nvSpPr>
        <p:spPr bwMode="gray">
          <a:xfrm>
            <a:off x="1255046" y="37995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3</a:t>
            </a:r>
          </a:p>
        </p:txBody>
      </p:sp>
      <p:sp>
        <p:nvSpPr>
          <p:cNvPr id="20" name="Text Box 269"/>
          <p:cNvSpPr txBox="1">
            <a:spLocks noChangeArrowheads="1"/>
          </p:cNvSpPr>
          <p:nvPr/>
        </p:nvSpPr>
        <p:spPr bwMode="gray">
          <a:xfrm>
            <a:off x="1973480" y="3029605"/>
            <a:ext cx="3844322"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NỘI DUNG NGHIÊN CỨU</a:t>
            </a:r>
            <a:endParaRPr lang="en-US" sz="2400" b="1" dirty="0">
              <a:solidFill>
                <a:schemeClr val="tx2">
                  <a:lumMod val="50000"/>
                </a:schemeClr>
              </a:solidFill>
              <a:latin typeface="Times New Roman" pitchFamily="18" charset="0"/>
              <a:cs typeface="Times New Roman" pitchFamily="18" charset="0"/>
            </a:endParaRPr>
          </a:p>
        </p:txBody>
      </p:sp>
      <p:sp>
        <p:nvSpPr>
          <p:cNvPr id="21" name="Text Box 270"/>
          <p:cNvSpPr txBox="1">
            <a:spLocks noChangeArrowheads="1"/>
          </p:cNvSpPr>
          <p:nvPr/>
        </p:nvSpPr>
        <p:spPr bwMode="gray">
          <a:xfrm>
            <a:off x="1973480" y="3869392"/>
            <a:ext cx="4649863"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THỰC NGHIỆM VÀ ĐÁNH GIÁ</a:t>
            </a:r>
            <a:endParaRPr lang="en-US" sz="2400" b="1" dirty="0">
              <a:solidFill>
                <a:schemeClr val="tx2">
                  <a:lumMod val="50000"/>
                </a:schemeClr>
              </a:solidFill>
              <a:latin typeface="Times New Roman" pitchFamily="18" charset="0"/>
              <a:cs typeface="Times New Roman" pitchFamily="18" charset="0"/>
            </a:endParaRPr>
          </a:p>
        </p:txBody>
      </p:sp>
      <p:sp>
        <p:nvSpPr>
          <p:cNvPr id="22" name="Text Box 271"/>
          <p:cNvSpPr txBox="1">
            <a:spLocks noChangeArrowheads="1"/>
          </p:cNvSpPr>
          <p:nvPr/>
        </p:nvSpPr>
        <p:spPr bwMode="gray">
          <a:xfrm>
            <a:off x="1973480" y="4710767"/>
            <a:ext cx="5530809"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KẾT LUẬN VÀ 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380298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30</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04800" y="1600200"/>
            <a:ext cx="8762999" cy="3046988"/>
          </a:xfrm>
          <a:prstGeom prst="rect">
            <a:avLst/>
          </a:prstGeom>
        </p:spPr>
        <p:txBody>
          <a:bodyPr wrap="square">
            <a:spAutoFit/>
          </a:bodyPr>
          <a:lstStyle/>
          <a:p>
            <a:pPr marL="342900" lvl="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Chưa </a:t>
            </a:r>
            <a:r>
              <a:rPr lang="vi-VN" sz="2400" dirty="0">
                <a:solidFill>
                  <a:schemeClr val="tx2">
                    <a:lumMod val="50000"/>
                  </a:schemeClr>
                </a:solidFill>
                <a:latin typeface="Times New Roman" pitchFamily="18" charset="0"/>
                <a:cs typeface="Times New Roman" pitchFamily="18" charset="0"/>
              </a:rPr>
              <a:t>phân loại được các ý kiến mang ý kiến trung tính.</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Mô hình vẫn phụ thuộc vào việc lọc và gán nhãn dữ liệu thủ công.</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Việc biễu diễn văn bản thành vector chưa xét đến ngữ nghĩa trong câu.</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Hạn chế</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81398805"/>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31</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Tăng </a:t>
            </a:r>
            <a:r>
              <a:rPr lang="vi-VN" sz="2400" dirty="0">
                <a:solidFill>
                  <a:schemeClr val="tx2">
                    <a:lumMod val="50000"/>
                  </a:schemeClr>
                </a:solidFill>
                <a:latin typeface="Times New Roman" pitchFamily="18" charset="0"/>
                <a:cs typeface="Times New Roman" pitchFamily="18" charset="0"/>
              </a:rPr>
              <a:t>số lượng dữ liệu huấn </a:t>
            </a:r>
            <a:r>
              <a:rPr lang="vi-VN" sz="2400" dirty="0" smtClean="0">
                <a:solidFill>
                  <a:schemeClr val="tx2">
                    <a:lumMod val="50000"/>
                  </a:schemeClr>
                </a:solidFill>
                <a:latin typeface="Times New Roman" pitchFamily="18" charset="0"/>
                <a:cs typeface="Times New Roman" pitchFamily="18" charset="0"/>
              </a:rPr>
              <a:t>luyện</a:t>
            </a:r>
            <a:r>
              <a:rPr lang="en-US" sz="2400" dirty="0" smtClean="0">
                <a:solidFill>
                  <a:schemeClr val="tx2">
                    <a:lumMod val="50000"/>
                  </a:schemeClr>
                </a:solidFill>
                <a:latin typeface="Times New Roman" pitchFamily="18" charset="0"/>
                <a:cs typeface="Times New Roman" pitchFamily="18" charset="0"/>
              </a:rPr>
              <a:t> để cải thiện độ chính xác phân lớp</a:t>
            </a:r>
            <a:r>
              <a:rPr lang="vi-VN"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Cải tiến phương pháp biễu diễn văn bản thành vector, cũng như giảm chiều vector.</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Thử nghiệm các phương pháp phân lớp mới</a:t>
            </a:r>
            <a:r>
              <a:rPr lang="vi-VN" sz="2400" dirty="0" smtClean="0">
                <a:solidFill>
                  <a:schemeClr val="tx2">
                    <a:lumMod val="50000"/>
                  </a:schemeClr>
                </a:solidFill>
                <a:latin typeface="Times New Roman" pitchFamily="18" charset="0"/>
                <a:cs typeface="Times New Roman" pitchFamily="18" charset="0"/>
              </a:rPr>
              <a:t>.</a:t>
            </a: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5748813"/>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32</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04801" y="1600200"/>
            <a:ext cx="8458200" cy="3785652"/>
          </a:xfrm>
          <a:prstGeom prst="rect">
            <a:avLst/>
          </a:prstGeom>
        </p:spPr>
        <p:txBody>
          <a:bodyPr wrap="square">
            <a:spAutoFit/>
          </a:bodyPr>
          <a:lstStyle/>
          <a:p>
            <a:pPr>
              <a:lnSpc>
                <a:spcPct val="200000"/>
              </a:lnSpc>
            </a:pPr>
            <a:r>
              <a:rPr lang="vi-VN" sz="2400" dirty="0" smtClean="0">
                <a:solidFill>
                  <a:schemeClr val="tx2">
                    <a:lumMod val="50000"/>
                  </a:schemeClr>
                </a:solidFill>
                <a:latin typeface="Times New Roman" pitchFamily="18" charset="0"/>
                <a:cs typeface="Times New Roman" pitchFamily="18" charset="0"/>
              </a:rPr>
              <a:t>Ngoài </a:t>
            </a:r>
            <a:r>
              <a:rPr lang="en-US" sz="2400" dirty="0" smtClean="0">
                <a:solidFill>
                  <a:schemeClr val="tx2">
                    <a:lumMod val="50000"/>
                  </a:schemeClr>
                </a:solidFill>
                <a:latin typeface="Times New Roman" pitchFamily="18" charset="0"/>
                <a:cs typeface="Times New Roman" pitchFamily="18" charset="0"/>
              </a:rPr>
              <a:t>ra </a:t>
            </a:r>
            <a:r>
              <a:rPr lang="vi-VN" sz="2400" dirty="0" smtClean="0">
                <a:solidFill>
                  <a:schemeClr val="tx2">
                    <a:lumMod val="50000"/>
                  </a:schemeClr>
                </a:solidFill>
                <a:latin typeface="Times New Roman" pitchFamily="18" charset="0"/>
                <a:cs typeface="Times New Roman" pitchFamily="18" charset="0"/>
              </a:rPr>
              <a:t>luận văn có thể mở rộng và phát triển ở các hướng sau:</a:t>
            </a: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Tăng số lớp dự đoán cảm xúc lên, tự động nhận diện các ý kiến không mang cảm xúc.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Kết hợp nhiều phương pháp phân lớp khác nhau để nâng cao độ chính xác.</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9019601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5713027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4" name="Rectangle 3"/>
          <p:cNvSpPr/>
          <p:nvPr/>
        </p:nvSpPr>
        <p:spPr>
          <a:xfrm>
            <a:off x="0" y="990600"/>
            <a:ext cx="9144000" cy="4339650"/>
          </a:xfrm>
          <a:prstGeom prst="rect">
            <a:avLst/>
          </a:prstGeom>
        </p:spPr>
        <p:txBody>
          <a:bodyPr wrap="square">
            <a:spAutoFit/>
          </a:bodyPr>
          <a:lstStyle/>
          <a:p>
            <a:pPr marL="342900" indent="-342900">
              <a:lnSpc>
                <a:spcPct val="150000"/>
              </a:lnSpc>
              <a:buFont typeface="Wingdings" pitchFamily="2" charset="2"/>
              <a:buChar char="v"/>
            </a:pPr>
            <a:r>
              <a:rPr lang="vi-VN" sz="2300" dirty="0">
                <a:solidFill>
                  <a:schemeClr val="tx2">
                    <a:lumMod val="50000"/>
                  </a:schemeClr>
                </a:solidFill>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300" dirty="0">
                <a:solidFill>
                  <a:schemeClr val="tx2">
                    <a:lumMod val="50000"/>
                  </a:schemeClr>
                </a:solidFill>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Thông tin phản hồi sản phẩm tại các trang bán hàng trực tuyến</a:t>
            </a:r>
          </a:p>
        </p:txBody>
      </p:sp>
    </p:spTree>
    <p:extLst>
      <p:ext uri="{BB962C8B-B14F-4D97-AF65-F5344CB8AC3E}">
        <p14:creationId xmlns:p14="http://schemas.microsoft.com/office/powerpoint/2010/main" val="232397335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7" name="TextBox 6"/>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Các sản phẩm và dịch vụ ,</a:t>
            </a:r>
            <a:r>
              <a:rPr lang="en-US" sz="2400" dirty="0" smtClean="0">
                <a:solidFill>
                  <a:schemeClr val="tx2">
                    <a:lumMod val="50000"/>
                  </a:schemeClr>
                </a:solidFill>
                <a:latin typeface="Times New Roman" pitchFamily="18" charset="0"/>
                <a:cs typeface="Times New Roman" pitchFamily="18" charset="0"/>
              </a:rPr>
              <a:t> </a:t>
            </a:r>
            <a:r>
              <a:rPr lang="en-US" sz="2400" dirty="0">
                <a:solidFill>
                  <a:schemeClr val="tx2">
                    <a:lumMod val="50000"/>
                  </a:schemeClr>
                </a:solidFill>
                <a:latin typeface="Times New Roman" pitchFamily="18" charset="0"/>
                <a:cs typeface="Times New Roman" pitchFamily="18" charset="0"/>
              </a:rPr>
              <a:t>thông tin thị trường.</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Các doanh nghiệp </a:t>
            </a:r>
            <a:r>
              <a:rPr lang="en-US" sz="2400" dirty="0" smtClean="0">
                <a:solidFill>
                  <a:schemeClr val="tx2">
                    <a:lumMod val="50000"/>
                  </a:schemeClr>
                </a:solidFill>
                <a:latin typeface="Times New Roman" pitchFamily="18" charset="0"/>
                <a:cs typeface="Times New Roman" pitchFamily="18" charset="0"/>
              </a:rPr>
              <a:t>tìm </a:t>
            </a:r>
            <a:r>
              <a:rPr lang="en-US" sz="2400" dirty="0">
                <a:solidFill>
                  <a:schemeClr val="tx2">
                    <a:lumMod val="50000"/>
                  </a:schemeClr>
                </a:solidFill>
                <a:latin typeface="Times New Roman" pitchFamily="18" charset="0"/>
                <a:cs typeface="Times New Roman" pitchFamily="18" charset="0"/>
              </a:rPr>
              <a:t>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Tìm ý kiến công chúng về các ứng cử viên và vấn đề chính trị.</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Ứng dụng của việc phân tích ý kiến</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5574044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6" name="TextBox 5"/>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Từ những thực tế ở trường Đại học Công Nghệ TP.HCM là việc phân tích đánh giá </a:t>
            </a:r>
            <a:r>
              <a:rPr lang="en-US" sz="2400" dirty="0">
                <a:solidFill>
                  <a:schemeClr val="tx2">
                    <a:lumMod val="50000"/>
                  </a:schemeClr>
                </a:solidFill>
                <a:latin typeface="Times New Roman" pitchFamily="18" charset="0"/>
                <a:cs typeface="Times New Roman" pitchFamily="18" charset="0"/>
              </a:rPr>
              <a:t>ý kiến</a:t>
            </a:r>
            <a:r>
              <a:rPr lang="en-US" sz="2400" dirty="0" smtClean="0">
                <a:solidFill>
                  <a:schemeClr val="tx2">
                    <a:lumMod val="50000"/>
                  </a:schemeClr>
                </a:solidFill>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thật.</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Lý do chọn đề tài</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09234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7" name="TextBox 6"/>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Mục tiêu luận văn</a:t>
            </a:r>
          </a:p>
        </p:txBody>
      </p:sp>
    </p:spTree>
    <p:extLst>
      <p:ext uri="{BB962C8B-B14F-4D97-AF65-F5344CB8AC3E}">
        <p14:creationId xmlns:p14="http://schemas.microsoft.com/office/powerpoint/2010/main" val="2135413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8</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524000"/>
            <a:ext cx="8915400" cy="3785652"/>
          </a:xfrm>
          <a:prstGeom prst="rect">
            <a:avLst/>
          </a:prstGeom>
          <a:noFill/>
        </p:spPr>
        <p:txBody>
          <a:bodyPr wrap="square" rtlCol="0">
            <a:spAutoFit/>
          </a:bodyPr>
          <a:lstStyle/>
          <a:p>
            <a:pPr>
              <a:lnSpc>
                <a:spcPct val="200000"/>
              </a:lnSpc>
            </a:pPr>
            <a:r>
              <a:rPr lang="en-US" sz="2400" dirty="0">
                <a:solidFill>
                  <a:schemeClr val="tx2">
                    <a:lumMod val="50000"/>
                  </a:schemeClr>
                </a:solidFill>
                <a:latin typeface="Times New Roman" pitchFamily="18" charset="0"/>
                <a:cs typeface="Times New Roman" pitchFamily="18" charset="0"/>
              </a:rPr>
              <a:t>P</a:t>
            </a:r>
            <a:r>
              <a:rPr lang="vi-VN" sz="2400" dirty="0" smtClean="0">
                <a:solidFill>
                  <a:schemeClr val="tx2">
                    <a:lumMod val="50000"/>
                  </a:schemeClr>
                </a:solidFill>
                <a:latin typeface="Times New Roman" pitchFamily="18" charset="0"/>
                <a:cs typeface="Times New Roman" pitchFamily="18" charset="0"/>
              </a:rPr>
              <a:t>hân </a:t>
            </a:r>
            <a:r>
              <a:rPr lang="vi-VN" sz="2400" dirty="0">
                <a:solidFill>
                  <a:schemeClr val="tx2">
                    <a:lumMod val="50000"/>
                  </a:schemeClr>
                </a:solidFill>
                <a:latin typeface="Times New Roman" pitchFamily="18" charset="0"/>
                <a:cs typeface="Times New Roman" pitchFamily="18" charset="0"/>
              </a:rPr>
              <a:t>tích ý kiến được chia làm 4 hướng nghiên cứu </a:t>
            </a:r>
            <a:r>
              <a:rPr lang="vi-VN" sz="2400" dirty="0" smtClean="0">
                <a:solidFill>
                  <a:schemeClr val="tx2">
                    <a:lumMod val="50000"/>
                  </a:schemeClr>
                </a:solidFill>
                <a:latin typeface="Times New Roman" pitchFamily="18" charset="0"/>
                <a:cs typeface="Times New Roman" pitchFamily="18" charset="0"/>
              </a:rPr>
              <a:t>chính:</a:t>
            </a:r>
            <a:endParaRPr lang="vi-VN" sz="2400" dirty="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lớp chủ </a:t>
            </a:r>
            <a:r>
              <a:rPr lang="vi-VN" sz="2400" dirty="0" smtClean="0">
                <a:solidFill>
                  <a:schemeClr val="tx2">
                    <a:lumMod val="50000"/>
                  </a:schemeClr>
                </a:solidFill>
                <a:latin typeface="Times New Roman" pitchFamily="18" charset="0"/>
                <a:cs typeface="Times New Roman" pitchFamily="18" charset="0"/>
              </a:rPr>
              <a:t>quan.</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b="1" dirty="0" smtClean="0">
                <a:solidFill>
                  <a:schemeClr val="tx2">
                    <a:lumMod val="50000"/>
                  </a:schemeClr>
                </a:solidFill>
                <a:latin typeface="Times New Roman" pitchFamily="18" charset="0"/>
                <a:cs typeface="Times New Roman" pitchFamily="18" charset="0"/>
              </a:rPr>
              <a:t>Phân </a:t>
            </a:r>
            <a:r>
              <a:rPr lang="vi-VN" sz="2400" b="1" dirty="0">
                <a:solidFill>
                  <a:schemeClr val="tx2">
                    <a:lumMod val="50000"/>
                  </a:schemeClr>
                </a:solidFill>
                <a:latin typeface="Times New Roman" pitchFamily="18" charset="0"/>
                <a:cs typeface="Times New Roman" pitchFamily="18" charset="0"/>
              </a:rPr>
              <a:t>lớp cảm </a:t>
            </a:r>
            <a:r>
              <a:rPr lang="vi-VN" sz="2400" b="1" dirty="0" smtClean="0">
                <a:solidFill>
                  <a:schemeClr val="tx2">
                    <a:lumMod val="50000"/>
                  </a:schemeClr>
                </a:solidFill>
                <a:latin typeface="Times New Roman" pitchFamily="18" charset="0"/>
                <a:cs typeface="Times New Roman" pitchFamily="18" charset="0"/>
              </a:rPr>
              <a:t>xúc.</a:t>
            </a:r>
            <a:endParaRPr lang="en-US" sz="2400" b="1"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Tóm </a:t>
            </a:r>
            <a:r>
              <a:rPr lang="vi-VN" sz="2400" dirty="0">
                <a:solidFill>
                  <a:schemeClr val="tx2">
                    <a:lumMod val="50000"/>
                  </a:schemeClr>
                </a:solidFill>
                <a:latin typeface="Times New Roman" pitchFamily="18" charset="0"/>
                <a:cs typeface="Times New Roman" pitchFamily="18" charset="0"/>
              </a:rPr>
              <a:t>tắt ý </a:t>
            </a:r>
            <a:r>
              <a:rPr lang="vi-VN" sz="2400" dirty="0" smtClean="0">
                <a:solidFill>
                  <a:schemeClr val="tx2">
                    <a:lumMod val="50000"/>
                  </a:schemeClr>
                </a:solidFill>
                <a:latin typeface="Times New Roman" pitchFamily="18" charset="0"/>
                <a:cs typeface="Times New Roman" pitchFamily="18" charset="0"/>
              </a:rPr>
              <a:t>kiến.</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Khai </a:t>
            </a:r>
            <a:r>
              <a:rPr lang="vi-VN" sz="2400" dirty="0">
                <a:solidFill>
                  <a:schemeClr val="tx2">
                    <a:lumMod val="50000"/>
                  </a:schemeClr>
                </a:solidFill>
                <a:latin typeface="Times New Roman" pitchFamily="18" charset="0"/>
                <a:cs typeface="Times New Roman" pitchFamily="18" charset="0"/>
              </a:rPr>
              <a:t>thác ý kiến trên đặc </a:t>
            </a:r>
            <a:r>
              <a:rPr lang="vi-VN" sz="2400" dirty="0" smtClean="0">
                <a:solidFill>
                  <a:schemeClr val="tx2">
                    <a:lumMod val="50000"/>
                  </a:schemeClr>
                </a:solidFill>
                <a:latin typeface="Times New Roman" pitchFamily="18" charset="0"/>
                <a:cs typeface="Times New Roman" pitchFamily="18" charset="0"/>
              </a:rPr>
              <a:t>trưng.</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ý kiến</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3487922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9</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Phân tích cảm xúc (Sentiment analysis) là nhằm phát hiện ra thái </a:t>
            </a:r>
            <a:r>
              <a:rPr lang="vi-VN" sz="2400" dirty="0" smtClean="0">
                <a:solidFill>
                  <a:schemeClr val="tx2">
                    <a:lumMod val="50000"/>
                  </a:schemeClr>
                </a:solidFill>
                <a:latin typeface="Times New Roman" pitchFamily="18" charset="0"/>
                <a:cs typeface="Times New Roman" pitchFamily="18" charset="0"/>
              </a:rPr>
              <a:t>độ, </a:t>
            </a:r>
            <a:r>
              <a:rPr lang="vi-VN" sz="2400" dirty="0">
                <a:solidFill>
                  <a:schemeClr val="tx2">
                    <a:lumMod val="50000"/>
                  </a:schemeClr>
                </a:solidFill>
                <a:latin typeface="Times New Roman" pitchFamily="18" charset="0"/>
                <a:cs typeface="Times New Roman" pitchFamily="18" charset="0"/>
              </a:rPr>
              <a:t>màu sắc tình cảm, khuynh hướng niềm tin trong một vấn đề nào đó.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Bài</a:t>
            </a:r>
            <a:r>
              <a:rPr lang="en-US" sz="2400" dirty="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toán phân tích cảm xúc là bài toán dạng phân lớp cảm xúc dựa trên văn bản ngôn</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ngữ tự nhiên</a:t>
            </a:r>
            <a:r>
              <a:rPr lang="en-US"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xúc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93192296"/>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574TGp_natural_light.potx" id="{66D8022D-6F9F-4C9B-94EF-88C6969B74D4}" vid="{FDA5D0AE-BF4D-42F2-A8C7-09CB49CD25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377</TotalTime>
  <Words>1901</Words>
  <Application>Microsoft Office PowerPoint</Application>
  <PresentationFormat>On-screen Show (4:3)</PresentationFormat>
  <Paragraphs>366</Paragraphs>
  <Slides>33</Slides>
  <Notes>0</Notes>
  <HiddenSlides>2</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Theme1</vt:lpstr>
      <vt:lpstr>PowerPoint Presentation</vt:lpstr>
      <vt:lpstr>PowerPoint Presentation</vt:lpstr>
      <vt:lpstr>Nội Dung Trình Bày</vt:lpstr>
      <vt:lpstr>1. GIỚI THIỆU ĐỀ TÀI</vt:lpstr>
      <vt:lpstr>1. GIỚI THIỆU ĐỀ TÀI</vt:lpstr>
      <vt:lpstr>1. GIỚI THIỆU ĐỀ TÀI</vt:lpstr>
      <vt:lpstr>1. GIỚI THIỆU ĐỀ TÀI</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4. KẾT LUẬN VÀ HƯỚNG PHÁT TRIỂN</vt:lpstr>
      <vt:lpstr>4. KẾT LUẬN VÀ HƯỚNG PHÁT TRIỂN</vt:lpstr>
      <vt:lpstr>4. KẾT LUẬN VÀ HƯỚNG PHÁT TRIỂN</vt:lpstr>
      <vt:lpstr>4. KẾT LUẬN VÀ HƯỚNG PHÁT TRIỂN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MinQua</dc:creator>
  <cp:lastModifiedBy>QVM0161195</cp:lastModifiedBy>
  <cp:revision>68</cp:revision>
  <dcterms:created xsi:type="dcterms:W3CDTF">2006-08-16T00:00:00Z</dcterms:created>
  <dcterms:modified xsi:type="dcterms:W3CDTF">2021-01-13T07:26:55Z</dcterms:modified>
</cp:coreProperties>
</file>