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5">
  <p:sldMasterIdLst>
    <p:sldMasterId id="2147483648" r:id="rId1"/>
  </p:sldMasterIdLst>
  <p:notesMasterIdLst>
    <p:notesMasterId r:id="rId34"/>
  </p:notesMasterIdLst>
  <p:handoutMasterIdLst>
    <p:handoutMasterId r:id="rId35"/>
  </p:handoutMasterIdLst>
  <p:sldIdLst>
    <p:sldId id="256" r:id="rId2"/>
    <p:sldId id="321" r:id="rId3"/>
    <p:sldId id="370" r:id="rId4"/>
    <p:sldId id="371" r:id="rId5"/>
    <p:sldId id="373" r:id="rId6"/>
    <p:sldId id="374" r:id="rId7"/>
    <p:sldId id="422" r:id="rId8"/>
    <p:sldId id="417" r:id="rId9"/>
    <p:sldId id="328" r:id="rId10"/>
    <p:sldId id="423" r:id="rId11"/>
    <p:sldId id="425" r:id="rId12"/>
    <p:sldId id="424" r:id="rId13"/>
    <p:sldId id="426" r:id="rId14"/>
    <p:sldId id="427" r:id="rId15"/>
    <p:sldId id="428" r:id="rId16"/>
    <p:sldId id="429" r:id="rId17"/>
    <p:sldId id="430" r:id="rId18"/>
    <p:sldId id="431" r:id="rId19"/>
    <p:sldId id="432" r:id="rId20"/>
    <p:sldId id="433" r:id="rId21"/>
    <p:sldId id="434" r:id="rId22"/>
    <p:sldId id="435" r:id="rId23"/>
    <p:sldId id="436" r:id="rId24"/>
    <p:sldId id="437" r:id="rId25"/>
    <p:sldId id="438" r:id="rId26"/>
    <p:sldId id="440" r:id="rId27"/>
    <p:sldId id="441" r:id="rId28"/>
    <p:sldId id="442" r:id="rId29"/>
    <p:sldId id="376" r:id="rId30"/>
    <p:sldId id="443" r:id="rId31"/>
    <p:sldId id="411" r:id="rId32"/>
    <p:sldId id="413" r:id="rId33"/>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02" autoAdjust="0"/>
  </p:normalViewPr>
  <p:slideViewPr>
    <p:cSldViewPr>
      <p:cViewPr>
        <p:scale>
          <a:sx n="66" d="100"/>
          <a:sy n="66" d="100"/>
        </p:scale>
        <p:origin x="-1506"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B6E831B3-CF04-43B6-9516-E9F9F30A500D}" type="datetimeFigureOut">
              <a:rPr lang="en-US" smtClean="0"/>
              <a:t>21/10/2020</a:t>
            </a:fld>
            <a:endParaRPr lang="en-US" dirty="0"/>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2F6852EE-2A0B-41C3-9481-362AB254E465}" type="slidenum">
              <a:rPr lang="en-US" smtClean="0"/>
              <a:t>‹#›</a:t>
            </a:fld>
            <a:endParaRPr lang="en-US" dirty="0"/>
          </a:p>
        </p:txBody>
      </p:sp>
    </p:spTree>
    <p:extLst>
      <p:ext uri="{BB962C8B-B14F-4D97-AF65-F5344CB8AC3E}">
        <p14:creationId xmlns:p14="http://schemas.microsoft.com/office/powerpoint/2010/main" val="23927465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655C1A83-DA7F-478F-8425-7585606ABB4F}" type="datetimeFigureOut">
              <a:rPr lang="en-US" smtClean="0"/>
              <a:t>21/10/2020</a:t>
            </a:fld>
            <a:endParaRPr lang="en-US" dirty="0"/>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3A604180-E5B4-4B51-B678-7B953466ACF2}" type="slidenum">
              <a:rPr lang="en-US" smtClean="0"/>
              <a:t>‹#›</a:t>
            </a:fld>
            <a:endParaRPr lang="en-US" dirty="0"/>
          </a:p>
        </p:txBody>
      </p:sp>
    </p:spTree>
    <p:extLst>
      <p:ext uri="{BB962C8B-B14F-4D97-AF65-F5344CB8AC3E}">
        <p14:creationId xmlns:p14="http://schemas.microsoft.com/office/powerpoint/2010/main" val="2478670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3</a:t>
            </a:fld>
            <a:endParaRPr lang="en-US" dirty="0"/>
          </a:p>
        </p:txBody>
      </p:sp>
    </p:spTree>
    <p:extLst>
      <p:ext uri="{BB962C8B-B14F-4D97-AF65-F5344CB8AC3E}">
        <p14:creationId xmlns:p14="http://schemas.microsoft.com/office/powerpoint/2010/main" val="3105216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8</a:t>
            </a:fld>
            <a:endParaRPr lang="en-US" dirty="0"/>
          </a:p>
        </p:txBody>
      </p:sp>
    </p:spTree>
    <p:extLst>
      <p:ext uri="{BB962C8B-B14F-4D97-AF65-F5344CB8AC3E}">
        <p14:creationId xmlns:p14="http://schemas.microsoft.com/office/powerpoint/2010/main" val="3105216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28</a:t>
            </a:fld>
            <a:endParaRPr lang="en-US" dirty="0"/>
          </a:p>
        </p:txBody>
      </p:sp>
    </p:spTree>
    <p:extLst>
      <p:ext uri="{BB962C8B-B14F-4D97-AF65-F5344CB8AC3E}">
        <p14:creationId xmlns:p14="http://schemas.microsoft.com/office/powerpoint/2010/main" val="3105216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30</a:t>
            </a:fld>
            <a:endParaRPr lang="en-US" dirty="0"/>
          </a:p>
        </p:txBody>
      </p:sp>
    </p:spTree>
    <p:extLst>
      <p:ext uri="{BB962C8B-B14F-4D97-AF65-F5344CB8AC3E}">
        <p14:creationId xmlns:p14="http://schemas.microsoft.com/office/powerpoint/2010/main" val="3105216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636" y="0"/>
            <a:ext cx="2468652" cy="791686"/>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21/10/2020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88" y="0"/>
            <a:ext cx="9140825" cy="6858000"/>
          </a:xfrm>
          <a:prstGeom prst="rect">
            <a:avLst/>
          </a:prstGeom>
          <a:noFill/>
          <a:ln w="9525">
            <a:noFill/>
            <a:miter lim="800000"/>
            <a:headEnd/>
            <a:tailEnd/>
          </a:ln>
        </p:spPr>
      </p:pic>
    </p:spTree>
    <p:extLst>
      <p:ext uri="{BB962C8B-B14F-4D97-AF65-F5344CB8AC3E}">
        <p14:creationId xmlns:p14="http://schemas.microsoft.com/office/powerpoint/2010/main" val="546903694"/>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7" name="TextBox 6"/>
          <p:cNvSpPr txBox="1"/>
          <p:nvPr/>
        </p:nvSpPr>
        <p:spPr>
          <a:xfrm>
            <a:off x="228600" y="1524000"/>
            <a:ext cx="8915400" cy="3416320"/>
          </a:xfrm>
          <a:prstGeom prst="rect">
            <a:avLst/>
          </a:prstGeom>
          <a:noFill/>
        </p:spPr>
        <p:txBody>
          <a:bodyPr wrap="square" rtlCol="0">
            <a:spAutoFit/>
          </a:bodyPr>
          <a:lstStyle/>
          <a:p>
            <a:pPr>
              <a:lnSpc>
                <a:spcPct val="150000"/>
              </a:lnSpc>
            </a:pPr>
            <a:r>
              <a:rPr lang="vi-VN" sz="2400" dirty="0">
                <a:latin typeface="Times New Roman" pitchFamily="18" charset="0"/>
                <a:cs typeface="Times New Roman" pitchFamily="18" charset="0"/>
              </a:rPr>
              <a:t>Bài toán phân tích ý kiến bao gồm nhiều bài toán nhỏ: </a:t>
            </a:r>
            <a:endParaRPr lang="en-US" sz="2400" dirty="0" smtClean="0">
              <a:latin typeface="Times New Roman" pitchFamily="18" charset="0"/>
              <a:cs typeface="Times New Roman" pitchFamily="18" charset="0"/>
            </a:endParaRPr>
          </a:p>
          <a:p>
            <a:pPr marL="342900" indent="-342900">
              <a:lnSpc>
                <a:spcPct val="150000"/>
              </a:lnSpc>
              <a:buFont typeface="Wingdings" pitchFamily="2" charset="2"/>
              <a:buChar char="ü"/>
            </a:pPr>
            <a:r>
              <a:rPr lang="en-US" sz="2400" dirty="0">
                <a:latin typeface="Times New Roman" pitchFamily="18" charset="0"/>
                <a:cs typeface="Times New Roman" pitchFamily="18" charset="0"/>
              </a:rPr>
              <a:t>P</a:t>
            </a:r>
            <a:r>
              <a:rPr lang="vi-VN" sz="2400" dirty="0" smtClean="0">
                <a:latin typeface="Times New Roman" pitchFamily="18" charset="0"/>
                <a:cs typeface="Times New Roman" pitchFamily="18" charset="0"/>
              </a:rPr>
              <a:t>hân </a:t>
            </a:r>
            <a:r>
              <a:rPr lang="vi-VN" sz="2400" dirty="0">
                <a:latin typeface="Times New Roman" pitchFamily="18" charset="0"/>
                <a:cs typeface="Times New Roman" pitchFamily="18" charset="0"/>
              </a:rPr>
              <a:t>lớp chủ quan </a:t>
            </a:r>
            <a:r>
              <a:rPr lang="vi-VN" sz="2400" dirty="0"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khách </a:t>
            </a:r>
            <a:r>
              <a:rPr lang="vi-VN" sz="2400" dirty="0">
                <a:latin typeface="Times New Roman" pitchFamily="18" charset="0"/>
                <a:cs typeface="Times New Roman" pitchFamily="18" charset="0"/>
              </a:rPr>
              <a:t>quan (subjectivity </a:t>
            </a:r>
            <a:r>
              <a:rPr lang="vi-VN" sz="2400" dirty="0" smtClean="0">
                <a:latin typeface="Times New Roman" pitchFamily="18" charset="0"/>
                <a:cs typeface="Times New Roman" pitchFamily="18" charset="0"/>
              </a:rPr>
              <a:t>classification)</a:t>
            </a:r>
            <a:r>
              <a:rPr lang="en-US" sz="2400" dirty="0" smtClean="0">
                <a:latin typeface="Times New Roman" pitchFamily="18" charset="0"/>
                <a:cs typeface="Times New Roman" pitchFamily="18" charset="0"/>
              </a:rPr>
              <a:t>.</a:t>
            </a:r>
          </a:p>
          <a:p>
            <a:pPr marL="342900" indent="-342900">
              <a:lnSpc>
                <a:spcPct val="150000"/>
              </a:lnSpc>
              <a:buFont typeface="Wingdings" pitchFamily="2" charset="2"/>
              <a:buChar char="ü"/>
            </a:pPr>
            <a:r>
              <a:rPr lang="en-US" sz="2400" dirty="0">
                <a:latin typeface="Times New Roman" pitchFamily="18" charset="0"/>
                <a:cs typeface="Times New Roman" pitchFamily="18" charset="0"/>
              </a:rPr>
              <a:t>P</a:t>
            </a:r>
            <a:r>
              <a:rPr lang="vi-VN" sz="2400" dirty="0" smtClean="0">
                <a:latin typeface="Times New Roman" pitchFamily="18" charset="0"/>
                <a:cs typeface="Times New Roman" pitchFamily="18" charset="0"/>
              </a:rPr>
              <a:t>hân </a:t>
            </a:r>
            <a:r>
              <a:rPr lang="vi-VN" sz="2400" dirty="0">
                <a:latin typeface="Times New Roman" pitchFamily="18" charset="0"/>
                <a:cs typeface="Times New Roman" pitchFamily="18" charset="0"/>
              </a:rPr>
              <a:t>lớp ý kiến trái chiều (</a:t>
            </a:r>
            <a:r>
              <a:rPr lang="vi-VN" sz="2400" dirty="0" smtClean="0">
                <a:latin typeface="Times New Roman" pitchFamily="18" charset="0"/>
                <a:cs typeface="Times New Roman" pitchFamily="18" charset="0"/>
              </a:rPr>
              <a:t>sentimentpolarity classification)</a:t>
            </a:r>
            <a:r>
              <a:rPr lang="en-US" sz="2400" dirty="0" smtClean="0">
                <a:latin typeface="Times New Roman" pitchFamily="18" charset="0"/>
                <a:cs typeface="Times New Roman" pitchFamily="18" charset="0"/>
              </a:rPr>
              <a:t>.</a:t>
            </a:r>
          </a:p>
          <a:p>
            <a:pPr marL="342900" indent="-342900">
              <a:lnSpc>
                <a:spcPct val="150000"/>
              </a:lnSpc>
              <a:buFont typeface="Wingdings" pitchFamily="2" charset="2"/>
              <a:buChar char="ü"/>
            </a:pPr>
            <a:r>
              <a:rPr lang="en-US" sz="2400" dirty="0">
                <a:latin typeface="Times New Roman" pitchFamily="18" charset="0"/>
                <a:cs typeface="Times New Roman" pitchFamily="18" charset="0"/>
              </a:rPr>
              <a:t>P</a:t>
            </a:r>
            <a:r>
              <a:rPr lang="vi-VN" sz="2400" dirty="0" smtClean="0">
                <a:latin typeface="Times New Roman" pitchFamily="18" charset="0"/>
                <a:cs typeface="Times New Roman" pitchFamily="18" charset="0"/>
              </a:rPr>
              <a:t>hát hiện ý kiến rác (spam opinion detection)</a:t>
            </a:r>
            <a:r>
              <a:rPr lang="en-US" sz="2400" dirty="0" smtClean="0">
                <a:latin typeface="Times New Roman" pitchFamily="18" charset="0"/>
                <a:cs typeface="Times New Roman" pitchFamily="18" charset="0"/>
              </a:rPr>
              <a:t>.</a:t>
            </a:r>
          </a:p>
          <a:p>
            <a:pPr marL="342900" indent="-342900">
              <a:lnSpc>
                <a:spcPct val="150000"/>
              </a:lnSpc>
              <a:buFont typeface="Wingdings" pitchFamily="2" charset="2"/>
              <a:buChar char="ü"/>
            </a:pPr>
            <a:r>
              <a:rPr lang="en-US" sz="2400" dirty="0">
                <a:latin typeface="Times New Roman" pitchFamily="18" charset="0"/>
                <a:cs typeface="Times New Roman" pitchFamily="18" charset="0"/>
              </a:rPr>
              <a:t>T</a:t>
            </a:r>
            <a:r>
              <a:rPr lang="vi-VN" sz="2400" dirty="0" smtClean="0">
                <a:latin typeface="Times New Roman" pitchFamily="18" charset="0"/>
                <a:cs typeface="Times New Roman" pitchFamily="18" charset="0"/>
              </a:rPr>
              <a:t>óm tắt</a:t>
            </a:r>
            <a:r>
              <a:rPr lang="en-US" sz="2400" dirty="0" smtClean="0">
                <a:latin typeface="Times New Roman" pitchFamily="18" charset="0"/>
                <a:cs typeface="Times New Roman" pitchFamily="18" charset="0"/>
              </a:rPr>
              <a:t>.</a:t>
            </a:r>
          </a:p>
          <a:p>
            <a:pPr marL="342900" indent="-342900">
              <a:lnSpc>
                <a:spcPct val="150000"/>
              </a:lnSpc>
              <a:buFont typeface="Wingdings" pitchFamily="2" charset="2"/>
              <a:buChar char="ü"/>
            </a:pPr>
            <a:r>
              <a:rPr lang="en-US" sz="2400" dirty="0">
                <a:latin typeface="Times New Roman" pitchFamily="18" charset="0"/>
                <a:cs typeface="Times New Roman" pitchFamily="18" charset="0"/>
              </a:rPr>
              <a:t>T</a:t>
            </a:r>
            <a:r>
              <a:rPr lang="vi-VN" sz="2400" dirty="0" smtClean="0">
                <a:latin typeface="Times New Roman" pitchFamily="18" charset="0"/>
                <a:cs typeface="Times New Roman" pitchFamily="18" charset="0"/>
              </a:rPr>
              <a:t>ổng </a:t>
            </a:r>
            <a:r>
              <a:rPr lang="vi-VN" sz="2400" dirty="0">
                <a:latin typeface="Times New Roman" pitchFamily="18" charset="0"/>
                <a:cs typeface="Times New Roman" pitchFamily="18" charset="0"/>
              </a:rPr>
              <a:t>hợp quan </a:t>
            </a:r>
            <a:r>
              <a:rPr lang="vi-VN" sz="2400" dirty="0" smtClean="0">
                <a:latin typeface="Times New Roman" pitchFamily="18" charset="0"/>
                <a:cs typeface="Times New Roman" pitchFamily="18" charset="0"/>
              </a:rPr>
              <a:t>điể</a:t>
            </a:r>
            <a:r>
              <a:rPr lang="en-US" sz="2400" dirty="0" smtClean="0">
                <a:latin typeface="Times New Roman" pitchFamily="18" charset="0"/>
                <a:cs typeface="Times New Roman" pitchFamily="18" charset="0"/>
              </a:rPr>
              <a:t>m.</a:t>
            </a:r>
            <a:endParaRPr lang="en-US" sz="2400" dirty="0">
              <a:latin typeface="Times New Roman" pitchFamily="18" charset="0"/>
              <a:cs typeface="Times New Roman" pitchFamily="18" charset="0"/>
            </a:endParaRPr>
          </a:p>
        </p:txBody>
      </p:sp>
      <p:sp>
        <p:nvSpPr>
          <p:cNvPr id="8" name="Oval 7"/>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8</a:t>
            </a:r>
            <a:endParaRPr lang="en-US" sz="14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ý kiến</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488902113"/>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7" name="TextBox 6"/>
          <p:cNvSpPr txBox="1"/>
          <p:nvPr/>
        </p:nvSpPr>
        <p:spPr>
          <a:xfrm>
            <a:off x="228600" y="1524000"/>
            <a:ext cx="8915400" cy="2862322"/>
          </a:xfrm>
          <a:prstGeom prst="rect">
            <a:avLst/>
          </a:prstGeom>
          <a:noFill/>
        </p:spPr>
        <p:txBody>
          <a:bodyPr wrap="square" rtlCol="0">
            <a:spAutoFit/>
          </a:bodyPr>
          <a:lstStyle/>
          <a:p>
            <a:pPr>
              <a:lnSpc>
                <a:spcPct val="150000"/>
              </a:lnSpc>
            </a:pPr>
            <a:r>
              <a:rPr lang="en-US" sz="2400" dirty="0" smtClean="0">
                <a:latin typeface="Times New Roman" pitchFamily="18" charset="0"/>
                <a:cs typeface="Times New Roman" pitchFamily="18" charset="0"/>
              </a:rPr>
              <a:t>Bài toán phân tích ý kiến thường được tiếp cận và giải quyết ở 3 mức độ:</a:t>
            </a:r>
          </a:p>
          <a:p>
            <a:pPr marL="342900" indent="-342900">
              <a:lnSpc>
                <a:spcPct val="150000"/>
              </a:lnSpc>
              <a:buFont typeface="Wingdings" pitchFamily="2" charset="2"/>
              <a:buChar char="ü"/>
            </a:pPr>
            <a:r>
              <a:rPr lang="vi-VN" sz="2400" dirty="0">
                <a:latin typeface="Times New Roman" pitchFamily="18" charset="0"/>
                <a:cs typeface="Times New Roman" pitchFamily="18" charset="0"/>
              </a:rPr>
              <a:t>Mức độ văn bản, tài liệu (Document level</a:t>
            </a:r>
            <a:r>
              <a:rPr lang="vi-VN"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a:t>
            </a:r>
          </a:p>
          <a:p>
            <a:pPr marL="342900" indent="-342900">
              <a:lnSpc>
                <a:spcPct val="150000"/>
              </a:lnSpc>
              <a:buFont typeface="Wingdings" pitchFamily="2" charset="2"/>
              <a:buChar char="ü"/>
            </a:pPr>
            <a:r>
              <a:rPr lang="vi-VN" sz="2400" dirty="0" smtClean="0">
                <a:latin typeface="Times New Roman" pitchFamily="18" charset="0"/>
                <a:cs typeface="Times New Roman" pitchFamily="18" charset="0"/>
              </a:rPr>
              <a:t>Mức </a:t>
            </a:r>
            <a:r>
              <a:rPr lang="vi-VN" sz="2400" dirty="0">
                <a:latin typeface="Times New Roman" pitchFamily="18" charset="0"/>
                <a:cs typeface="Times New Roman" pitchFamily="18" charset="0"/>
              </a:rPr>
              <a:t>độ câu (Sentence </a:t>
            </a:r>
            <a:r>
              <a:rPr lang="vi-VN" sz="2400" dirty="0" smtClean="0">
                <a:latin typeface="Times New Roman" pitchFamily="18" charset="0"/>
                <a:cs typeface="Times New Roman" pitchFamily="18" charset="0"/>
              </a:rPr>
              <a:t>level</a:t>
            </a:r>
            <a:r>
              <a:rPr lang="en-US" sz="2400" dirty="0" smtClean="0">
                <a:latin typeface="Times New Roman" pitchFamily="18" charset="0"/>
                <a:cs typeface="Times New Roman" pitchFamily="18" charset="0"/>
              </a:rPr>
              <a:t>.</a:t>
            </a:r>
          </a:p>
          <a:p>
            <a:pPr marL="342900" indent="-342900">
              <a:lnSpc>
                <a:spcPct val="150000"/>
              </a:lnSpc>
              <a:buFont typeface="Wingdings" pitchFamily="2" charset="2"/>
              <a:buChar char="ü"/>
            </a:pPr>
            <a:r>
              <a:rPr lang="vi-VN" sz="2400" dirty="0" smtClean="0">
                <a:latin typeface="Times New Roman" pitchFamily="18" charset="0"/>
                <a:cs typeface="Times New Roman" pitchFamily="18" charset="0"/>
              </a:rPr>
              <a:t>Mức </a:t>
            </a:r>
            <a:r>
              <a:rPr lang="vi-VN" sz="2400" dirty="0">
                <a:latin typeface="Times New Roman" pitchFamily="18" charset="0"/>
                <a:cs typeface="Times New Roman" pitchFamily="18" charset="0"/>
              </a:rPr>
              <a:t>độ khía cạnh (Aspect </a:t>
            </a:r>
            <a:r>
              <a:rPr lang="vi-VN" sz="2400" dirty="0" smtClean="0">
                <a:latin typeface="Times New Roman" pitchFamily="18" charset="0"/>
                <a:cs typeface="Times New Roman" pitchFamily="18" charset="0"/>
              </a:rPr>
              <a:t>level</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8" name="Oval 7"/>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9</a:t>
            </a:r>
            <a:endParaRPr lang="en-US" sz="14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ý kiến</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315523765"/>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7" name="TextBox 6"/>
          <p:cNvSpPr txBox="1"/>
          <p:nvPr/>
        </p:nvSpPr>
        <p:spPr>
          <a:xfrm>
            <a:off x="228600" y="1524000"/>
            <a:ext cx="8915400" cy="3416320"/>
          </a:xfrm>
          <a:prstGeom prst="rect">
            <a:avLst/>
          </a:prstGeom>
          <a:noFill/>
        </p:spPr>
        <p:txBody>
          <a:bodyPr wrap="square" rtlCol="0">
            <a:spAutoFit/>
          </a:bodyPr>
          <a:lstStyle/>
          <a:p>
            <a:pPr marL="342900" indent="-342900">
              <a:lnSpc>
                <a:spcPct val="150000"/>
              </a:lnSpc>
              <a:buFont typeface="Wingdings" pitchFamily="2" charset="2"/>
              <a:buChar char="q"/>
            </a:pPr>
            <a:r>
              <a:rPr lang="vi-VN" sz="2400" dirty="0">
                <a:latin typeface="Times New Roman" pitchFamily="18" charset="0"/>
                <a:cs typeface="Times New Roman" pitchFamily="18" charset="0"/>
              </a:rPr>
              <a:t>Phân tích cảm xúc (Sentiment analysis) là nhằm phát hiện ra thái độ mang </a:t>
            </a:r>
            <a:r>
              <a:rPr lang="vi-VN" sz="2400" dirty="0" smtClean="0">
                <a:latin typeface="Times New Roman" pitchFamily="18" charset="0"/>
                <a:cs typeface="Times New Roman" pitchFamily="18" charset="0"/>
              </a:rPr>
              <a:t>tính</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lâu </a:t>
            </a:r>
            <a:r>
              <a:rPr lang="vi-VN" sz="2400" dirty="0">
                <a:latin typeface="Times New Roman" pitchFamily="18" charset="0"/>
                <a:cs typeface="Times New Roman" pitchFamily="18" charset="0"/>
              </a:rPr>
              <a:t>dài, màu sắc tình cảm, khuynh hướng niềm tin trong một vấn đề nào đó. </a:t>
            </a:r>
            <a:endParaRPr lang="en-US" sz="2400" dirty="0" smtClean="0">
              <a:latin typeface="Times New Roman" pitchFamily="18" charset="0"/>
              <a:cs typeface="Times New Roman" pitchFamily="18" charset="0"/>
            </a:endParaRPr>
          </a:p>
          <a:p>
            <a:pPr marL="342900" indent="-342900">
              <a:lnSpc>
                <a:spcPct val="150000"/>
              </a:lnSpc>
              <a:buFont typeface="Wingdings" pitchFamily="2" charset="2"/>
              <a:buChar char="q"/>
            </a:pPr>
            <a:endParaRPr lang="en-US" sz="2400" dirty="0" smtClean="0">
              <a:latin typeface="Times New Roman" pitchFamily="18" charset="0"/>
              <a:cs typeface="Times New Roman" pitchFamily="18" charset="0"/>
            </a:endParaRPr>
          </a:p>
          <a:p>
            <a:pPr marL="342900" indent="-342900">
              <a:lnSpc>
                <a:spcPct val="150000"/>
              </a:lnSpc>
              <a:buFont typeface="Wingdings" pitchFamily="2" charset="2"/>
              <a:buChar char="q"/>
            </a:pPr>
            <a:r>
              <a:rPr lang="vi-VN" sz="2400" dirty="0" smtClean="0">
                <a:latin typeface="Times New Roman" pitchFamily="18" charset="0"/>
                <a:cs typeface="Times New Roman" pitchFamily="18" charset="0"/>
              </a:rPr>
              <a:t>Bài</a:t>
            </a:r>
            <a:r>
              <a:rPr lang="en-US" sz="2400" dirty="0">
                <a:latin typeface="Times New Roman" pitchFamily="18" charset="0"/>
                <a:cs typeface="Times New Roman" pitchFamily="18" charset="0"/>
              </a:rPr>
              <a:t> </a:t>
            </a:r>
            <a:r>
              <a:rPr lang="vi-VN" sz="2400" dirty="0" smtClean="0">
                <a:latin typeface="Times New Roman" pitchFamily="18" charset="0"/>
                <a:cs typeface="Times New Roman" pitchFamily="18" charset="0"/>
              </a:rPr>
              <a:t>toán phân tích cảm xúc là bài toán dạng phân lớp cảm xúc dựa trên văn bản ngôn</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ngữ tự nhiên</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10</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cảm xúc</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3964636497"/>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7" name="TextBox 6"/>
          <p:cNvSpPr txBox="1"/>
          <p:nvPr/>
        </p:nvSpPr>
        <p:spPr>
          <a:xfrm>
            <a:off x="228600" y="1524000"/>
            <a:ext cx="8915400" cy="3970318"/>
          </a:xfrm>
          <a:prstGeom prst="rect">
            <a:avLst/>
          </a:prstGeom>
          <a:noFill/>
        </p:spPr>
        <p:txBody>
          <a:bodyPr wrap="square" rtlCol="0">
            <a:spAutoFit/>
          </a:bodyPr>
          <a:lstStyle/>
          <a:p>
            <a:pPr>
              <a:lnSpc>
                <a:spcPct val="150000"/>
              </a:lnSpc>
            </a:pPr>
            <a:r>
              <a:rPr lang="vi-VN" sz="2400" dirty="0">
                <a:latin typeface="Times New Roman" pitchFamily="18" charset="0"/>
                <a:cs typeface="Times New Roman" pitchFamily="18" charset="0"/>
              </a:rPr>
              <a:t>Bài toán phân tích cảm xúc thường được phân thành các bài toán có độ khó </a:t>
            </a:r>
            <a:r>
              <a:rPr lang="vi-VN" sz="2400" dirty="0" smtClean="0">
                <a:latin typeface="Times New Roman" pitchFamily="18" charset="0"/>
                <a:cs typeface="Times New Roman" pitchFamily="18" charset="0"/>
              </a:rPr>
              <a:t>như</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sau</a:t>
            </a:r>
            <a:r>
              <a:rPr lang="vi-VN" sz="2400" dirty="0">
                <a:latin typeface="Times New Roman" pitchFamily="18" charset="0"/>
                <a:cs typeface="Times New Roman" pitchFamily="18" charset="0"/>
              </a:rPr>
              <a:t>:</a:t>
            </a:r>
          </a:p>
          <a:p>
            <a:pPr marL="342900" indent="-342900">
              <a:lnSpc>
                <a:spcPct val="150000"/>
              </a:lnSpc>
              <a:buFont typeface="Wingdings" pitchFamily="2" charset="2"/>
              <a:buChar char="q"/>
            </a:pPr>
            <a:r>
              <a:rPr lang="vi-VN" sz="2400" dirty="0" smtClean="0">
                <a:latin typeface="Times New Roman" pitchFamily="18" charset="0"/>
                <a:cs typeface="Times New Roman" pitchFamily="18" charset="0"/>
              </a:rPr>
              <a:t>Đơn </a:t>
            </a:r>
            <a:r>
              <a:rPr lang="vi-VN" sz="2400" dirty="0">
                <a:latin typeface="Times New Roman" pitchFamily="18" charset="0"/>
                <a:cs typeface="Times New Roman" pitchFamily="18" charset="0"/>
              </a:rPr>
              <a:t>giản: Phân tích cảm xúc thành 2 lớp là tích cực (positive) và tiêu </a:t>
            </a:r>
            <a:r>
              <a:rPr lang="vi-VN" sz="2400" dirty="0" smtClean="0">
                <a:latin typeface="Times New Roman" pitchFamily="18" charset="0"/>
                <a:cs typeface="Times New Roman" pitchFamily="18" charset="0"/>
              </a:rPr>
              <a:t>cực</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(negative).</a:t>
            </a:r>
            <a:endParaRPr lang="en-US" sz="2400" dirty="0" smtClean="0">
              <a:latin typeface="Times New Roman" pitchFamily="18" charset="0"/>
              <a:cs typeface="Times New Roman" pitchFamily="18" charset="0"/>
            </a:endParaRPr>
          </a:p>
          <a:p>
            <a:pPr marL="342900" indent="-342900">
              <a:lnSpc>
                <a:spcPct val="150000"/>
              </a:lnSpc>
              <a:buFont typeface="Wingdings" pitchFamily="2" charset="2"/>
              <a:buChar char="q"/>
            </a:pPr>
            <a:r>
              <a:rPr lang="vi-VN" sz="2400" dirty="0" smtClean="0">
                <a:latin typeface="Times New Roman" pitchFamily="18" charset="0"/>
                <a:cs typeface="Times New Roman" pitchFamily="18" charset="0"/>
              </a:rPr>
              <a:t>Trung </a:t>
            </a:r>
            <a:r>
              <a:rPr lang="vi-VN" sz="2400" dirty="0">
                <a:latin typeface="Times New Roman" pitchFamily="18" charset="0"/>
                <a:cs typeface="Times New Roman" pitchFamily="18" charset="0"/>
              </a:rPr>
              <a:t>bình: Xếp hạng cảm xúc theo mức </a:t>
            </a:r>
            <a:r>
              <a:rPr lang="vi-VN" sz="2400" dirty="0" smtClean="0">
                <a:latin typeface="Times New Roman" pitchFamily="18" charset="0"/>
                <a:cs typeface="Times New Roman" pitchFamily="18" charset="0"/>
              </a:rPr>
              <a:t>độ.</a:t>
            </a:r>
            <a:endParaRPr lang="en-US" sz="2400" dirty="0" smtClean="0">
              <a:latin typeface="Times New Roman" pitchFamily="18" charset="0"/>
              <a:cs typeface="Times New Roman" pitchFamily="18" charset="0"/>
            </a:endParaRPr>
          </a:p>
          <a:p>
            <a:pPr marL="342900" indent="-342900">
              <a:lnSpc>
                <a:spcPct val="150000"/>
              </a:lnSpc>
              <a:buFont typeface="Wingdings" pitchFamily="2" charset="2"/>
              <a:buChar char="q"/>
            </a:pPr>
            <a:r>
              <a:rPr lang="vi-VN" sz="2400" dirty="0" smtClean="0">
                <a:latin typeface="Times New Roman" pitchFamily="18" charset="0"/>
                <a:cs typeface="Times New Roman" pitchFamily="18" charset="0"/>
              </a:rPr>
              <a:t>Khó</a:t>
            </a:r>
            <a:r>
              <a:rPr lang="vi-VN" sz="2400" dirty="0">
                <a:latin typeface="Times New Roman" pitchFamily="18" charset="0"/>
                <a:cs typeface="Times New Roman" pitchFamily="18" charset="0"/>
              </a:rPr>
              <a:t>: Phát hiện mục tiêu nguồn gốc của cảm xúc hoặc các loại cảm xúc </a:t>
            </a:r>
            <a:r>
              <a:rPr lang="vi-VN" sz="2400" dirty="0" smtClean="0">
                <a:latin typeface="Times New Roman" pitchFamily="18" charset="0"/>
                <a:cs typeface="Times New Roman" pitchFamily="18" charset="0"/>
              </a:rPr>
              <a:t>phức</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tạp</a:t>
            </a:r>
            <a:r>
              <a:rPr lang="vi-VN" sz="2400"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11</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cảm xúc</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723654210"/>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12</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cảm xúc</a:t>
            </a:r>
            <a:endParaRPr lang="en-US" sz="2800" b="1" dirty="0">
              <a:latin typeface="Times New Roman" pitchFamily="18" charset="0"/>
              <a:cs typeface="Times New Roman"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100" y="1790700"/>
            <a:ext cx="6781800" cy="3848100"/>
          </a:xfrm>
          <a:prstGeom prst="rect">
            <a:avLst/>
          </a:prstGeom>
        </p:spPr>
      </p:pic>
      <p:sp>
        <p:nvSpPr>
          <p:cNvPr id="3" name="TextBox 2"/>
          <p:cNvSpPr txBox="1"/>
          <p:nvPr/>
        </p:nvSpPr>
        <p:spPr>
          <a:xfrm>
            <a:off x="1752600" y="5791200"/>
            <a:ext cx="5791200" cy="369332"/>
          </a:xfrm>
          <a:prstGeom prst="rect">
            <a:avLst/>
          </a:prstGeom>
          <a:noFill/>
        </p:spPr>
        <p:txBody>
          <a:bodyPr wrap="square" rtlCol="0">
            <a:spAutoFit/>
          </a:bodyPr>
          <a:lstStyle/>
          <a:p>
            <a:pPr algn="ctr"/>
            <a:r>
              <a:rPr lang="en-US" b="1" dirty="0"/>
              <a:t>Mô hình xử lý Sentiment Analysis Vietnamese (SAV).</a:t>
            </a:r>
          </a:p>
        </p:txBody>
      </p:sp>
    </p:spTree>
    <p:extLst>
      <p:ext uri="{BB962C8B-B14F-4D97-AF65-F5344CB8AC3E}">
        <p14:creationId xmlns:p14="http://schemas.microsoft.com/office/powerpoint/2010/main" val="521882801"/>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12</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cảm xúc</a:t>
            </a:r>
            <a:endParaRPr lang="en-US" sz="2800" b="1" dirty="0">
              <a:latin typeface="Times New Roman" pitchFamily="18" charset="0"/>
              <a:cs typeface="Times New Roman" pitchFamily="18" charset="0"/>
            </a:endParaRPr>
          </a:p>
        </p:txBody>
      </p:sp>
      <p:sp>
        <p:nvSpPr>
          <p:cNvPr id="11" name="TextBox 10"/>
          <p:cNvSpPr txBox="1"/>
          <p:nvPr/>
        </p:nvSpPr>
        <p:spPr>
          <a:xfrm>
            <a:off x="228600" y="1524000"/>
            <a:ext cx="8915400" cy="3416320"/>
          </a:xfrm>
          <a:prstGeom prst="rect">
            <a:avLst/>
          </a:prstGeom>
          <a:noFill/>
        </p:spPr>
        <p:txBody>
          <a:bodyPr wrap="square" rtlCol="0">
            <a:spAutoFit/>
          </a:bodyPr>
          <a:lstStyle/>
          <a:p>
            <a:pPr>
              <a:lnSpc>
                <a:spcPct val="150000"/>
              </a:lnSpc>
            </a:pPr>
            <a:r>
              <a:rPr lang="vi-VN" sz="2400" dirty="0">
                <a:latin typeface="+mj-lt"/>
              </a:rPr>
              <a:t>Hiện nay bài toán phân tích cảm xúc có thể được giải quyết dựa trên những phương pháp như: </a:t>
            </a:r>
            <a:endParaRPr lang="en-US" sz="2400" dirty="0">
              <a:latin typeface="+mj-lt"/>
            </a:endParaRPr>
          </a:p>
          <a:p>
            <a:pPr marL="342900" indent="-342900">
              <a:lnSpc>
                <a:spcPct val="150000"/>
              </a:lnSpc>
              <a:buFont typeface="Wingdings" pitchFamily="2" charset="2"/>
              <a:buChar char="q"/>
            </a:pPr>
            <a:r>
              <a:rPr lang="vi-VN" sz="2400" dirty="0" smtClean="0">
                <a:latin typeface="+mj-lt"/>
              </a:rPr>
              <a:t>Theo </a:t>
            </a:r>
            <a:r>
              <a:rPr lang="vi-VN" sz="2400" dirty="0">
                <a:latin typeface="+mj-lt"/>
              </a:rPr>
              <a:t>phương pháp phân lớp không giám </a:t>
            </a:r>
            <a:r>
              <a:rPr lang="vi-VN" sz="2400" dirty="0" smtClean="0">
                <a:latin typeface="+mj-lt"/>
              </a:rPr>
              <a:t>sát</a:t>
            </a:r>
            <a:r>
              <a:rPr lang="en-US" sz="2400" dirty="0" smtClean="0">
                <a:latin typeface="+mj-lt"/>
              </a:rPr>
              <a:t>.</a:t>
            </a:r>
          </a:p>
          <a:p>
            <a:pPr marL="342900" indent="-342900">
              <a:lnSpc>
                <a:spcPct val="150000"/>
              </a:lnSpc>
              <a:buFont typeface="Wingdings" pitchFamily="2" charset="2"/>
              <a:buChar char="q"/>
            </a:pPr>
            <a:r>
              <a:rPr lang="vi-VN" sz="2400" b="1" dirty="0" smtClean="0">
                <a:latin typeface="+mj-lt"/>
              </a:rPr>
              <a:t>Theo </a:t>
            </a:r>
            <a:r>
              <a:rPr lang="vi-VN" sz="2400" b="1" dirty="0">
                <a:latin typeface="+mj-lt"/>
              </a:rPr>
              <a:t>phương pháp phân lớp có giám </a:t>
            </a:r>
            <a:r>
              <a:rPr lang="vi-VN" sz="2400" b="1" dirty="0" smtClean="0">
                <a:latin typeface="+mj-lt"/>
              </a:rPr>
              <a:t>sát</a:t>
            </a:r>
            <a:r>
              <a:rPr lang="en-US" sz="2400" b="1" dirty="0" smtClean="0">
                <a:latin typeface="+mj-lt"/>
              </a:rPr>
              <a:t>.</a:t>
            </a:r>
          </a:p>
          <a:p>
            <a:pPr marL="342900" indent="-342900">
              <a:lnSpc>
                <a:spcPct val="150000"/>
              </a:lnSpc>
              <a:buFont typeface="Wingdings" pitchFamily="2" charset="2"/>
              <a:buChar char="q"/>
            </a:pPr>
            <a:r>
              <a:rPr lang="en-US" sz="2400" dirty="0" smtClean="0">
                <a:latin typeface="+mj-lt"/>
              </a:rPr>
              <a:t> </a:t>
            </a:r>
            <a:r>
              <a:rPr lang="vi-VN" sz="2400" dirty="0" smtClean="0">
                <a:latin typeface="+mj-lt"/>
              </a:rPr>
              <a:t>Phân </a:t>
            </a:r>
            <a:r>
              <a:rPr lang="vi-VN" sz="2400" dirty="0">
                <a:latin typeface="+mj-lt"/>
              </a:rPr>
              <a:t>tích cảm xúc dựa trên khía cạnh</a:t>
            </a:r>
            <a:r>
              <a:rPr lang="vi-VN" sz="2400" dirty="0" smtClean="0">
                <a:latin typeface="+mj-lt"/>
              </a:rPr>
              <a:t>.</a:t>
            </a:r>
            <a:endParaRPr lang="en-US" sz="2400" dirty="0" smtClean="0">
              <a:latin typeface="+mj-lt"/>
            </a:endParaRPr>
          </a:p>
          <a:p>
            <a:pPr marL="342900" indent="-342900">
              <a:lnSpc>
                <a:spcPct val="150000"/>
              </a:lnSpc>
              <a:buFont typeface="Wingdings" pitchFamily="2" charset="2"/>
              <a:buChar char="q"/>
            </a:pPr>
            <a:r>
              <a:rPr lang="vi-VN" sz="2400" dirty="0" smtClean="0">
                <a:latin typeface="+mj-lt"/>
              </a:rPr>
              <a:t>Phân </a:t>
            </a:r>
            <a:r>
              <a:rPr lang="vi-VN" sz="2400" dirty="0">
                <a:latin typeface="+mj-lt"/>
              </a:rPr>
              <a:t>loại cảm xác dựa trên chủ </a:t>
            </a:r>
            <a:r>
              <a:rPr lang="vi-VN" sz="2400" dirty="0" smtClean="0">
                <a:latin typeface="+mj-lt"/>
              </a:rPr>
              <a:t>đề.</a:t>
            </a:r>
            <a:endParaRPr lang="en-US" sz="2400" dirty="0" smtClean="0">
              <a:latin typeface="+mj-lt"/>
            </a:endParaRPr>
          </a:p>
        </p:txBody>
      </p:sp>
    </p:spTree>
    <p:extLst>
      <p:ext uri="{BB962C8B-B14F-4D97-AF65-F5344CB8AC3E}">
        <p14:creationId xmlns:p14="http://schemas.microsoft.com/office/powerpoint/2010/main" val="1814943313"/>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12</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cảm xúc</a:t>
            </a:r>
            <a:endParaRPr lang="en-US" sz="2800" b="1" dirty="0">
              <a:latin typeface="Times New Roman" pitchFamily="18" charset="0"/>
              <a:cs typeface="Times New Roman" pitchFamily="18" charset="0"/>
            </a:endParaRPr>
          </a:p>
        </p:txBody>
      </p:sp>
      <p:sp>
        <p:nvSpPr>
          <p:cNvPr id="11" name="TextBox 10"/>
          <p:cNvSpPr txBox="1"/>
          <p:nvPr/>
        </p:nvSpPr>
        <p:spPr>
          <a:xfrm>
            <a:off x="228600" y="2743200"/>
            <a:ext cx="8915400" cy="1754326"/>
          </a:xfrm>
          <a:prstGeom prst="rect">
            <a:avLst/>
          </a:prstGeom>
          <a:noFill/>
        </p:spPr>
        <p:txBody>
          <a:bodyPr wrap="square" rtlCol="0">
            <a:spAutoFit/>
          </a:bodyPr>
          <a:lstStyle/>
          <a:p>
            <a:pPr>
              <a:lnSpc>
                <a:spcPct val="150000"/>
              </a:lnSpc>
            </a:pPr>
            <a:r>
              <a:rPr lang="vi-VN" sz="2400" dirty="0">
                <a:latin typeface="+mj-lt"/>
              </a:rPr>
              <a:t>Đa số cách tiếp cận giải quyết bài toán phân lớp câu chủ quan là </a:t>
            </a:r>
            <a:r>
              <a:rPr lang="vi-VN" sz="2400" b="1" dirty="0">
                <a:latin typeface="+mj-lt"/>
              </a:rPr>
              <a:t>phân loại dựa trên học có giám sát </a:t>
            </a:r>
            <a:r>
              <a:rPr lang="vi-VN" sz="2400" dirty="0">
                <a:latin typeface="+mj-lt"/>
              </a:rPr>
              <a:t>đòi hỏi </a:t>
            </a:r>
            <a:r>
              <a:rPr lang="vi-VN" sz="2400" b="1" dirty="0">
                <a:latin typeface="+mj-lt"/>
              </a:rPr>
              <a:t>dữ liệu huấn luyện phải được gán </a:t>
            </a:r>
            <a:r>
              <a:rPr lang="vi-VN" sz="2400" b="1" dirty="0" smtClean="0">
                <a:latin typeface="+mj-lt"/>
              </a:rPr>
              <a:t>nhãn</a:t>
            </a:r>
            <a:r>
              <a:rPr lang="en-US" sz="2400" b="1" dirty="0" smtClean="0">
                <a:latin typeface="+mj-lt"/>
              </a:rPr>
              <a:t>.</a:t>
            </a:r>
          </a:p>
        </p:txBody>
      </p:sp>
    </p:spTree>
    <p:extLst>
      <p:ext uri="{BB962C8B-B14F-4D97-AF65-F5344CB8AC3E}">
        <p14:creationId xmlns:p14="http://schemas.microsoft.com/office/powerpoint/2010/main" val="1954712226"/>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12</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Một số phương pháp phân lớp</a:t>
            </a:r>
            <a:endParaRPr lang="en-US" sz="2800" b="1" dirty="0">
              <a:latin typeface="Times New Roman" pitchFamily="18" charset="0"/>
              <a:cs typeface="Times New Roman" pitchFamily="18" charset="0"/>
            </a:endParaRPr>
          </a:p>
        </p:txBody>
      </p:sp>
      <p:sp>
        <p:nvSpPr>
          <p:cNvPr id="10" name="TextBox 9"/>
          <p:cNvSpPr txBox="1"/>
          <p:nvPr/>
        </p:nvSpPr>
        <p:spPr>
          <a:xfrm>
            <a:off x="228600" y="1524000"/>
            <a:ext cx="8915400" cy="2862322"/>
          </a:xfrm>
          <a:prstGeom prst="rect">
            <a:avLst/>
          </a:prstGeom>
          <a:noFill/>
        </p:spPr>
        <p:txBody>
          <a:bodyPr wrap="square" rtlCol="0">
            <a:spAutoFit/>
          </a:bodyPr>
          <a:lstStyle/>
          <a:p>
            <a:pPr marL="342900" indent="-342900">
              <a:lnSpc>
                <a:spcPct val="150000"/>
              </a:lnSpc>
              <a:buFont typeface="Wingdings" pitchFamily="2" charset="2"/>
              <a:buChar char="q"/>
            </a:pPr>
            <a:r>
              <a:rPr lang="en-US" sz="2400" dirty="0" smtClean="0">
                <a:latin typeface="+mj-lt"/>
              </a:rPr>
              <a:t>Phương pháp phân lớp Naïve Bayes</a:t>
            </a:r>
          </a:p>
          <a:p>
            <a:pPr>
              <a:lnSpc>
                <a:spcPct val="150000"/>
              </a:lnSpc>
            </a:pPr>
            <a:r>
              <a:rPr lang="vi-VN" sz="2400" dirty="0">
                <a:latin typeface="+mj-lt"/>
              </a:rPr>
              <a:t>Naïve Bayes (NB) là một thuật toán máy học giám sát được sử dụng rộng </a:t>
            </a:r>
            <a:r>
              <a:rPr lang="vi-VN" sz="2400" dirty="0" smtClean="0">
                <a:latin typeface="+mj-lt"/>
              </a:rPr>
              <a:t>rãi</a:t>
            </a:r>
            <a:r>
              <a:rPr lang="en-US" sz="2400" dirty="0" smtClean="0">
                <a:latin typeface="+mj-lt"/>
              </a:rPr>
              <a:t> </a:t>
            </a:r>
            <a:r>
              <a:rPr lang="vi-VN" sz="2400" dirty="0" smtClean="0">
                <a:latin typeface="+mj-lt"/>
              </a:rPr>
              <a:t>trong </a:t>
            </a:r>
            <a:r>
              <a:rPr lang="vi-VN" sz="2400" dirty="0">
                <a:latin typeface="+mj-lt"/>
              </a:rPr>
              <a:t>lĩnh vực máy </a:t>
            </a:r>
            <a:r>
              <a:rPr lang="vi-VN" sz="2400" dirty="0" smtClean="0">
                <a:latin typeface="+mj-lt"/>
              </a:rPr>
              <a:t>học. </a:t>
            </a:r>
            <a:r>
              <a:rPr lang="vi-VN" sz="2400" dirty="0">
                <a:latin typeface="+mj-lt"/>
              </a:rPr>
              <a:t>Ý tưởng cơ bản của cách tiếp cận này là sử </a:t>
            </a:r>
            <a:r>
              <a:rPr lang="vi-VN" sz="2400" dirty="0" smtClean="0">
                <a:latin typeface="+mj-lt"/>
              </a:rPr>
              <a:t>dụng</a:t>
            </a:r>
            <a:r>
              <a:rPr lang="en-US" sz="2400" dirty="0" smtClean="0">
                <a:latin typeface="+mj-lt"/>
              </a:rPr>
              <a:t> </a:t>
            </a:r>
            <a:r>
              <a:rPr lang="vi-VN" sz="2400" dirty="0" smtClean="0">
                <a:latin typeface="+mj-lt"/>
              </a:rPr>
              <a:t>xác </a:t>
            </a:r>
            <a:r>
              <a:rPr lang="vi-VN" sz="2400" dirty="0">
                <a:latin typeface="+mj-lt"/>
              </a:rPr>
              <a:t>suất có điều kiện giữa từ và chủ đề để dự đoán xác suất chủ đề của một văn </a:t>
            </a:r>
            <a:r>
              <a:rPr lang="vi-VN" sz="2400" dirty="0" smtClean="0">
                <a:latin typeface="+mj-lt"/>
              </a:rPr>
              <a:t>bản</a:t>
            </a:r>
            <a:r>
              <a:rPr lang="en-US" sz="2400" dirty="0" smtClean="0">
                <a:latin typeface="+mj-lt"/>
              </a:rPr>
              <a:t> </a:t>
            </a:r>
            <a:r>
              <a:rPr lang="vi-VN" sz="2400" dirty="0" smtClean="0">
                <a:latin typeface="+mj-lt"/>
              </a:rPr>
              <a:t>cần </a:t>
            </a:r>
            <a:r>
              <a:rPr lang="vi-VN" sz="2400" dirty="0">
                <a:latin typeface="+mj-lt"/>
              </a:rPr>
              <a:t>phân loại.</a:t>
            </a:r>
            <a:endParaRPr lang="en-US" sz="2400" dirty="0" smtClean="0">
              <a:latin typeface="+mj-lt"/>
            </a:endParaRPr>
          </a:p>
        </p:txBody>
      </p:sp>
    </p:spTree>
    <p:extLst>
      <p:ext uri="{BB962C8B-B14F-4D97-AF65-F5344CB8AC3E}">
        <p14:creationId xmlns:p14="http://schemas.microsoft.com/office/powerpoint/2010/main" val="1860679947"/>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12</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Một số phương pháp phân lớp</a:t>
            </a:r>
            <a:endParaRPr lang="en-US" sz="2800" b="1" dirty="0">
              <a:latin typeface="Times New Roman" pitchFamily="18" charset="0"/>
              <a:cs typeface="Times New Roman" pitchFamily="18" charset="0"/>
            </a:endParaRPr>
          </a:p>
        </p:txBody>
      </p:sp>
      <p:sp>
        <p:nvSpPr>
          <p:cNvPr id="10" name="TextBox 9"/>
          <p:cNvSpPr txBox="1"/>
          <p:nvPr/>
        </p:nvSpPr>
        <p:spPr>
          <a:xfrm>
            <a:off x="228600" y="1524000"/>
            <a:ext cx="8915400" cy="3349956"/>
          </a:xfrm>
          <a:prstGeom prst="rect">
            <a:avLst/>
          </a:prstGeom>
          <a:noFill/>
        </p:spPr>
        <p:txBody>
          <a:bodyPr wrap="square" rtlCol="0">
            <a:spAutoFit/>
          </a:bodyPr>
          <a:lstStyle/>
          <a:p>
            <a:pPr marL="342900" indent="-342900">
              <a:lnSpc>
                <a:spcPct val="150000"/>
              </a:lnSpc>
              <a:buFont typeface="Wingdings" pitchFamily="2" charset="2"/>
              <a:buChar char="q"/>
            </a:pPr>
            <a:r>
              <a:rPr lang="en-US" sz="2400" dirty="0" smtClean="0">
                <a:latin typeface="Times New Roman" pitchFamily="18" charset="0"/>
                <a:cs typeface="Times New Roman" pitchFamily="18" charset="0"/>
              </a:rPr>
              <a:t>Phương pháp phân lớp SVM (Support Vector Machines)</a:t>
            </a:r>
          </a:p>
          <a:p>
            <a:pPr>
              <a:lnSpc>
                <a:spcPct val="150000"/>
              </a:lnSpc>
            </a:pPr>
            <a:r>
              <a:rPr lang="vi-VN" sz="2400" dirty="0" smtClean="0">
                <a:latin typeface="Times New Roman" pitchFamily="18" charset="0"/>
                <a:cs typeface="Times New Roman" pitchFamily="18" charset="0"/>
              </a:rPr>
              <a:t>Ý tưởng của phương pháp này là cho trước một tập huấn luyện được biểu di</a:t>
            </a:r>
            <a:r>
              <a:rPr lang="en-US" sz="2400" dirty="0" err="1" smtClean="0">
                <a:latin typeface="Times New Roman" pitchFamily="18" charset="0"/>
                <a:cs typeface="Times New Roman" pitchFamily="18" charset="0"/>
              </a:rPr>
              <a:t>ễn</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trong không gian vector trong đó mỗi tài liệu là một điểm, phương pháp này tìm ramột siêu mặt phẳng quyết định tốt nhất có thể chia các điểm trên không gian này</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thành hai lớp riêng biệt tương ứng lớp + (dương) và lớp – (âm). </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576227089"/>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12</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Một số phương pháp phân lớp</a:t>
            </a:r>
            <a:endParaRPr lang="en-US" sz="2800" b="1" dirty="0">
              <a:latin typeface="Times New Roman" pitchFamily="18" charset="0"/>
              <a:cs typeface="Times New Roman"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645" y="1590021"/>
            <a:ext cx="7963353" cy="4353579"/>
          </a:xfrm>
          <a:prstGeom prst="rect">
            <a:avLst/>
          </a:prstGeom>
        </p:spPr>
      </p:pic>
      <p:sp>
        <p:nvSpPr>
          <p:cNvPr id="11" name="TextBox 10"/>
          <p:cNvSpPr txBox="1"/>
          <p:nvPr/>
        </p:nvSpPr>
        <p:spPr>
          <a:xfrm>
            <a:off x="1752600" y="5943600"/>
            <a:ext cx="5791200"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Mô hình </a:t>
            </a:r>
            <a:r>
              <a:rPr lang="en-US" b="1" dirty="0" err="1">
                <a:latin typeface="Times New Roman" pitchFamily="18" charset="0"/>
                <a:cs typeface="Times New Roman" pitchFamily="18" charset="0"/>
              </a:rPr>
              <a:t>biễu</a:t>
            </a:r>
            <a:r>
              <a:rPr lang="en-US" b="1" dirty="0">
                <a:latin typeface="Times New Roman" pitchFamily="18" charset="0"/>
                <a:cs typeface="Times New Roman" pitchFamily="18" charset="0"/>
              </a:rPr>
              <a:t> diễn </a:t>
            </a:r>
            <a:r>
              <a:rPr lang="en-US" b="1" dirty="0" smtClean="0">
                <a:latin typeface="Times New Roman" pitchFamily="18" charset="0"/>
                <a:cs typeface="Times New Roman" pitchFamily="18" charset="0"/>
              </a:rPr>
              <a:t>SVM.</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413251613"/>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演示模板底稿2"/>
          <p:cNvPicPr>
            <a:picLocks noChangeAspect="1" noChangeArrowheads="1"/>
          </p:cNvPicPr>
          <p:nvPr/>
        </p:nvPicPr>
        <p:blipFill>
          <a:blip r:embed="rId2"/>
          <a:srcRect/>
          <a:stretch>
            <a:fillRect/>
          </a:stretch>
        </p:blipFill>
        <p:spPr bwMode="auto">
          <a:xfrm>
            <a:off x="1588" y="0"/>
            <a:ext cx="9140825" cy="6858000"/>
          </a:xfrm>
          <a:prstGeom prst="rect">
            <a:avLst/>
          </a:prstGeom>
          <a:noFill/>
          <a:ln w="9525">
            <a:noFill/>
            <a:miter lim="800000"/>
            <a:headEnd/>
            <a:tailEnd/>
          </a:ln>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169" y="0"/>
            <a:ext cx="2601031" cy="1216415"/>
          </a:xfrm>
          <a:prstGeom prst="rect">
            <a:avLst/>
          </a:prstGeom>
        </p:spPr>
      </p:pic>
      <p:sp>
        <p:nvSpPr>
          <p:cNvPr id="4" name="Rectangle 3"/>
          <p:cNvSpPr/>
          <p:nvPr/>
        </p:nvSpPr>
        <p:spPr>
          <a:xfrm>
            <a:off x="761075" y="1639669"/>
            <a:ext cx="7473841"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BẢO VỆ </a:t>
            </a:r>
            <a:r>
              <a:rPr lang="en-US"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LUẬN VĂN TỐT NGHIỆP</a:t>
            </a:r>
            <a:endParaRPr 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6" name="TextBox 5"/>
          <p:cNvSpPr txBox="1"/>
          <p:nvPr/>
        </p:nvSpPr>
        <p:spPr>
          <a:xfrm>
            <a:off x="3303785" y="6193057"/>
            <a:ext cx="2993627" cy="430887"/>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TP HCM, 20/07/2020.</a:t>
            </a:r>
            <a:endParaRPr lang="en-US" sz="2200" dirty="0">
              <a:latin typeface="Times New Roman" panose="02020603050405020304" pitchFamily="18" charset="0"/>
              <a:cs typeface="Times New Roman" panose="02020603050405020304" pitchFamily="18" charset="0"/>
            </a:endParaRPr>
          </a:p>
        </p:txBody>
      </p:sp>
      <p:sp>
        <p:nvSpPr>
          <p:cNvPr id="18" name="Rectangle 17"/>
          <p:cNvSpPr/>
          <p:nvPr/>
        </p:nvSpPr>
        <p:spPr>
          <a:xfrm>
            <a:off x="419100" y="2491026"/>
            <a:ext cx="8305800" cy="861774"/>
          </a:xfrm>
          <a:prstGeom prst="rect">
            <a:avLst/>
          </a:prstGeom>
          <a:noFill/>
        </p:spPr>
        <p:txBody>
          <a:bodyPr wrap="square" lIns="91440" tIns="45720" rIns="91440" bIns="45720">
            <a:spAutoFit/>
          </a:bodyPr>
          <a:lstStyle/>
          <a:p>
            <a:pPr algn="ctr"/>
            <a:r>
              <a:rPr lang="vi-VN" sz="2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ĐỀ TÀI:</a:t>
            </a:r>
            <a:r>
              <a:rPr lang="en-US" sz="2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 ỨNG DỤNG KHAI THÁC DỮ LIỆU </a:t>
            </a:r>
            <a:r>
              <a:rPr lang="vi-VN" sz="2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TRONG</a:t>
            </a:r>
            <a:r>
              <a:rPr lang="en-US" sz="25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 </a:t>
            </a:r>
            <a:r>
              <a:rPr lang="en-US" sz="2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LĨNH VỰC GIÁO DỤC</a:t>
            </a:r>
            <a:endParaRPr lang="en-US" sz="25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mj-lt"/>
            </a:endParaRPr>
          </a:p>
        </p:txBody>
      </p:sp>
      <p:sp>
        <p:nvSpPr>
          <p:cNvPr id="19" name="TextBox 18"/>
          <p:cNvSpPr txBox="1"/>
          <p:nvPr/>
        </p:nvSpPr>
        <p:spPr>
          <a:xfrm>
            <a:off x="1447800" y="4114800"/>
            <a:ext cx="7010400" cy="646331"/>
          </a:xfrm>
          <a:prstGeom prst="rect">
            <a:avLst/>
          </a:prstGeom>
          <a:noFill/>
        </p:spPr>
        <p:txBody>
          <a:bodyPr wrap="square" rtlCol="0">
            <a:spAutoFit/>
          </a:bodyPr>
          <a:lstStyle/>
          <a:p>
            <a:pPr marL="285750" lvl="6"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GIẢNG </a:t>
            </a:r>
            <a:r>
              <a:rPr lang="en-US" b="1" dirty="0" smtClean="0">
                <a:latin typeface="Times New Roman" panose="02020603050405020304" pitchFamily="18" charset="0"/>
                <a:cs typeface="Times New Roman" panose="02020603050405020304" pitchFamily="18" charset="0"/>
              </a:rPr>
              <a:t>VIÊN HƯỚNG DẪN	:   TS LÊ THỊ NGỌC THƠ</a:t>
            </a:r>
          </a:p>
          <a:p>
            <a:pPr marL="285750" indent="-285750">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HỌC VIÊN THỰC </a:t>
            </a:r>
            <a:r>
              <a:rPr lang="en-US" b="1" dirty="0">
                <a:latin typeface="Times New Roman" panose="02020603050405020304" pitchFamily="18" charset="0"/>
                <a:cs typeface="Times New Roman" panose="02020603050405020304" pitchFamily="18" charset="0"/>
              </a:rPr>
              <a:t>HIỆN        	:   VÕ MINH QUÂN</a:t>
            </a:r>
          </a:p>
        </p:txBody>
      </p:sp>
    </p:spTree>
    <p:extLst>
      <p:ext uri="{BB962C8B-B14F-4D97-AF65-F5344CB8AC3E}">
        <p14:creationId xmlns:p14="http://schemas.microsoft.com/office/powerpoint/2010/main" val="300155739"/>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12</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Một số phương pháp phân lớp</a:t>
            </a:r>
            <a:endParaRPr lang="en-US" sz="2800" b="1" dirty="0">
              <a:latin typeface="Times New Roman" pitchFamily="18" charset="0"/>
              <a:cs typeface="Times New Roman" pitchFamily="18" charset="0"/>
            </a:endParaRPr>
          </a:p>
        </p:txBody>
      </p:sp>
      <p:sp>
        <p:nvSpPr>
          <p:cNvPr id="10" name="TextBox 9"/>
          <p:cNvSpPr txBox="1"/>
          <p:nvPr/>
        </p:nvSpPr>
        <p:spPr>
          <a:xfrm>
            <a:off x="228600" y="1630845"/>
            <a:ext cx="8915400" cy="3626955"/>
          </a:xfrm>
          <a:prstGeom prst="rect">
            <a:avLst/>
          </a:prstGeom>
          <a:noFill/>
        </p:spPr>
        <p:txBody>
          <a:bodyPr wrap="square" rtlCol="0">
            <a:spAutoFit/>
          </a:bodyPr>
          <a:lstStyle/>
          <a:p>
            <a:pPr>
              <a:lnSpc>
                <a:spcPct val="250000"/>
              </a:lnSpc>
            </a:pPr>
            <a:r>
              <a:rPr lang="en-US" sz="2400" dirty="0" smtClean="0">
                <a:latin typeface="Times New Roman" pitchFamily="18" charset="0"/>
                <a:cs typeface="Times New Roman" pitchFamily="18" charset="0"/>
              </a:rPr>
              <a:t>Ngoài ra còn một số phương pháp phân lớp khác như:</a:t>
            </a:r>
          </a:p>
          <a:p>
            <a:pPr marL="342900" indent="-342900">
              <a:lnSpc>
                <a:spcPct val="250000"/>
              </a:lnSpc>
              <a:buFont typeface="Wingdings" pitchFamily="2" charset="2"/>
              <a:buChar char="q"/>
            </a:pPr>
            <a:r>
              <a:rPr lang="vi-VN" sz="2400" dirty="0">
                <a:latin typeface="Times New Roman" pitchFamily="18" charset="0"/>
                <a:cs typeface="Times New Roman" pitchFamily="18" charset="0"/>
              </a:rPr>
              <a:t>Phương pháp K-Nearest </a:t>
            </a:r>
            <a:r>
              <a:rPr lang="vi-VN" sz="2400" dirty="0" smtClean="0">
                <a:latin typeface="Times New Roman" pitchFamily="18" charset="0"/>
                <a:cs typeface="Times New Roman" pitchFamily="18" charset="0"/>
              </a:rPr>
              <a:t>Neighbor</a:t>
            </a:r>
            <a:endParaRPr lang="en-US" sz="2400" dirty="0" smtClean="0">
              <a:latin typeface="Times New Roman" pitchFamily="18" charset="0"/>
              <a:cs typeface="Times New Roman" pitchFamily="18" charset="0"/>
            </a:endParaRPr>
          </a:p>
          <a:p>
            <a:pPr marL="342900" indent="-342900">
              <a:lnSpc>
                <a:spcPct val="250000"/>
              </a:lnSpc>
              <a:buFont typeface="Wingdings" pitchFamily="2" charset="2"/>
              <a:buChar char="q"/>
            </a:pPr>
            <a:r>
              <a:rPr lang="en-US" sz="2400" dirty="0">
                <a:latin typeface="Times New Roman" pitchFamily="18" charset="0"/>
                <a:cs typeface="Times New Roman" pitchFamily="18" charset="0"/>
              </a:rPr>
              <a:t>Phương pháp Phương pháp Linear Least Square Fit (LLSF</a:t>
            </a:r>
            <a:r>
              <a:rPr lang="en-US" sz="2400" dirty="0" smtClean="0">
                <a:latin typeface="Times New Roman" pitchFamily="18" charset="0"/>
                <a:cs typeface="Times New Roman" pitchFamily="18" charset="0"/>
              </a:rPr>
              <a:t>)</a:t>
            </a:r>
          </a:p>
          <a:p>
            <a:pPr marL="342900" indent="-342900">
              <a:lnSpc>
                <a:spcPct val="250000"/>
              </a:lnSpc>
              <a:buFont typeface="Wingdings" pitchFamily="2" charset="2"/>
              <a:buChar char="q"/>
            </a:pPr>
            <a:r>
              <a:rPr lang="vi-VN" sz="2400" dirty="0">
                <a:latin typeface="Times New Roman" pitchFamily="18" charset="0"/>
                <a:cs typeface="Times New Roman" pitchFamily="18" charset="0"/>
              </a:rPr>
              <a:t>Phương pháp Entropy cực đại</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672626842"/>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12</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Phương pháp biểu diễn văn bản</a:t>
            </a:r>
            <a:endParaRPr lang="en-US" sz="2800" b="1" dirty="0">
              <a:latin typeface="Times New Roman" pitchFamily="18" charset="0"/>
              <a:cs typeface="Times New Roman" pitchFamily="18" charset="0"/>
            </a:endParaRPr>
          </a:p>
        </p:txBody>
      </p:sp>
      <p:sp>
        <p:nvSpPr>
          <p:cNvPr id="10" name="TextBox 9"/>
          <p:cNvSpPr txBox="1"/>
          <p:nvPr/>
        </p:nvSpPr>
        <p:spPr>
          <a:xfrm>
            <a:off x="228600" y="1630845"/>
            <a:ext cx="8915400" cy="3970318"/>
          </a:xfrm>
          <a:prstGeom prst="rect">
            <a:avLst/>
          </a:prstGeom>
          <a:noFill/>
        </p:spPr>
        <p:txBody>
          <a:bodyPr wrap="square" rtlCol="0">
            <a:spAutoFit/>
          </a:bodyPr>
          <a:lstStyle/>
          <a:p>
            <a:pPr marL="342900" indent="-342900">
              <a:lnSpc>
                <a:spcPct val="150000"/>
              </a:lnSpc>
              <a:buFont typeface="Wingdings" pitchFamily="2" charset="2"/>
              <a:buChar char="q"/>
            </a:pPr>
            <a:r>
              <a:rPr lang="vi-VN" sz="2400" dirty="0">
                <a:latin typeface="+mj-lt"/>
              </a:rPr>
              <a:t>Biểu </a:t>
            </a:r>
            <a:r>
              <a:rPr lang="vi-VN" sz="2400" dirty="0" smtClean="0">
                <a:latin typeface="+mj-lt"/>
              </a:rPr>
              <a:t>di</a:t>
            </a:r>
            <a:r>
              <a:rPr lang="en-US" sz="2400" dirty="0" smtClean="0">
                <a:latin typeface="+mj-lt"/>
              </a:rPr>
              <a:t>ễ</a:t>
            </a:r>
            <a:r>
              <a:rPr lang="vi-VN" sz="2400" dirty="0" smtClean="0">
                <a:latin typeface="+mj-lt"/>
              </a:rPr>
              <a:t>n </a:t>
            </a:r>
            <a:r>
              <a:rPr lang="vi-VN" sz="2400" dirty="0">
                <a:latin typeface="+mj-lt"/>
              </a:rPr>
              <a:t>văn bản là một bước quan trọng trong khai thác dữ liệu văn bản, </a:t>
            </a:r>
            <a:r>
              <a:rPr lang="vi-VN" sz="2400" dirty="0" smtClean="0">
                <a:latin typeface="+mj-lt"/>
              </a:rPr>
              <a:t>truy</a:t>
            </a:r>
            <a:r>
              <a:rPr lang="en-US" sz="2400" dirty="0" smtClean="0">
                <a:latin typeface="+mj-lt"/>
              </a:rPr>
              <a:t> </a:t>
            </a:r>
            <a:r>
              <a:rPr lang="vi-VN" sz="2400" dirty="0" smtClean="0">
                <a:latin typeface="+mj-lt"/>
              </a:rPr>
              <a:t>vấn </a:t>
            </a:r>
            <a:r>
              <a:rPr lang="vi-VN" sz="2400" dirty="0">
                <a:latin typeface="+mj-lt"/>
              </a:rPr>
              <a:t>thông tin và xử lý ngôn ngữ tự nhiên. Các mô hình biểu </a:t>
            </a:r>
            <a:r>
              <a:rPr lang="vi-VN" sz="2400" dirty="0" smtClean="0">
                <a:latin typeface="+mj-lt"/>
              </a:rPr>
              <a:t>di</a:t>
            </a:r>
            <a:r>
              <a:rPr lang="en-US" sz="2400" dirty="0" err="1" smtClean="0">
                <a:latin typeface="+mj-lt"/>
              </a:rPr>
              <a:t>ễn</a:t>
            </a:r>
            <a:r>
              <a:rPr lang="vi-VN" sz="2400" dirty="0" smtClean="0">
                <a:latin typeface="+mj-lt"/>
              </a:rPr>
              <a:t> </a:t>
            </a:r>
            <a:r>
              <a:rPr lang="vi-VN" sz="2400" dirty="0">
                <a:latin typeface="+mj-lt"/>
              </a:rPr>
              <a:t>đóng vai trò </a:t>
            </a:r>
            <a:r>
              <a:rPr lang="vi-VN" sz="2400" dirty="0" smtClean="0">
                <a:latin typeface="+mj-lt"/>
              </a:rPr>
              <a:t>trung</a:t>
            </a:r>
            <a:r>
              <a:rPr lang="en-US" sz="2400" dirty="0" smtClean="0">
                <a:latin typeface="+mj-lt"/>
              </a:rPr>
              <a:t> </a:t>
            </a:r>
            <a:r>
              <a:rPr lang="vi-VN" sz="2400" dirty="0" smtClean="0">
                <a:latin typeface="+mj-lt"/>
              </a:rPr>
              <a:t>gian </a:t>
            </a:r>
            <a:r>
              <a:rPr lang="vi-VN" sz="2400" dirty="0">
                <a:latin typeface="+mj-lt"/>
              </a:rPr>
              <a:t>giữa ngôn ngữ tự nhiên dạng văn bản và các chương trình xử lý</a:t>
            </a:r>
            <a:r>
              <a:rPr lang="vi-VN" sz="2400" dirty="0" smtClean="0">
                <a:latin typeface="+mj-lt"/>
              </a:rPr>
              <a:t>.</a:t>
            </a:r>
            <a:endParaRPr lang="en-US" sz="2400" dirty="0" smtClean="0">
              <a:latin typeface="+mj-lt"/>
            </a:endParaRPr>
          </a:p>
          <a:p>
            <a:pPr marL="342900" indent="-342900">
              <a:lnSpc>
                <a:spcPct val="150000"/>
              </a:lnSpc>
              <a:buFont typeface="Wingdings" pitchFamily="2" charset="2"/>
              <a:buChar char="q"/>
            </a:pPr>
            <a:r>
              <a:rPr lang="vi-VN" sz="2400" dirty="0">
                <a:latin typeface="+mj-lt"/>
                <a:cs typeface="Times New Roman" pitchFamily="18" charset="0"/>
              </a:rPr>
              <a:t>Các mô hình biểu di n văn bản truyền thống như mô hình túi từ (</a:t>
            </a:r>
            <a:r>
              <a:rPr lang="vi-VN" sz="2400" dirty="0" smtClean="0">
                <a:latin typeface="+mj-lt"/>
                <a:cs typeface="Times New Roman" pitchFamily="18" charset="0"/>
              </a:rPr>
              <a:t>bag-of-word)</a:t>
            </a:r>
            <a:r>
              <a:rPr lang="en-US" sz="2400" dirty="0" smtClean="0">
                <a:latin typeface="+mj-lt"/>
                <a:cs typeface="Times New Roman" pitchFamily="18" charset="0"/>
              </a:rPr>
              <a:t>, </a:t>
            </a:r>
            <a:r>
              <a:rPr lang="vi-VN" sz="2400" dirty="0" smtClean="0">
                <a:latin typeface="+mj-lt"/>
                <a:cs typeface="Times New Roman" pitchFamily="18" charset="0"/>
              </a:rPr>
              <a:t>mô </a:t>
            </a:r>
            <a:r>
              <a:rPr lang="vi-VN" sz="2400" dirty="0">
                <a:latin typeface="+mj-lt"/>
                <a:cs typeface="Times New Roman" pitchFamily="18" charset="0"/>
              </a:rPr>
              <a:t>hình không gian vector là các mô hình thường được sử dụng nhất</a:t>
            </a:r>
            <a:endParaRPr lang="en-US" sz="2400" dirty="0" smtClean="0">
              <a:latin typeface="+mj-lt"/>
              <a:cs typeface="Times New Roman" pitchFamily="18" charset="0"/>
            </a:endParaRPr>
          </a:p>
        </p:txBody>
      </p:sp>
    </p:spTree>
    <p:extLst>
      <p:ext uri="{BB962C8B-B14F-4D97-AF65-F5344CB8AC3E}">
        <p14:creationId xmlns:p14="http://schemas.microsoft.com/office/powerpoint/2010/main" val="863204744"/>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12</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Phương pháp biểu diễn văn bản</a:t>
            </a:r>
            <a:endParaRPr lang="en-US" sz="2800" b="1" dirty="0">
              <a:latin typeface="Times New Roman" pitchFamily="18" charset="0"/>
              <a:cs typeface="Times New Roman" pitchFamily="18" charset="0"/>
            </a:endParaRPr>
          </a:p>
        </p:txBody>
      </p:sp>
      <p:sp>
        <p:nvSpPr>
          <p:cNvPr id="10" name="TextBox 9"/>
          <p:cNvSpPr txBox="1"/>
          <p:nvPr/>
        </p:nvSpPr>
        <p:spPr>
          <a:xfrm>
            <a:off x="228600" y="1630845"/>
            <a:ext cx="8915400" cy="3785652"/>
          </a:xfrm>
          <a:prstGeom prst="rect">
            <a:avLst/>
          </a:prstGeom>
          <a:noFill/>
        </p:spPr>
        <p:txBody>
          <a:bodyPr wrap="square" rtlCol="0">
            <a:spAutoFit/>
          </a:bodyPr>
          <a:lstStyle/>
          <a:p>
            <a:pPr>
              <a:lnSpc>
                <a:spcPct val="200000"/>
              </a:lnSpc>
            </a:pPr>
            <a:r>
              <a:rPr lang="en-US" sz="2400" dirty="0" smtClean="0">
                <a:latin typeface="Times New Roman" pitchFamily="18" charset="0"/>
                <a:cs typeface="Times New Roman" pitchFamily="18" charset="0"/>
              </a:rPr>
              <a:t>Một số phương pháp </a:t>
            </a:r>
            <a:r>
              <a:rPr lang="en-US" sz="2400" dirty="0" err="1" smtClean="0">
                <a:latin typeface="Times New Roman" pitchFamily="18" charset="0"/>
                <a:cs typeface="Times New Roman" pitchFamily="18" charset="0"/>
              </a:rPr>
              <a:t>biễu</a:t>
            </a:r>
            <a:r>
              <a:rPr lang="en-US" sz="2400" dirty="0" smtClean="0">
                <a:latin typeface="Times New Roman" pitchFamily="18" charset="0"/>
                <a:cs typeface="Times New Roman" pitchFamily="18" charset="0"/>
              </a:rPr>
              <a:t> diễn văn bản như:</a:t>
            </a:r>
          </a:p>
          <a:p>
            <a:pPr marL="342900" indent="-342900">
              <a:lnSpc>
                <a:spcPct val="200000"/>
              </a:lnSpc>
              <a:buFont typeface="Wingdings" pitchFamily="2" charset="2"/>
              <a:buChar char="q"/>
            </a:pPr>
            <a:r>
              <a:rPr lang="en-US" sz="2400" dirty="0">
                <a:latin typeface="Times New Roman" pitchFamily="18" charset="0"/>
                <a:cs typeface="Times New Roman" pitchFamily="18" charset="0"/>
              </a:rPr>
              <a:t>Mô hình </a:t>
            </a:r>
            <a:r>
              <a:rPr lang="en-US" sz="2400" dirty="0" smtClean="0">
                <a:latin typeface="Times New Roman" pitchFamily="18" charset="0"/>
                <a:cs typeface="Times New Roman" pitchFamily="18" charset="0"/>
              </a:rPr>
              <a:t>logic.</a:t>
            </a:r>
          </a:p>
          <a:p>
            <a:pPr marL="342900" indent="-342900">
              <a:lnSpc>
                <a:spcPct val="200000"/>
              </a:lnSpc>
              <a:buFont typeface="Wingdings" pitchFamily="2" charset="2"/>
              <a:buChar char="q"/>
            </a:pPr>
            <a:r>
              <a:rPr lang="en-US" sz="2400" dirty="0">
                <a:latin typeface="Times New Roman" pitchFamily="18" charset="0"/>
                <a:cs typeface="Times New Roman" pitchFamily="18" charset="0"/>
              </a:rPr>
              <a:t>Mô hình phân tích cú </a:t>
            </a:r>
            <a:r>
              <a:rPr lang="en-US" sz="2400" dirty="0" smtClean="0">
                <a:latin typeface="Times New Roman" pitchFamily="18" charset="0"/>
                <a:cs typeface="Times New Roman" pitchFamily="18" charset="0"/>
              </a:rPr>
              <a:t>pháp.</a:t>
            </a:r>
          </a:p>
          <a:p>
            <a:pPr marL="342900" indent="-342900">
              <a:lnSpc>
                <a:spcPct val="200000"/>
              </a:lnSpc>
              <a:buFont typeface="Wingdings" pitchFamily="2" charset="2"/>
              <a:buChar char="q"/>
            </a:pPr>
            <a:r>
              <a:rPr lang="en-US" sz="2400" b="1" dirty="0">
                <a:latin typeface="Times New Roman" pitchFamily="18" charset="0"/>
                <a:cs typeface="Times New Roman" pitchFamily="18" charset="0"/>
              </a:rPr>
              <a:t>Mô hình không gian </a:t>
            </a:r>
            <a:r>
              <a:rPr lang="en-US" sz="2400" b="1" dirty="0" smtClean="0">
                <a:latin typeface="Times New Roman" pitchFamily="18" charset="0"/>
                <a:cs typeface="Times New Roman" pitchFamily="18" charset="0"/>
              </a:rPr>
              <a:t>vector.</a:t>
            </a:r>
          </a:p>
          <a:p>
            <a:pPr marL="342900" indent="-342900">
              <a:lnSpc>
                <a:spcPct val="200000"/>
              </a:lnSpc>
              <a:buFont typeface="Wingdings" pitchFamily="2" charset="2"/>
              <a:buChar char="q"/>
            </a:pPr>
            <a:r>
              <a:rPr lang="vi-VN" sz="2400" dirty="0">
                <a:latin typeface="Times New Roman" pitchFamily="18" charset="0"/>
                <a:cs typeface="Times New Roman" pitchFamily="18" charset="0"/>
              </a:rPr>
              <a:t>Mô hình đồ </a:t>
            </a:r>
            <a:r>
              <a:rPr lang="vi-VN" sz="2400" dirty="0" smtClean="0">
                <a:latin typeface="Times New Roman" pitchFamily="18" charset="0"/>
                <a:cs typeface="Times New Roman" pitchFamily="18" charset="0"/>
              </a:rPr>
              <a:t>thị</a:t>
            </a:r>
            <a:r>
              <a:rPr lang="en-US" sz="24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3509768116"/>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12</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Phương pháp tính độ tương đồng văn bản</a:t>
            </a:r>
            <a:endParaRPr lang="en-US" sz="2800" b="1" dirty="0">
              <a:latin typeface="Times New Roman" pitchFamily="18" charset="0"/>
              <a:cs typeface="Times New Roman" pitchFamily="18" charset="0"/>
            </a:endParaRPr>
          </a:p>
        </p:txBody>
      </p:sp>
      <p:sp>
        <p:nvSpPr>
          <p:cNvPr id="10" name="TextBox 9"/>
          <p:cNvSpPr txBox="1"/>
          <p:nvPr/>
        </p:nvSpPr>
        <p:spPr>
          <a:xfrm>
            <a:off x="228600" y="1630845"/>
            <a:ext cx="8915400" cy="3970318"/>
          </a:xfrm>
          <a:prstGeom prst="rect">
            <a:avLst/>
          </a:prstGeom>
          <a:noFill/>
        </p:spPr>
        <p:txBody>
          <a:bodyPr wrap="square" rtlCol="0">
            <a:spAutoFit/>
          </a:bodyPr>
          <a:lstStyle/>
          <a:p>
            <a:pPr marL="342900" indent="-342900">
              <a:lnSpc>
                <a:spcPct val="150000"/>
              </a:lnSpc>
              <a:buFont typeface="Wingdings" pitchFamily="2" charset="2"/>
              <a:buChar char="q"/>
            </a:pPr>
            <a:r>
              <a:rPr lang="vi-VN" sz="2400" dirty="0">
                <a:latin typeface="Times New Roman" pitchFamily="18" charset="0"/>
                <a:cs typeface="Times New Roman" pitchFamily="18" charset="0"/>
              </a:rPr>
              <a:t>Độ tương đồng là một đại lượng dùng để so sánh hai hay nhiều đối tượng </a:t>
            </a:r>
            <a:r>
              <a:rPr lang="vi-VN" sz="2400" dirty="0"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nhau, </a:t>
            </a:r>
            <a:r>
              <a:rPr lang="vi-VN" sz="2400" dirty="0">
                <a:latin typeface="Times New Roman" pitchFamily="18" charset="0"/>
                <a:cs typeface="Times New Roman" pitchFamily="18" charset="0"/>
              </a:rPr>
              <a:t>phản ánh cường độ của mối quan hệ giữa các đối tượng với nhau. </a:t>
            </a:r>
            <a:endParaRPr lang="en-US" sz="2400" dirty="0">
              <a:latin typeface="Times New Roman" pitchFamily="18" charset="0"/>
              <a:cs typeface="Times New Roman" pitchFamily="18" charset="0"/>
            </a:endParaRPr>
          </a:p>
          <a:p>
            <a:pPr marL="342900" indent="-342900">
              <a:lnSpc>
                <a:spcPct val="150000"/>
              </a:lnSpc>
              <a:buFont typeface="Wingdings" pitchFamily="2" charset="2"/>
              <a:buChar char="q"/>
            </a:pPr>
            <a:r>
              <a:rPr lang="vi-VN" sz="2400" dirty="0" smtClean="0">
                <a:latin typeface="Times New Roman" pitchFamily="18" charset="0"/>
                <a:cs typeface="Times New Roman" pitchFamily="18" charset="0"/>
              </a:rPr>
              <a:t>Ví dụ </a:t>
            </a:r>
            <a:r>
              <a:rPr lang="vi-VN" sz="2400" dirty="0">
                <a:latin typeface="Times New Roman" pitchFamily="18" charset="0"/>
                <a:cs typeface="Times New Roman" pitchFamily="18" charset="0"/>
              </a:rPr>
              <a:t>xét </a:t>
            </a:r>
            <a:r>
              <a:rPr lang="vi-VN" sz="24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câu </a:t>
            </a:r>
            <a:endParaRPr lang="en-US" sz="2400" dirty="0" smtClean="0">
              <a:latin typeface="Times New Roman" pitchFamily="18" charset="0"/>
              <a:cs typeface="Times New Roman" pitchFamily="18" charset="0"/>
            </a:endParaRPr>
          </a:p>
          <a:p>
            <a:pPr>
              <a:lnSpc>
                <a:spcPct val="150000"/>
              </a:lnSpc>
            </a:pPr>
            <a:r>
              <a:rPr lang="en-US" sz="2400" dirty="0">
                <a:latin typeface="Times New Roman" pitchFamily="18" charset="0"/>
                <a:cs typeface="Times New Roman" pitchFamily="18" charset="0"/>
              </a:rPr>
              <a:t>	</a:t>
            </a:r>
            <a:r>
              <a:rPr lang="vi-VN" sz="2400" dirty="0" smtClean="0">
                <a:latin typeface="Times New Roman" pitchFamily="18" charset="0"/>
                <a:cs typeface="Times New Roman" pitchFamily="18" charset="0"/>
              </a:rPr>
              <a:t>“</a:t>
            </a:r>
            <a:r>
              <a:rPr lang="vi-VN" sz="2400" dirty="0">
                <a:latin typeface="Times New Roman" pitchFamily="18" charset="0"/>
                <a:cs typeface="Times New Roman" pitchFamily="18" charset="0"/>
              </a:rPr>
              <a:t>Nam là sinh viên lớp công nghệ thông tin</a:t>
            </a:r>
            <a:r>
              <a:rPr lang="vi-VN"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lnSpc>
                <a:spcPct val="150000"/>
              </a:lnSpc>
            </a:pP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“Hoa </a:t>
            </a:r>
            <a:r>
              <a:rPr lang="vi-VN" sz="2400" dirty="0">
                <a:latin typeface="Times New Roman" pitchFamily="18" charset="0"/>
                <a:cs typeface="Times New Roman" pitchFamily="18" charset="0"/>
              </a:rPr>
              <a:t>là sinh viên lớp công </a:t>
            </a:r>
            <a:r>
              <a:rPr lang="vi-VN" sz="2400" dirty="0" smtClean="0">
                <a:latin typeface="Times New Roman" pitchFamily="18" charset="0"/>
                <a:cs typeface="Times New Roman" pitchFamily="18" charset="0"/>
              </a:rPr>
              <a:t>nghệ</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thông tin”</a:t>
            </a:r>
            <a:endParaRPr lang="en-US" sz="2400" dirty="0">
              <a:latin typeface="Times New Roman" pitchFamily="18" charset="0"/>
              <a:cs typeface="Times New Roman" pitchFamily="18" charset="0"/>
            </a:endParaRPr>
          </a:p>
          <a:p>
            <a:pPr>
              <a:lnSpc>
                <a:spcPct val="150000"/>
              </a:lnSpc>
            </a:pPr>
            <a:r>
              <a:rPr lang="vi-VN" sz="2400" dirty="0" smtClean="0">
                <a:latin typeface="Times New Roman" pitchFamily="18" charset="0"/>
                <a:cs typeface="Times New Roman" pitchFamily="18" charset="0"/>
              </a:rPr>
              <a:t>ta </a:t>
            </a:r>
            <a:r>
              <a:rPr lang="vi-VN" sz="2400" dirty="0">
                <a:latin typeface="Times New Roman" pitchFamily="18" charset="0"/>
                <a:cs typeface="Times New Roman" pitchFamily="18" charset="0"/>
              </a:rPr>
              <a:t>có thể nhận thấy hai câu trên có sự tương đồng cao.</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845480974"/>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12</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Phương pháp tính độ tương đồng văn bản</a:t>
            </a:r>
            <a:endParaRPr lang="en-US" sz="2800" b="1" dirty="0">
              <a:latin typeface="Times New Roman" pitchFamily="18" charset="0"/>
              <a:cs typeface="Times New Roman" pitchFamily="18" charset="0"/>
            </a:endParaRPr>
          </a:p>
        </p:txBody>
      </p:sp>
      <p:sp>
        <p:nvSpPr>
          <p:cNvPr id="7" name="TextBox 6"/>
          <p:cNvSpPr txBox="1"/>
          <p:nvPr/>
        </p:nvSpPr>
        <p:spPr>
          <a:xfrm>
            <a:off x="228600" y="1524000"/>
            <a:ext cx="8915400" cy="4524315"/>
          </a:xfrm>
          <a:prstGeom prst="rect">
            <a:avLst/>
          </a:prstGeom>
          <a:noFill/>
        </p:spPr>
        <p:txBody>
          <a:bodyPr wrap="square" rtlCol="0">
            <a:spAutoFit/>
          </a:bodyPr>
          <a:lstStyle/>
          <a:p>
            <a:pPr>
              <a:lnSpc>
                <a:spcPct val="150000"/>
              </a:lnSpc>
            </a:pPr>
            <a:r>
              <a:rPr lang="vi-VN" sz="2400" i="1" dirty="0">
                <a:latin typeface="+mj-lt"/>
                <a:cs typeface="Times New Roman" pitchFamily="18" charset="0"/>
              </a:rPr>
              <a:t>Độ tương đồng Cosine</a:t>
            </a:r>
            <a:endParaRPr lang="en-US" sz="2400" i="1" dirty="0" smtClean="0">
              <a:latin typeface="+mj-lt"/>
              <a:cs typeface="Times New Roman" pitchFamily="18" charset="0"/>
            </a:endParaRPr>
          </a:p>
          <a:p>
            <a:pPr marL="342900" indent="-342900">
              <a:lnSpc>
                <a:spcPct val="150000"/>
              </a:lnSpc>
              <a:buFont typeface="Wingdings" pitchFamily="2" charset="2"/>
              <a:buChar char="q"/>
            </a:pPr>
            <a:r>
              <a:rPr lang="vi-VN" sz="2400" dirty="0">
                <a:latin typeface="+mj-lt"/>
                <a:cs typeface="Times New Roman" pitchFamily="18" charset="0"/>
              </a:rPr>
              <a:t>Độ tương đồng cosine các văn bản được biểu </a:t>
            </a:r>
            <a:r>
              <a:rPr lang="en-US" sz="2400" dirty="0" smtClean="0">
                <a:latin typeface="+mj-lt"/>
                <a:cs typeface="Times New Roman" pitchFamily="18" charset="0"/>
              </a:rPr>
              <a:t>diễn </a:t>
            </a:r>
            <a:r>
              <a:rPr lang="vi-VN" sz="2400" dirty="0" smtClean="0">
                <a:latin typeface="+mj-lt"/>
                <a:cs typeface="Times New Roman" pitchFamily="18" charset="0"/>
              </a:rPr>
              <a:t>theo </a:t>
            </a:r>
            <a:r>
              <a:rPr lang="vi-VN" sz="2400" dirty="0">
                <a:latin typeface="+mj-lt"/>
                <a:cs typeface="Times New Roman" pitchFamily="18" charset="0"/>
              </a:rPr>
              <a:t>mô hình không </a:t>
            </a:r>
            <a:r>
              <a:rPr lang="vi-VN" sz="2400" dirty="0" smtClean="0">
                <a:latin typeface="+mj-lt"/>
                <a:cs typeface="Times New Roman" pitchFamily="18" charset="0"/>
              </a:rPr>
              <a:t>gian</a:t>
            </a:r>
            <a:r>
              <a:rPr lang="en-US" sz="2400" dirty="0" smtClean="0">
                <a:latin typeface="+mj-lt"/>
                <a:cs typeface="Times New Roman" pitchFamily="18" charset="0"/>
              </a:rPr>
              <a:t> </a:t>
            </a:r>
            <a:r>
              <a:rPr lang="vi-VN" sz="2400" dirty="0" smtClean="0">
                <a:latin typeface="+mj-lt"/>
                <a:cs typeface="Times New Roman" pitchFamily="18" charset="0"/>
              </a:rPr>
              <a:t>vector</a:t>
            </a:r>
            <a:r>
              <a:rPr lang="vi-VN" sz="2400" dirty="0">
                <a:latin typeface="+mj-lt"/>
                <a:cs typeface="Times New Roman" pitchFamily="18" charset="0"/>
              </a:rPr>
              <a:t>, mỗi thành phần của vector chỉ đến một từ tương ứng trong danh sách mục </a:t>
            </a:r>
            <a:r>
              <a:rPr lang="vi-VN" sz="2400" dirty="0" smtClean="0">
                <a:latin typeface="+mj-lt"/>
                <a:cs typeface="Times New Roman" pitchFamily="18" charset="0"/>
              </a:rPr>
              <a:t>từ</a:t>
            </a:r>
            <a:r>
              <a:rPr lang="en-US" sz="2400" dirty="0" smtClean="0">
                <a:latin typeface="+mj-lt"/>
                <a:cs typeface="Times New Roman" pitchFamily="18" charset="0"/>
              </a:rPr>
              <a:t> </a:t>
            </a:r>
            <a:r>
              <a:rPr lang="vi-VN" sz="2400" dirty="0" smtClean="0">
                <a:latin typeface="+mj-lt"/>
                <a:cs typeface="Times New Roman" pitchFamily="18" charset="0"/>
              </a:rPr>
              <a:t>đã </a:t>
            </a:r>
            <a:r>
              <a:rPr lang="vi-VN" sz="2400" dirty="0">
                <a:latin typeface="+mj-lt"/>
                <a:cs typeface="Times New Roman" pitchFamily="18" charset="0"/>
              </a:rPr>
              <a:t>thu được từ quá trình tiền xử lý văn bản đầu</a:t>
            </a:r>
            <a:r>
              <a:rPr lang="vi-VN" sz="2400" dirty="0" smtClean="0">
                <a:latin typeface="+mj-lt"/>
                <a:cs typeface="Times New Roman" pitchFamily="18" charset="0"/>
              </a:rPr>
              <a:t>.</a:t>
            </a:r>
            <a:endParaRPr lang="en-US" sz="2400" dirty="0" smtClean="0">
              <a:latin typeface="+mj-lt"/>
              <a:cs typeface="Times New Roman" pitchFamily="18" charset="0"/>
            </a:endParaRPr>
          </a:p>
          <a:p>
            <a:pPr marL="342900" indent="-342900">
              <a:lnSpc>
                <a:spcPct val="150000"/>
              </a:lnSpc>
              <a:buFont typeface="Wingdings" pitchFamily="2" charset="2"/>
              <a:buChar char="q"/>
            </a:pPr>
            <a:r>
              <a:rPr lang="vi-VN" sz="2400" dirty="0">
                <a:latin typeface="+mj-lt"/>
              </a:rPr>
              <a:t>Không gian vector hay số chiều của vector có kích thước bằng số mục từ trong danh sách mục từ. Giá trị mỗi phần tử của vector là độ quan trọng của mục từ trong câu. </a:t>
            </a:r>
            <a:endParaRPr lang="en-US" sz="2400" dirty="0" smtClean="0">
              <a:latin typeface="+mj-lt"/>
              <a:cs typeface="Times New Roman" pitchFamily="18" charset="0"/>
            </a:endParaRPr>
          </a:p>
        </p:txBody>
      </p:sp>
    </p:spTree>
    <p:extLst>
      <p:ext uri="{BB962C8B-B14F-4D97-AF65-F5344CB8AC3E}">
        <p14:creationId xmlns:p14="http://schemas.microsoft.com/office/powerpoint/2010/main" val="3506188973"/>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12</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Phương pháp tính độ tương đồng văn bản</a:t>
            </a:r>
            <a:endParaRPr lang="en-US" sz="2800" b="1" dirty="0">
              <a:latin typeface="Times New Roman" pitchFamily="18" charset="0"/>
              <a:cs typeface="Times New Roman" pitchFamily="18" charset="0"/>
            </a:endParaRPr>
          </a:p>
        </p:txBody>
      </p:sp>
      <p:sp>
        <p:nvSpPr>
          <p:cNvPr id="7" name="TextBox 6"/>
          <p:cNvSpPr txBox="1"/>
          <p:nvPr/>
        </p:nvSpPr>
        <p:spPr>
          <a:xfrm>
            <a:off x="228600" y="1524000"/>
            <a:ext cx="8915400" cy="2251065"/>
          </a:xfrm>
          <a:prstGeom prst="rect">
            <a:avLst/>
          </a:prstGeom>
          <a:noFill/>
        </p:spPr>
        <p:txBody>
          <a:bodyPr wrap="square" rtlCol="0">
            <a:spAutoFit/>
          </a:bodyPr>
          <a:lstStyle/>
          <a:p>
            <a:pPr>
              <a:lnSpc>
                <a:spcPct val="150000"/>
              </a:lnSpc>
            </a:pPr>
            <a:r>
              <a:rPr lang="vi-VN" sz="2400" i="1" dirty="0">
                <a:latin typeface="+mj-lt"/>
                <a:cs typeface="Times New Roman" pitchFamily="18" charset="0"/>
              </a:rPr>
              <a:t>Độ tương đồng  </a:t>
            </a:r>
            <a:r>
              <a:rPr lang="vi-VN" sz="2400" i="1" dirty="0" smtClean="0">
                <a:latin typeface="+mj-lt"/>
                <a:cs typeface="Times New Roman" pitchFamily="18" charset="0"/>
              </a:rPr>
              <a:t>Manhattan</a:t>
            </a:r>
            <a:endParaRPr lang="en-US" sz="2400" i="1" dirty="0" smtClean="0">
              <a:latin typeface="+mj-lt"/>
              <a:cs typeface="Times New Roman" pitchFamily="18" charset="0"/>
            </a:endParaRPr>
          </a:p>
          <a:p>
            <a:pPr marL="342900" indent="-342900">
              <a:lnSpc>
                <a:spcPct val="150000"/>
              </a:lnSpc>
              <a:buFont typeface="Wingdings" pitchFamily="2" charset="2"/>
              <a:buChar char="q"/>
            </a:pPr>
            <a:r>
              <a:rPr lang="vi-VN" sz="2400" dirty="0">
                <a:latin typeface="+mj-lt"/>
                <a:cs typeface="Times New Roman" pitchFamily="18" charset="0"/>
              </a:rPr>
              <a:t>Độ tương đồng Manhattan là phương pháp tính độ tương đồng giữa các </a:t>
            </a:r>
            <a:r>
              <a:rPr lang="vi-VN" sz="2400" dirty="0" smtClean="0">
                <a:latin typeface="+mj-lt"/>
                <a:cs typeface="Times New Roman" pitchFamily="18" charset="0"/>
              </a:rPr>
              <a:t>vector</a:t>
            </a:r>
            <a:r>
              <a:rPr lang="en-US" sz="2400" dirty="0" smtClean="0">
                <a:latin typeface="+mj-lt"/>
                <a:cs typeface="Times New Roman" pitchFamily="18" charset="0"/>
              </a:rPr>
              <a:t> </a:t>
            </a:r>
            <a:r>
              <a:rPr lang="vi-VN" sz="2400" dirty="0" smtClean="0">
                <a:latin typeface="+mj-lt"/>
                <a:cs typeface="Times New Roman" pitchFamily="18" charset="0"/>
              </a:rPr>
              <a:t>đặc </a:t>
            </a:r>
            <a:r>
              <a:rPr lang="vi-VN" sz="2400" dirty="0">
                <a:latin typeface="+mj-lt"/>
                <a:cs typeface="Times New Roman" pitchFamily="18" charset="0"/>
              </a:rPr>
              <a:t>trưng biểu </a:t>
            </a:r>
            <a:r>
              <a:rPr lang="en-US" sz="2400" dirty="0" smtClean="0">
                <a:latin typeface="+mj-lt"/>
                <a:cs typeface="Times New Roman" pitchFamily="18" charset="0"/>
              </a:rPr>
              <a:t>diễn </a:t>
            </a:r>
            <a:r>
              <a:rPr lang="vi-VN" sz="2400" dirty="0" smtClean="0">
                <a:latin typeface="+mj-lt"/>
                <a:cs typeface="Times New Roman" pitchFamily="18" charset="0"/>
              </a:rPr>
              <a:t>cho </a:t>
            </a:r>
            <a:r>
              <a:rPr lang="vi-VN" sz="2400" dirty="0">
                <a:latin typeface="+mj-lt"/>
                <a:cs typeface="Times New Roman" pitchFamily="18" charset="0"/>
              </a:rPr>
              <a:t>hai văn </a:t>
            </a:r>
            <a:r>
              <a:rPr lang="vi-VN" sz="2400" dirty="0" smtClean="0">
                <a:latin typeface="+mj-lt"/>
                <a:cs typeface="Times New Roman" pitchFamily="18" charset="0"/>
              </a:rPr>
              <a:t>bản</a:t>
            </a:r>
            <a:r>
              <a:rPr lang="en-US" sz="2400" dirty="0" smtClean="0">
                <a:latin typeface="+mj-lt"/>
                <a:cs typeface="Times New Roman" pitchFamily="18" charset="0"/>
              </a:rPr>
              <a:t>.</a:t>
            </a:r>
          </a:p>
          <a:p>
            <a:pPr marL="342900" indent="-342900">
              <a:lnSpc>
                <a:spcPct val="150000"/>
              </a:lnSpc>
              <a:buFont typeface="Wingdings" pitchFamily="2" charset="2"/>
              <a:buChar char="q"/>
            </a:pPr>
            <a:endParaRPr lang="en-US" sz="2400" dirty="0" smtClean="0">
              <a:latin typeface="+mj-lt"/>
              <a:cs typeface="Times New Roman" pitchFamily="18" charset="0"/>
            </a:endParaRPr>
          </a:p>
        </p:txBody>
      </p:sp>
      <mc:AlternateContent xmlns:mc="http://schemas.openxmlformats.org/markup-compatibility/2006">
        <mc:Choice xmlns:a14="http://schemas.microsoft.com/office/drawing/2010/main" Requires="a14">
          <p:sp>
            <p:nvSpPr>
              <p:cNvPr id="10" name="Rectangle 9"/>
              <p:cNvSpPr/>
              <p:nvPr/>
            </p:nvSpPr>
            <p:spPr>
              <a:xfrm>
                <a:off x="-1447800" y="3835847"/>
                <a:ext cx="12115800" cy="1345753"/>
              </a:xfrm>
              <a:prstGeom prst="rect">
                <a:avLst/>
              </a:prstGeom>
            </p:spPr>
            <p:txBody>
              <a:bodyPr wrap="square">
                <a:spAutoFit/>
              </a:bodyPr>
              <a:lstStyle/>
              <a:p>
                <a:pPr algn="just"/>
                <a14:m>
                  <m:oMathPara xmlns:m="http://schemas.openxmlformats.org/officeDocument/2006/math">
                    <m:oMathParaPr>
                      <m:jc m:val="center"/>
                    </m:oMathParaPr>
                    <m:oMath xmlns:m="http://schemas.openxmlformats.org/officeDocument/2006/math">
                      <m:r>
                        <a:rPr lang="vi-VN" sz="3000" i="1">
                          <a:latin typeface="+mj-lt"/>
                        </a:rPr>
                        <m:t>𝑚𝑎𝑛</m:t>
                      </m:r>
                      <m:r>
                        <a:rPr lang="vi-VN" sz="3000" i="1">
                          <a:latin typeface="+mj-lt"/>
                        </a:rPr>
                        <m:t>_</m:t>
                      </m:r>
                      <m:r>
                        <a:rPr lang="vi-VN" sz="3000" i="1">
                          <a:latin typeface="+mj-lt"/>
                        </a:rPr>
                        <m:t>𝑠𝑖𝑚</m:t>
                      </m:r>
                      <m:r>
                        <a:rPr lang="vi-VN" sz="3000" i="1">
                          <a:latin typeface="+mj-lt"/>
                        </a:rPr>
                        <m:t>= </m:t>
                      </m:r>
                      <m:r>
                        <a:rPr lang="vi-VN" sz="3000" i="1">
                          <a:latin typeface="+mj-lt"/>
                        </a:rPr>
                        <m:t>1</m:t>
                      </m:r>
                      <m:r>
                        <a:rPr lang="vi-VN" sz="3000" i="1">
                          <a:latin typeface="+mj-lt"/>
                        </a:rPr>
                        <m:t>− </m:t>
                      </m:r>
                      <m:f>
                        <m:fPr>
                          <m:ctrlPr>
                            <a:rPr lang="en-US" sz="3000" i="1">
                              <a:latin typeface="+mj-lt"/>
                            </a:rPr>
                          </m:ctrlPr>
                        </m:fPr>
                        <m:num>
                          <m:sSub>
                            <m:sSubPr>
                              <m:ctrlPr>
                                <a:rPr lang="en-US" sz="3000" i="1">
                                  <a:latin typeface="+mj-lt"/>
                                </a:rPr>
                              </m:ctrlPr>
                            </m:sSubPr>
                            <m:e>
                              <m:r>
                                <a:rPr lang="vi-VN" sz="3000" i="1">
                                  <a:latin typeface="+mj-lt"/>
                                </a:rPr>
                                <m:t>𝑚𝑎</m:t>
                              </m:r>
                              <m:sSub>
                                <m:sSubPr>
                                  <m:ctrlPr>
                                    <a:rPr lang="en-US" sz="3000" i="1">
                                      <a:latin typeface="+mj-lt"/>
                                    </a:rPr>
                                  </m:ctrlPr>
                                </m:sSubPr>
                                <m:e>
                                  <m:r>
                                    <a:rPr lang="vi-VN" sz="3000" i="1">
                                      <a:latin typeface="+mj-lt"/>
                                    </a:rPr>
                                    <m:t>𝑛</m:t>
                                  </m:r>
                                </m:e>
                                <m:sub>
                                  <m:r>
                                    <a:rPr lang="vi-VN" sz="3000" i="1">
                                      <a:latin typeface="+mj-lt"/>
                                    </a:rPr>
                                    <m:t>𝑑𝑖𝑠𝑡</m:t>
                                  </m:r>
                                </m:sub>
                              </m:sSub>
                            </m:e>
                            <m:sub>
                              <m:d>
                                <m:dPr>
                                  <m:ctrlPr>
                                    <a:rPr lang="en-US" sz="3000" i="1">
                                      <a:latin typeface="+mj-lt"/>
                                    </a:rPr>
                                  </m:ctrlPr>
                                </m:dPr>
                                <m:e>
                                  <m:acc>
                                    <m:accPr>
                                      <m:chr m:val="⃗"/>
                                      <m:ctrlPr>
                                        <a:rPr lang="en-US" sz="3000" i="1">
                                          <a:latin typeface="+mj-lt"/>
                                        </a:rPr>
                                      </m:ctrlPr>
                                    </m:accPr>
                                    <m:e>
                                      <m:sSub>
                                        <m:sSubPr>
                                          <m:ctrlPr>
                                            <a:rPr lang="en-US" sz="3000" i="1">
                                              <a:latin typeface="+mj-lt"/>
                                            </a:rPr>
                                          </m:ctrlPr>
                                        </m:sSubPr>
                                        <m:e>
                                          <m:r>
                                            <a:rPr lang="vi-VN" sz="3000" i="1">
                                              <a:latin typeface="+mj-lt"/>
                                            </a:rPr>
                                            <m:t>𝑣</m:t>
                                          </m:r>
                                        </m:e>
                                        <m:sub>
                                          <m:r>
                                            <a:rPr lang="vi-VN" sz="3000" i="1">
                                              <a:latin typeface="+mj-lt"/>
                                            </a:rPr>
                                            <m:t>𝑎</m:t>
                                          </m:r>
                                        </m:sub>
                                      </m:sSub>
                                    </m:e>
                                  </m:acc>
                                  <m:r>
                                    <a:rPr lang="vi-VN" sz="3000" i="1">
                                      <a:latin typeface="+mj-lt"/>
                                    </a:rPr>
                                    <m:t>,</m:t>
                                  </m:r>
                                  <m:acc>
                                    <m:accPr>
                                      <m:chr m:val="⃗"/>
                                      <m:ctrlPr>
                                        <a:rPr lang="en-US" sz="3000" i="1">
                                          <a:latin typeface="+mj-lt"/>
                                        </a:rPr>
                                      </m:ctrlPr>
                                    </m:accPr>
                                    <m:e>
                                      <m:sSub>
                                        <m:sSubPr>
                                          <m:ctrlPr>
                                            <a:rPr lang="en-US" sz="3000" i="1">
                                              <a:latin typeface="+mj-lt"/>
                                            </a:rPr>
                                          </m:ctrlPr>
                                        </m:sSubPr>
                                        <m:e>
                                          <m:r>
                                            <a:rPr lang="vi-VN" sz="3000" i="1">
                                              <a:latin typeface="+mj-lt"/>
                                            </a:rPr>
                                            <m:t>𝑣</m:t>
                                          </m:r>
                                        </m:e>
                                        <m:sub>
                                          <m:r>
                                            <a:rPr lang="vi-VN" sz="3000" i="1">
                                              <a:latin typeface="+mj-lt"/>
                                            </a:rPr>
                                            <m:t>𝑏</m:t>
                                          </m:r>
                                        </m:sub>
                                      </m:sSub>
                                    </m:e>
                                  </m:acc>
                                </m:e>
                              </m:d>
                            </m:sub>
                          </m:sSub>
                        </m:num>
                        <m:den>
                          <m:r>
                            <a:rPr lang="vi-VN" sz="3000" i="1">
                              <a:latin typeface="+mj-lt"/>
                            </a:rPr>
                            <m:t>𝑛</m:t>
                          </m:r>
                        </m:den>
                      </m:f>
                      <m:r>
                        <a:rPr lang="vi-VN" sz="3000" i="1">
                          <a:latin typeface="+mj-lt"/>
                        </a:rPr>
                        <m:t>=</m:t>
                      </m:r>
                      <m:r>
                        <a:rPr lang="vi-VN" sz="3000" i="1">
                          <a:latin typeface="+mj-lt"/>
                        </a:rPr>
                        <m:t>1</m:t>
                      </m:r>
                      <m:r>
                        <a:rPr lang="vi-VN" sz="3000" i="1">
                          <a:latin typeface="+mj-lt"/>
                        </a:rPr>
                        <m:t>− </m:t>
                      </m:r>
                      <m:f>
                        <m:fPr>
                          <m:ctrlPr>
                            <a:rPr lang="en-US" sz="3000" i="1">
                              <a:latin typeface="+mj-lt"/>
                            </a:rPr>
                          </m:ctrlPr>
                        </m:fPr>
                        <m:num>
                          <m:r>
                            <a:rPr lang="vi-VN" sz="3000" i="1">
                              <a:latin typeface="+mj-lt"/>
                            </a:rPr>
                            <m:t>1</m:t>
                          </m:r>
                        </m:num>
                        <m:den>
                          <m:r>
                            <a:rPr lang="vi-VN" sz="3000" i="1">
                              <a:latin typeface="+mj-lt"/>
                            </a:rPr>
                            <m:t>𝑛</m:t>
                          </m:r>
                        </m:den>
                      </m:f>
                      <m:r>
                        <a:rPr lang="vi-VN" sz="3000" i="1">
                          <a:latin typeface="+mj-lt"/>
                        </a:rPr>
                        <m:t> </m:t>
                      </m:r>
                      <m:nary>
                        <m:naryPr>
                          <m:chr m:val="∑"/>
                          <m:limLoc m:val="undOvr"/>
                          <m:ctrlPr>
                            <a:rPr lang="en-US" sz="3000" i="1">
                              <a:latin typeface="+mj-lt"/>
                            </a:rPr>
                          </m:ctrlPr>
                        </m:naryPr>
                        <m:sub>
                          <m:r>
                            <a:rPr lang="vi-VN" sz="3000" i="1">
                              <a:latin typeface="+mj-lt"/>
                            </a:rPr>
                            <m:t>𝑖</m:t>
                          </m:r>
                          <m:r>
                            <a:rPr lang="vi-VN" sz="3000" i="1">
                              <a:latin typeface="+mj-lt"/>
                            </a:rPr>
                            <m:t>=</m:t>
                          </m:r>
                          <m:r>
                            <a:rPr lang="vi-VN" sz="3000" i="1">
                              <a:latin typeface="+mj-lt"/>
                            </a:rPr>
                            <m:t>1</m:t>
                          </m:r>
                        </m:sub>
                        <m:sup>
                          <m:r>
                            <a:rPr lang="vi-VN" sz="3000" i="1">
                              <a:latin typeface="+mj-lt"/>
                            </a:rPr>
                            <m:t>𝑛</m:t>
                          </m:r>
                        </m:sup>
                        <m:e>
                          <m:d>
                            <m:dPr>
                              <m:begChr m:val="|"/>
                              <m:endChr m:val="|"/>
                              <m:ctrlPr>
                                <a:rPr lang="en-US" sz="3000" i="1">
                                  <a:latin typeface="+mj-lt"/>
                                </a:rPr>
                              </m:ctrlPr>
                            </m:dPr>
                            <m:e>
                              <m:sSub>
                                <m:sSubPr>
                                  <m:ctrlPr>
                                    <a:rPr lang="en-US" sz="3000" i="1">
                                      <a:latin typeface="+mj-lt"/>
                                    </a:rPr>
                                  </m:ctrlPr>
                                </m:sSubPr>
                                <m:e>
                                  <m:r>
                                    <a:rPr lang="vi-VN" sz="3000" i="1">
                                      <a:latin typeface="+mj-lt"/>
                                    </a:rPr>
                                    <m:t>𝑤</m:t>
                                  </m:r>
                                </m:e>
                                <m:sub>
                                  <m:r>
                                    <a:rPr lang="vi-VN" sz="3000" i="1">
                                      <a:latin typeface="+mj-lt"/>
                                    </a:rPr>
                                    <m:t>𝑎𝑖</m:t>
                                  </m:r>
                                  <m:r>
                                    <a:rPr lang="vi-VN" sz="3000" i="1">
                                      <a:latin typeface="+mj-lt"/>
                                    </a:rPr>
                                    <m:t> </m:t>
                                  </m:r>
                                </m:sub>
                              </m:sSub>
                              <m:r>
                                <a:rPr lang="vi-VN" sz="3000" i="1">
                                  <a:latin typeface="+mj-lt"/>
                                </a:rPr>
                                <m:t>−</m:t>
                              </m:r>
                              <m:sSub>
                                <m:sSubPr>
                                  <m:ctrlPr>
                                    <a:rPr lang="en-US" sz="3000" i="1">
                                      <a:latin typeface="+mj-lt"/>
                                    </a:rPr>
                                  </m:ctrlPr>
                                </m:sSubPr>
                                <m:e>
                                  <m:r>
                                    <a:rPr lang="vi-VN" sz="3000" i="1">
                                      <a:latin typeface="+mj-lt"/>
                                    </a:rPr>
                                    <m:t>𝑤</m:t>
                                  </m:r>
                                </m:e>
                                <m:sub>
                                  <m:r>
                                    <a:rPr lang="vi-VN" sz="3000" i="1">
                                      <a:latin typeface="+mj-lt"/>
                                    </a:rPr>
                                    <m:t>𝑎𝑖</m:t>
                                  </m:r>
                                </m:sub>
                              </m:sSub>
                            </m:e>
                          </m:d>
                        </m:e>
                      </m:nary>
                    </m:oMath>
                  </m:oMathPara>
                </a14:m>
                <a:endParaRPr lang="en-US" sz="3000" dirty="0">
                  <a:latin typeface="+mj-lt"/>
                </a:endParaRPr>
              </a:p>
            </p:txBody>
          </p:sp>
        </mc:Choice>
        <mc:Fallback>
          <p:sp>
            <p:nvSpPr>
              <p:cNvPr id="10" name="Rectangle 9"/>
              <p:cNvSpPr>
                <a:spLocks noRot="1" noChangeAspect="1" noMove="1" noResize="1" noEditPoints="1" noAdjustHandles="1" noChangeArrowheads="1" noChangeShapeType="1" noTextEdit="1"/>
              </p:cNvSpPr>
              <p:nvPr/>
            </p:nvSpPr>
            <p:spPr>
              <a:xfrm>
                <a:off x="-1447800" y="3835847"/>
                <a:ext cx="12115800" cy="1345753"/>
              </a:xfrm>
              <a:prstGeom prst="rect">
                <a:avLst/>
              </a:prstGeom>
              <a:blipFill rotWithShape="1">
                <a:blip r:embed="rId3"/>
                <a:stretch>
                  <a:fillRect/>
                </a:stretch>
              </a:blipFill>
            </p:spPr>
            <p:txBody>
              <a:bodyPr/>
              <a:lstStyle/>
              <a:p>
                <a:r>
                  <a:rPr lang="en-US">
                    <a:noFill/>
                  </a:rPr>
                  <a:t> </a:t>
                </a:r>
              </a:p>
            </p:txBody>
          </p:sp>
        </mc:Fallback>
      </mc:AlternateContent>
      <p:sp>
        <p:nvSpPr>
          <p:cNvPr id="11" name="TextBox 10"/>
          <p:cNvSpPr txBox="1"/>
          <p:nvPr/>
        </p:nvSpPr>
        <p:spPr>
          <a:xfrm>
            <a:off x="1752600" y="5486400"/>
            <a:ext cx="5791200" cy="369332"/>
          </a:xfrm>
          <a:prstGeom prst="rect">
            <a:avLst/>
          </a:prstGeom>
          <a:noFill/>
        </p:spPr>
        <p:txBody>
          <a:bodyPr wrap="square" rtlCol="0">
            <a:spAutoFit/>
          </a:bodyPr>
          <a:lstStyle/>
          <a:p>
            <a:pPr algn="ctr"/>
            <a:r>
              <a:rPr lang="vi-VN" b="1" dirty="0">
                <a:latin typeface="+mj-lt"/>
              </a:rPr>
              <a:t>Mức độ tương đồng giữa hai </a:t>
            </a:r>
            <a:r>
              <a:rPr lang="vi-VN" b="1" dirty="0" smtClean="0">
                <a:latin typeface="+mj-lt"/>
              </a:rPr>
              <a:t>vector</a:t>
            </a:r>
            <a:r>
              <a:rPr lang="en-US" b="1" dirty="0">
                <a:latin typeface="+mj-lt"/>
              </a:rPr>
              <a:t> </a:t>
            </a:r>
            <a:endParaRPr lang="en-US" b="1" dirty="0">
              <a:latin typeface="+mj-lt"/>
              <a:cs typeface="Times New Roman" pitchFamily="18" charset="0"/>
            </a:endParaRPr>
          </a:p>
        </p:txBody>
      </p:sp>
    </p:spTree>
    <p:extLst>
      <p:ext uri="{BB962C8B-B14F-4D97-AF65-F5344CB8AC3E}">
        <p14:creationId xmlns:p14="http://schemas.microsoft.com/office/powerpoint/2010/main" val="1986311749"/>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12</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Phương pháp tính độ tương đồng văn bản</a:t>
            </a:r>
            <a:endParaRPr lang="en-US" sz="2800" b="1" dirty="0">
              <a:latin typeface="Times New Roman" pitchFamily="18" charset="0"/>
              <a:cs typeface="Times New Roman" pitchFamily="18" charset="0"/>
            </a:endParaRPr>
          </a:p>
        </p:txBody>
      </p:sp>
      <p:sp>
        <p:nvSpPr>
          <p:cNvPr id="7" name="TextBox 6"/>
          <p:cNvSpPr txBox="1"/>
          <p:nvPr/>
        </p:nvSpPr>
        <p:spPr>
          <a:xfrm>
            <a:off x="228600" y="1524000"/>
            <a:ext cx="8915400" cy="587148"/>
          </a:xfrm>
          <a:prstGeom prst="rect">
            <a:avLst/>
          </a:prstGeom>
          <a:noFill/>
        </p:spPr>
        <p:txBody>
          <a:bodyPr wrap="square" rtlCol="0">
            <a:spAutoFit/>
          </a:bodyPr>
          <a:lstStyle/>
          <a:p>
            <a:pPr>
              <a:lnSpc>
                <a:spcPct val="150000"/>
              </a:lnSpc>
            </a:pPr>
            <a:r>
              <a:rPr lang="vi-VN" sz="2400" i="1" dirty="0">
                <a:latin typeface="+mj-lt"/>
                <a:cs typeface="Times New Roman" pitchFamily="18" charset="0"/>
              </a:rPr>
              <a:t>Độ tương đồng Euclide</a:t>
            </a:r>
            <a:endParaRPr lang="en-US" sz="2400" i="1" dirty="0" smtClean="0">
              <a:latin typeface="+mj-lt"/>
              <a:cs typeface="Times New Roman" pitchFamily="18" charset="0"/>
            </a:endParaRPr>
          </a:p>
        </p:txBody>
      </p:sp>
      <mc:AlternateContent xmlns:mc="http://schemas.openxmlformats.org/markup-compatibility/2006">
        <mc:Choice xmlns:a14="http://schemas.microsoft.com/office/drawing/2010/main" Requires="a14">
          <p:sp>
            <p:nvSpPr>
              <p:cNvPr id="2066" name="Rectangle 2065"/>
              <p:cNvSpPr/>
              <p:nvPr/>
            </p:nvSpPr>
            <p:spPr>
              <a:xfrm>
                <a:off x="-609600" y="2607398"/>
                <a:ext cx="10287000" cy="1888402"/>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vi-VN" sz="3000" i="1">
                          <a:latin typeface="+mj-lt"/>
                        </a:rPr>
                        <m:t>𝑒</m:t>
                      </m:r>
                      <m:r>
                        <a:rPr lang="vi-VN" sz="3000" i="1">
                          <a:latin typeface="+mj-lt"/>
                        </a:rPr>
                        <m:t>_</m:t>
                      </m:r>
                      <m:r>
                        <a:rPr lang="vi-VN" sz="3000" i="1">
                          <a:latin typeface="+mj-lt"/>
                        </a:rPr>
                        <m:t>𝑠𝑖𝑚</m:t>
                      </m:r>
                      <m:r>
                        <a:rPr lang="vi-VN" sz="3000" i="1">
                          <a:latin typeface="+mj-lt"/>
                        </a:rPr>
                        <m:t>= </m:t>
                      </m:r>
                      <m:r>
                        <a:rPr lang="vi-VN" sz="3000" i="1">
                          <a:latin typeface="+mj-lt"/>
                        </a:rPr>
                        <m:t>1</m:t>
                      </m:r>
                      <m:r>
                        <a:rPr lang="vi-VN" sz="3000" i="1">
                          <a:latin typeface="+mj-lt"/>
                        </a:rPr>
                        <m:t>− </m:t>
                      </m:r>
                      <m:f>
                        <m:fPr>
                          <m:ctrlPr>
                            <a:rPr lang="en-US" sz="3000" i="1">
                              <a:latin typeface="+mj-lt"/>
                            </a:rPr>
                          </m:ctrlPr>
                        </m:fPr>
                        <m:num>
                          <m:sSub>
                            <m:sSubPr>
                              <m:ctrlPr>
                                <a:rPr lang="en-US" sz="3000" i="1">
                                  <a:latin typeface="+mj-lt"/>
                                </a:rPr>
                              </m:ctrlPr>
                            </m:sSubPr>
                            <m:e>
                              <m:r>
                                <a:rPr lang="vi-VN" sz="3000" i="1">
                                  <a:latin typeface="+mj-lt"/>
                                </a:rPr>
                                <m:t>𝑒</m:t>
                              </m:r>
                              <m:r>
                                <a:rPr lang="vi-VN" sz="3000" i="1">
                                  <a:latin typeface="+mj-lt"/>
                                </a:rPr>
                                <m:t>_</m:t>
                              </m:r>
                              <m:r>
                                <a:rPr lang="vi-VN" sz="3000" i="1">
                                  <a:latin typeface="+mj-lt"/>
                                </a:rPr>
                                <m:t>𝑑𝑖𝑠𝑡</m:t>
                              </m:r>
                            </m:e>
                            <m:sub>
                              <m:r>
                                <a:rPr lang="vi-VN" sz="3000" i="1">
                                  <a:latin typeface="+mj-lt"/>
                                </a:rPr>
                                <m:t>(</m:t>
                              </m:r>
                              <m:acc>
                                <m:accPr>
                                  <m:chr m:val="⃗"/>
                                  <m:ctrlPr>
                                    <a:rPr lang="en-US" sz="3000" i="1">
                                      <a:latin typeface="+mj-lt"/>
                                    </a:rPr>
                                  </m:ctrlPr>
                                </m:accPr>
                                <m:e>
                                  <m:sSub>
                                    <m:sSubPr>
                                      <m:ctrlPr>
                                        <a:rPr lang="en-US" sz="3000" i="1">
                                          <a:latin typeface="+mj-lt"/>
                                        </a:rPr>
                                      </m:ctrlPr>
                                    </m:sSubPr>
                                    <m:e>
                                      <m:r>
                                        <a:rPr lang="vi-VN" sz="3000" i="1">
                                          <a:latin typeface="+mj-lt"/>
                                        </a:rPr>
                                        <m:t>𝑣</m:t>
                                      </m:r>
                                    </m:e>
                                    <m:sub>
                                      <m:r>
                                        <a:rPr lang="vi-VN" sz="3000" i="1">
                                          <a:latin typeface="+mj-lt"/>
                                        </a:rPr>
                                        <m:t>𝑎</m:t>
                                      </m:r>
                                    </m:sub>
                                  </m:sSub>
                                </m:e>
                              </m:acc>
                              <m:r>
                                <a:rPr lang="vi-VN" sz="3000" i="1">
                                  <a:latin typeface="+mj-lt"/>
                                </a:rPr>
                                <m:t>,</m:t>
                              </m:r>
                              <m:acc>
                                <m:accPr>
                                  <m:chr m:val="⃗"/>
                                  <m:ctrlPr>
                                    <a:rPr lang="en-US" sz="3000" i="1">
                                      <a:latin typeface="+mj-lt"/>
                                    </a:rPr>
                                  </m:ctrlPr>
                                </m:accPr>
                                <m:e>
                                  <m:sSub>
                                    <m:sSubPr>
                                      <m:ctrlPr>
                                        <a:rPr lang="en-US" sz="3000" i="1">
                                          <a:latin typeface="+mj-lt"/>
                                        </a:rPr>
                                      </m:ctrlPr>
                                    </m:sSubPr>
                                    <m:e>
                                      <m:r>
                                        <a:rPr lang="vi-VN" sz="3000" i="1">
                                          <a:latin typeface="+mj-lt"/>
                                        </a:rPr>
                                        <m:t>𝑣</m:t>
                                      </m:r>
                                    </m:e>
                                    <m:sub>
                                      <m:r>
                                        <a:rPr lang="vi-VN" sz="3000" i="1">
                                          <a:latin typeface="+mj-lt"/>
                                        </a:rPr>
                                        <m:t>𝑏</m:t>
                                      </m:r>
                                    </m:sub>
                                  </m:sSub>
                                </m:e>
                              </m:acc>
                              <m:r>
                                <a:rPr lang="vi-VN" sz="3000" i="1">
                                  <a:latin typeface="+mj-lt"/>
                                </a:rPr>
                                <m:t>)</m:t>
                              </m:r>
                            </m:sub>
                          </m:sSub>
                        </m:num>
                        <m:den>
                          <m:r>
                            <a:rPr lang="vi-VN" sz="3000" i="1">
                              <a:latin typeface="+mj-lt"/>
                            </a:rPr>
                            <m:t>𝑛</m:t>
                          </m:r>
                        </m:den>
                      </m:f>
                      <m:r>
                        <a:rPr lang="vi-VN" sz="3000" i="1">
                          <a:latin typeface="+mj-lt"/>
                        </a:rPr>
                        <m:t>=</m:t>
                      </m:r>
                      <m:r>
                        <a:rPr lang="vi-VN" sz="3000" i="1">
                          <a:latin typeface="+mj-lt"/>
                        </a:rPr>
                        <m:t>1</m:t>
                      </m:r>
                      <m:r>
                        <a:rPr lang="vi-VN" sz="3000" i="1">
                          <a:latin typeface="+mj-lt"/>
                        </a:rPr>
                        <m:t>− </m:t>
                      </m:r>
                      <m:f>
                        <m:fPr>
                          <m:ctrlPr>
                            <a:rPr lang="en-US" sz="3000" i="1">
                              <a:latin typeface="+mj-lt"/>
                            </a:rPr>
                          </m:ctrlPr>
                        </m:fPr>
                        <m:num>
                          <m:r>
                            <a:rPr lang="vi-VN" sz="3000" i="1">
                              <a:latin typeface="+mj-lt"/>
                            </a:rPr>
                            <m:t>1</m:t>
                          </m:r>
                        </m:num>
                        <m:den>
                          <m:r>
                            <a:rPr lang="vi-VN" sz="3000" i="1">
                              <a:latin typeface="+mj-lt"/>
                            </a:rPr>
                            <m:t>𝑛</m:t>
                          </m:r>
                        </m:den>
                      </m:f>
                      <m:r>
                        <a:rPr lang="vi-VN" sz="3000" i="1">
                          <a:latin typeface="+mj-lt"/>
                        </a:rPr>
                        <m:t> </m:t>
                      </m:r>
                      <m:rad>
                        <m:radPr>
                          <m:degHide m:val="on"/>
                          <m:ctrlPr>
                            <a:rPr lang="en-US" sz="3000" i="1">
                              <a:latin typeface="+mj-lt"/>
                            </a:rPr>
                          </m:ctrlPr>
                        </m:radPr>
                        <m:deg/>
                        <m:e>
                          <m:nary>
                            <m:naryPr>
                              <m:chr m:val="∑"/>
                              <m:limLoc m:val="undOvr"/>
                              <m:ctrlPr>
                                <a:rPr lang="en-US" sz="3000" i="1">
                                  <a:latin typeface="+mj-lt"/>
                                </a:rPr>
                              </m:ctrlPr>
                            </m:naryPr>
                            <m:sub>
                              <m:r>
                                <a:rPr lang="vi-VN" sz="3000" i="1">
                                  <a:latin typeface="+mj-lt"/>
                                </a:rPr>
                                <m:t>𝑖</m:t>
                              </m:r>
                              <m:r>
                                <a:rPr lang="vi-VN" sz="3000" i="1">
                                  <a:latin typeface="+mj-lt"/>
                                </a:rPr>
                                <m:t>=</m:t>
                              </m:r>
                              <m:r>
                                <a:rPr lang="vi-VN" sz="3000" i="1">
                                  <a:latin typeface="+mj-lt"/>
                                </a:rPr>
                                <m:t>1</m:t>
                              </m:r>
                            </m:sub>
                            <m:sup>
                              <m:r>
                                <a:rPr lang="vi-VN" sz="3000" i="1">
                                  <a:latin typeface="+mj-lt"/>
                                </a:rPr>
                                <m:t>𝑛</m:t>
                              </m:r>
                            </m:sup>
                            <m:e>
                              <m:sSup>
                                <m:sSupPr>
                                  <m:ctrlPr>
                                    <a:rPr lang="en-US" sz="3000" i="1">
                                      <a:latin typeface="+mj-lt"/>
                                    </a:rPr>
                                  </m:ctrlPr>
                                </m:sSupPr>
                                <m:e>
                                  <m:sSub>
                                    <m:sSubPr>
                                      <m:ctrlPr>
                                        <a:rPr lang="en-US" sz="3000" i="1">
                                          <a:latin typeface="+mj-lt"/>
                                        </a:rPr>
                                      </m:ctrlPr>
                                    </m:sSubPr>
                                    <m:e>
                                      <m:r>
                                        <a:rPr lang="vi-VN" sz="3000" i="1">
                                          <a:latin typeface="+mj-lt"/>
                                        </a:rPr>
                                        <m:t>(</m:t>
                                      </m:r>
                                      <m:r>
                                        <a:rPr lang="vi-VN" sz="3000" i="1">
                                          <a:latin typeface="+mj-lt"/>
                                        </a:rPr>
                                        <m:t>𝑤</m:t>
                                      </m:r>
                                    </m:e>
                                    <m:sub>
                                      <m:r>
                                        <a:rPr lang="vi-VN" sz="3000" i="1">
                                          <a:latin typeface="+mj-lt"/>
                                        </a:rPr>
                                        <m:t>𝑎𝑖</m:t>
                                      </m:r>
                                      <m:r>
                                        <a:rPr lang="vi-VN" sz="3000" i="1">
                                          <a:latin typeface="+mj-lt"/>
                                        </a:rPr>
                                        <m:t> </m:t>
                                      </m:r>
                                    </m:sub>
                                  </m:sSub>
                                  <m:r>
                                    <a:rPr lang="vi-VN" sz="3000" i="1">
                                      <a:latin typeface="+mj-lt"/>
                                    </a:rPr>
                                    <m:t>−</m:t>
                                  </m:r>
                                  <m:sSub>
                                    <m:sSubPr>
                                      <m:ctrlPr>
                                        <a:rPr lang="en-US" sz="3000" i="1">
                                          <a:latin typeface="+mj-lt"/>
                                        </a:rPr>
                                      </m:ctrlPr>
                                    </m:sSubPr>
                                    <m:e>
                                      <m:r>
                                        <a:rPr lang="vi-VN" sz="3000" i="1">
                                          <a:latin typeface="+mj-lt"/>
                                        </a:rPr>
                                        <m:t>𝑤</m:t>
                                      </m:r>
                                    </m:e>
                                    <m:sub>
                                      <m:r>
                                        <a:rPr lang="vi-VN" sz="3000" i="1">
                                          <a:latin typeface="+mj-lt"/>
                                        </a:rPr>
                                        <m:t>𝑎𝑖</m:t>
                                      </m:r>
                                    </m:sub>
                                  </m:sSub>
                                  <m:r>
                                    <a:rPr lang="vi-VN" sz="3000" i="1">
                                      <a:latin typeface="+mj-lt"/>
                                    </a:rPr>
                                    <m:t>)</m:t>
                                  </m:r>
                                </m:e>
                                <m:sup>
                                  <m:r>
                                    <a:rPr lang="vi-VN" sz="3000" i="1">
                                      <a:latin typeface="+mj-lt"/>
                                    </a:rPr>
                                    <m:t>2</m:t>
                                  </m:r>
                                </m:sup>
                              </m:sSup>
                            </m:e>
                          </m:nary>
                        </m:e>
                      </m:rad>
                    </m:oMath>
                  </m:oMathPara>
                </a14:m>
                <a:endParaRPr lang="en-US" sz="3000" dirty="0">
                  <a:latin typeface="+mj-lt"/>
                </a:endParaRPr>
              </a:p>
            </p:txBody>
          </p:sp>
        </mc:Choice>
        <mc:Fallback>
          <p:sp>
            <p:nvSpPr>
              <p:cNvPr id="2066" name="Rectangle 2065"/>
              <p:cNvSpPr>
                <a:spLocks noRot="1" noChangeAspect="1" noMove="1" noResize="1" noEditPoints="1" noAdjustHandles="1" noChangeArrowheads="1" noChangeShapeType="1" noTextEdit="1"/>
              </p:cNvSpPr>
              <p:nvPr/>
            </p:nvSpPr>
            <p:spPr>
              <a:xfrm>
                <a:off x="-609600" y="2607398"/>
                <a:ext cx="10287000" cy="1888402"/>
              </a:xfrm>
              <a:prstGeom prst="rect">
                <a:avLst/>
              </a:prstGeom>
              <a:blipFill rotWithShape="1">
                <a:blip r:embed="rId3"/>
                <a:stretch>
                  <a:fillRect/>
                </a:stretch>
              </a:blipFill>
            </p:spPr>
            <p:txBody>
              <a:bodyPr/>
              <a:lstStyle/>
              <a:p>
                <a:r>
                  <a:rPr lang="en-US">
                    <a:noFill/>
                  </a:rPr>
                  <a:t> </a:t>
                </a:r>
              </a:p>
            </p:txBody>
          </p:sp>
        </mc:Fallback>
      </mc:AlternateContent>
      <p:sp>
        <p:nvSpPr>
          <p:cNvPr id="55" name="TextBox 54"/>
          <p:cNvSpPr txBox="1"/>
          <p:nvPr/>
        </p:nvSpPr>
        <p:spPr>
          <a:xfrm>
            <a:off x="1752600" y="5486400"/>
            <a:ext cx="5791200" cy="369332"/>
          </a:xfrm>
          <a:prstGeom prst="rect">
            <a:avLst/>
          </a:prstGeom>
          <a:noFill/>
        </p:spPr>
        <p:txBody>
          <a:bodyPr wrap="square" rtlCol="0">
            <a:spAutoFit/>
          </a:bodyPr>
          <a:lstStyle/>
          <a:p>
            <a:pPr algn="ctr"/>
            <a:r>
              <a:rPr lang="vi-VN" b="1" dirty="0">
                <a:latin typeface="+mj-lt"/>
              </a:rPr>
              <a:t>Mức độ tương đồng giữa hai </a:t>
            </a:r>
            <a:r>
              <a:rPr lang="vi-VN" b="1" dirty="0" smtClean="0">
                <a:latin typeface="+mj-lt"/>
              </a:rPr>
              <a:t>vector</a:t>
            </a:r>
            <a:r>
              <a:rPr lang="en-US" b="1" dirty="0">
                <a:latin typeface="+mj-lt"/>
              </a:rPr>
              <a:t> </a:t>
            </a:r>
            <a:endParaRPr lang="en-US" b="1" dirty="0">
              <a:latin typeface="+mj-lt"/>
              <a:cs typeface="Times New Roman" pitchFamily="18" charset="0"/>
            </a:endParaRPr>
          </a:p>
        </p:txBody>
      </p:sp>
    </p:spTree>
    <p:extLst>
      <p:ext uri="{BB962C8B-B14F-4D97-AF65-F5344CB8AC3E}">
        <p14:creationId xmlns:p14="http://schemas.microsoft.com/office/powerpoint/2010/main" val="1679714919"/>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12</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Một số nghiên cứu khác</a:t>
            </a:r>
            <a:endParaRPr lang="en-US" sz="2800" b="1" dirty="0">
              <a:latin typeface="Times New Roman" pitchFamily="18" charset="0"/>
              <a:cs typeface="Times New Roman" pitchFamily="18" charset="0"/>
            </a:endParaRPr>
          </a:p>
        </p:txBody>
      </p:sp>
      <p:sp>
        <p:nvSpPr>
          <p:cNvPr id="7" name="TextBox 6"/>
          <p:cNvSpPr txBox="1"/>
          <p:nvPr/>
        </p:nvSpPr>
        <p:spPr>
          <a:xfrm>
            <a:off x="228600" y="1524000"/>
            <a:ext cx="8915400" cy="1938992"/>
          </a:xfrm>
          <a:prstGeom prst="rect">
            <a:avLst/>
          </a:prstGeom>
          <a:noFill/>
        </p:spPr>
        <p:txBody>
          <a:bodyPr wrap="square" rtlCol="0">
            <a:spAutoFit/>
          </a:bodyPr>
          <a:lstStyle/>
          <a:p>
            <a:pPr marL="342900" indent="-342900">
              <a:lnSpc>
                <a:spcPct val="250000"/>
              </a:lnSpc>
              <a:buFont typeface="Wingdings" pitchFamily="2" charset="2"/>
              <a:buChar char="q"/>
            </a:pPr>
            <a:r>
              <a:rPr lang="en-US" sz="2400" dirty="0" smtClean="0">
                <a:latin typeface="Times New Roman" pitchFamily="18" charset="0"/>
                <a:cs typeface="Times New Roman" pitchFamily="18" charset="0"/>
              </a:rPr>
              <a:t>Tách từ</a:t>
            </a:r>
          </a:p>
          <a:p>
            <a:pPr marL="342900" indent="-342900">
              <a:lnSpc>
                <a:spcPct val="250000"/>
              </a:lnSpc>
              <a:buFont typeface="Wingdings" pitchFamily="2" charset="2"/>
              <a:buChar char="q"/>
            </a:pPr>
            <a:r>
              <a:rPr lang="en-US" sz="2400" dirty="0" smtClean="0">
                <a:latin typeface="Times New Roman" pitchFamily="18" charset="0"/>
                <a:cs typeface="Times New Roman" pitchFamily="18" charset="0"/>
              </a:rPr>
              <a:t>Loại bỏ hư từ</a:t>
            </a:r>
          </a:p>
        </p:txBody>
      </p:sp>
    </p:spTree>
    <p:extLst>
      <p:ext uri="{BB962C8B-B14F-4D97-AF65-F5344CB8AC3E}">
        <p14:creationId xmlns:p14="http://schemas.microsoft.com/office/powerpoint/2010/main" val="968015067"/>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19"/>
          <p:cNvSpPr txBox="1">
            <a:spLocks noChangeArrowheads="1"/>
          </p:cNvSpPr>
          <p:nvPr/>
        </p:nvSpPr>
        <p:spPr bwMode="auto">
          <a:xfrm>
            <a:off x="2677789" y="89748"/>
            <a:ext cx="58566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vi-VN" altLang="en-US" sz="3600" b="1" dirty="0" smtClean="0">
                <a:solidFill>
                  <a:srgbClr val="404040"/>
                </a:solidFill>
                <a:latin typeface="Arial" charset="0"/>
              </a:rPr>
              <a:t>Nội Dung Trình  Bày</a:t>
            </a:r>
            <a:endParaRPr lang="en-US" altLang="en-US" sz="3600" b="1" dirty="0">
              <a:solidFill>
                <a:srgbClr val="404040"/>
              </a:solidFill>
              <a:latin typeface="Arial" charset="0"/>
            </a:endParaRPr>
          </a:p>
        </p:txBody>
      </p:sp>
      <p:sp>
        <p:nvSpPr>
          <p:cNvPr id="33" name="Round Same Side Corner Rectangle 32"/>
          <p:cNvSpPr/>
          <p:nvPr/>
        </p:nvSpPr>
        <p:spPr>
          <a:xfrm rot="5400000">
            <a:off x="4695641" y="-561824"/>
            <a:ext cx="699337" cy="5166062"/>
          </a:xfrm>
          <a:prstGeom prst="round2SameRect">
            <a:avLst>
              <a:gd name="adj1" fmla="val 23321"/>
              <a:gd name="adj2" fmla="val 0"/>
            </a:avLst>
          </a:prstGeom>
          <a:solidFill>
            <a:srgbClr val="00B0F0"/>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Round Same Side Corner Rectangle 33"/>
          <p:cNvSpPr/>
          <p:nvPr/>
        </p:nvSpPr>
        <p:spPr>
          <a:xfrm rot="16200000" flipH="1">
            <a:off x="1554453" y="1518762"/>
            <a:ext cx="699335" cy="1004888"/>
          </a:xfrm>
          <a:prstGeom prst="round2SameRect">
            <a:avLst>
              <a:gd name="adj1" fmla="val 34679"/>
              <a:gd name="adj2" fmla="val 0"/>
            </a:avLst>
          </a:prstGeom>
          <a:solidFill>
            <a:srgbClr val="00B0F0"/>
          </a:soli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ound Same Side Corner Rectangle 34"/>
          <p:cNvSpPr/>
          <p:nvPr/>
        </p:nvSpPr>
        <p:spPr>
          <a:xfrm rot="5400000">
            <a:off x="4695285" y="325216"/>
            <a:ext cx="685798" cy="5180315"/>
          </a:xfrm>
          <a:prstGeom prst="round2SameRect">
            <a:avLst>
              <a:gd name="adj1" fmla="val 23321"/>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a:p>
        </p:txBody>
      </p:sp>
      <p:sp>
        <p:nvSpPr>
          <p:cNvPr id="39" name="Round Same Side Corner Rectangle 38"/>
          <p:cNvSpPr/>
          <p:nvPr/>
        </p:nvSpPr>
        <p:spPr>
          <a:xfrm rot="16200000" flipH="1">
            <a:off x="1544002" y="2429191"/>
            <a:ext cx="707098" cy="1004888"/>
          </a:xfrm>
          <a:prstGeom prst="round2SameRect">
            <a:avLst>
              <a:gd name="adj1" fmla="val 34679"/>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a:p>
        </p:txBody>
      </p:sp>
      <p:sp>
        <p:nvSpPr>
          <p:cNvPr id="40" name="Round Same Side Corner Rectangle 39"/>
          <p:cNvSpPr/>
          <p:nvPr/>
        </p:nvSpPr>
        <p:spPr>
          <a:xfrm rot="5400000">
            <a:off x="4683957" y="1241324"/>
            <a:ext cx="722701" cy="5166062"/>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 name="Round Same Side Corner Rectangle 40"/>
          <p:cNvSpPr/>
          <p:nvPr/>
        </p:nvSpPr>
        <p:spPr>
          <a:xfrm rot="16200000" flipH="1">
            <a:off x="1542771" y="3317586"/>
            <a:ext cx="722701"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ound Same Side Corner Rectangle 41"/>
          <p:cNvSpPr/>
          <p:nvPr/>
        </p:nvSpPr>
        <p:spPr>
          <a:xfrm rot="5400000">
            <a:off x="4713519" y="2190581"/>
            <a:ext cx="663575" cy="5166062"/>
          </a:xfrm>
          <a:prstGeom prst="round2SameRect">
            <a:avLst>
              <a:gd name="adj1" fmla="val 23321"/>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a:p>
        </p:txBody>
      </p:sp>
      <p:sp>
        <p:nvSpPr>
          <p:cNvPr id="43" name="Round Same Side Corner Rectangle 42"/>
          <p:cNvSpPr/>
          <p:nvPr/>
        </p:nvSpPr>
        <p:spPr>
          <a:xfrm rot="16200000" flipH="1">
            <a:off x="1563396" y="4271168"/>
            <a:ext cx="663573" cy="1004888"/>
          </a:xfrm>
          <a:prstGeom prst="round2SameRect">
            <a:avLst>
              <a:gd name="adj1" fmla="val 34679"/>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a:p>
        </p:txBody>
      </p:sp>
      <p:sp>
        <p:nvSpPr>
          <p:cNvPr id="45" name="TextBox 8"/>
          <p:cNvSpPr txBox="1">
            <a:spLocks noChangeArrowheads="1"/>
          </p:cNvSpPr>
          <p:nvPr/>
        </p:nvSpPr>
        <p:spPr bwMode="auto">
          <a:xfrm rot="10800000">
            <a:off x="1507904" y="1778817"/>
            <a:ext cx="380232"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a:t>
            </a:r>
            <a:endParaRPr lang="en-US" sz="2800" b="1" dirty="0">
              <a:solidFill>
                <a:schemeClr val="bg1"/>
              </a:solidFill>
              <a:latin typeface="Comic Sans MS" pitchFamily="66" charset="0"/>
            </a:endParaRPr>
          </a:p>
        </p:txBody>
      </p:sp>
      <p:sp>
        <p:nvSpPr>
          <p:cNvPr id="46" name="TextBox 33"/>
          <p:cNvSpPr txBox="1">
            <a:spLocks noChangeArrowheads="1"/>
          </p:cNvSpPr>
          <p:nvPr/>
        </p:nvSpPr>
        <p:spPr bwMode="auto">
          <a:xfrm rot="10800000">
            <a:off x="1457389" y="2650866"/>
            <a:ext cx="578928" cy="523220"/>
          </a:xfrm>
          <a:prstGeom prst="rect">
            <a:avLst/>
          </a:prstGeom>
          <a:noFill/>
          <a:ln w="9525">
            <a:noFill/>
            <a:miter lim="800000"/>
            <a:headEnd/>
            <a:tailEnd/>
          </a:ln>
        </p:spPr>
        <p:txBody>
          <a:bodyPr wrap="square" anchor="ctr">
            <a:spAutoFit/>
          </a:bodyPr>
          <a:lstStyle/>
          <a:p>
            <a:pPr algn="ctr"/>
            <a:r>
              <a:rPr lang="en-US" sz="2800" b="1" dirty="0" smtClean="0">
                <a:solidFill>
                  <a:schemeClr val="bg1"/>
                </a:solidFill>
                <a:latin typeface="Comic Sans MS" pitchFamily="66" charset="0"/>
              </a:rPr>
              <a:t>II</a:t>
            </a:r>
            <a:endParaRPr lang="en-US" sz="2800" b="1" dirty="0">
              <a:solidFill>
                <a:schemeClr val="bg1"/>
              </a:solidFill>
              <a:latin typeface="Comic Sans MS" pitchFamily="66" charset="0"/>
            </a:endParaRPr>
          </a:p>
        </p:txBody>
      </p:sp>
      <p:sp>
        <p:nvSpPr>
          <p:cNvPr id="47" name="TextBox 34"/>
          <p:cNvSpPr txBox="1">
            <a:spLocks noChangeArrowheads="1"/>
          </p:cNvSpPr>
          <p:nvPr/>
        </p:nvSpPr>
        <p:spPr bwMode="auto">
          <a:xfrm rot="10800000">
            <a:off x="1460300" y="3541957"/>
            <a:ext cx="77136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III</a:t>
            </a:r>
            <a:endParaRPr lang="en-US" sz="2800" b="1" dirty="0">
              <a:solidFill>
                <a:schemeClr val="bg1"/>
              </a:solidFill>
              <a:latin typeface="Comic Sans MS" pitchFamily="66" charset="0"/>
            </a:endParaRPr>
          </a:p>
        </p:txBody>
      </p:sp>
      <p:sp>
        <p:nvSpPr>
          <p:cNvPr id="48" name="TextBox 35"/>
          <p:cNvSpPr txBox="1">
            <a:spLocks noChangeArrowheads="1"/>
          </p:cNvSpPr>
          <p:nvPr/>
        </p:nvSpPr>
        <p:spPr bwMode="auto">
          <a:xfrm>
            <a:off x="1451039" y="4477794"/>
            <a:ext cx="62228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IV</a:t>
            </a:r>
            <a:endParaRPr lang="en-US" sz="2800" b="1" dirty="0">
              <a:solidFill>
                <a:schemeClr val="bg1"/>
              </a:solidFill>
              <a:latin typeface="Comic Sans MS" pitchFamily="66" charset="0"/>
            </a:endParaRPr>
          </a:p>
        </p:txBody>
      </p:sp>
      <p:sp>
        <p:nvSpPr>
          <p:cNvPr id="49" name="Rectangle 32"/>
          <p:cNvSpPr>
            <a:spLocks noChangeArrowheads="1"/>
          </p:cNvSpPr>
          <p:nvPr/>
        </p:nvSpPr>
        <p:spPr bwMode="auto">
          <a:xfrm>
            <a:off x="2526594" y="1804866"/>
            <a:ext cx="3755435" cy="523220"/>
          </a:xfrm>
          <a:prstGeom prst="rect">
            <a:avLst/>
          </a:prstGeom>
          <a:noFill/>
          <a:ln w="9525">
            <a:noFill/>
            <a:miter lim="800000"/>
            <a:headEnd/>
            <a:tailEnd/>
          </a:ln>
        </p:spPr>
        <p:txBody>
          <a:bodyPr wrap="square">
            <a:spAutoFit/>
          </a:bodyPr>
          <a:lstStyle/>
          <a:p>
            <a:r>
              <a:rPr lang="en-US" sz="2800" b="1" dirty="0" err="1" smtClean="0">
                <a:solidFill>
                  <a:schemeClr val="bg1"/>
                </a:solidFill>
                <a:latin typeface="Times New Roman" pitchFamily="18" charset="0"/>
                <a:cs typeface="Times New Roman" pitchFamily="18" charset="0"/>
              </a:rPr>
              <a:t>Đặt</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Vấn</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Đề</a:t>
            </a:r>
            <a:endParaRPr lang="en-US" sz="2800" b="1" dirty="0">
              <a:latin typeface="Times New Roman" pitchFamily="18" charset="0"/>
              <a:cs typeface="Times New Roman" pitchFamily="18" charset="0"/>
            </a:endParaRPr>
          </a:p>
        </p:txBody>
      </p:sp>
      <p:sp>
        <p:nvSpPr>
          <p:cNvPr id="50" name="Rectangle 37"/>
          <p:cNvSpPr>
            <a:spLocks noChangeArrowheads="1"/>
          </p:cNvSpPr>
          <p:nvPr/>
        </p:nvSpPr>
        <p:spPr bwMode="auto">
          <a:xfrm>
            <a:off x="2448026" y="2705077"/>
            <a:ext cx="3779837" cy="523220"/>
          </a:xfrm>
          <a:prstGeom prst="rect">
            <a:avLst/>
          </a:prstGeom>
          <a:noFill/>
          <a:ln w="9525">
            <a:noFill/>
            <a:miter lim="800000"/>
            <a:headEnd/>
            <a:tailEnd/>
          </a:ln>
        </p:spPr>
        <p:txBody>
          <a:bodyPr>
            <a:spAutoFit/>
          </a:bodyPr>
          <a:lstStyle/>
          <a:p>
            <a:r>
              <a:rPr lang="en-US" sz="2800" b="1" dirty="0" smtClean="0">
                <a:solidFill>
                  <a:schemeClr val="bg1"/>
                </a:solidFill>
                <a:latin typeface="Times New Roman" pitchFamily="18" charset="0"/>
                <a:cs typeface="Times New Roman" pitchFamily="18" charset="0"/>
              </a:rPr>
              <a:t>Nội Dung Nghiên Cứu</a:t>
            </a:r>
            <a:endParaRPr lang="en-US" sz="2800" b="1" dirty="0">
              <a:latin typeface="Times New Roman" pitchFamily="18" charset="0"/>
              <a:cs typeface="Times New Roman" pitchFamily="18" charset="0"/>
            </a:endParaRPr>
          </a:p>
        </p:txBody>
      </p:sp>
      <p:sp>
        <p:nvSpPr>
          <p:cNvPr id="51" name="Rectangle 38"/>
          <p:cNvSpPr>
            <a:spLocks noChangeArrowheads="1"/>
          </p:cNvSpPr>
          <p:nvPr/>
        </p:nvSpPr>
        <p:spPr bwMode="auto">
          <a:xfrm>
            <a:off x="2431271" y="3541957"/>
            <a:ext cx="4502929"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Thực Nghiệm Và Đánh Giá</a:t>
            </a:r>
            <a:endParaRPr lang="en-US" sz="2800" b="1" dirty="0">
              <a:solidFill>
                <a:schemeClr val="bg1"/>
              </a:solidFill>
              <a:latin typeface="Times New Roman" pitchFamily="18" charset="0"/>
              <a:cs typeface="Times New Roman" pitchFamily="18" charset="0"/>
            </a:endParaRPr>
          </a:p>
        </p:txBody>
      </p:sp>
      <p:sp>
        <p:nvSpPr>
          <p:cNvPr id="52" name="Rectangle 39"/>
          <p:cNvSpPr>
            <a:spLocks noChangeArrowheads="1"/>
          </p:cNvSpPr>
          <p:nvPr/>
        </p:nvSpPr>
        <p:spPr bwMode="auto">
          <a:xfrm>
            <a:off x="2496114" y="4489794"/>
            <a:ext cx="5504886"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Kết Luận Và Hướng Phát Triển</a:t>
            </a:r>
            <a:endParaRPr lang="en-US" sz="2800" b="1" dirty="0">
              <a:solidFill>
                <a:schemeClr val="bg1"/>
              </a:solidFill>
              <a:latin typeface="Times New Roman" pitchFamily="18" charset="0"/>
              <a:cs typeface="Times New Roman" pitchFamily="18" charset="0"/>
            </a:endParaRPr>
          </a:p>
        </p:txBody>
      </p:sp>
      <p:sp>
        <p:nvSpPr>
          <p:cNvPr id="20" name="Oval 19"/>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a:latin typeface="Arial" panose="020B0604020202020204" pitchFamily="34" charset="0"/>
                <a:cs typeface="Arial" panose="020B0604020202020204" pitchFamily="34" charset="0"/>
              </a:rPr>
              <a:t>6</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7192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down)">
                                      <p:cBhvr>
                                        <p:cTn id="37" dur="500"/>
                                        <p:tgtEl>
                                          <p:spTgt spid="4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32" presetClass="emph" presetSubtype="0" fill="hold" grpId="1" nodeType="clickEffect">
                                  <p:stCondLst>
                                    <p:cond delay="0"/>
                                  </p:stCondLst>
                                  <p:childTnLst>
                                    <p:animRot by="120000">
                                      <p:cBhvr>
                                        <p:cTn id="56" dur="100" fill="hold">
                                          <p:stCondLst>
                                            <p:cond delay="0"/>
                                          </p:stCondLst>
                                        </p:cTn>
                                        <p:tgtEl>
                                          <p:spTgt spid="47"/>
                                        </p:tgtEl>
                                        <p:attrNameLst>
                                          <p:attrName>r</p:attrName>
                                        </p:attrNameLst>
                                      </p:cBhvr>
                                    </p:animRot>
                                    <p:animRot by="-240000">
                                      <p:cBhvr>
                                        <p:cTn id="57" dur="200" fill="hold">
                                          <p:stCondLst>
                                            <p:cond delay="200"/>
                                          </p:stCondLst>
                                        </p:cTn>
                                        <p:tgtEl>
                                          <p:spTgt spid="47"/>
                                        </p:tgtEl>
                                        <p:attrNameLst>
                                          <p:attrName>r</p:attrName>
                                        </p:attrNameLst>
                                      </p:cBhvr>
                                    </p:animRot>
                                    <p:animRot by="240000">
                                      <p:cBhvr>
                                        <p:cTn id="58" dur="200" fill="hold">
                                          <p:stCondLst>
                                            <p:cond delay="400"/>
                                          </p:stCondLst>
                                        </p:cTn>
                                        <p:tgtEl>
                                          <p:spTgt spid="47"/>
                                        </p:tgtEl>
                                        <p:attrNameLst>
                                          <p:attrName>r</p:attrName>
                                        </p:attrNameLst>
                                      </p:cBhvr>
                                    </p:animRot>
                                    <p:animRot by="-240000">
                                      <p:cBhvr>
                                        <p:cTn id="59" dur="200" fill="hold">
                                          <p:stCondLst>
                                            <p:cond delay="600"/>
                                          </p:stCondLst>
                                        </p:cTn>
                                        <p:tgtEl>
                                          <p:spTgt spid="47"/>
                                        </p:tgtEl>
                                        <p:attrNameLst>
                                          <p:attrName>r</p:attrName>
                                        </p:attrNameLst>
                                      </p:cBhvr>
                                    </p:animRot>
                                    <p:animRot by="120000">
                                      <p:cBhvr>
                                        <p:cTn id="60" dur="200" fill="hold">
                                          <p:stCondLst>
                                            <p:cond delay="800"/>
                                          </p:stCondLst>
                                        </p:cTn>
                                        <p:tgtEl>
                                          <p:spTgt spid="47"/>
                                        </p:tgtEl>
                                        <p:attrNameLst>
                                          <p:attrName>r</p:attrName>
                                        </p:attrNameLst>
                                      </p:cBhvr>
                                    </p:animRot>
                                  </p:childTnLst>
                                </p:cTn>
                              </p:par>
                              <p:par>
                                <p:cTn id="61" presetID="32" presetClass="emph" presetSubtype="0" fill="hold" grpId="1" nodeType="withEffect">
                                  <p:stCondLst>
                                    <p:cond delay="0"/>
                                  </p:stCondLst>
                                  <p:childTnLst>
                                    <p:animRot by="120000">
                                      <p:cBhvr>
                                        <p:cTn id="62" dur="100" fill="hold">
                                          <p:stCondLst>
                                            <p:cond delay="0"/>
                                          </p:stCondLst>
                                        </p:cTn>
                                        <p:tgtEl>
                                          <p:spTgt spid="51"/>
                                        </p:tgtEl>
                                        <p:attrNameLst>
                                          <p:attrName>r</p:attrName>
                                        </p:attrNameLst>
                                      </p:cBhvr>
                                    </p:animRot>
                                    <p:animRot by="-240000">
                                      <p:cBhvr>
                                        <p:cTn id="63" dur="200" fill="hold">
                                          <p:stCondLst>
                                            <p:cond delay="200"/>
                                          </p:stCondLst>
                                        </p:cTn>
                                        <p:tgtEl>
                                          <p:spTgt spid="51"/>
                                        </p:tgtEl>
                                        <p:attrNameLst>
                                          <p:attrName>r</p:attrName>
                                        </p:attrNameLst>
                                      </p:cBhvr>
                                    </p:animRot>
                                    <p:animRot by="240000">
                                      <p:cBhvr>
                                        <p:cTn id="64" dur="200" fill="hold">
                                          <p:stCondLst>
                                            <p:cond delay="400"/>
                                          </p:stCondLst>
                                        </p:cTn>
                                        <p:tgtEl>
                                          <p:spTgt spid="51"/>
                                        </p:tgtEl>
                                        <p:attrNameLst>
                                          <p:attrName>r</p:attrName>
                                        </p:attrNameLst>
                                      </p:cBhvr>
                                    </p:animRot>
                                    <p:animRot by="-240000">
                                      <p:cBhvr>
                                        <p:cTn id="65" dur="200" fill="hold">
                                          <p:stCondLst>
                                            <p:cond delay="600"/>
                                          </p:stCondLst>
                                        </p:cTn>
                                        <p:tgtEl>
                                          <p:spTgt spid="51"/>
                                        </p:tgtEl>
                                        <p:attrNameLst>
                                          <p:attrName>r</p:attrName>
                                        </p:attrNameLst>
                                      </p:cBhvr>
                                    </p:animRot>
                                    <p:animRot by="120000">
                                      <p:cBhvr>
                                        <p:cTn id="66" dur="200" fill="hold">
                                          <p:stCondLst>
                                            <p:cond delay="80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9" grpId="0" animBg="1"/>
      <p:bldP spid="40" grpId="0" animBg="1"/>
      <p:bldP spid="41" grpId="0" animBg="1"/>
      <p:bldP spid="42" grpId="0" animBg="1"/>
      <p:bldP spid="43" grpId="0" animBg="1"/>
      <p:bldP spid="45" grpId="0"/>
      <p:bldP spid="46" grpId="0"/>
      <p:bldP spid="47" grpId="0"/>
      <p:bldP spid="47" grpId="1"/>
      <p:bldP spid="48" grpId="0"/>
      <p:bldP spid="49" grpId="0"/>
      <p:bldP spid="50" grpId="0"/>
      <p:bldP spid="51" grpId="0"/>
      <p:bldP spid="51" grpId="1"/>
      <p:bldP spid="5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smtClean="0">
                <a:latin typeface="Arial" panose="020B0604020202020204" pitchFamily="34" charset="0"/>
                <a:cs typeface="Arial" panose="020B0604020202020204" pitchFamily="34" charset="0"/>
              </a:rPr>
              <a:t>10</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6473852"/>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19"/>
          <p:cNvSpPr txBox="1">
            <a:spLocks noChangeArrowheads="1"/>
          </p:cNvSpPr>
          <p:nvPr/>
        </p:nvSpPr>
        <p:spPr bwMode="auto">
          <a:xfrm>
            <a:off x="2677789" y="89748"/>
            <a:ext cx="58566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vi-VN" altLang="en-US" sz="3600" b="1" dirty="0" smtClean="0">
                <a:solidFill>
                  <a:srgbClr val="404040"/>
                </a:solidFill>
                <a:latin typeface="Arial" charset="0"/>
              </a:rPr>
              <a:t>Nội Dung Trình  Bày</a:t>
            </a:r>
            <a:endParaRPr lang="en-US" altLang="en-US" sz="3600" b="1" dirty="0">
              <a:solidFill>
                <a:srgbClr val="404040"/>
              </a:solidFill>
              <a:latin typeface="Arial" charset="0"/>
            </a:endParaRPr>
          </a:p>
        </p:txBody>
      </p:sp>
      <p:sp>
        <p:nvSpPr>
          <p:cNvPr id="33" name="Round Same Side Corner Rectangle 32"/>
          <p:cNvSpPr/>
          <p:nvPr/>
        </p:nvSpPr>
        <p:spPr>
          <a:xfrm rot="5400000">
            <a:off x="4695641" y="-561824"/>
            <a:ext cx="699337" cy="5166062"/>
          </a:xfrm>
          <a:prstGeom prst="round2SameRect">
            <a:avLst>
              <a:gd name="adj1" fmla="val 23321"/>
              <a:gd name="adj2" fmla="val 0"/>
            </a:avLst>
          </a:prstGeom>
          <a:solidFill>
            <a:srgbClr val="00B0F0"/>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4" name="Round Same Side Corner Rectangle 33"/>
          <p:cNvSpPr/>
          <p:nvPr/>
        </p:nvSpPr>
        <p:spPr>
          <a:xfrm rot="16200000" flipH="1">
            <a:off x="1554453" y="1518762"/>
            <a:ext cx="699335" cy="1004888"/>
          </a:xfrm>
          <a:prstGeom prst="round2SameRect">
            <a:avLst>
              <a:gd name="adj1" fmla="val 34679"/>
              <a:gd name="adj2" fmla="val 0"/>
            </a:avLst>
          </a:prstGeom>
          <a:solidFill>
            <a:srgbClr val="00B0F0"/>
          </a:soli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5" name="Round Same Side Corner Rectangle 34"/>
          <p:cNvSpPr/>
          <p:nvPr/>
        </p:nvSpPr>
        <p:spPr>
          <a:xfrm rot="5400000">
            <a:off x="4695285" y="325216"/>
            <a:ext cx="685798" cy="5180315"/>
          </a:xfrm>
          <a:prstGeom prst="round2SameRect">
            <a:avLst>
              <a:gd name="adj1" fmla="val 23321"/>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39" name="Round Same Side Corner Rectangle 38"/>
          <p:cNvSpPr/>
          <p:nvPr/>
        </p:nvSpPr>
        <p:spPr>
          <a:xfrm rot="16200000" flipH="1">
            <a:off x="1544002" y="2429191"/>
            <a:ext cx="707098" cy="1004888"/>
          </a:xfrm>
          <a:prstGeom prst="round2SameRect">
            <a:avLst>
              <a:gd name="adj1" fmla="val 34679"/>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40" name="Round Same Side Corner Rectangle 39"/>
          <p:cNvSpPr/>
          <p:nvPr/>
        </p:nvSpPr>
        <p:spPr>
          <a:xfrm rot="5400000">
            <a:off x="4683957" y="1241324"/>
            <a:ext cx="722701" cy="5166062"/>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 name="Round Same Side Corner Rectangle 40"/>
          <p:cNvSpPr/>
          <p:nvPr/>
        </p:nvSpPr>
        <p:spPr>
          <a:xfrm rot="16200000" flipH="1">
            <a:off x="1542771" y="3317586"/>
            <a:ext cx="722701"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2" name="Round Same Side Corner Rectangle 41"/>
          <p:cNvSpPr/>
          <p:nvPr/>
        </p:nvSpPr>
        <p:spPr>
          <a:xfrm rot="5400000">
            <a:off x="4713519" y="2190581"/>
            <a:ext cx="663575" cy="5166062"/>
          </a:xfrm>
          <a:prstGeom prst="round2SameRect">
            <a:avLst>
              <a:gd name="adj1" fmla="val 23321"/>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3" name="Round Same Side Corner Rectangle 42"/>
          <p:cNvSpPr/>
          <p:nvPr/>
        </p:nvSpPr>
        <p:spPr>
          <a:xfrm rot="16200000" flipH="1">
            <a:off x="1563396" y="4271168"/>
            <a:ext cx="663573" cy="1004888"/>
          </a:xfrm>
          <a:prstGeom prst="round2SameRect">
            <a:avLst>
              <a:gd name="adj1" fmla="val 34679"/>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5" name="TextBox 8"/>
          <p:cNvSpPr txBox="1">
            <a:spLocks noChangeArrowheads="1"/>
          </p:cNvSpPr>
          <p:nvPr/>
        </p:nvSpPr>
        <p:spPr bwMode="auto">
          <a:xfrm rot="10800000">
            <a:off x="1507904" y="1778817"/>
            <a:ext cx="380232"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a:t>
            </a:r>
            <a:endParaRPr lang="en-US" sz="2800" b="1" dirty="0">
              <a:solidFill>
                <a:schemeClr val="bg1"/>
              </a:solidFill>
              <a:latin typeface="Comic Sans MS" pitchFamily="66" charset="0"/>
            </a:endParaRPr>
          </a:p>
        </p:txBody>
      </p:sp>
      <p:sp>
        <p:nvSpPr>
          <p:cNvPr id="46" name="TextBox 33"/>
          <p:cNvSpPr txBox="1">
            <a:spLocks noChangeArrowheads="1"/>
          </p:cNvSpPr>
          <p:nvPr/>
        </p:nvSpPr>
        <p:spPr bwMode="auto">
          <a:xfrm rot="10800000">
            <a:off x="1457389" y="2650866"/>
            <a:ext cx="578928" cy="523220"/>
          </a:xfrm>
          <a:prstGeom prst="rect">
            <a:avLst/>
          </a:prstGeom>
          <a:noFill/>
          <a:ln w="9525">
            <a:noFill/>
            <a:miter lim="800000"/>
            <a:headEnd/>
            <a:tailEnd/>
          </a:ln>
        </p:spPr>
        <p:txBody>
          <a:bodyPr wrap="square" anchor="ctr">
            <a:spAutoFit/>
          </a:bodyPr>
          <a:lstStyle/>
          <a:p>
            <a:pPr algn="ctr"/>
            <a:r>
              <a:rPr lang="en-US" sz="2800" b="1" dirty="0" smtClean="0">
                <a:solidFill>
                  <a:schemeClr val="bg1"/>
                </a:solidFill>
                <a:latin typeface="Comic Sans MS" pitchFamily="66" charset="0"/>
              </a:rPr>
              <a:t>II</a:t>
            </a:r>
            <a:endParaRPr lang="en-US" sz="2800" b="1" dirty="0">
              <a:solidFill>
                <a:schemeClr val="bg1"/>
              </a:solidFill>
              <a:latin typeface="Comic Sans MS" pitchFamily="66" charset="0"/>
            </a:endParaRPr>
          </a:p>
        </p:txBody>
      </p:sp>
      <p:sp>
        <p:nvSpPr>
          <p:cNvPr id="47" name="TextBox 34"/>
          <p:cNvSpPr txBox="1">
            <a:spLocks noChangeArrowheads="1"/>
          </p:cNvSpPr>
          <p:nvPr/>
        </p:nvSpPr>
        <p:spPr bwMode="auto">
          <a:xfrm rot="10800000">
            <a:off x="1460300" y="3541957"/>
            <a:ext cx="77136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III</a:t>
            </a:r>
            <a:endParaRPr lang="en-US" sz="2800" b="1" dirty="0">
              <a:solidFill>
                <a:schemeClr val="bg1"/>
              </a:solidFill>
              <a:latin typeface="Comic Sans MS" pitchFamily="66" charset="0"/>
            </a:endParaRPr>
          </a:p>
        </p:txBody>
      </p:sp>
      <p:sp>
        <p:nvSpPr>
          <p:cNvPr id="48" name="TextBox 35"/>
          <p:cNvSpPr txBox="1">
            <a:spLocks noChangeArrowheads="1"/>
          </p:cNvSpPr>
          <p:nvPr/>
        </p:nvSpPr>
        <p:spPr bwMode="auto">
          <a:xfrm>
            <a:off x="1451039" y="4477794"/>
            <a:ext cx="62228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IV</a:t>
            </a:r>
            <a:endParaRPr lang="en-US" sz="2800" b="1" dirty="0">
              <a:solidFill>
                <a:schemeClr val="bg1"/>
              </a:solidFill>
              <a:latin typeface="Comic Sans MS" pitchFamily="66" charset="0"/>
            </a:endParaRPr>
          </a:p>
        </p:txBody>
      </p:sp>
      <p:sp>
        <p:nvSpPr>
          <p:cNvPr id="49" name="Rectangle 32"/>
          <p:cNvSpPr>
            <a:spLocks noChangeArrowheads="1"/>
          </p:cNvSpPr>
          <p:nvPr/>
        </p:nvSpPr>
        <p:spPr bwMode="auto">
          <a:xfrm>
            <a:off x="2526594" y="1804866"/>
            <a:ext cx="3755435"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Giới Thiệu Tổng Quan</a:t>
            </a:r>
            <a:endParaRPr lang="en-US" sz="2800" b="1" dirty="0">
              <a:latin typeface="Times New Roman" pitchFamily="18" charset="0"/>
              <a:cs typeface="Times New Roman" pitchFamily="18" charset="0"/>
            </a:endParaRPr>
          </a:p>
        </p:txBody>
      </p:sp>
      <p:sp>
        <p:nvSpPr>
          <p:cNvPr id="50" name="Rectangle 37"/>
          <p:cNvSpPr>
            <a:spLocks noChangeArrowheads="1"/>
          </p:cNvSpPr>
          <p:nvPr/>
        </p:nvSpPr>
        <p:spPr bwMode="auto">
          <a:xfrm>
            <a:off x="2448026" y="2705077"/>
            <a:ext cx="5180312"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Nội Dung Nghiên Cứu</a:t>
            </a:r>
            <a:endParaRPr lang="en-US" sz="2800" b="1" dirty="0">
              <a:latin typeface="Times New Roman" pitchFamily="18" charset="0"/>
              <a:cs typeface="Times New Roman" pitchFamily="18" charset="0"/>
            </a:endParaRPr>
          </a:p>
        </p:txBody>
      </p:sp>
      <p:sp>
        <p:nvSpPr>
          <p:cNvPr id="51" name="Rectangle 38"/>
          <p:cNvSpPr>
            <a:spLocks noChangeArrowheads="1"/>
          </p:cNvSpPr>
          <p:nvPr/>
        </p:nvSpPr>
        <p:spPr bwMode="auto">
          <a:xfrm>
            <a:off x="2431271" y="3541957"/>
            <a:ext cx="4502929"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Thực Nghiệm Và Đánh Giá</a:t>
            </a:r>
            <a:endParaRPr lang="en-US" sz="2800" b="1" dirty="0">
              <a:solidFill>
                <a:schemeClr val="bg1"/>
              </a:solidFill>
              <a:latin typeface="Times New Roman" pitchFamily="18" charset="0"/>
              <a:cs typeface="Times New Roman" pitchFamily="18" charset="0"/>
            </a:endParaRPr>
          </a:p>
        </p:txBody>
      </p:sp>
      <p:sp>
        <p:nvSpPr>
          <p:cNvPr id="52" name="Rectangle 39"/>
          <p:cNvSpPr>
            <a:spLocks noChangeArrowheads="1"/>
          </p:cNvSpPr>
          <p:nvPr/>
        </p:nvSpPr>
        <p:spPr bwMode="auto">
          <a:xfrm>
            <a:off x="2496114" y="4489794"/>
            <a:ext cx="5132228"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Kết Luận Và Hướng Phát Triển</a:t>
            </a:r>
            <a:endParaRPr lang="en-US" sz="2800" b="1" dirty="0">
              <a:solidFill>
                <a:schemeClr val="bg1"/>
              </a:solidFill>
              <a:latin typeface="Times New Roman" pitchFamily="18" charset="0"/>
              <a:cs typeface="Times New Roman" pitchFamily="18" charset="0"/>
            </a:endParaRPr>
          </a:p>
        </p:txBody>
      </p:sp>
      <p:sp>
        <p:nvSpPr>
          <p:cNvPr id="53" name="Oval 52"/>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1</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33308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down)">
                                      <p:cBhvr>
                                        <p:cTn id="37" dur="500"/>
                                        <p:tgtEl>
                                          <p:spTgt spid="4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32" presetClass="emph" presetSubtype="0" fill="hold" grpId="1" nodeType="clickEffect">
                                  <p:stCondLst>
                                    <p:cond delay="0"/>
                                  </p:stCondLst>
                                  <p:childTnLst>
                                    <p:animRot by="120000">
                                      <p:cBhvr>
                                        <p:cTn id="56" dur="100" fill="hold">
                                          <p:stCondLst>
                                            <p:cond delay="0"/>
                                          </p:stCondLst>
                                        </p:cTn>
                                        <p:tgtEl>
                                          <p:spTgt spid="33"/>
                                        </p:tgtEl>
                                        <p:attrNameLst>
                                          <p:attrName>r</p:attrName>
                                        </p:attrNameLst>
                                      </p:cBhvr>
                                    </p:animRot>
                                    <p:animRot by="-240000">
                                      <p:cBhvr>
                                        <p:cTn id="57" dur="200" fill="hold">
                                          <p:stCondLst>
                                            <p:cond delay="200"/>
                                          </p:stCondLst>
                                        </p:cTn>
                                        <p:tgtEl>
                                          <p:spTgt spid="33"/>
                                        </p:tgtEl>
                                        <p:attrNameLst>
                                          <p:attrName>r</p:attrName>
                                        </p:attrNameLst>
                                      </p:cBhvr>
                                    </p:animRot>
                                    <p:animRot by="240000">
                                      <p:cBhvr>
                                        <p:cTn id="58" dur="200" fill="hold">
                                          <p:stCondLst>
                                            <p:cond delay="400"/>
                                          </p:stCondLst>
                                        </p:cTn>
                                        <p:tgtEl>
                                          <p:spTgt spid="33"/>
                                        </p:tgtEl>
                                        <p:attrNameLst>
                                          <p:attrName>r</p:attrName>
                                        </p:attrNameLst>
                                      </p:cBhvr>
                                    </p:animRot>
                                    <p:animRot by="-240000">
                                      <p:cBhvr>
                                        <p:cTn id="59" dur="200" fill="hold">
                                          <p:stCondLst>
                                            <p:cond delay="600"/>
                                          </p:stCondLst>
                                        </p:cTn>
                                        <p:tgtEl>
                                          <p:spTgt spid="33"/>
                                        </p:tgtEl>
                                        <p:attrNameLst>
                                          <p:attrName>r</p:attrName>
                                        </p:attrNameLst>
                                      </p:cBhvr>
                                    </p:animRot>
                                    <p:animRot by="120000">
                                      <p:cBhvr>
                                        <p:cTn id="60" dur="200" fill="hold">
                                          <p:stCondLst>
                                            <p:cond delay="800"/>
                                          </p:stCondLst>
                                        </p:cTn>
                                        <p:tgtEl>
                                          <p:spTgt spid="33"/>
                                        </p:tgtEl>
                                        <p:attrNameLst>
                                          <p:attrName>r</p:attrName>
                                        </p:attrNameLst>
                                      </p:cBhvr>
                                    </p:animRot>
                                  </p:childTnLst>
                                </p:cTn>
                              </p:par>
                              <p:par>
                                <p:cTn id="61" presetID="32" presetClass="emph" presetSubtype="0" fill="hold" grpId="1" nodeType="withEffect">
                                  <p:stCondLst>
                                    <p:cond delay="0"/>
                                  </p:stCondLst>
                                  <p:childTnLst>
                                    <p:animRot by="120000">
                                      <p:cBhvr>
                                        <p:cTn id="62" dur="100" fill="hold">
                                          <p:stCondLst>
                                            <p:cond delay="0"/>
                                          </p:stCondLst>
                                        </p:cTn>
                                        <p:tgtEl>
                                          <p:spTgt spid="34"/>
                                        </p:tgtEl>
                                        <p:attrNameLst>
                                          <p:attrName>r</p:attrName>
                                        </p:attrNameLst>
                                      </p:cBhvr>
                                    </p:animRot>
                                    <p:animRot by="-240000">
                                      <p:cBhvr>
                                        <p:cTn id="63" dur="200" fill="hold">
                                          <p:stCondLst>
                                            <p:cond delay="200"/>
                                          </p:stCondLst>
                                        </p:cTn>
                                        <p:tgtEl>
                                          <p:spTgt spid="34"/>
                                        </p:tgtEl>
                                        <p:attrNameLst>
                                          <p:attrName>r</p:attrName>
                                        </p:attrNameLst>
                                      </p:cBhvr>
                                    </p:animRot>
                                    <p:animRot by="240000">
                                      <p:cBhvr>
                                        <p:cTn id="64" dur="200" fill="hold">
                                          <p:stCondLst>
                                            <p:cond delay="400"/>
                                          </p:stCondLst>
                                        </p:cTn>
                                        <p:tgtEl>
                                          <p:spTgt spid="34"/>
                                        </p:tgtEl>
                                        <p:attrNameLst>
                                          <p:attrName>r</p:attrName>
                                        </p:attrNameLst>
                                      </p:cBhvr>
                                    </p:animRot>
                                    <p:animRot by="-240000">
                                      <p:cBhvr>
                                        <p:cTn id="65" dur="200" fill="hold">
                                          <p:stCondLst>
                                            <p:cond delay="600"/>
                                          </p:stCondLst>
                                        </p:cTn>
                                        <p:tgtEl>
                                          <p:spTgt spid="34"/>
                                        </p:tgtEl>
                                        <p:attrNameLst>
                                          <p:attrName>r</p:attrName>
                                        </p:attrNameLst>
                                      </p:cBhvr>
                                    </p:animRot>
                                    <p:animRot by="120000">
                                      <p:cBhvr>
                                        <p:cTn id="66" dur="200" fill="hold">
                                          <p:stCondLst>
                                            <p:cond delay="800"/>
                                          </p:stCondLst>
                                        </p:cTn>
                                        <p:tgtEl>
                                          <p:spTgt spid="34"/>
                                        </p:tgtEl>
                                        <p:attrNameLst>
                                          <p:attrName>r</p:attrName>
                                        </p:attrNameLst>
                                      </p:cBhvr>
                                    </p:animRot>
                                  </p:childTnLst>
                                </p:cTn>
                              </p:par>
                              <p:par>
                                <p:cTn id="67" presetID="32" presetClass="emph" presetSubtype="0" fill="hold" grpId="1" nodeType="withEffect">
                                  <p:stCondLst>
                                    <p:cond delay="0"/>
                                  </p:stCondLst>
                                  <p:childTnLst>
                                    <p:animRot by="120000">
                                      <p:cBhvr>
                                        <p:cTn id="68" dur="100" fill="hold">
                                          <p:stCondLst>
                                            <p:cond delay="0"/>
                                          </p:stCondLst>
                                        </p:cTn>
                                        <p:tgtEl>
                                          <p:spTgt spid="45"/>
                                        </p:tgtEl>
                                        <p:attrNameLst>
                                          <p:attrName>r</p:attrName>
                                        </p:attrNameLst>
                                      </p:cBhvr>
                                    </p:animRot>
                                    <p:animRot by="-240000">
                                      <p:cBhvr>
                                        <p:cTn id="69" dur="200" fill="hold">
                                          <p:stCondLst>
                                            <p:cond delay="200"/>
                                          </p:stCondLst>
                                        </p:cTn>
                                        <p:tgtEl>
                                          <p:spTgt spid="45"/>
                                        </p:tgtEl>
                                        <p:attrNameLst>
                                          <p:attrName>r</p:attrName>
                                        </p:attrNameLst>
                                      </p:cBhvr>
                                    </p:animRot>
                                    <p:animRot by="240000">
                                      <p:cBhvr>
                                        <p:cTn id="70" dur="200" fill="hold">
                                          <p:stCondLst>
                                            <p:cond delay="400"/>
                                          </p:stCondLst>
                                        </p:cTn>
                                        <p:tgtEl>
                                          <p:spTgt spid="45"/>
                                        </p:tgtEl>
                                        <p:attrNameLst>
                                          <p:attrName>r</p:attrName>
                                        </p:attrNameLst>
                                      </p:cBhvr>
                                    </p:animRot>
                                    <p:animRot by="-240000">
                                      <p:cBhvr>
                                        <p:cTn id="71" dur="200" fill="hold">
                                          <p:stCondLst>
                                            <p:cond delay="600"/>
                                          </p:stCondLst>
                                        </p:cTn>
                                        <p:tgtEl>
                                          <p:spTgt spid="45"/>
                                        </p:tgtEl>
                                        <p:attrNameLst>
                                          <p:attrName>r</p:attrName>
                                        </p:attrNameLst>
                                      </p:cBhvr>
                                    </p:animRot>
                                    <p:animRot by="120000">
                                      <p:cBhvr>
                                        <p:cTn id="72" dur="200" fill="hold">
                                          <p:stCondLst>
                                            <p:cond delay="800"/>
                                          </p:stCondLst>
                                        </p:cTn>
                                        <p:tgtEl>
                                          <p:spTgt spid="45"/>
                                        </p:tgtEl>
                                        <p:attrNameLst>
                                          <p:attrName>r</p:attrName>
                                        </p:attrNameLst>
                                      </p:cBhvr>
                                    </p:animRot>
                                  </p:childTnLst>
                                </p:cTn>
                              </p:par>
                              <p:par>
                                <p:cTn id="73" presetID="32" presetClass="emph" presetSubtype="0" fill="hold" grpId="1" nodeType="withEffect">
                                  <p:stCondLst>
                                    <p:cond delay="0"/>
                                  </p:stCondLst>
                                  <p:childTnLst>
                                    <p:animRot by="120000">
                                      <p:cBhvr>
                                        <p:cTn id="74" dur="100" fill="hold">
                                          <p:stCondLst>
                                            <p:cond delay="0"/>
                                          </p:stCondLst>
                                        </p:cTn>
                                        <p:tgtEl>
                                          <p:spTgt spid="49"/>
                                        </p:tgtEl>
                                        <p:attrNameLst>
                                          <p:attrName>r</p:attrName>
                                        </p:attrNameLst>
                                      </p:cBhvr>
                                    </p:animRot>
                                    <p:animRot by="-240000">
                                      <p:cBhvr>
                                        <p:cTn id="75" dur="200" fill="hold">
                                          <p:stCondLst>
                                            <p:cond delay="200"/>
                                          </p:stCondLst>
                                        </p:cTn>
                                        <p:tgtEl>
                                          <p:spTgt spid="49"/>
                                        </p:tgtEl>
                                        <p:attrNameLst>
                                          <p:attrName>r</p:attrName>
                                        </p:attrNameLst>
                                      </p:cBhvr>
                                    </p:animRot>
                                    <p:animRot by="240000">
                                      <p:cBhvr>
                                        <p:cTn id="76" dur="200" fill="hold">
                                          <p:stCondLst>
                                            <p:cond delay="400"/>
                                          </p:stCondLst>
                                        </p:cTn>
                                        <p:tgtEl>
                                          <p:spTgt spid="49"/>
                                        </p:tgtEl>
                                        <p:attrNameLst>
                                          <p:attrName>r</p:attrName>
                                        </p:attrNameLst>
                                      </p:cBhvr>
                                    </p:animRot>
                                    <p:animRot by="-240000">
                                      <p:cBhvr>
                                        <p:cTn id="77" dur="200" fill="hold">
                                          <p:stCondLst>
                                            <p:cond delay="600"/>
                                          </p:stCondLst>
                                        </p:cTn>
                                        <p:tgtEl>
                                          <p:spTgt spid="49"/>
                                        </p:tgtEl>
                                        <p:attrNameLst>
                                          <p:attrName>r</p:attrName>
                                        </p:attrNameLst>
                                      </p:cBhvr>
                                    </p:animRot>
                                    <p:animRot by="120000">
                                      <p:cBhvr>
                                        <p:cTn id="78" dur="200" fill="hold">
                                          <p:stCondLst>
                                            <p:cond delay="80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4" grpId="0" animBg="1"/>
      <p:bldP spid="34" grpId="1" animBg="1"/>
      <p:bldP spid="35" grpId="0" animBg="1"/>
      <p:bldP spid="39" grpId="0" animBg="1"/>
      <p:bldP spid="40" grpId="0" animBg="1"/>
      <p:bldP spid="41" grpId="0" animBg="1"/>
      <p:bldP spid="42" grpId="0" animBg="1"/>
      <p:bldP spid="43" grpId="0" animBg="1"/>
      <p:bldP spid="45" grpId="0"/>
      <p:bldP spid="45" grpId="1"/>
      <p:bldP spid="46" grpId="0"/>
      <p:bldP spid="47" grpId="0"/>
      <p:bldP spid="48" grpId="0"/>
      <p:bldP spid="49" grpId="0"/>
      <p:bldP spid="49" grpId="1"/>
      <p:bldP spid="50" grpId="0"/>
      <p:bldP spid="51" grpId="0"/>
      <p:bldP spid="5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19"/>
          <p:cNvSpPr txBox="1">
            <a:spLocks noChangeArrowheads="1"/>
          </p:cNvSpPr>
          <p:nvPr/>
        </p:nvSpPr>
        <p:spPr bwMode="auto">
          <a:xfrm>
            <a:off x="2677789" y="89748"/>
            <a:ext cx="58566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vi-VN" altLang="en-US" sz="3600" b="1" dirty="0" smtClean="0">
                <a:solidFill>
                  <a:srgbClr val="404040"/>
                </a:solidFill>
                <a:latin typeface="Arial" charset="0"/>
              </a:rPr>
              <a:t>Nội Dung Trình  Bày</a:t>
            </a:r>
            <a:endParaRPr lang="en-US" altLang="en-US" sz="3600" b="1" dirty="0">
              <a:solidFill>
                <a:srgbClr val="404040"/>
              </a:solidFill>
              <a:latin typeface="Arial" charset="0"/>
            </a:endParaRPr>
          </a:p>
        </p:txBody>
      </p:sp>
      <p:sp>
        <p:nvSpPr>
          <p:cNvPr id="33" name="Round Same Side Corner Rectangle 32"/>
          <p:cNvSpPr/>
          <p:nvPr/>
        </p:nvSpPr>
        <p:spPr>
          <a:xfrm rot="5400000">
            <a:off x="4695641" y="-561824"/>
            <a:ext cx="699337" cy="5166062"/>
          </a:xfrm>
          <a:prstGeom prst="round2SameRect">
            <a:avLst>
              <a:gd name="adj1" fmla="val 23321"/>
              <a:gd name="adj2" fmla="val 0"/>
            </a:avLst>
          </a:prstGeom>
          <a:solidFill>
            <a:srgbClr val="00B0F0"/>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Round Same Side Corner Rectangle 33"/>
          <p:cNvSpPr/>
          <p:nvPr/>
        </p:nvSpPr>
        <p:spPr>
          <a:xfrm rot="16200000" flipH="1">
            <a:off x="1554453" y="1518762"/>
            <a:ext cx="699335" cy="1004888"/>
          </a:xfrm>
          <a:prstGeom prst="round2SameRect">
            <a:avLst>
              <a:gd name="adj1" fmla="val 34679"/>
              <a:gd name="adj2" fmla="val 0"/>
            </a:avLst>
          </a:prstGeom>
          <a:solidFill>
            <a:srgbClr val="00B0F0"/>
          </a:soli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ound Same Side Corner Rectangle 34"/>
          <p:cNvSpPr/>
          <p:nvPr/>
        </p:nvSpPr>
        <p:spPr>
          <a:xfrm rot="5400000">
            <a:off x="4695285" y="325216"/>
            <a:ext cx="685798" cy="5180315"/>
          </a:xfrm>
          <a:prstGeom prst="round2SameRect">
            <a:avLst>
              <a:gd name="adj1" fmla="val 23321"/>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a:p>
        </p:txBody>
      </p:sp>
      <p:sp>
        <p:nvSpPr>
          <p:cNvPr id="39" name="Round Same Side Corner Rectangle 38"/>
          <p:cNvSpPr/>
          <p:nvPr/>
        </p:nvSpPr>
        <p:spPr>
          <a:xfrm rot="16200000" flipH="1">
            <a:off x="1544002" y="2429191"/>
            <a:ext cx="707098" cy="1004888"/>
          </a:xfrm>
          <a:prstGeom prst="round2SameRect">
            <a:avLst>
              <a:gd name="adj1" fmla="val 34679"/>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a:p>
        </p:txBody>
      </p:sp>
      <p:sp>
        <p:nvSpPr>
          <p:cNvPr id="40" name="Round Same Side Corner Rectangle 39"/>
          <p:cNvSpPr/>
          <p:nvPr/>
        </p:nvSpPr>
        <p:spPr>
          <a:xfrm rot="5400000">
            <a:off x="4683957" y="1241324"/>
            <a:ext cx="722701" cy="5166062"/>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 name="Round Same Side Corner Rectangle 40"/>
          <p:cNvSpPr/>
          <p:nvPr/>
        </p:nvSpPr>
        <p:spPr>
          <a:xfrm rot="16200000" flipH="1">
            <a:off x="1542771" y="3317586"/>
            <a:ext cx="722701"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ound Same Side Corner Rectangle 41"/>
          <p:cNvSpPr/>
          <p:nvPr/>
        </p:nvSpPr>
        <p:spPr>
          <a:xfrm rot="5400000">
            <a:off x="4713519" y="2190581"/>
            <a:ext cx="663575" cy="5166062"/>
          </a:xfrm>
          <a:prstGeom prst="round2SameRect">
            <a:avLst>
              <a:gd name="adj1" fmla="val 23321"/>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a:p>
        </p:txBody>
      </p:sp>
      <p:sp>
        <p:nvSpPr>
          <p:cNvPr id="43" name="Round Same Side Corner Rectangle 42"/>
          <p:cNvSpPr/>
          <p:nvPr/>
        </p:nvSpPr>
        <p:spPr>
          <a:xfrm rot="16200000" flipH="1">
            <a:off x="1563396" y="4271168"/>
            <a:ext cx="663573" cy="1004888"/>
          </a:xfrm>
          <a:prstGeom prst="round2SameRect">
            <a:avLst>
              <a:gd name="adj1" fmla="val 34679"/>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a:p>
        </p:txBody>
      </p:sp>
      <p:sp>
        <p:nvSpPr>
          <p:cNvPr id="45" name="TextBox 8"/>
          <p:cNvSpPr txBox="1">
            <a:spLocks noChangeArrowheads="1"/>
          </p:cNvSpPr>
          <p:nvPr/>
        </p:nvSpPr>
        <p:spPr bwMode="auto">
          <a:xfrm rot="10800000">
            <a:off x="1507904" y="1778817"/>
            <a:ext cx="380232"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a:t>
            </a:r>
            <a:endParaRPr lang="en-US" sz="2800" b="1" dirty="0">
              <a:solidFill>
                <a:schemeClr val="bg1"/>
              </a:solidFill>
              <a:latin typeface="Comic Sans MS" pitchFamily="66" charset="0"/>
            </a:endParaRPr>
          </a:p>
        </p:txBody>
      </p:sp>
      <p:sp>
        <p:nvSpPr>
          <p:cNvPr id="46" name="TextBox 33"/>
          <p:cNvSpPr txBox="1">
            <a:spLocks noChangeArrowheads="1"/>
          </p:cNvSpPr>
          <p:nvPr/>
        </p:nvSpPr>
        <p:spPr bwMode="auto">
          <a:xfrm rot="10800000">
            <a:off x="1457389" y="2650866"/>
            <a:ext cx="578928" cy="523220"/>
          </a:xfrm>
          <a:prstGeom prst="rect">
            <a:avLst/>
          </a:prstGeom>
          <a:noFill/>
          <a:ln w="9525">
            <a:noFill/>
            <a:miter lim="800000"/>
            <a:headEnd/>
            <a:tailEnd/>
          </a:ln>
        </p:spPr>
        <p:txBody>
          <a:bodyPr wrap="square" anchor="ctr">
            <a:spAutoFit/>
          </a:bodyPr>
          <a:lstStyle/>
          <a:p>
            <a:pPr algn="ctr"/>
            <a:r>
              <a:rPr lang="en-US" sz="2800" b="1" dirty="0" smtClean="0">
                <a:solidFill>
                  <a:schemeClr val="bg1"/>
                </a:solidFill>
                <a:latin typeface="Comic Sans MS" pitchFamily="66" charset="0"/>
              </a:rPr>
              <a:t>II</a:t>
            </a:r>
            <a:endParaRPr lang="en-US" sz="2800" b="1" dirty="0">
              <a:solidFill>
                <a:schemeClr val="bg1"/>
              </a:solidFill>
              <a:latin typeface="Comic Sans MS" pitchFamily="66" charset="0"/>
            </a:endParaRPr>
          </a:p>
        </p:txBody>
      </p:sp>
      <p:sp>
        <p:nvSpPr>
          <p:cNvPr id="47" name="TextBox 34"/>
          <p:cNvSpPr txBox="1">
            <a:spLocks noChangeArrowheads="1"/>
          </p:cNvSpPr>
          <p:nvPr/>
        </p:nvSpPr>
        <p:spPr bwMode="auto">
          <a:xfrm rot="10800000">
            <a:off x="1460300" y="3541957"/>
            <a:ext cx="77136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III</a:t>
            </a:r>
            <a:endParaRPr lang="en-US" sz="2800" b="1" dirty="0">
              <a:solidFill>
                <a:schemeClr val="bg1"/>
              </a:solidFill>
              <a:latin typeface="Comic Sans MS" pitchFamily="66" charset="0"/>
            </a:endParaRPr>
          </a:p>
        </p:txBody>
      </p:sp>
      <p:sp>
        <p:nvSpPr>
          <p:cNvPr id="48" name="TextBox 35"/>
          <p:cNvSpPr txBox="1">
            <a:spLocks noChangeArrowheads="1"/>
          </p:cNvSpPr>
          <p:nvPr/>
        </p:nvSpPr>
        <p:spPr bwMode="auto">
          <a:xfrm>
            <a:off x="1451039" y="4477794"/>
            <a:ext cx="62228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IV</a:t>
            </a:r>
            <a:endParaRPr lang="en-US" sz="2800" b="1" dirty="0">
              <a:solidFill>
                <a:schemeClr val="bg1"/>
              </a:solidFill>
              <a:latin typeface="Comic Sans MS" pitchFamily="66" charset="0"/>
            </a:endParaRPr>
          </a:p>
        </p:txBody>
      </p:sp>
      <p:sp>
        <p:nvSpPr>
          <p:cNvPr id="49" name="Rectangle 32"/>
          <p:cNvSpPr>
            <a:spLocks noChangeArrowheads="1"/>
          </p:cNvSpPr>
          <p:nvPr/>
        </p:nvSpPr>
        <p:spPr bwMode="auto">
          <a:xfrm>
            <a:off x="2526594" y="1804866"/>
            <a:ext cx="3755435" cy="523220"/>
          </a:xfrm>
          <a:prstGeom prst="rect">
            <a:avLst/>
          </a:prstGeom>
          <a:noFill/>
          <a:ln w="9525">
            <a:noFill/>
            <a:miter lim="800000"/>
            <a:headEnd/>
            <a:tailEnd/>
          </a:ln>
        </p:spPr>
        <p:txBody>
          <a:bodyPr wrap="square">
            <a:spAutoFit/>
          </a:bodyPr>
          <a:lstStyle/>
          <a:p>
            <a:r>
              <a:rPr lang="en-US" sz="2800" b="1" dirty="0" err="1" smtClean="0">
                <a:solidFill>
                  <a:schemeClr val="bg1"/>
                </a:solidFill>
                <a:latin typeface="Times New Roman" pitchFamily="18" charset="0"/>
                <a:cs typeface="Times New Roman" pitchFamily="18" charset="0"/>
              </a:rPr>
              <a:t>Đặt</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Vấn</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Đề</a:t>
            </a:r>
            <a:endParaRPr lang="en-US" sz="2800" b="1" dirty="0">
              <a:latin typeface="Times New Roman" pitchFamily="18" charset="0"/>
              <a:cs typeface="Times New Roman" pitchFamily="18" charset="0"/>
            </a:endParaRPr>
          </a:p>
        </p:txBody>
      </p:sp>
      <p:sp>
        <p:nvSpPr>
          <p:cNvPr id="50" name="Rectangle 37"/>
          <p:cNvSpPr>
            <a:spLocks noChangeArrowheads="1"/>
          </p:cNvSpPr>
          <p:nvPr/>
        </p:nvSpPr>
        <p:spPr bwMode="auto">
          <a:xfrm>
            <a:off x="2448026" y="2705077"/>
            <a:ext cx="3779837" cy="523220"/>
          </a:xfrm>
          <a:prstGeom prst="rect">
            <a:avLst/>
          </a:prstGeom>
          <a:noFill/>
          <a:ln w="9525">
            <a:noFill/>
            <a:miter lim="800000"/>
            <a:headEnd/>
            <a:tailEnd/>
          </a:ln>
        </p:spPr>
        <p:txBody>
          <a:bodyPr>
            <a:spAutoFit/>
          </a:bodyPr>
          <a:lstStyle/>
          <a:p>
            <a:r>
              <a:rPr lang="en-US" sz="2800" b="1" dirty="0" smtClean="0">
                <a:solidFill>
                  <a:schemeClr val="bg1"/>
                </a:solidFill>
                <a:latin typeface="Times New Roman" pitchFamily="18" charset="0"/>
                <a:cs typeface="Times New Roman" pitchFamily="18" charset="0"/>
              </a:rPr>
              <a:t>Nội Dung Nghiên Cứu</a:t>
            </a:r>
            <a:endParaRPr lang="en-US" sz="2800" b="1" dirty="0">
              <a:latin typeface="Times New Roman" pitchFamily="18" charset="0"/>
              <a:cs typeface="Times New Roman" pitchFamily="18" charset="0"/>
            </a:endParaRPr>
          </a:p>
        </p:txBody>
      </p:sp>
      <p:sp>
        <p:nvSpPr>
          <p:cNvPr id="51" name="Rectangle 38"/>
          <p:cNvSpPr>
            <a:spLocks noChangeArrowheads="1"/>
          </p:cNvSpPr>
          <p:nvPr/>
        </p:nvSpPr>
        <p:spPr bwMode="auto">
          <a:xfrm>
            <a:off x="2431271" y="3541957"/>
            <a:ext cx="4502929"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Thực Nghiệm Và Đánh Giá</a:t>
            </a:r>
            <a:endParaRPr lang="en-US" sz="2800" b="1" dirty="0">
              <a:solidFill>
                <a:schemeClr val="bg1"/>
              </a:solidFill>
              <a:latin typeface="Times New Roman" pitchFamily="18" charset="0"/>
              <a:cs typeface="Times New Roman" pitchFamily="18" charset="0"/>
            </a:endParaRPr>
          </a:p>
        </p:txBody>
      </p:sp>
      <p:sp>
        <p:nvSpPr>
          <p:cNvPr id="52" name="Rectangle 39"/>
          <p:cNvSpPr>
            <a:spLocks noChangeArrowheads="1"/>
          </p:cNvSpPr>
          <p:nvPr/>
        </p:nvSpPr>
        <p:spPr bwMode="auto">
          <a:xfrm>
            <a:off x="2496114" y="4489794"/>
            <a:ext cx="5504886"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Kết Luận Và Hướng Phát Triển</a:t>
            </a:r>
            <a:endParaRPr lang="en-US" sz="2800" b="1" dirty="0">
              <a:solidFill>
                <a:schemeClr val="bg1"/>
              </a:solidFill>
              <a:latin typeface="Times New Roman" pitchFamily="18" charset="0"/>
              <a:cs typeface="Times New Roman" pitchFamily="18" charset="0"/>
            </a:endParaRPr>
          </a:p>
        </p:txBody>
      </p:sp>
      <p:sp>
        <p:nvSpPr>
          <p:cNvPr id="20" name="Oval 19"/>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a:latin typeface="Arial" panose="020B0604020202020204" pitchFamily="34" charset="0"/>
                <a:cs typeface="Arial" panose="020B0604020202020204" pitchFamily="34" charset="0"/>
              </a:rPr>
              <a:t>6</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18247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down)">
                                      <p:cBhvr>
                                        <p:cTn id="37" dur="500"/>
                                        <p:tgtEl>
                                          <p:spTgt spid="4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32" presetClass="emph" presetSubtype="0" fill="hold" grpId="1" nodeType="clickEffect">
                                  <p:stCondLst>
                                    <p:cond delay="0"/>
                                  </p:stCondLst>
                                  <p:childTnLst>
                                    <p:animRot by="120000">
                                      <p:cBhvr>
                                        <p:cTn id="56" dur="100" fill="hold">
                                          <p:stCondLst>
                                            <p:cond delay="0"/>
                                          </p:stCondLst>
                                        </p:cTn>
                                        <p:tgtEl>
                                          <p:spTgt spid="48"/>
                                        </p:tgtEl>
                                        <p:attrNameLst>
                                          <p:attrName>r</p:attrName>
                                        </p:attrNameLst>
                                      </p:cBhvr>
                                    </p:animRot>
                                    <p:animRot by="-240000">
                                      <p:cBhvr>
                                        <p:cTn id="57" dur="200" fill="hold">
                                          <p:stCondLst>
                                            <p:cond delay="200"/>
                                          </p:stCondLst>
                                        </p:cTn>
                                        <p:tgtEl>
                                          <p:spTgt spid="48"/>
                                        </p:tgtEl>
                                        <p:attrNameLst>
                                          <p:attrName>r</p:attrName>
                                        </p:attrNameLst>
                                      </p:cBhvr>
                                    </p:animRot>
                                    <p:animRot by="240000">
                                      <p:cBhvr>
                                        <p:cTn id="58" dur="200" fill="hold">
                                          <p:stCondLst>
                                            <p:cond delay="400"/>
                                          </p:stCondLst>
                                        </p:cTn>
                                        <p:tgtEl>
                                          <p:spTgt spid="48"/>
                                        </p:tgtEl>
                                        <p:attrNameLst>
                                          <p:attrName>r</p:attrName>
                                        </p:attrNameLst>
                                      </p:cBhvr>
                                    </p:animRot>
                                    <p:animRot by="-240000">
                                      <p:cBhvr>
                                        <p:cTn id="59" dur="200" fill="hold">
                                          <p:stCondLst>
                                            <p:cond delay="600"/>
                                          </p:stCondLst>
                                        </p:cTn>
                                        <p:tgtEl>
                                          <p:spTgt spid="48"/>
                                        </p:tgtEl>
                                        <p:attrNameLst>
                                          <p:attrName>r</p:attrName>
                                        </p:attrNameLst>
                                      </p:cBhvr>
                                    </p:animRot>
                                    <p:animRot by="120000">
                                      <p:cBhvr>
                                        <p:cTn id="60" dur="200" fill="hold">
                                          <p:stCondLst>
                                            <p:cond delay="800"/>
                                          </p:stCondLst>
                                        </p:cTn>
                                        <p:tgtEl>
                                          <p:spTgt spid="48"/>
                                        </p:tgtEl>
                                        <p:attrNameLst>
                                          <p:attrName>r</p:attrName>
                                        </p:attrNameLst>
                                      </p:cBhvr>
                                    </p:animRot>
                                  </p:childTnLst>
                                </p:cTn>
                              </p:par>
                              <p:par>
                                <p:cTn id="61" presetID="32" presetClass="emph" presetSubtype="0" fill="hold" grpId="1" nodeType="withEffect">
                                  <p:stCondLst>
                                    <p:cond delay="0"/>
                                  </p:stCondLst>
                                  <p:childTnLst>
                                    <p:animRot by="120000">
                                      <p:cBhvr>
                                        <p:cTn id="62" dur="100" fill="hold">
                                          <p:stCondLst>
                                            <p:cond delay="0"/>
                                          </p:stCondLst>
                                        </p:cTn>
                                        <p:tgtEl>
                                          <p:spTgt spid="52"/>
                                        </p:tgtEl>
                                        <p:attrNameLst>
                                          <p:attrName>r</p:attrName>
                                        </p:attrNameLst>
                                      </p:cBhvr>
                                    </p:animRot>
                                    <p:animRot by="-240000">
                                      <p:cBhvr>
                                        <p:cTn id="63" dur="200" fill="hold">
                                          <p:stCondLst>
                                            <p:cond delay="200"/>
                                          </p:stCondLst>
                                        </p:cTn>
                                        <p:tgtEl>
                                          <p:spTgt spid="52"/>
                                        </p:tgtEl>
                                        <p:attrNameLst>
                                          <p:attrName>r</p:attrName>
                                        </p:attrNameLst>
                                      </p:cBhvr>
                                    </p:animRot>
                                    <p:animRot by="240000">
                                      <p:cBhvr>
                                        <p:cTn id="64" dur="200" fill="hold">
                                          <p:stCondLst>
                                            <p:cond delay="400"/>
                                          </p:stCondLst>
                                        </p:cTn>
                                        <p:tgtEl>
                                          <p:spTgt spid="52"/>
                                        </p:tgtEl>
                                        <p:attrNameLst>
                                          <p:attrName>r</p:attrName>
                                        </p:attrNameLst>
                                      </p:cBhvr>
                                    </p:animRot>
                                    <p:animRot by="-240000">
                                      <p:cBhvr>
                                        <p:cTn id="65" dur="200" fill="hold">
                                          <p:stCondLst>
                                            <p:cond delay="600"/>
                                          </p:stCondLst>
                                        </p:cTn>
                                        <p:tgtEl>
                                          <p:spTgt spid="52"/>
                                        </p:tgtEl>
                                        <p:attrNameLst>
                                          <p:attrName>r</p:attrName>
                                        </p:attrNameLst>
                                      </p:cBhvr>
                                    </p:animRot>
                                    <p:animRot by="120000">
                                      <p:cBhvr>
                                        <p:cTn id="66" dur="200" fill="hold">
                                          <p:stCondLst>
                                            <p:cond delay="800"/>
                                          </p:stCondLst>
                                        </p:cTn>
                                        <p:tgtEl>
                                          <p:spTgt spid="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9" grpId="0" animBg="1"/>
      <p:bldP spid="40" grpId="0" animBg="1"/>
      <p:bldP spid="41" grpId="0" animBg="1"/>
      <p:bldP spid="42" grpId="0" animBg="1"/>
      <p:bldP spid="43" grpId="0" animBg="1"/>
      <p:bldP spid="45" grpId="0"/>
      <p:bldP spid="46" grpId="0"/>
      <p:bldP spid="47" grpId="0"/>
      <p:bldP spid="48" grpId="0"/>
      <p:bldP spid="48" grpId="1"/>
      <p:bldP spid="49" grpId="0"/>
      <p:bldP spid="50" grpId="0"/>
      <p:bldP spid="51" grpId="0"/>
      <p:bldP spid="52" grpId="0"/>
      <p:bldP spid="52"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0800" y="115134"/>
            <a:ext cx="6324600"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2959646" y="161567"/>
            <a:ext cx="61081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r>
              <a:rPr lang="en-US" altLang="en-US" sz="2800" b="1" dirty="0" smtClean="0">
                <a:solidFill>
                  <a:srgbClr val="FFFFFF"/>
                </a:solidFill>
                <a:latin typeface="Times New Roman" pitchFamily="18" charset="0"/>
                <a:cs typeface="Times New Roman" pitchFamily="18" charset="0"/>
              </a:rPr>
              <a:t>IV</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Kết Luận Và Hướng </a:t>
            </a:r>
            <a:r>
              <a:rPr lang="en-US" sz="2800" b="1" dirty="0" smtClean="0">
                <a:solidFill>
                  <a:schemeClr val="bg1"/>
                </a:solidFill>
                <a:latin typeface="Times New Roman" pitchFamily="18" charset="0"/>
                <a:cs typeface="Times New Roman" pitchFamily="18" charset="0"/>
              </a:rPr>
              <a:t>Phát Triển</a:t>
            </a:r>
            <a:endParaRPr lang="en-US" sz="2800" b="1" dirty="0">
              <a:solidFill>
                <a:schemeClr val="bg1"/>
              </a:solidFill>
              <a:latin typeface="Times New Roman" pitchFamily="18" charset="0"/>
              <a:cs typeface="Times New Roman" pitchFamily="18" charset="0"/>
            </a:endParaRPr>
          </a:p>
        </p:txBody>
      </p:sp>
      <p:sp>
        <p:nvSpPr>
          <p:cNvPr id="7" name="Oval 6"/>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19</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7880235"/>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03693853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15134"/>
            <a:ext cx="5789229"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5"/>
          <p:cNvSpPr>
            <a:spLocks noChangeArrowheads="1"/>
          </p:cNvSpPr>
          <p:nvPr/>
        </p:nvSpPr>
        <p:spPr bwMode="auto">
          <a:xfrm>
            <a:off x="29596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Times New Roman" pitchFamily="18" charset="0"/>
                <a:cs typeface="Times New Roman" pitchFamily="18" charset="0"/>
              </a:rPr>
              <a:t>I</a:t>
            </a:r>
            <a:r>
              <a:rPr lang="vi-VN" altLang="en-US" sz="3000" b="1" dirty="0" smtClean="0">
                <a:solidFill>
                  <a:srgbClr val="FFFFFF"/>
                </a:solidFill>
                <a:latin typeface="Times New Roman" pitchFamily="18" charset="0"/>
                <a:cs typeface="Times New Roman" pitchFamily="18" charset="0"/>
              </a:rPr>
              <a:t>. </a:t>
            </a:r>
            <a:r>
              <a:rPr lang="en-US" sz="3200" b="1" dirty="0">
                <a:solidFill>
                  <a:schemeClr val="bg1"/>
                </a:solidFill>
                <a:latin typeface="Times New Roman" pitchFamily="18" charset="0"/>
                <a:cs typeface="Times New Roman" pitchFamily="18" charset="0"/>
              </a:rPr>
              <a:t>Giới Thiệu Đề </a:t>
            </a:r>
            <a:r>
              <a:rPr lang="en-US" sz="3200" b="1" dirty="0" smtClean="0">
                <a:solidFill>
                  <a:schemeClr val="bg1"/>
                </a:solidFill>
                <a:latin typeface="Times New Roman" pitchFamily="18" charset="0"/>
                <a:cs typeface="Times New Roman" pitchFamily="18" charset="0"/>
              </a:rPr>
              <a:t>Tài</a:t>
            </a:r>
            <a:endParaRPr lang="en-US" sz="3200" b="1" dirty="0">
              <a:latin typeface="Times New Roman" pitchFamily="18" charset="0"/>
              <a:cs typeface="Times New Roman" pitchFamily="18" charset="0"/>
            </a:endParaRPr>
          </a:p>
        </p:txBody>
      </p:sp>
      <p:sp>
        <p:nvSpPr>
          <p:cNvPr id="4" name="TextBox 3"/>
          <p:cNvSpPr txBox="1"/>
          <p:nvPr/>
        </p:nvSpPr>
        <p:spPr>
          <a:xfrm>
            <a:off x="228600" y="966655"/>
            <a:ext cx="8686800" cy="5632311"/>
          </a:xfrm>
          <a:prstGeom prst="rect">
            <a:avLst/>
          </a:prstGeom>
          <a:noFill/>
        </p:spPr>
        <p:txBody>
          <a:bodyPr wrap="square" rtlCol="0">
            <a:spAutoFit/>
          </a:bodyPr>
          <a:lstStyle/>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Ngày nay việc thu thập  ý kiến, cảm xúc phản hồi đánh giá của con người trong trong các vấn đề là một việc rất phổ biến mà dựa vào đó ta có thể đưa ra những đánh giá, nhận xét cho các vấn đề liên quan.</a:t>
            </a:r>
          </a:p>
          <a:p>
            <a:pPr marL="342900" indent="-342900">
              <a:lnSpc>
                <a:spcPct val="150000"/>
              </a:lnSpc>
              <a:buFont typeface="Wingdings" pitchFamily="2" charset="2"/>
              <a:buChar char="v"/>
            </a:pPr>
            <a:r>
              <a:rPr lang="vi-VN" sz="2400" smtClean="0">
                <a:latin typeface="Times New Roman" pitchFamily="18" charset="0"/>
                <a:cs typeface="Times New Roman" pitchFamily="18" charset="0"/>
              </a:rPr>
              <a:t>Một vài lĩnh vực phổ biến cho việc thu thập và sử dụng ý kiến phản hồi như :</a:t>
            </a:r>
          </a:p>
          <a:p>
            <a:pPr marL="914400" lvl="1" indent="-457200">
              <a:lnSpc>
                <a:spcPct val="150000"/>
              </a:lnSpc>
              <a:buFont typeface="Wingdings" pitchFamily="2" charset="2"/>
              <a:buChar char="§"/>
            </a:pPr>
            <a:r>
              <a:rPr lang="vi-VN" sz="2400" dirty="0" smtClean="0">
                <a:latin typeface="Times New Roman" pitchFamily="18" charset="0"/>
                <a:cs typeface="Times New Roman" pitchFamily="18" charset="0"/>
              </a:rPr>
              <a:t>Kinh nghiệm cá nhân và ý kiến đánh giá, diễn đàn, blog, v.v.</a:t>
            </a:r>
          </a:p>
          <a:p>
            <a:pPr marL="914400" lvl="1" indent="-457200">
              <a:lnSpc>
                <a:spcPct val="150000"/>
              </a:lnSpc>
              <a:buFont typeface="Wingdings" pitchFamily="2" charset="2"/>
              <a:buChar char="§"/>
            </a:pPr>
            <a:r>
              <a:rPr lang="vi-VN" sz="2400" dirty="0" smtClean="0">
                <a:latin typeface="Times New Roman" pitchFamily="18" charset="0"/>
                <a:cs typeface="Times New Roman" pitchFamily="18" charset="0"/>
              </a:rPr>
              <a:t>Nhận xét về bài viết, vấn đề, chủ đề, bài đánh giá, v.v.</a:t>
            </a:r>
          </a:p>
          <a:p>
            <a:pPr marL="914400" lvl="1" indent="-457200">
              <a:lnSpc>
                <a:spcPct val="150000"/>
              </a:lnSpc>
              <a:buFont typeface="Wingdings" pitchFamily="2" charset="2"/>
              <a:buChar char="§"/>
            </a:pPr>
            <a:r>
              <a:rPr lang="vi-VN" sz="2400" dirty="0" smtClean="0">
                <a:latin typeface="Times New Roman" pitchFamily="18" charset="0"/>
                <a:cs typeface="Times New Roman" pitchFamily="18" charset="0"/>
              </a:rPr>
              <a:t>Thông tin phản hồi sản phẩm tại các trang bán hàng trực tuyến</a:t>
            </a:r>
            <a:endParaRPr lang="vi-VN" sz="2400" dirty="0">
              <a:latin typeface="Times New Roman" pitchFamily="18" charset="0"/>
              <a:cs typeface="Times New Roman" pitchFamily="18" charset="0"/>
            </a:endParaRPr>
          </a:p>
        </p:txBody>
      </p:sp>
      <p:sp>
        <p:nvSpPr>
          <p:cNvPr id="5" name="Oval 4"/>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a:latin typeface="Arial" panose="020B0604020202020204" pitchFamily="34" charset="0"/>
                <a:cs typeface="Arial" panose="020B0604020202020204" pitchFamily="34" charset="0"/>
              </a:rPr>
              <a:t>2</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09767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15134"/>
            <a:ext cx="5789229"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5"/>
          <p:cNvSpPr>
            <a:spLocks noChangeArrowheads="1"/>
          </p:cNvSpPr>
          <p:nvPr/>
        </p:nvSpPr>
        <p:spPr bwMode="auto">
          <a:xfrm>
            <a:off x="29596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Times New Roman" pitchFamily="18" charset="0"/>
                <a:cs typeface="Times New Roman" pitchFamily="18" charset="0"/>
              </a:rPr>
              <a:t>I</a:t>
            </a:r>
            <a:r>
              <a:rPr lang="vi-VN" altLang="en-US" sz="3000" b="1" dirty="0" smtClean="0">
                <a:solidFill>
                  <a:srgbClr val="FFFFFF"/>
                </a:solidFill>
                <a:latin typeface="Times New Roman" pitchFamily="18" charset="0"/>
                <a:cs typeface="Times New Roman" pitchFamily="18" charset="0"/>
              </a:rPr>
              <a:t>. </a:t>
            </a:r>
            <a:r>
              <a:rPr lang="en-US" sz="3200" b="1" dirty="0" err="1">
                <a:solidFill>
                  <a:schemeClr val="bg1"/>
                </a:solidFill>
                <a:latin typeface="Times New Roman" pitchFamily="18" charset="0"/>
                <a:cs typeface="Times New Roman" pitchFamily="18" charset="0"/>
              </a:rPr>
              <a:t>Giới</a:t>
            </a:r>
            <a:r>
              <a:rPr lang="en-US" sz="3200" b="1" dirty="0">
                <a:solidFill>
                  <a:schemeClr val="bg1"/>
                </a:solidFill>
                <a:latin typeface="Times New Roman" pitchFamily="18" charset="0"/>
                <a:cs typeface="Times New Roman" pitchFamily="18" charset="0"/>
              </a:rPr>
              <a:t> </a:t>
            </a:r>
            <a:r>
              <a:rPr lang="en-US" sz="3200" b="1" dirty="0" err="1">
                <a:solidFill>
                  <a:schemeClr val="bg1"/>
                </a:solidFill>
                <a:latin typeface="Times New Roman" pitchFamily="18" charset="0"/>
                <a:cs typeface="Times New Roman" pitchFamily="18" charset="0"/>
              </a:rPr>
              <a:t>Thiệu</a:t>
            </a:r>
            <a:r>
              <a:rPr lang="en-US" sz="3200" b="1" dirty="0">
                <a:solidFill>
                  <a:schemeClr val="bg1"/>
                </a:solidFill>
                <a:latin typeface="Times New Roman" pitchFamily="18" charset="0"/>
                <a:cs typeface="Times New Roman" pitchFamily="18" charset="0"/>
              </a:rPr>
              <a:t> </a:t>
            </a:r>
            <a:r>
              <a:rPr lang="en-US" sz="3200" b="1" dirty="0" err="1">
                <a:solidFill>
                  <a:schemeClr val="bg1"/>
                </a:solidFill>
                <a:latin typeface="Times New Roman" pitchFamily="18" charset="0"/>
                <a:cs typeface="Times New Roman" pitchFamily="18" charset="0"/>
              </a:rPr>
              <a:t>Đề</a:t>
            </a:r>
            <a:r>
              <a:rPr lang="en-US" sz="3200" b="1" dirty="0">
                <a:solidFill>
                  <a:schemeClr val="bg1"/>
                </a:solidFill>
                <a:latin typeface="Times New Roman" pitchFamily="18" charset="0"/>
                <a:cs typeface="Times New Roman" pitchFamily="18" charset="0"/>
              </a:rPr>
              <a:t> </a:t>
            </a:r>
            <a:r>
              <a:rPr lang="en-US" sz="3200" b="1" dirty="0" err="1" smtClean="0">
                <a:solidFill>
                  <a:schemeClr val="bg1"/>
                </a:solidFill>
                <a:latin typeface="Times New Roman" pitchFamily="18" charset="0"/>
                <a:cs typeface="Times New Roman" pitchFamily="18" charset="0"/>
              </a:rPr>
              <a:t>Tài</a:t>
            </a:r>
            <a:endParaRPr lang="en-US" sz="3200" b="1" dirty="0">
              <a:latin typeface="Times New Roman" pitchFamily="18" charset="0"/>
              <a:cs typeface="Times New Roman" pitchFamily="18" charset="0"/>
            </a:endParaRPr>
          </a:p>
        </p:txBody>
      </p:sp>
      <p:sp>
        <p:nvSpPr>
          <p:cNvPr id="4" name="TextBox 3"/>
          <p:cNvSpPr txBox="1"/>
          <p:nvPr/>
        </p:nvSpPr>
        <p:spPr>
          <a:xfrm>
            <a:off x="228600" y="1600200"/>
            <a:ext cx="8686800" cy="3970318"/>
          </a:xfrm>
          <a:prstGeom prst="rect">
            <a:avLst/>
          </a:prstGeom>
          <a:noFill/>
        </p:spPr>
        <p:txBody>
          <a:bodyPr wrap="square" rtlCol="0">
            <a:spAutoFit/>
          </a:bodyPr>
          <a:lstStyle/>
          <a:p>
            <a:pPr marL="342900" lvl="0" indent="-342900">
              <a:lnSpc>
                <a:spcPct val="150000"/>
              </a:lnSpc>
              <a:buFont typeface="Wingdings" pitchFamily="2" charset="2"/>
              <a:buChar char="q"/>
            </a:pP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doanh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nghiệp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tổ</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chức</a:t>
            </a:r>
            <a:endParaRPr lang="en-US" sz="2400" dirty="0">
              <a:latin typeface="Times New Roman" pitchFamily="18" charset="0"/>
              <a:cs typeface="Times New Roman" pitchFamily="18" charset="0"/>
            </a:endParaRPr>
          </a:p>
          <a:p>
            <a:pPr marL="800100" lvl="1" indent="-342900">
              <a:lnSpc>
                <a:spcPct val="150000"/>
              </a:lnSpc>
              <a:buFont typeface="Wingdings" pitchFamily="2" charset="2"/>
              <a:buChar char="§"/>
            </a:pP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sản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phẩm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dịch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vụ</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thông</a:t>
            </a:r>
            <a:r>
              <a:rPr lang="en-US" sz="2400" dirty="0">
                <a:latin typeface="Times New Roman" pitchFamily="18" charset="0"/>
                <a:cs typeface="Times New Roman" pitchFamily="18" charset="0"/>
              </a:rPr>
              <a:t> tin </a:t>
            </a:r>
            <a:r>
              <a:rPr lang="en-US" sz="2400" dirty="0" err="1">
                <a:latin typeface="Times New Roman" pitchFamily="18" charset="0"/>
                <a:cs typeface="Times New Roman" pitchFamily="18" charset="0"/>
              </a:rPr>
              <a:t>thị</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trường</a:t>
            </a:r>
            <a:r>
              <a:rPr lang="en-US" sz="2400" dirty="0">
                <a:latin typeface="Times New Roman" pitchFamily="18" charset="0"/>
                <a:cs typeface="Times New Roman" pitchFamily="18" charset="0"/>
              </a:rPr>
              <a:t>.</a:t>
            </a:r>
          </a:p>
          <a:p>
            <a:pPr marL="800100" lvl="1" indent="-342900">
              <a:lnSpc>
                <a:spcPct val="150000"/>
              </a:lnSpc>
              <a:buFont typeface="Wingdings" pitchFamily="2" charset="2"/>
              <a:buChar char="§"/>
            </a:pP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doanh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nghiệp</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tìm</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kiếm</a:t>
            </a:r>
            <a:r>
              <a:rPr lang="en-US" sz="2400" dirty="0">
                <a:latin typeface="Times New Roman" pitchFamily="18" charset="0"/>
                <a:cs typeface="Times New Roman" pitchFamily="18" charset="0"/>
              </a:rPr>
              <a:t> ý </a:t>
            </a:r>
            <a:r>
              <a:rPr lang="en-US" sz="2400" dirty="0" err="1">
                <a:latin typeface="Times New Roman" pitchFamily="18" charset="0"/>
                <a:cs typeface="Times New Roman" pitchFamily="18" charset="0"/>
              </a:rPr>
              <a:t>kiến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người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tiêu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dùng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bằng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dụng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tư</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vấn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khảo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nhóm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tập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trung</a:t>
            </a:r>
            <a:r>
              <a:rPr lang="en-US" sz="2400" dirty="0">
                <a:latin typeface="Times New Roman" pitchFamily="18" charset="0"/>
                <a:cs typeface="Times New Roman" pitchFamily="18" charset="0"/>
              </a:rPr>
              <a:t>, v.v.</a:t>
            </a:r>
          </a:p>
          <a:p>
            <a:pPr marL="342900" lvl="0" indent="-342900">
              <a:lnSpc>
                <a:spcPct val="150000"/>
              </a:lnSpc>
              <a:buFont typeface="Wingdings" pitchFamily="2" charset="2"/>
              <a:buChar char="q"/>
            </a:pPr>
            <a:r>
              <a:rPr lang="en-US" sz="2400" dirty="0" err="1">
                <a:latin typeface="Times New Roman" pitchFamily="18" charset="0"/>
                <a:cs typeface="Times New Roman" pitchFamily="18" charset="0"/>
              </a:rPr>
              <a:t>Cá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nhân</a:t>
            </a:r>
            <a:endParaRPr lang="en-US" sz="2400" dirty="0">
              <a:latin typeface="Times New Roman" pitchFamily="18" charset="0"/>
              <a:cs typeface="Times New Roman" pitchFamily="18" charset="0"/>
            </a:endParaRPr>
          </a:p>
          <a:p>
            <a:pPr marL="800100" lvl="1" indent="-342900">
              <a:lnSpc>
                <a:spcPct val="150000"/>
              </a:lnSpc>
              <a:buFont typeface="Wingdings" pitchFamily="2" charset="2"/>
              <a:buChar char="§"/>
            </a:pPr>
            <a:r>
              <a:rPr lang="en-US" sz="2400" dirty="0">
                <a:latin typeface="Times New Roman" pitchFamily="18" charset="0"/>
                <a:cs typeface="Times New Roman" pitchFamily="18" charset="0"/>
              </a:rPr>
              <a:t>Ra </a:t>
            </a:r>
            <a:r>
              <a:rPr lang="en-US" sz="2400" dirty="0" err="1">
                <a:latin typeface="Times New Roman" pitchFamily="18" charset="0"/>
                <a:cs typeface="Times New Roman" pitchFamily="18" charset="0"/>
              </a:rPr>
              <a:t>quyết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định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mua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sản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phẩm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hoặc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dụng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dịch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vụ</a:t>
            </a:r>
            <a:r>
              <a:rPr lang="en-US" sz="2400" dirty="0">
                <a:latin typeface="Times New Roman" pitchFamily="18" charset="0"/>
                <a:cs typeface="Times New Roman" pitchFamily="18" charset="0"/>
              </a:rPr>
              <a:t>.</a:t>
            </a:r>
          </a:p>
          <a:p>
            <a:pPr marL="800100" lvl="1" indent="-342900">
              <a:lnSpc>
                <a:spcPct val="150000"/>
              </a:lnSpc>
              <a:buFont typeface="Wingdings" pitchFamily="2" charset="2"/>
              <a:buChar char="§"/>
            </a:pPr>
            <a:r>
              <a:rPr lang="en-US" sz="2400" dirty="0" err="1">
                <a:latin typeface="Times New Roman" pitchFamily="18" charset="0"/>
                <a:cs typeface="Times New Roman" pitchFamily="18" charset="0"/>
              </a:rPr>
              <a:t>Tìm</a:t>
            </a:r>
            <a:r>
              <a:rPr lang="en-US" sz="2400" dirty="0">
                <a:latin typeface="Times New Roman" pitchFamily="18" charset="0"/>
                <a:cs typeface="Times New Roman" pitchFamily="18" charset="0"/>
              </a:rPr>
              <a:t> ý </a:t>
            </a:r>
            <a:r>
              <a:rPr lang="en-US" sz="2400" dirty="0" err="1">
                <a:latin typeface="Times New Roman" pitchFamily="18" charset="0"/>
                <a:cs typeface="Times New Roman" pitchFamily="18" charset="0"/>
              </a:rPr>
              <a:t>kiến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chúng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về</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ứng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vấn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đề</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chính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trị</a:t>
            </a:r>
            <a:r>
              <a:rPr lang="en-US" sz="2400" dirty="0">
                <a:latin typeface="Times New Roman" pitchFamily="18" charset="0"/>
                <a:cs typeface="Times New Roman" pitchFamily="18" charset="0"/>
              </a:rPr>
              <a:t>.</a:t>
            </a:r>
          </a:p>
        </p:txBody>
      </p:sp>
      <p:sp>
        <p:nvSpPr>
          <p:cNvPr id="5" name="TextBox 4"/>
          <p:cNvSpPr txBox="1"/>
          <p:nvPr/>
        </p:nvSpPr>
        <p:spPr>
          <a:xfrm>
            <a:off x="228600" y="1066800"/>
            <a:ext cx="7239000" cy="523220"/>
          </a:xfrm>
          <a:prstGeom prst="rect">
            <a:avLst/>
          </a:prstGeom>
          <a:noFill/>
        </p:spPr>
        <p:txBody>
          <a:bodyPr wrap="square" rtlCol="0">
            <a:spAutoFit/>
          </a:bodyPr>
          <a:lstStyle/>
          <a:p>
            <a:r>
              <a:rPr lang="en-US" sz="2800" b="1" dirty="0" err="1" smtClean="0">
                <a:latin typeface="Times New Roman" pitchFamily="18" charset="0"/>
                <a:cs typeface="Times New Roman" pitchFamily="18" charset="0"/>
              </a:rPr>
              <a:t>Ứng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dụng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của</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việc</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phân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tích</a:t>
            </a:r>
            <a:r>
              <a:rPr lang="en-US" sz="2800" b="1" dirty="0" smtClean="0">
                <a:latin typeface="Times New Roman" pitchFamily="18" charset="0"/>
                <a:cs typeface="Times New Roman" pitchFamily="18" charset="0"/>
              </a:rPr>
              <a:t> ý </a:t>
            </a:r>
            <a:r>
              <a:rPr lang="en-US" sz="2800" b="1" dirty="0" err="1" smtClean="0">
                <a:latin typeface="Times New Roman" pitchFamily="18" charset="0"/>
                <a:cs typeface="Times New Roman" pitchFamily="18" charset="0"/>
              </a:rPr>
              <a:t>kiến</a:t>
            </a:r>
            <a:endParaRPr lang="en-US" sz="2800" b="1" dirty="0">
              <a:latin typeface="Times New Roman" pitchFamily="18" charset="0"/>
              <a:cs typeface="Times New Roman" pitchFamily="18" charset="0"/>
            </a:endParaRPr>
          </a:p>
        </p:txBody>
      </p:sp>
      <p:sp>
        <p:nvSpPr>
          <p:cNvPr id="6" name="Oval 5"/>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3</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911741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15134"/>
            <a:ext cx="5789229"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5"/>
          <p:cNvSpPr>
            <a:spLocks noChangeArrowheads="1"/>
          </p:cNvSpPr>
          <p:nvPr/>
        </p:nvSpPr>
        <p:spPr bwMode="auto">
          <a:xfrm>
            <a:off x="29596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Times New Roman" pitchFamily="18" charset="0"/>
                <a:cs typeface="Times New Roman" pitchFamily="18" charset="0"/>
              </a:rPr>
              <a:t>I</a:t>
            </a:r>
            <a:r>
              <a:rPr lang="vi-VN" altLang="en-US" sz="3000" b="1" dirty="0" smtClean="0">
                <a:solidFill>
                  <a:srgbClr val="FFFFFF"/>
                </a:solidFill>
                <a:latin typeface="Times New Roman" pitchFamily="18" charset="0"/>
                <a:cs typeface="Times New Roman" pitchFamily="18" charset="0"/>
              </a:rPr>
              <a:t>. </a:t>
            </a:r>
            <a:r>
              <a:rPr lang="en-US" sz="3200" b="1" dirty="0" err="1">
                <a:solidFill>
                  <a:schemeClr val="bg1"/>
                </a:solidFill>
                <a:latin typeface="Times New Roman" pitchFamily="18" charset="0"/>
                <a:cs typeface="Times New Roman" pitchFamily="18" charset="0"/>
              </a:rPr>
              <a:t>Giới</a:t>
            </a:r>
            <a:r>
              <a:rPr lang="en-US" sz="3200" b="1" dirty="0">
                <a:solidFill>
                  <a:schemeClr val="bg1"/>
                </a:solidFill>
                <a:latin typeface="Times New Roman" pitchFamily="18" charset="0"/>
                <a:cs typeface="Times New Roman" pitchFamily="18" charset="0"/>
              </a:rPr>
              <a:t> </a:t>
            </a:r>
            <a:r>
              <a:rPr lang="en-US" sz="3200" b="1" dirty="0" err="1">
                <a:solidFill>
                  <a:schemeClr val="bg1"/>
                </a:solidFill>
                <a:latin typeface="Times New Roman" pitchFamily="18" charset="0"/>
                <a:cs typeface="Times New Roman" pitchFamily="18" charset="0"/>
              </a:rPr>
              <a:t>Thiệu</a:t>
            </a:r>
            <a:r>
              <a:rPr lang="en-US" sz="3200" b="1" dirty="0">
                <a:solidFill>
                  <a:schemeClr val="bg1"/>
                </a:solidFill>
                <a:latin typeface="Times New Roman" pitchFamily="18" charset="0"/>
                <a:cs typeface="Times New Roman" pitchFamily="18" charset="0"/>
              </a:rPr>
              <a:t> </a:t>
            </a:r>
            <a:r>
              <a:rPr lang="en-US" sz="3200" b="1" dirty="0" err="1">
                <a:solidFill>
                  <a:schemeClr val="bg1"/>
                </a:solidFill>
                <a:latin typeface="Times New Roman" pitchFamily="18" charset="0"/>
                <a:cs typeface="Times New Roman" pitchFamily="18" charset="0"/>
              </a:rPr>
              <a:t>Đề</a:t>
            </a:r>
            <a:r>
              <a:rPr lang="en-US" sz="3200" b="1" dirty="0">
                <a:solidFill>
                  <a:schemeClr val="bg1"/>
                </a:solidFill>
                <a:latin typeface="Times New Roman" pitchFamily="18" charset="0"/>
                <a:cs typeface="Times New Roman" pitchFamily="18" charset="0"/>
              </a:rPr>
              <a:t> </a:t>
            </a:r>
            <a:r>
              <a:rPr lang="en-US" sz="3200" b="1" dirty="0" err="1" smtClean="0">
                <a:solidFill>
                  <a:schemeClr val="bg1"/>
                </a:solidFill>
                <a:latin typeface="Times New Roman" pitchFamily="18" charset="0"/>
                <a:cs typeface="Times New Roman" pitchFamily="18" charset="0"/>
              </a:rPr>
              <a:t>Tài</a:t>
            </a:r>
            <a:endParaRPr lang="en-US" sz="3200" b="1" dirty="0">
              <a:latin typeface="Times New Roman" pitchFamily="18" charset="0"/>
              <a:cs typeface="Times New Roman" pitchFamily="18" charset="0"/>
            </a:endParaRPr>
          </a:p>
        </p:txBody>
      </p:sp>
      <p:sp>
        <p:nvSpPr>
          <p:cNvPr id="4" name="TextBox 3"/>
          <p:cNvSpPr txBox="1"/>
          <p:nvPr/>
        </p:nvSpPr>
        <p:spPr>
          <a:xfrm>
            <a:off x="228600" y="1600200"/>
            <a:ext cx="8686800" cy="3970318"/>
          </a:xfrm>
          <a:prstGeom prst="rect">
            <a:avLst/>
          </a:prstGeom>
          <a:noFill/>
        </p:spPr>
        <p:txBody>
          <a:bodyPr wrap="square" rtlCol="0">
            <a:spAutoFit/>
          </a:bodyPr>
          <a:lstStyle/>
          <a:p>
            <a:pPr marL="342900" lvl="0" indent="-342900">
              <a:lnSpc>
                <a:spcPct val="150000"/>
              </a:lnSpc>
              <a:buFont typeface="Wingdings" pitchFamily="2" charset="2"/>
              <a:buChar char="q"/>
            </a:pPr>
            <a:r>
              <a:rPr lang="en-US" sz="2400" dirty="0" smtClean="0">
                <a:latin typeface="Times New Roman" pitchFamily="18" charset="0"/>
                <a:cs typeface="Times New Roman" pitchFamily="18" charset="0"/>
              </a:rPr>
              <a:t>Việc khai thác dữ liệu trong </a:t>
            </a:r>
            <a:r>
              <a:rPr lang="en-US" sz="2400" dirty="0" smtClean="0">
                <a:latin typeface="Times New Roman" pitchFamily="18" charset="0"/>
                <a:cs typeface="Times New Roman" pitchFamily="18" charset="0"/>
              </a:rPr>
              <a:t>lĩnh </a:t>
            </a:r>
            <a:r>
              <a:rPr lang="en-US" sz="2400" dirty="0" smtClean="0">
                <a:latin typeface="Times New Roman" pitchFamily="18" charset="0"/>
                <a:cs typeface="Times New Roman" pitchFamily="18" charset="0"/>
              </a:rPr>
              <a:t>vực giáo dục </a:t>
            </a:r>
            <a:r>
              <a:rPr lang="en-US" sz="2400" dirty="0" smtClean="0">
                <a:latin typeface="Times New Roman" pitchFamily="18" charset="0"/>
                <a:cs typeface="Times New Roman" pitchFamily="18" charset="0"/>
              </a:rPr>
              <a:t>gần đây chú trọng và quan tâm góp phần lớn cải thiện chất lượng giáo dục.</a:t>
            </a:r>
          </a:p>
          <a:p>
            <a:pPr marL="342900" lvl="0" indent="-342900">
              <a:lnSpc>
                <a:spcPct val="150000"/>
              </a:lnSpc>
              <a:buFont typeface="Wingdings" pitchFamily="2" charset="2"/>
              <a:buChar char="q"/>
            </a:pPr>
            <a:endParaRPr lang="en-US" sz="2400" dirty="0" smtClean="0">
              <a:latin typeface="Times New Roman" pitchFamily="18" charset="0"/>
              <a:cs typeface="Times New Roman" pitchFamily="18" charset="0"/>
            </a:endParaRPr>
          </a:p>
          <a:p>
            <a:pPr marL="342900" lvl="0" indent="-342900">
              <a:lnSpc>
                <a:spcPct val="150000"/>
              </a:lnSpc>
              <a:buFont typeface="Wingdings" pitchFamily="2" charset="2"/>
              <a:buChar char="q"/>
            </a:pPr>
            <a:r>
              <a:rPr lang="en-US" sz="2400" dirty="0" smtClean="0">
                <a:latin typeface="Times New Roman" pitchFamily="18" charset="0"/>
                <a:cs typeface="Times New Roman" pitchFamily="18" charset="0"/>
              </a:rPr>
              <a:t>Từ những thực tế </a:t>
            </a:r>
            <a:r>
              <a:rPr lang="en-US" sz="2400" dirty="0" smtClean="0">
                <a:latin typeface="Times New Roman" pitchFamily="18" charset="0"/>
                <a:cs typeface="Times New Roman" pitchFamily="18" charset="0"/>
              </a:rPr>
              <a:t>ở trường Đại học Công Nghệ TP.HCM là việc phân tích đánh giá </a:t>
            </a:r>
            <a:r>
              <a:rPr lang="en-US" sz="2400" dirty="0">
                <a:latin typeface="Times New Roman" pitchFamily="18" charset="0"/>
                <a:cs typeface="Times New Roman" pitchFamily="18" charset="0"/>
              </a:rPr>
              <a:t>ý kiến</a:t>
            </a:r>
            <a:r>
              <a:rPr lang="en-US" sz="2400" dirty="0" smtClean="0">
                <a:latin typeface="Times New Roman" pitchFamily="18" charset="0"/>
                <a:cs typeface="Times New Roman" pitchFamily="18" charset="0"/>
              </a:rPr>
              <a:t> khảo sát sinh viên về chất lượng giảng dạy mỗi học kỳ đều được làm thủ công</a:t>
            </a:r>
            <a:r>
              <a:rPr lang="en-US" sz="2400" dirty="0" smtClean="0">
                <a:latin typeface="Times New Roman" pitchFamily="18" charset="0"/>
                <a:cs typeface="Times New Roman" pitchFamily="18" charset="0"/>
              </a:rPr>
              <a:t>. Vì thế nhu cầu về một hệ thống phân tích ý kiến đánh giá tự động và hiệu quả là có thật</a:t>
            </a:r>
            <a:endParaRPr lang="en-US" sz="2400" dirty="0">
              <a:latin typeface="Times New Roman" pitchFamily="18" charset="0"/>
              <a:cs typeface="Times New Roman" pitchFamily="18" charset="0"/>
            </a:endParaRPr>
          </a:p>
        </p:txBody>
      </p:sp>
      <p:sp>
        <p:nvSpPr>
          <p:cNvPr id="5" name="TextBox 4"/>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Lý do chọn đề tài</a:t>
            </a:r>
            <a:endParaRPr lang="en-US" sz="2800" b="1" dirty="0">
              <a:latin typeface="Times New Roman" pitchFamily="18" charset="0"/>
              <a:cs typeface="Times New Roman" pitchFamily="18" charset="0"/>
            </a:endParaRPr>
          </a:p>
        </p:txBody>
      </p:sp>
      <p:sp>
        <p:nvSpPr>
          <p:cNvPr id="6" name="Oval 5"/>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4</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35956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15134"/>
            <a:ext cx="5789229"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5"/>
          <p:cNvSpPr>
            <a:spLocks noChangeArrowheads="1"/>
          </p:cNvSpPr>
          <p:nvPr/>
        </p:nvSpPr>
        <p:spPr bwMode="auto">
          <a:xfrm>
            <a:off x="29596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Times New Roman" pitchFamily="18" charset="0"/>
                <a:cs typeface="Times New Roman" pitchFamily="18" charset="0"/>
              </a:rPr>
              <a:t>I</a:t>
            </a:r>
            <a:r>
              <a:rPr lang="vi-VN" altLang="en-US" sz="3000" b="1" dirty="0" smtClean="0">
                <a:solidFill>
                  <a:srgbClr val="FFFFFF"/>
                </a:solidFill>
                <a:latin typeface="Times New Roman" pitchFamily="18" charset="0"/>
                <a:cs typeface="Times New Roman" pitchFamily="18" charset="0"/>
              </a:rPr>
              <a:t>. </a:t>
            </a:r>
            <a:r>
              <a:rPr lang="en-US" sz="3200" b="1" dirty="0" err="1">
                <a:solidFill>
                  <a:schemeClr val="bg1"/>
                </a:solidFill>
                <a:latin typeface="Times New Roman" pitchFamily="18" charset="0"/>
                <a:cs typeface="Times New Roman" pitchFamily="18" charset="0"/>
              </a:rPr>
              <a:t>Giới</a:t>
            </a:r>
            <a:r>
              <a:rPr lang="en-US" sz="3200" b="1" dirty="0">
                <a:solidFill>
                  <a:schemeClr val="bg1"/>
                </a:solidFill>
                <a:latin typeface="Times New Roman" pitchFamily="18" charset="0"/>
                <a:cs typeface="Times New Roman" pitchFamily="18" charset="0"/>
              </a:rPr>
              <a:t> </a:t>
            </a:r>
            <a:r>
              <a:rPr lang="en-US" sz="3200" b="1" dirty="0" err="1">
                <a:solidFill>
                  <a:schemeClr val="bg1"/>
                </a:solidFill>
                <a:latin typeface="Times New Roman" pitchFamily="18" charset="0"/>
                <a:cs typeface="Times New Roman" pitchFamily="18" charset="0"/>
              </a:rPr>
              <a:t>Thiệu</a:t>
            </a:r>
            <a:r>
              <a:rPr lang="en-US" sz="3200" b="1" dirty="0">
                <a:solidFill>
                  <a:schemeClr val="bg1"/>
                </a:solidFill>
                <a:latin typeface="Times New Roman" pitchFamily="18" charset="0"/>
                <a:cs typeface="Times New Roman" pitchFamily="18" charset="0"/>
              </a:rPr>
              <a:t> </a:t>
            </a:r>
            <a:r>
              <a:rPr lang="en-US" sz="3200" b="1" dirty="0" err="1">
                <a:solidFill>
                  <a:schemeClr val="bg1"/>
                </a:solidFill>
                <a:latin typeface="Times New Roman" pitchFamily="18" charset="0"/>
                <a:cs typeface="Times New Roman" pitchFamily="18" charset="0"/>
              </a:rPr>
              <a:t>Đề</a:t>
            </a:r>
            <a:r>
              <a:rPr lang="en-US" sz="3200" b="1" dirty="0">
                <a:solidFill>
                  <a:schemeClr val="bg1"/>
                </a:solidFill>
                <a:latin typeface="Times New Roman" pitchFamily="18" charset="0"/>
                <a:cs typeface="Times New Roman" pitchFamily="18" charset="0"/>
              </a:rPr>
              <a:t> </a:t>
            </a:r>
            <a:r>
              <a:rPr lang="en-US" sz="3200" b="1" dirty="0" err="1" smtClean="0">
                <a:solidFill>
                  <a:schemeClr val="bg1"/>
                </a:solidFill>
                <a:latin typeface="Times New Roman" pitchFamily="18" charset="0"/>
                <a:cs typeface="Times New Roman" pitchFamily="18" charset="0"/>
              </a:rPr>
              <a:t>Tài</a:t>
            </a:r>
            <a:endParaRPr lang="en-US" sz="3200" b="1" dirty="0">
              <a:latin typeface="Times New Roman" pitchFamily="18" charset="0"/>
              <a:cs typeface="Times New Roman" pitchFamily="18" charset="0"/>
            </a:endParaRPr>
          </a:p>
        </p:txBody>
      </p:sp>
      <p:sp>
        <p:nvSpPr>
          <p:cNvPr id="4" name="TextBox 3"/>
          <p:cNvSpPr txBox="1"/>
          <p:nvPr/>
        </p:nvSpPr>
        <p:spPr>
          <a:xfrm>
            <a:off x="228600" y="1600200"/>
            <a:ext cx="8686800" cy="3970318"/>
          </a:xfrm>
          <a:prstGeom prst="rect">
            <a:avLst/>
          </a:prstGeom>
          <a:noFill/>
        </p:spPr>
        <p:txBody>
          <a:bodyPr wrap="square" rtlCol="0">
            <a:spAutoFit/>
          </a:bodyPr>
          <a:lstStyle/>
          <a:p>
            <a:pPr marL="342900" lvl="0" indent="-342900">
              <a:lnSpc>
                <a:spcPct val="150000"/>
              </a:lnSpc>
              <a:buFont typeface="Wingdings" pitchFamily="2" charset="2"/>
              <a:buChar char="q"/>
            </a:pPr>
            <a:r>
              <a:rPr lang="en-US" sz="2400" dirty="0" smtClean="0">
                <a:latin typeface="Times New Roman" pitchFamily="18" charset="0"/>
                <a:cs typeface="Times New Roman" pitchFamily="18" charset="0"/>
              </a:rPr>
              <a:t>Tìm hiểu về các phương pháp phân tích ý kiến phân lớp dữ liệu.</a:t>
            </a:r>
          </a:p>
          <a:p>
            <a:pPr marL="342900" lvl="0" indent="-342900">
              <a:lnSpc>
                <a:spcPct val="150000"/>
              </a:lnSpc>
              <a:buFont typeface="Wingdings" pitchFamily="2" charset="2"/>
              <a:buChar char="q"/>
            </a:pPr>
            <a:endParaRPr lang="en-US" sz="2400" dirty="0" smtClean="0">
              <a:latin typeface="Times New Roman" pitchFamily="18" charset="0"/>
              <a:cs typeface="Times New Roman" pitchFamily="18" charset="0"/>
            </a:endParaRPr>
          </a:p>
          <a:p>
            <a:pPr marL="342900" lvl="0" indent="-342900">
              <a:lnSpc>
                <a:spcPct val="150000"/>
              </a:lnSpc>
              <a:buFont typeface="Wingdings" pitchFamily="2" charset="2"/>
              <a:buChar char="q"/>
            </a:pPr>
            <a:r>
              <a:rPr lang="en-US" sz="2400" dirty="0" smtClean="0">
                <a:latin typeface="Times New Roman" pitchFamily="18" charset="0"/>
                <a:cs typeface="Times New Roman" pitchFamily="18" charset="0"/>
              </a:rPr>
              <a:t>Giải quyết bài toán phân tích ý kiến khảo sát chất lượng giảng dạy của giảng viên tại Trường Đại học Công Nghệ TP.HCM.</a:t>
            </a:r>
          </a:p>
          <a:p>
            <a:pPr marL="342900" lvl="0" indent="-342900">
              <a:lnSpc>
                <a:spcPct val="150000"/>
              </a:lnSpc>
              <a:buFont typeface="Wingdings" pitchFamily="2" charset="2"/>
              <a:buChar char="q"/>
            </a:pPr>
            <a:endParaRPr lang="en-US" sz="2400" dirty="0" smtClean="0">
              <a:latin typeface="Times New Roman" pitchFamily="18" charset="0"/>
              <a:cs typeface="Times New Roman" pitchFamily="18" charset="0"/>
            </a:endParaRPr>
          </a:p>
          <a:p>
            <a:pPr marL="342900" lvl="0" indent="-342900">
              <a:lnSpc>
                <a:spcPct val="150000"/>
              </a:lnSpc>
              <a:buFont typeface="Wingdings" pitchFamily="2" charset="2"/>
              <a:buChar char="q"/>
            </a:pPr>
            <a:r>
              <a:rPr lang="en-US" sz="2400" dirty="0" smtClean="0">
                <a:latin typeface="Times New Roman" pitchFamily="18" charset="0"/>
                <a:cs typeface="Times New Roman" pitchFamily="18" charset="0"/>
              </a:rPr>
              <a:t>So sánh độ hiệu quả của các phương pháp phân lớp khác nhau trên bài toán phân tích ý kiến khảo sát chất lượng giảng dạy.</a:t>
            </a:r>
            <a:endParaRPr lang="en-US" sz="2400" dirty="0">
              <a:latin typeface="Times New Roman" pitchFamily="18" charset="0"/>
              <a:cs typeface="Times New Roman" pitchFamily="18" charset="0"/>
            </a:endParaRPr>
          </a:p>
        </p:txBody>
      </p:sp>
      <p:sp>
        <p:nvSpPr>
          <p:cNvPr id="5" name="TextBox 4"/>
          <p:cNvSpPr txBox="1"/>
          <p:nvPr/>
        </p:nvSpPr>
        <p:spPr>
          <a:xfrm>
            <a:off x="228600" y="1066800"/>
            <a:ext cx="7239000" cy="954107"/>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Mục tiêu luận văn</a:t>
            </a:r>
          </a:p>
          <a:p>
            <a:endParaRPr lang="en-US" sz="2800" b="1" dirty="0">
              <a:latin typeface="Times New Roman" pitchFamily="18" charset="0"/>
              <a:cs typeface="Times New Roman" pitchFamily="18" charset="0"/>
            </a:endParaRPr>
          </a:p>
        </p:txBody>
      </p:sp>
      <p:sp>
        <p:nvSpPr>
          <p:cNvPr id="6" name="Oval 5"/>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5</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660293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19"/>
          <p:cNvSpPr txBox="1">
            <a:spLocks noChangeArrowheads="1"/>
          </p:cNvSpPr>
          <p:nvPr/>
        </p:nvSpPr>
        <p:spPr bwMode="auto">
          <a:xfrm>
            <a:off x="2677789" y="89748"/>
            <a:ext cx="58566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vi-VN" altLang="en-US" sz="3600" b="1" dirty="0" smtClean="0">
                <a:solidFill>
                  <a:srgbClr val="404040"/>
                </a:solidFill>
                <a:latin typeface="Arial" charset="0"/>
              </a:rPr>
              <a:t>Nội Dung Trình  Bày</a:t>
            </a:r>
            <a:endParaRPr lang="en-US" altLang="en-US" sz="3600" b="1" dirty="0">
              <a:solidFill>
                <a:srgbClr val="404040"/>
              </a:solidFill>
              <a:latin typeface="Arial" charset="0"/>
            </a:endParaRPr>
          </a:p>
        </p:txBody>
      </p:sp>
      <p:sp>
        <p:nvSpPr>
          <p:cNvPr id="33" name="Round Same Side Corner Rectangle 32"/>
          <p:cNvSpPr/>
          <p:nvPr/>
        </p:nvSpPr>
        <p:spPr>
          <a:xfrm rot="5400000">
            <a:off x="4695641" y="-561824"/>
            <a:ext cx="699337" cy="5166062"/>
          </a:xfrm>
          <a:prstGeom prst="round2SameRect">
            <a:avLst>
              <a:gd name="adj1" fmla="val 23321"/>
              <a:gd name="adj2" fmla="val 0"/>
            </a:avLst>
          </a:prstGeom>
          <a:solidFill>
            <a:srgbClr val="00B0F0"/>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Round Same Side Corner Rectangle 33"/>
          <p:cNvSpPr/>
          <p:nvPr/>
        </p:nvSpPr>
        <p:spPr>
          <a:xfrm rot="16200000" flipH="1">
            <a:off x="1554453" y="1518762"/>
            <a:ext cx="699335" cy="1004888"/>
          </a:xfrm>
          <a:prstGeom prst="round2SameRect">
            <a:avLst>
              <a:gd name="adj1" fmla="val 34679"/>
              <a:gd name="adj2" fmla="val 0"/>
            </a:avLst>
          </a:prstGeom>
          <a:solidFill>
            <a:srgbClr val="00B0F0"/>
          </a:soli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ound Same Side Corner Rectangle 34"/>
          <p:cNvSpPr/>
          <p:nvPr/>
        </p:nvSpPr>
        <p:spPr>
          <a:xfrm rot="5400000">
            <a:off x="4695285" y="325216"/>
            <a:ext cx="685798" cy="5180315"/>
          </a:xfrm>
          <a:prstGeom prst="round2SameRect">
            <a:avLst>
              <a:gd name="adj1" fmla="val 23321"/>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a:p>
        </p:txBody>
      </p:sp>
      <p:sp>
        <p:nvSpPr>
          <p:cNvPr id="39" name="Round Same Side Corner Rectangle 38"/>
          <p:cNvSpPr/>
          <p:nvPr/>
        </p:nvSpPr>
        <p:spPr>
          <a:xfrm rot="16200000" flipH="1">
            <a:off x="1544002" y="2429191"/>
            <a:ext cx="707098" cy="1004888"/>
          </a:xfrm>
          <a:prstGeom prst="round2SameRect">
            <a:avLst>
              <a:gd name="adj1" fmla="val 34679"/>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a:p>
        </p:txBody>
      </p:sp>
      <p:sp>
        <p:nvSpPr>
          <p:cNvPr id="40" name="Round Same Side Corner Rectangle 39"/>
          <p:cNvSpPr/>
          <p:nvPr/>
        </p:nvSpPr>
        <p:spPr>
          <a:xfrm rot="5400000">
            <a:off x="4683957" y="1241324"/>
            <a:ext cx="722701" cy="5166062"/>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 name="Round Same Side Corner Rectangle 40"/>
          <p:cNvSpPr/>
          <p:nvPr/>
        </p:nvSpPr>
        <p:spPr>
          <a:xfrm rot="16200000" flipH="1">
            <a:off x="1542771" y="3317586"/>
            <a:ext cx="722701"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ound Same Side Corner Rectangle 41"/>
          <p:cNvSpPr/>
          <p:nvPr/>
        </p:nvSpPr>
        <p:spPr>
          <a:xfrm rot="5400000">
            <a:off x="4713519" y="2190581"/>
            <a:ext cx="663575" cy="5166062"/>
          </a:xfrm>
          <a:prstGeom prst="round2SameRect">
            <a:avLst>
              <a:gd name="adj1" fmla="val 23321"/>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a:p>
        </p:txBody>
      </p:sp>
      <p:sp>
        <p:nvSpPr>
          <p:cNvPr id="43" name="Round Same Side Corner Rectangle 42"/>
          <p:cNvSpPr/>
          <p:nvPr/>
        </p:nvSpPr>
        <p:spPr>
          <a:xfrm rot="16200000" flipH="1">
            <a:off x="1563396" y="4271168"/>
            <a:ext cx="663573" cy="1004888"/>
          </a:xfrm>
          <a:prstGeom prst="round2SameRect">
            <a:avLst>
              <a:gd name="adj1" fmla="val 34679"/>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a:p>
        </p:txBody>
      </p:sp>
      <p:sp>
        <p:nvSpPr>
          <p:cNvPr id="45" name="TextBox 8"/>
          <p:cNvSpPr txBox="1">
            <a:spLocks noChangeArrowheads="1"/>
          </p:cNvSpPr>
          <p:nvPr/>
        </p:nvSpPr>
        <p:spPr bwMode="auto">
          <a:xfrm rot="10800000">
            <a:off x="1507904" y="1778817"/>
            <a:ext cx="380232"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a:t>
            </a:r>
            <a:endParaRPr lang="en-US" sz="2800" b="1" dirty="0">
              <a:solidFill>
                <a:schemeClr val="bg1"/>
              </a:solidFill>
              <a:latin typeface="Comic Sans MS" pitchFamily="66" charset="0"/>
            </a:endParaRPr>
          </a:p>
        </p:txBody>
      </p:sp>
      <p:sp>
        <p:nvSpPr>
          <p:cNvPr id="46" name="TextBox 33"/>
          <p:cNvSpPr txBox="1">
            <a:spLocks noChangeArrowheads="1"/>
          </p:cNvSpPr>
          <p:nvPr/>
        </p:nvSpPr>
        <p:spPr bwMode="auto">
          <a:xfrm rot="10800000">
            <a:off x="1457389" y="2650866"/>
            <a:ext cx="578928" cy="523220"/>
          </a:xfrm>
          <a:prstGeom prst="rect">
            <a:avLst/>
          </a:prstGeom>
          <a:noFill/>
          <a:ln w="9525">
            <a:noFill/>
            <a:miter lim="800000"/>
            <a:headEnd/>
            <a:tailEnd/>
          </a:ln>
        </p:spPr>
        <p:txBody>
          <a:bodyPr wrap="square" anchor="ctr">
            <a:spAutoFit/>
          </a:bodyPr>
          <a:lstStyle/>
          <a:p>
            <a:pPr algn="ctr"/>
            <a:r>
              <a:rPr lang="en-US" sz="2800" b="1" dirty="0" smtClean="0">
                <a:solidFill>
                  <a:schemeClr val="bg1"/>
                </a:solidFill>
                <a:latin typeface="Comic Sans MS" pitchFamily="66" charset="0"/>
              </a:rPr>
              <a:t>II</a:t>
            </a:r>
            <a:endParaRPr lang="en-US" sz="2800" b="1" dirty="0">
              <a:solidFill>
                <a:schemeClr val="bg1"/>
              </a:solidFill>
              <a:latin typeface="Comic Sans MS" pitchFamily="66" charset="0"/>
            </a:endParaRPr>
          </a:p>
        </p:txBody>
      </p:sp>
      <p:sp>
        <p:nvSpPr>
          <p:cNvPr id="47" name="TextBox 34"/>
          <p:cNvSpPr txBox="1">
            <a:spLocks noChangeArrowheads="1"/>
          </p:cNvSpPr>
          <p:nvPr/>
        </p:nvSpPr>
        <p:spPr bwMode="auto">
          <a:xfrm rot="10800000">
            <a:off x="1460300" y="3541957"/>
            <a:ext cx="77136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III</a:t>
            </a:r>
            <a:endParaRPr lang="en-US" sz="2800" b="1" dirty="0">
              <a:solidFill>
                <a:schemeClr val="bg1"/>
              </a:solidFill>
              <a:latin typeface="Comic Sans MS" pitchFamily="66" charset="0"/>
            </a:endParaRPr>
          </a:p>
        </p:txBody>
      </p:sp>
      <p:sp>
        <p:nvSpPr>
          <p:cNvPr id="48" name="TextBox 35"/>
          <p:cNvSpPr txBox="1">
            <a:spLocks noChangeArrowheads="1"/>
          </p:cNvSpPr>
          <p:nvPr/>
        </p:nvSpPr>
        <p:spPr bwMode="auto">
          <a:xfrm>
            <a:off x="1451039" y="4477794"/>
            <a:ext cx="62228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IV</a:t>
            </a:r>
            <a:endParaRPr lang="en-US" sz="2800" b="1" dirty="0">
              <a:solidFill>
                <a:schemeClr val="bg1"/>
              </a:solidFill>
              <a:latin typeface="Comic Sans MS" pitchFamily="66" charset="0"/>
            </a:endParaRPr>
          </a:p>
        </p:txBody>
      </p:sp>
      <p:sp>
        <p:nvSpPr>
          <p:cNvPr id="49" name="Rectangle 32"/>
          <p:cNvSpPr>
            <a:spLocks noChangeArrowheads="1"/>
          </p:cNvSpPr>
          <p:nvPr/>
        </p:nvSpPr>
        <p:spPr bwMode="auto">
          <a:xfrm>
            <a:off x="2526594" y="1804866"/>
            <a:ext cx="3755435" cy="523220"/>
          </a:xfrm>
          <a:prstGeom prst="rect">
            <a:avLst/>
          </a:prstGeom>
          <a:noFill/>
          <a:ln w="9525">
            <a:noFill/>
            <a:miter lim="800000"/>
            <a:headEnd/>
            <a:tailEnd/>
          </a:ln>
        </p:spPr>
        <p:txBody>
          <a:bodyPr wrap="square">
            <a:spAutoFit/>
          </a:bodyPr>
          <a:lstStyle/>
          <a:p>
            <a:r>
              <a:rPr lang="en-US" sz="2800" b="1" dirty="0" err="1" smtClean="0">
                <a:solidFill>
                  <a:schemeClr val="bg1"/>
                </a:solidFill>
                <a:latin typeface="Times New Roman" pitchFamily="18" charset="0"/>
                <a:cs typeface="Times New Roman" pitchFamily="18" charset="0"/>
              </a:rPr>
              <a:t>Đặt</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Vấn</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Đề</a:t>
            </a:r>
            <a:endParaRPr lang="en-US" sz="2800" b="1" dirty="0">
              <a:latin typeface="Times New Roman" pitchFamily="18" charset="0"/>
              <a:cs typeface="Times New Roman" pitchFamily="18" charset="0"/>
            </a:endParaRPr>
          </a:p>
        </p:txBody>
      </p:sp>
      <p:sp>
        <p:nvSpPr>
          <p:cNvPr id="50" name="Rectangle 37"/>
          <p:cNvSpPr>
            <a:spLocks noChangeArrowheads="1"/>
          </p:cNvSpPr>
          <p:nvPr/>
        </p:nvSpPr>
        <p:spPr bwMode="auto">
          <a:xfrm>
            <a:off x="2448026" y="2705077"/>
            <a:ext cx="3779837" cy="523220"/>
          </a:xfrm>
          <a:prstGeom prst="rect">
            <a:avLst/>
          </a:prstGeom>
          <a:noFill/>
          <a:ln w="9525">
            <a:noFill/>
            <a:miter lim="800000"/>
            <a:headEnd/>
            <a:tailEnd/>
          </a:ln>
        </p:spPr>
        <p:txBody>
          <a:bodyPr>
            <a:spAutoFit/>
          </a:bodyPr>
          <a:lstStyle/>
          <a:p>
            <a:r>
              <a:rPr lang="en-US" sz="2800" b="1" dirty="0" smtClean="0">
                <a:solidFill>
                  <a:schemeClr val="bg1"/>
                </a:solidFill>
                <a:latin typeface="Times New Roman" pitchFamily="18" charset="0"/>
                <a:cs typeface="Times New Roman" pitchFamily="18" charset="0"/>
              </a:rPr>
              <a:t>Nội Dung Nghiên Cứu</a:t>
            </a:r>
            <a:endParaRPr lang="en-US" sz="2800" b="1" dirty="0">
              <a:latin typeface="Times New Roman" pitchFamily="18" charset="0"/>
              <a:cs typeface="Times New Roman" pitchFamily="18" charset="0"/>
            </a:endParaRPr>
          </a:p>
        </p:txBody>
      </p:sp>
      <p:sp>
        <p:nvSpPr>
          <p:cNvPr id="51" name="Rectangle 38"/>
          <p:cNvSpPr>
            <a:spLocks noChangeArrowheads="1"/>
          </p:cNvSpPr>
          <p:nvPr/>
        </p:nvSpPr>
        <p:spPr bwMode="auto">
          <a:xfrm>
            <a:off x="2431271" y="3541957"/>
            <a:ext cx="4502929"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Thực Nghiệm Và Đánh Giá</a:t>
            </a:r>
            <a:endParaRPr lang="en-US" sz="2800" b="1" dirty="0">
              <a:solidFill>
                <a:schemeClr val="bg1"/>
              </a:solidFill>
              <a:latin typeface="Times New Roman" pitchFamily="18" charset="0"/>
              <a:cs typeface="Times New Roman" pitchFamily="18" charset="0"/>
            </a:endParaRPr>
          </a:p>
        </p:txBody>
      </p:sp>
      <p:sp>
        <p:nvSpPr>
          <p:cNvPr id="52" name="Rectangle 39"/>
          <p:cNvSpPr>
            <a:spLocks noChangeArrowheads="1"/>
          </p:cNvSpPr>
          <p:nvPr/>
        </p:nvSpPr>
        <p:spPr bwMode="auto">
          <a:xfrm>
            <a:off x="2496114" y="4489794"/>
            <a:ext cx="5504886"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Kết Luận Và Hướng Phát Triển</a:t>
            </a:r>
            <a:endParaRPr lang="en-US" sz="2800" b="1" dirty="0">
              <a:solidFill>
                <a:schemeClr val="bg1"/>
              </a:solidFill>
              <a:latin typeface="Times New Roman" pitchFamily="18" charset="0"/>
              <a:cs typeface="Times New Roman" pitchFamily="18" charset="0"/>
            </a:endParaRPr>
          </a:p>
        </p:txBody>
      </p:sp>
      <p:sp>
        <p:nvSpPr>
          <p:cNvPr id="20" name="Oval 19"/>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a:latin typeface="Arial" panose="020B0604020202020204" pitchFamily="34" charset="0"/>
                <a:cs typeface="Arial" panose="020B0604020202020204" pitchFamily="34" charset="0"/>
              </a:rPr>
              <a:t>6</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45133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down)">
                                      <p:cBhvr>
                                        <p:cTn id="37" dur="500"/>
                                        <p:tgtEl>
                                          <p:spTgt spid="4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32" presetClass="emph" presetSubtype="0" fill="hold" grpId="1" nodeType="clickEffect">
                                  <p:stCondLst>
                                    <p:cond delay="0"/>
                                  </p:stCondLst>
                                  <p:childTnLst>
                                    <p:animRot by="120000">
                                      <p:cBhvr>
                                        <p:cTn id="56" dur="100" fill="hold">
                                          <p:stCondLst>
                                            <p:cond delay="0"/>
                                          </p:stCondLst>
                                        </p:cTn>
                                        <p:tgtEl>
                                          <p:spTgt spid="35"/>
                                        </p:tgtEl>
                                        <p:attrNameLst>
                                          <p:attrName>r</p:attrName>
                                        </p:attrNameLst>
                                      </p:cBhvr>
                                    </p:animRot>
                                    <p:animRot by="-240000">
                                      <p:cBhvr>
                                        <p:cTn id="57" dur="200" fill="hold">
                                          <p:stCondLst>
                                            <p:cond delay="200"/>
                                          </p:stCondLst>
                                        </p:cTn>
                                        <p:tgtEl>
                                          <p:spTgt spid="35"/>
                                        </p:tgtEl>
                                        <p:attrNameLst>
                                          <p:attrName>r</p:attrName>
                                        </p:attrNameLst>
                                      </p:cBhvr>
                                    </p:animRot>
                                    <p:animRot by="240000">
                                      <p:cBhvr>
                                        <p:cTn id="58" dur="200" fill="hold">
                                          <p:stCondLst>
                                            <p:cond delay="400"/>
                                          </p:stCondLst>
                                        </p:cTn>
                                        <p:tgtEl>
                                          <p:spTgt spid="35"/>
                                        </p:tgtEl>
                                        <p:attrNameLst>
                                          <p:attrName>r</p:attrName>
                                        </p:attrNameLst>
                                      </p:cBhvr>
                                    </p:animRot>
                                    <p:animRot by="-240000">
                                      <p:cBhvr>
                                        <p:cTn id="59" dur="200" fill="hold">
                                          <p:stCondLst>
                                            <p:cond delay="600"/>
                                          </p:stCondLst>
                                        </p:cTn>
                                        <p:tgtEl>
                                          <p:spTgt spid="35"/>
                                        </p:tgtEl>
                                        <p:attrNameLst>
                                          <p:attrName>r</p:attrName>
                                        </p:attrNameLst>
                                      </p:cBhvr>
                                    </p:animRot>
                                    <p:animRot by="120000">
                                      <p:cBhvr>
                                        <p:cTn id="60" dur="200" fill="hold">
                                          <p:stCondLst>
                                            <p:cond delay="800"/>
                                          </p:stCondLst>
                                        </p:cTn>
                                        <p:tgtEl>
                                          <p:spTgt spid="35"/>
                                        </p:tgtEl>
                                        <p:attrNameLst>
                                          <p:attrName>r</p:attrName>
                                        </p:attrNameLst>
                                      </p:cBhvr>
                                    </p:animRot>
                                  </p:childTnLst>
                                </p:cTn>
                              </p:par>
                              <p:par>
                                <p:cTn id="61" presetID="32" presetClass="emph" presetSubtype="0" fill="hold" grpId="1" nodeType="withEffect">
                                  <p:stCondLst>
                                    <p:cond delay="0"/>
                                  </p:stCondLst>
                                  <p:childTnLst>
                                    <p:animRot by="120000">
                                      <p:cBhvr>
                                        <p:cTn id="62" dur="100" fill="hold">
                                          <p:stCondLst>
                                            <p:cond delay="0"/>
                                          </p:stCondLst>
                                        </p:cTn>
                                        <p:tgtEl>
                                          <p:spTgt spid="39"/>
                                        </p:tgtEl>
                                        <p:attrNameLst>
                                          <p:attrName>r</p:attrName>
                                        </p:attrNameLst>
                                      </p:cBhvr>
                                    </p:animRot>
                                    <p:animRot by="-240000">
                                      <p:cBhvr>
                                        <p:cTn id="63" dur="200" fill="hold">
                                          <p:stCondLst>
                                            <p:cond delay="200"/>
                                          </p:stCondLst>
                                        </p:cTn>
                                        <p:tgtEl>
                                          <p:spTgt spid="39"/>
                                        </p:tgtEl>
                                        <p:attrNameLst>
                                          <p:attrName>r</p:attrName>
                                        </p:attrNameLst>
                                      </p:cBhvr>
                                    </p:animRot>
                                    <p:animRot by="240000">
                                      <p:cBhvr>
                                        <p:cTn id="64" dur="200" fill="hold">
                                          <p:stCondLst>
                                            <p:cond delay="400"/>
                                          </p:stCondLst>
                                        </p:cTn>
                                        <p:tgtEl>
                                          <p:spTgt spid="39"/>
                                        </p:tgtEl>
                                        <p:attrNameLst>
                                          <p:attrName>r</p:attrName>
                                        </p:attrNameLst>
                                      </p:cBhvr>
                                    </p:animRot>
                                    <p:animRot by="-240000">
                                      <p:cBhvr>
                                        <p:cTn id="65" dur="200" fill="hold">
                                          <p:stCondLst>
                                            <p:cond delay="600"/>
                                          </p:stCondLst>
                                        </p:cTn>
                                        <p:tgtEl>
                                          <p:spTgt spid="39"/>
                                        </p:tgtEl>
                                        <p:attrNameLst>
                                          <p:attrName>r</p:attrName>
                                        </p:attrNameLst>
                                      </p:cBhvr>
                                    </p:animRot>
                                    <p:animRot by="120000">
                                      <p:cBhvr>
                                        <p:cTn id="66" dur="200" fill="hold">
                                          <p:stCondLst>
                                            <p:cond delay="800"/>
                                          </p:stCondLst>
                                        </p:cTn>
                                        <p:tgtEl>
                                          <p:spTgt spid="39"/>
                                        </p:tgtEl>
                                        <p:attrNameLst>
                                          <p:attrName>r</p:attrName>
                                        </p:attrNameLst>
                                      </p:cBhvr>
                                    </p:animRot>
                                  </p:childTnLst>
                                </p:cTn>
                              </p:par>
                              <p:par>
                                <p:cTn id="67" presetID="32" presetClass="emph" presetSubtype="0" fill="hold" grpId="1" nodeType="withEffect">
                                  <p:stCondLst>
                                    <p:cond delay="0"/>
                                  </p:stCondLst>
                                  <p:childTnLst>
                                    <p:animRot by="120000">
                                      <p:cBhvr>
                                        <p:cTn id="68" dur="100" fill="hold">
                                          <p:stCondLst>
                                            <p:cond delay="0"/>
                                          </p:stCondLst>
                                        </p:cTn>
                                        <p:tgtEl>
                                          <p:spTgt spid="46"/>
                                        </p:tgtEl>
                                        <p:attrNameLst>
                                          <p:attrName>r</p:attrName>
                                        </p:attrNameLst>
                                      </p:cBhvr>
                                    </p:animRot>
                                    <p:animRot by="-240000">
                                      <p:cBhvr>
                                        <p:cTn id="69" dur="200" fill="hold">
                                          <p:stCondLst>
                                            <p:cond delay="200"/>
                                          </p:stCondLst>
                                        </p:cTn>
                                        <p:tgtEl>
                                          <p:spTgt spid="46"/>
                                        </p:tgtEl>
                                        <p:attrNameLst>
                                          <p:attrName>r</p:attrName>
                                        </p:attrNameLst>
                                      </p:cBhvr>
                                    </p:animRot>
                                    <p:animRot by="240000">
                                      <p:cBhvr>
                                        <p:cTn id="70" dur="200" fill="hold">
                                          <p:stCondLst>
                                            <p:cond delay="400"/>
                                          </p:stCondLst>
                                        </p:cTn>
                                        <p:tgtEl>
                                          <p:spTgt spid="46"/>
                                        </p:tgtEl>
                                        <p:attrNameLst>
                                          <p:attrName>r</p:attrName>
                                        </p:attrNameLst>
                                      </p:cBhvr>
                                    </p:animRot>
                                    <p:animRot by="-240000">
                                      <p:cBhvr>
                                        <p:cTn id="71" dur="200" fill="hold">
                                          <p:stCondLst>
                                            <p:cond delay="600"/>
                                          </p:stCondLst>
                                        </p:cTn>
                                        <p:tgtEl>
                                          <p:spTgt spid="46"/>
                                        </p:tgtEl>
                                        <p:attrNameLst>
                                          <p:attrName>r</p:attrName>
                                        </p:attrNameLst>
                                      </p:cBhvr>
                                    </p:animRot>
                                    <p:animRot by="120000">
                                      <p:cBhvr>
                                        <p:cTn id="72" dur="200" fill="hold">
                                          <p:stCondLst>
                                            <p:cond delay="800"/>
                                          </p:stCondLst>
                                        </p:cTn>
                                        <p:tgtEl>
                                          <p:spTgt spid="46"/>
                                        </p:tgtEl>
                                        <p:attrNameLst>
                                          <p:attrName>r</p:attrName>
                                        </p:attrNameLst>
                                      </p:cBhvr>
                                    </p:animRot>
                                  </p:childTnLst>
                                </p:cTn>
                              </p:par>
                              <p:par>
                                <p:cTn id="73" presetID="32" presetClass="emph" presetSubtype="0" fill="hold" grpId="1" nodeType="withEffect">
                                  <p:stCondLst>
                                    <p:cond delay="0"/>
                                  </p:stCondLst>
                                  <p:childTnLst>
                                    <p:animRot by="120000">
                                      <p:cBhvr>
                                        <p:cTn id="74" dur="100" fill="hold">
                                          <p:stCondLst>
                                            <p:cond delay="0"/>
                                          </p:stCondLst>
                                        </p:cTn>
                                        <p:tgtEl>
                                          <p:spTgt spid="50"/>
                                        </p:tgtEl>
                                        <p:attrNameLst>
                                          <p:attrName>r</p:attrName>
                                        </p:attrNameLst>
                                      </p:cBhvr>
                                    </p:animRot>
                                    <p:animRot by="-240000">
                                      <p:cBhvr>
                                        <p:cTn id="75" dur="200" fill="hold">
                                          <p:stCondLst>
                                            <p:cond delay="200"/>
                                          </p:stCondLst>
                                        </p:cTn>
                                        <p:tgtEl>
                                          <p:spTgt spid="50"/>
                                        </p:tgtEl>
                                        <p:attrNameLst>
                                          <p:attrName>r</p:attrName>
                                        </p:attrNameLst>
                                      </p:cBhvr>
                                    </p:animRot>
                                    <p:animRot by="240000">
                                      <p:cBhvr>
                                        <p:cTn id="76" dur="200" fill="hold">
                                          <p:stCondLst>
                                            <p:cond delay="400"/>
                                          </p:stCondLst>
                                        </p:cTn>
                                        <p:tgtEl>
                                          <p:spTgt spid="50"/>
                                        </p:tgtEl>
                                        <p:attrNameLst>
                                          <p:attrName>r</p:attrName>
                                        </p:attrNameLst>
                                      </p:cBhvr>
                                    </p:animRot>
                                    <p:animRot by="-240000">
                                      <p:cBhvr>
                                        <p:cTn id="77" dur="200" fill="hold">
                                          <p:stCondLst>
                                            <p:cond delay="600"/>
                                          </p:stCondLst>
                                        </p:cTn>
                                        <p:tgtEl>
                                          <p:spTgt spid="50"/>
                                        </p:tgtEl>
                                        <p:attrNameLst>
                                          <p:attrName>r</p:attrName>
                                        </p:attrNameLst>
                                      </p:cBhvr>
                                    </p:animRot>
                                    <p:animRot by="120000">
                                      <p:cBhvr>
                                        <p:cTn id="78" dur="200" fill="hold">
                                          <p:stCondLst>
                                            <p:cond delay="800"/>
                                          </p:stCondLst>
                                        </p:cTn>
                                        <p:tgtEl>
                                          <p:spTgt spid="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5" grpId="1" animBg="1"/>
      <p:bldP spid="39" grpId="0" animBg="1"/>
      <p:bldP spid="39" grpId="1" animBg="1"/>
      <p:bldP spid="40" grpId="0" animBg="1"/>
      <p:bldP spid="41" grpId="0" animBg="1"/>
      <p:bldP spid="42" grpId="0" animBg="1"/>
      <p:bldP spid="43" grpId="0" animBg="1"/>
      <p:bldP spid="45" grpId="0"/>
      <p:bldP spid="46" grpId="0"/>
      <p:bldP spid="46" grpId="1"/>
      <p:bldP spid="47" grpId="0"/>
      <p:bldP spid="48" grpId="0"/>
      <p:bldP spid="49" grpId="0"/>
      <p:bldP spid="50" grpId="0"/>
      <p:bldP spid="50" grpId="1"/>
      <p:bldP spid="51" grpId="0"/>
      <p:bldP spid="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7" name="TextBox 6"/>
          <p:cNvSpPr txBox="1"/>
          <p:nvPr/>
        </p:nvSpPr>
        <p:spPr>
          <a:xfrm>
            <a:off x="228600" y="1524000"/>
            <a:ext cx="8915400" cy="3970318"/>
          </a:xfrm>
          <a:prstGeom prst="rect">
            <a:avLst/>
          </a:prstGeom>
          <a:noFill/>
        </p:spPr>
        <p:txBody>
          <a:bodyPr wrap="square" rtlCol="0">
            <a:spAutoFit/>
          </a:bodyPr>
          <a:lstStyle/>
          <a:p>
            <a:pPr>
              <a:lnSpc>
                <a:spcPct val="150000"/>
              </a:lnSpc>
            </a:pPr>
            <a:r>
              <a:rPr lang="en-US" sz="2400" dirty="0">
                <a:latin typeface="Times New Roman" pitchFamily="18" charset="0"/>
                <a:cs typeface="Times New Roman" pitchFamily="18" charset="0"/>
              </a:rPr>
              <a:t>P</a:t>
            </a:r>
            <a:r>
              <a:rPr lang="vi-VN" sz="2400" dirty="0" smtClean="0">
                <a:latin typeface="Times New Roman" pitchFamily="18" charset="0"/>
                <a:cs typeface="Times New Roman" pitchFamily="18" charset="0"/>
              </a:rPr>
              <a:t>hân </a:t>
            </a:r>
            <a:r>
              <a:rPr lang="vi-VN" sz="2400" dirty="0">
                <a:latin typeface="Times New Roman" pitchFamily="18" charset="0"/>
                <a:cs typeface="Times New Roman" pitchFamily="18" charset="0"/>
              </a:rPr>
              <a:t>tích ý kiến được chia làm 4 hướng nghiên cứu </a:t>
            </a:r>
            <a:r>
              <a:rPr lang="vi-VN" sz="2400" dirty="0" smtClean="0">
                <a:latin typeface="Times New Roman" pitchFamily="18" charset="0"/>
                <a:cs typeface="Times New Roman" pitchFamily="18" charset="0"/>
              </a:rPr>
              <a:t>chính:</a:t>
            </a:r>
            <a:endParaRPr lang="vi-VN" sz="2400" dirty="0">
              <a:latin typeface="Times New Roman" pitchFamily="18" charset="0"/>
              <a:cs typeface="Times New Roman" pitchFamily="18" charset="0"/>
            </a:endParaRPr>
          </a:p>
          <a:p>
            <a:pPr marL="342900" indent="-342900">
              <a:lnSpc>
                <a:spcPct val="150000"/>
              </a:lnSpc>
              <a:buFont typeface="Wingdings" pitchFamily="2" charset="2"/>
              <a:buChar char="ü"/>
            </a:pPr>
            <a:r>
              <a:rPr lang="vi-VN" sz="2400" dirty="0" smtClean="0">
                <a:latin typeface="Times New Roman" pitchFamily="18" charset="0"/>
                <a:cs typeface="Times New Roman" pitchFamily="18" charset="0"/>
              </a:rPr>
              <a:t>Phân </a:t>
            </a:r>
            <a:r>
              <a:rPr lang="vi-VN" sz="2400" dirty="0">
                <a:latin typeface="Times New Roman" pitchFamily="18" charset="0"/>
                <a:cs typeface="Times New Roman" pitchFamily="18" charset="0"/>
              </a:rPr>
              <a:t>lớp chủ quan: xác định ý kiến là chủ quan hay khách </a:t>
            </a:r>
            <a:r>
              <a:rPr lang="vi-VN" sz="2400" dirty="0" smtClean="0">
                <a:latin typeface="Times New Roman" pitchFamily="18" charset="0"/>
                <a:cs typeface="Times New Roman" pitchFamily="18" charset="0"/>
              </a:rPr>
              <a:t>quan.</a:t>
            </a:r>
            <a:endParaRPr lang="en-US" sz="2400" dirty="0" smtClean="0">
              <a:latin typeface="Times New Roman" pitchFamily="18" charset="0"/>
              <a:cs typeface="Times New Roman" pitchFamily="18" charset="0"/>
            </a:endParaRPr>
          </a:p>
          <a:p>
            <a:pPr marL="342900" indent="-342900">
              <a:lnSpc>
                <a:spcPct val="150000"/>
              </a:lnSpc>
              <a:buFont typeface="Wingdings" pitchFamily="2" charset="2"/>
              <a:buChar char="ü"/>
            </a:pPr>
            <a:r>
              <a:rPr lang="vi-VN" sz="2400" b="1" dirty="0" smtClean="0">
                <a:latin typeface="Times New Roman" pitchFamily="18" charset="0"/>
                <a:cs typeface="Times New Roman" pitchFamily="18" charset="0"/>
              </a:rPr>
              <a:t>Phân </a:t>
            </a:r>
            <a:r>
              <a:rPr lang="vi-VN" sz="2400" b="1" dirty="0">
                <a:latin typeface="Times New Roman" pitchFamily="18" charset="0"/>
                <a:cs typeface="Times New Roman" pitchFamily="18" charset="0"/>
              </a:rPr>
              <a:t>lớp cảm xúc: xác định ý kiến là tích cực hay tiêu </a:t>
            </a:r>
            <a:r>
              <a:rPr lang="vi-VN" sz="2400" b="1" dirty="0" smtClean="0">
                <a:latin typeface="Times New Roman" pitchFamily="18" charset="0"/>
                <a:cs typeface="Times New Roman" pitchFamily="18" charset="0"/>
              </a:rPr>
              <a:t>cực.</a:t>
            </a:r>
            <a:endParaRPr lang="en-US" sz="2400" b="1" dirty="0" smtClean="0">
              <a:latin typeface="Times New Roman" pitchFamily="18" charset="0"/>
              <a:cs typeface="Times New Roman" pitchFamily="18" charset="0"/>
            </a:endParaRPr>
          </a:p>
          <a:p>
            <a:pPr marL="342900" indent="-342900">
              <a:lnSpc>
                <a:spcPct val="150000"/>
              </a:lnSpc>
              <a:buFont typeface="Wingdings" pitchFamily="2" charset="2"/>
              <a:buChar char="ü"/>
            </a:pPr>
            <a:r>
              <a:rPr lang="vi-VN" sz="2400" dirty="0" smtClean="0">
                <a:latin typeface="Times New Roman" pitchFamily="18" charset="0"/>
                <a:cs typeface="Times New Roman" pitchFamily="18" charset="0"/>
              </a:rPr>
              <a:t>Tóm </a:t>
            </a:r>
            <a:r>
              <a:rPr lang="vi-VN" sz="2400" dirty="0">
                <a:latin typeface="Times New Roman" pitchFamily="18" charset="0"/>
                <a:cs typeface="Times New Roman" pitchFamily="18" charset="0"/>
              </a:rPr>
              <a:t>tắt ý kiến: rút gọn nội dung ý </a:t>
            </a:r>
            <a:r>
              <a:rPr lang="vi-VN" sz="2400" dirty="0" smtClean="0">
                <a:latin typeface="Times New Roman" pitchFamily="18" charset="0"/>
                <a:cs typeface="Times New Roman" pitchFamily="18" charset="0"/>
              </a:rPr>
              <a:t>kiến.</a:t>
            </a:r>
            <a:endParaRPr lang="en-US" sz="2400" dirty="0" smtClean="0">
              <a:latin typeface="Times New Roman" pitchFamily="18" charset="0"/>
              <a:cs typeface="Times New Roman" pitchFamily="18" charset="0"/>
            </a:endParaRPr>
          </a:p>
          <a:p>
            <a:pPr marL="342900" indent="-342900">
              <a:lnSpc>
                <a:spcPct val="150000"/>
              </a:lnSpc>
              <a:buFont typeface="Wingdings" pitchFamily="2" charset="2"/>
              <a:buChar char="ü"/>
            </a:pPr>
            <a:r>
              <a:rPr lang="vi-VN" sz="2400" dirty="0" smtClean="0">
                <a:latin typeface="Times New Roman" pitchFamily="18" charset="0"/>
                <a:cs typeface="Times New Roman" pitchFamily="18" charset="0"/>
              </a:rPr>
              <a:t>Khai </a:t>
            </a:r>
            <a:r>
              <a:rPr lang="vi-VN" sz="2400" dirty="0">
                <a:latin typeface="Times New Roman" pitchFamily="18" charset="0"/>
                <a:cs typeface="Times New Roman" pitchFamily="18" charset="0"/>
              </a:rPr>
              <a:t>thác ý kiến trên đặc trưng: tương tự phân lớp cảm xúc nhưng chi </a:t>
            </a:r>
            <a:r>
              <a:rPr lang="vi-VN" sz="2400" dirty="0" smtClean="0">
                <a:latin typeface="Times New Roman" pitchFamily="18" charset="0"/>
                <a:cs typeface="Times New Roman" pitchFamily="18" charset="0"/>
              </a:rPr>
              <a:t>tiết</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hơn </a:t>
            </a:r>
            <a:r>
              <a:rPr lang="vi-VN" sz="2400" dirty="0">
                <a:latin typeface="Times New Roman" pitchFamily="18" charset="0"/>
                <a:cs typeface="Times New Roman" pitchFamily="18" charset="0"/>
              </a:rPr>
              <a:t>là xác định ý kiến tích cực hay tiêu cực trên đặc trưng nào.</a:t>
            </a:r>
            <a:endParaRPr lang="en-US" sz="2400" dirty="0">
              <a:latin typeface="Times New Roman" pitchFamily="18" charset="0"/>
              <a:cs typeface="Times New Roman" pitchFamily="18" charset="0"/>
            </a:endParaRPr>
          </a:p>
        </p:txBody>
      </p:sp>
      <p:sp>
        <p:nvSpPr>
          <p:cNvPr id="8" name="Oval 7"/>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a:latin typeface="Arial" panose="020B0604020202020204" pitchFamily="34" charset="0"/>
                <a:cs typeface="Arial" panose="020B0604020202020204" pitchFamily="34" charset="0"/>
              </a:rPr>
              <a:t>7</a:t>
            </a:r>
            <a:endParaRPr lang="en-US" sz="14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ý kiến</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63803610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5312</TotalTime>
  <Words>1800</Words>
  <Application>Microsoft Office PowerPoint</Application>
  <PresentationFormat>On-screen Show (4:3)</PresentationFormat>
  <Paragraphs>202</Paragraphs>
  <Slides>32</Slides>
  <Notes>4</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 Minh Quan</dc:creator>
  <cp:lastModifiedBy>MinQua</cp:lastModifiedBy>
  <cp:revision>503</cp:revision>
  <cp:lastPrinted>2018-09-29T03:41:54Z</cp:lastPrinted>
  <dcterms:created xsi:type="dcterms:W3CDTF">2006-08-16T00:00:00Z</dcterms:created>
  <dcterms:modified xsi:type="dcterms:W3CDTF">2020-10-21T14:11:26Z</dcterms:modified>
</cp:coreProperties>
</file>