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4"/>
  </p:notesMasterIdLst>
  <p:sldIdLst>
    <p:sldId id="256" r:id="rId2"/>
    <p:sldId id="259" r:id="rId3"/>
    <p:sldId id="260" r:id="rId4"/>
    <p:sldId id="261" r:id="rId5"/>
    <p:sldId id="295" r:id="rId6"/>
    <p:sldId id="296" r:id="rId7"/>
    <p:sldId id="297" r:id="rId8"/>
    <p:sldId id="298" r:id="rId9"/>
    <p:sldId id="299" r:id="rId10"/>
    <p:sldId id="300"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Sheet1!$A$2:$A$3</c:f>
              <c:strCache>
                <c:ptCount val="2"/>
                <c:pt idx="0">
                  <c:v>Ý kiến tích cực</c:v>
                </c:pt>
                <c:pt idx="1">
                  <c:v>Ý kiến tiêu cực</c:v>
                </c:pt>
              </c:strCache>
            </c:strRef>
          </c:cat>
          <c:val>
            <c:numRef>
              <c:f>Sheet1!$B$2:$B$3</c:f>
              <c:numCache>
                <c:formatCode>General</c:formatCode>
                <c:ptCount val="2"/>
                <c:pt idx="0">
                  <c:v>0.76</c:v>
                </c:pt>
                <c:pt idx="1">
                  <c:v>0.79</c:v>
                </c:pt>
              </c:numCache>
            </c:numRef>
          </c:val>
          <c:extLst xmlns:c16r2="http://schemas.microsoft.com/office/drawing/2015/06/chart">
            <c:ext xmlns:c16="http://schemas.microsoft.com/office/drawing/2014/chart" uri="{C3380CC4-5D6E-409C-BE32-E72D297353CC}">
              <c16:uniqueId val="{00000000-7647-44EF-930B-276FF6865B10}"/>
            </c:ext>
          </c:extLst>
        </c:ser>
        <c:ser>
          <c:idx val="1"/>
          <c:order val="1"/>
          <c:tx>
            <c:strRef>
              <c:f>Sheet1!$C$1</c:f>
              <c:strCache>
                <c:ptCount val="1"/>
                <c:pt idx="0">
                  <c:v>Độ bao phủ</c:v>
                </c:pt>
              </c:strCache>
            </c:strRef>
          </c:tx>
          <c:spPr>
            <a:solidFill>
              <a:srgbClr val="C00000"/>
            </a:solidFill>
          </c:spPr>
          <c:invertIfNegative val="0"/>
          <c:cat>
            <c:strRef>
              <c:f>Sheet1!$A$2:$A$3</c:f>
              <c:strCache>
                <c:ptCount val="2"/>
                <c:pt idx="0">
                  <c:v>Ý kiến tích cực</c:v>
                </c:pt>
                <c:pt idx="1">
                  <c:v>Ý kiến tiêu cực</c:v>
                </c:pt>
              </c:strCache>
            </c:strRef>
          </c:cat>
          <c:val>
            <c:numRef>
              <c:f>Sheet1!$C$2:$C$3</c:f>
              <c:numCache>
                <c:formatCode>General</c:formatCode>
                <c:ptCount val="2"/>
                <c:pt idx="0">
                  <c:v>0.81</c:v>
                </c:pt>
                <c:pt idx="1">
                  <c:v>0.73</c:v>
                </c:pt>
              </c:numCache>
            </c:numRef>
          </c:val>
          <c:extLst xmlns:c16r2="http://schemas.microsoft.com/office/drawing/2015/06/chart">
            <c:ext xmlns:c16="http://schemas.microsoft.com/office/drawing/2014/chart" uri="{C3380CC4-5D6E-409C-BE32-E72D297353CC}">
              <c16:uniqueId val="{00000001-7647-44EF-930B-276FF6865B10}"/>
            </c:ext>
          </c:extLst>
        </c:ser>
        <c:ser>
          <c:idx val="2"/>
          <c:order val="2"/>
          <c:tx>
            <c:strRef>
              <c:f>Sheet1!$D$1</c:f>
              <c:strCache>
                <c:ptCount val="1"/>
                <c:pt idx="0">
                  <c:v>F1</c:v>
                </c:pt>
              </c:strCache>
            </c:strRef>
          </c:tx>
          <c:spPr>
            <a:solidFill>
              <a:srgbClr val="00B050"/>
            </a:solidFill>
          </c:spPr>
          <c:invertIfNegative val="0"/>
          <c:cat>
            <c:strRef>
              <c:f>Sheet1!$A$2:$A$3</c:f>
              <c:strCache>
                <c:ptCount val="2"/>
                <c:pt idx="0">
                  <c:v>Ý kiến tích cực</c:v>
                </c:pt>
                <c:pt idx="1">
                  <c:v>Ý kiến tiêu cực</c:v>
                </c:pt>
              </c:strCache>
            </c:strRef>
          </c:cat>
          <c:val>
            <c:numRef>
              <c:f>Sheet1!$D$2:$D$3</c:f>
              <c:numCache>
                <c:formatCode>General</c:formatCode>
                <c:ptCount val="2"/>
                <c:pt idx="0">
                  <c:v>0.78</c:v>
                </c:pt>
                <c:pt idx="1">
                  <c:v>0.75</c:v>
                </c:pt>
              </c:numCache>
            </c:numRef>
          </c:val>
          <c:extLst xmlns:c16r2="http://schemas.microsoft.com/office/drawing/2015/06/chart">
            <c:ext xmlns:c16="http://schemas.microsoft.com/office/drawing/2014/chart" uri="{C3380CC4-5D6E-409C-BE32-E72D297353CC}">
              <c16:uniqueId val="{00000002-7647-44EF-930B-276FF6865B10}"/>
            </c:ext>
          </c:extLst>
        </c:ser>
        <c:dLbls>
          <c:showLegendKey val="0"/>
          <c:showVal val="0"/>
          <c:showCatName val="0"/>
          <c:showSerName val="0"/>
          <c:showPercent val="0"/>
          <c:showBubbleSize val="0"/>
        </c:dLbls>
        <c:gapWidth val="150"/>
        <c:axId val="182939008"/>
        <c:axId val="182940800"/>
      </c:barChart>
      <c:catAx>
        <c:axId val="182939008"/>
        <c:scaling>
          <c:orientation val="minMax"/>
        </c:scaling>
        <c:delete val="0"/>
        <c:axPos val="b"/>
        <c:numFmt formatCode="General" sourceLinked="0"/>
        <c:majorTickMark val="out"/>
        <c:minorTickMark val="none"/>
        <c:tickLblPos val="nextTo"/>
        <c:txPr>
          <a:bodyPr/>
          <a:lstStyle/>
          <a:p>
            <a:pPr>
              <a:defRPr>
                <a:solidFill>
                  <a:schemeClr val="tx2">
                    <a:lumMod val="50000"/>
                  </a:schemeClr>
                </a:solidFill>
                <a:latin typeface="Times New Roman" pitchFamily="18" charset="0"/>
                <a:cs typeface="Times New Roman" pitchFamily="18" charset="0"/>
              </a:defRPr>
            </a:pPr>
            <a:endParaRPr lang="en-US"/>
          </a:p>
        </c:txPr>
        <c:crossAx val="182940800"/>
        <c:crosses val="autoZero"/>
        <c:auto val="1"/>
        <c:lblAlgn val="ctr"/>
        <c:lblOffset val="100"/>
        <c:noMultiLvlLbl val="0"/>
      </c:catAx>
      <c:valAx>
        <c:axId val="182940800"/>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sz="1400">
                <a:solidFill>
                  <a:schemeClr val="tx2">
                    <a:lumMod val="50000"/>
                  </a:schemeClr>
                </a:solidFill>
                <a:latin typeface="Times New Roman" pitchFamily="18" charset="0"/>
                <a:cs typeface="Times New Roman" pitchFamily="18" charset="0"/>
              </a:defRPr>
            </a:pPr>
            <a:endParaRPr lang="en-US"/>
          </a:p>
        </c:txPr>
        <c:crossAx val="182939008"/>
        <c:crosses val="autoZero"/>
        <c:crossBetween val="between"/>
      </c:valAx>
    </c:plotArea>
    <c:legend>
      <c:legendPos val="r"/>
      <c:layout/>
      <c:overlay val="0"/>
      <c:txPr>
        <a:bodyPr/>
        <a:lstStyle/>
        <a:p>
          <a:pPr>
            <a:defRPr sz="1200" b="1">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Độ chính xác</c:v>
                </c:pt>
              </c:strCache>
            </c:strRef>
          </c:tx>
          <c:spPr>
            <a:solidFill>
              <a:schemeClr val="bg1"/>
            </a:solidFill>
          </c:spPr>
          <c:invertIfNegative val="0"/>
          <c:cat>
            <c:strRef>
              <c:f>Sheet1!$A$2:$A$4</c:f>
              <c:strCache>
                <c:ptCount val="3"/>
                <c:pt idx="0">
                  <c:v>SVM</c:v>
                </c:pt>
                <c:pt idx="1">
                  <c:v>Naïve Bayes</c:v>
                </c:pt>
                <c:pt idx="2">
                  <c:v>Tree</c:v>
                </c:pt>
              </c:strCache>
            </c:strRef>
          </c:cat>
          <c:val>
            <c:numRef>
              <c:f>Sheet1!$B$2:$B$4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0-B815-45A3-ABC8-94C9BDEEBA9B}"/>
            </c:ext>
          </c:extLst>
        </c:ser>
        <c:ser>
          <c:idx val="1"/>
          <c:order val="1"/>
          <c:tx>
            <c:strRef>
              <c:f>Sheet1!$C$1</c:f>
              <c:strCache>
                <c:ptCount val="1"/>
                <c:pt idx="0">
                  <c:v>Độ bao phủ</c:v>
                </c:pt>
              </c:strCache>
            </c:strRef>
          </c:tx>
          <c:spPr>
            <a:solidFill>
              <a:srgbClr val="C00000"/>
            </a:solidFill>
          </c:spPr>
          <c:invertIfNegative val="0"/>
          <c:cat>
            <c:strRef>
              <c:f>Sheet1!$A$2:$A$4</c:f>
              <c:strCache>
                <c:ptCount val="3"/>
                <c:pt idx="0">
                  <c:v>SVM</c:v>
                </c:pt>
                <c:pt idx="1">
                  <c:v>Naïve Bayes</c:v>
                </c:pt>
                <c:pt idx="2">
                  <c:v>Tree</c:v>
                </c:pt>
              </c:strCache>
            </c:strRef>
          </c:cat>
          <c:val>
            <c:numRef>
              <c:f>Sheet1!$C$2:$C$4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1-B815-45A3-ABC8-94C9BDEEBA9B}"/>
            </c:ext>
          </c:extLst>
        </c:ser>
        <c:ser>
          <c:idx val="2"/>
          <c:order val="2"/>
          <c:tx>
            <c:strRef>
              <c:f>Sheet1!$D$1</c:f>
              <c:strCache>
                <c:ptCount val="1"/>
                <c:pt idx="0">
                  <c:v>F1</c:v>
                </c:pt>
              </c:strCache>
            </c:strRef>
          </c:tx>
          <c:spPr>
            <a:solidFill>
              <a:srgbClr val="00B050"/>
            </a:solidFill>
          </c:spPr>
          <c:invertIfNegative val="0"/>
          <c:cat>
            <c:strRef>
              <c:f>Sheet1!$A$2:$A$4</c:f>
              <c:strCache>
                <c:ptCount val="3"/>
                <c:pt idx="0">
                  <c:v>SVM</c:v>
                </c:pt>
                <c:pt idx="1">
                  <c:v>Naïve Bayes</c:v>
                </c:pt>
                <c:pt idx="2">
                  <c:v>Tree</c:v>
                </c:pt>
              </c:strCache>
            </c:strRef>
          </c:cat>
          <c:val>
            <c:numRef>
              <c:f>Sheet1!$D$2:$D$4</c:f>
              <c:numCache>
                <c:formatCode>General</c:formatCode>
                <c:ptCount val="3"/>
                <c:pt idx="0">
                  <c:v>0.77</c:v>
                </c:pt>
                <c:pt idx="1">
                  <c:v>0.83</c:v>
                </c:pt>
                <c:pt idx="2">
                  <c:v>0.79</c:v>
                </c:pt>
              </c:numCache>
            </c:numRef>
          </c:val>
          <c:extLst xmlns:c16r2="http://schemas.microsoft.com/office/drawing/2015/06/chart">
            <c:ext xmlns:c16="http://schemas.microsoft.com/office/drawing/2014/chart" uri="{C3380CC4-5D6E-409C-BE32-E72D297353CC}">
              <c16:uniqueId val="{00000002-B815-45A3-ABC8-94C9BDEEBA9B}"/>
            </c:ext>
          </c:extLst>
        </c:ser>
        <c:dLbls>
          <c:showLegendKey val="0"/>
          <c:showVal val="0"/>
          <c:showCatName val="0"/>
          <c:showSerName val="0"/>
          <c:showPercent val="0"/>
          <c:showBubbleSize val="0"/>
        </c:dLbls>
        <c:gapWidth val="150"/>
        <c:axId val="183432320"/>
        <c:axId val="183433856"/>
      </c:barChart>
      <c:catAx>
        <c:axId val="183432320"/>
        <c:scaling>
          <c:orientation val="minMax"/>
        </c:scaling>
        <c:delete val="0"/>
        <c:axPos val="b"/>
        <c:numFmt formatCode="General" sourceLinked="0"/>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83433856"/>
        <c:crosses val="autoZero"/>
        <c:auto val="1"/>
        <c:lblAlgn val="ctr"/>
        <c:lblOffset val="100"/>
        <c:noMultiLvlLbl val="0"/>
      </c:catAx>
      <c:valAx>
        <c:axId val="183433856"/>
        <c:scaling>
          <c:orientation val="minMax"/>
        </c:scaling>
        <c:delete val="0"/>
        <c:axPos val="l"/>
        <c:majorGridlines>
          <c:spPr>
            <a:ln>
              <a:solidFill>
                <a:schemeClr val="tx2">
                  <a:lumMod val="50000"/>
                </a:schemeClr>
              </a:solidFill>
            </a:ln>
          </c:spPr>
        </c:majorGridlines>
        <c:numFmt formatCode="General" sourceLinked="1"/>
        <c:majorTickMark val="out"/>
        <c:minorTickMark val="none"/>
        <c:tickLblPos val="nextTo"/>
        <c:spPr>
          <a:ln>
            <a:solidFill>
              <a:schemeClr val="tx2">
                <a:lumMod val="50000"/>
              </a:schemeClr>
            </a:solidFill>
          </a:ln>
        </c:spPr>
        <c:txPr>
          <a:bodyPr/>
          <a:lstStyle/>
          <a:p>
            <a:pPr>
              <a:defRPr>
                <a:solidFill>
                  <a:schemeClr val="tx2">
                    <a:lumMod val="50000"/>
                  </a:schemeClr>
                </a:solidFill>
                <a:latin typeface="Times New Roman" pitchFamily="18" charset="0"/>
                <a:cs typeface="Times New Roman" pitchFamily="18" charset="0"/>
              </a:defRPr>
            </a:pPr>
            <a:endParaRPr lang="en-US"/>
          </a:p>
        </c:txPr>
        <c:crossAx val="183432320"/>
        <c:crosses val="autoZero"/>
        <c:crossBetween val="between"/>
      </c:valAx>
    </c:plotArea>
    <c:legend>
      <c:legendPos val="r"/>
      <c:layout/>
      <c:overlay val="0"/>
      <c:txPr>
        <a:bodyPr/>
        <a:lstStyle/>
        <a:p>
          <a:pPr>
            <a:defRPr>
              <a:solidFill>
                <a:schemeClr val="tx2">
                  <a:lumMod val="50000"/>
                </a:schemeClr>
              </a:solidFill>
              <a:latin typeface="Times New Roman" pitchFamily="18" charset="0"/>
              <a:cs typeface="Times New Roman" pitchFamily="18"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9263C4-564D-4648-8085-A0505A8FE965}" type="datetimeFigureOut">
              <a:rPr lang="en-US" smtClean="0"/>
              <a:t>14/01/2021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C6F230-F44B-4923-8047-9856FAF50CB5}" type="slidenum">
              <a:rPr lang="en-US" smtClean="0"/>
              <a:t>‹#›</a:t>
            </a:fld>
            <a:endParaRPr lang="en-US"/>
          </a:p>
        </p:txBody>
      </p:sp>
    </p:spTree>
    <p:extLst>
      <p:ext uri="{BB962C8B-B14F-4D97-AF65-F5344CB8AC3E}">
        <p14:creationId xmlns:p14="http://schemas.microsoft.com/office/powerpoint/2010/main" val="2472267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100" name="Rectangle 28"/>
          <p:cNvSpPr>
            <a:spLocks noChangeArrowheads="1"/>
          </p:cNvSpPr>
          <p:nvPr/>
        </p:nvSpPr>
        <p:spPr bwMode="gray">
          <a:xfrm>
            <a:off x="114300" y="6610350"/>
            <a:ext cx="8931275" cy="163513"/>
          </a:xfrm>
          <a:prstGeom prst="rect">
            <a:avLst/>
          </a:prstGeom>
          <a:solidFill>
            <a:schemeClr val="bg1"/>
          </a:solidFill>
          <a:ln w="9525">
            <a:noFill/>
            <a:miter lim="800000"/>
            <a:headEnd/>
            <a:tailEnd/>
          </a:ln>
          <a:effectLst/>
        </p:spPr>
        <p:txBody>
          <a:bodyPr wrap="none" anchor="ctr"/>
          <a:lstStyle/>
          <a:p>
            <a:endParaRPr lang="en-US"/>
          </a:p>
        </p:txBody>
      </p:sp>
      <p:sp>
        <p:nvSpPr>
          <p:cNvPr id="3105" name="Rectangle 33"/>
          <p:cNvSpPr>
            <a:spLocks noChangeArrowheads="1"/>
          </p:cNvSpPr>
          <p:nvPr/>
        </p:nvSpPr>
        <p:spPr bwMode="gray">
          <a:xfrm>
            <a:off x="85725" y="1109662"/>
            <a:ext cx="8982075" cy="185738"/>
          </a:xfrm>
          <a:prstGeom prst="rect">
            <a:avLst/>
          </a:prstGeom>
          <a:solidFill>
            <a:schemeClr val="bg1"/>
          </a:solidFill>
          <a:ln w="9525">
            <a:noFill/>
            <a:miter lim="800000"/>
            <a:headEnd/>
            <a:tailEnd/>
          </a:ln>
          <a:effectLst/>
        </p:spPr>
        <p:txBody>
          <a:bodyPr wrap="none" anchor="ctr"/>
          <a:lstStyle/>
          <a:p>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200" y="304800"/>
            <a:ext cx="2857500" cy="714375"/>
          </a:xfrm>
          <a:prstGeom prst="rect">
            <a:avLst/>
          </a:prstGeom>
        </p:spPr>
      </p:pic>
      <p:sp>
        <p:nvSpPr>
          <p:cNvPr id="54" name="TextBox 53"/>
          <p:cNvSpPr txBox="1"/>
          <p:nvPr userDrawn="1"/>
        </p:nvSpPr>
        <p:spPr>
          <a:xfrm>
            <a:off x="3463725" y="6241018"/>
            <a:ext cx="2226073" cy="369332"/>
          </a:xfrm>
          <a:prstGeom prst="rect">
            <a:avLst/>
          </a:prstGeom>
          <a:noFill/>
        </p:spPr>
        <p:txBody>
          <a:bodyPr wrap="square" rtlCol="0">
            <a:spAutoFit/>
          </a:bodyPr>
          <a:lstStyle/>
          <a:p>
            <a:r>
              <a:rPr lang="en-US" sz="1800" dirty="0" smtClean="0">
                <a:solidFill>
                  <a:schemeClr val="tx2">
                    <a:lumMod val="50000"/>
                  </a:schemeClr>
                </a:solidFill>
                <a:latin typeface="Times New Roman" panose="02020603050405020304" pitchFamily="18" charset="0"/>
                <a:cs typeface="Times New Roman" panose="02020603050405020304" pitchFamily="18" charset="0"/>
              </a:rPr>
              <a:t>TP.HCM, 17/01/2021</a:t>
            </a:r>
            <a:endParaRPr lang="en-US" sz="1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55" name="Rectangle 54"/>
          <p:cNvSpPr/>
          <p:nvPr userDrawn="1"/>
        </p:nvSpPr>
        <p:spPr>
          <a:xfrm>
            <a:off x="914400" y="2506330"/>
            <a:ext cx="7543800" cy="1015663"/>
          </a:xfrm>
          <a:prstGeom prst="rect">
            <a:avLst/>
          </a:prstGeom>
          <a:noFill/>
        </p:spPr>
        <p:txBody>
          <a:bodyPr wrap="square" lIns="91440" tIns="45720" rIns="91440" bIns="45720">
            <a:spAutoFit/>
          </a:bodyPr>
          <a:lstStyle/>
          <a:p>
            <a:pPr algn="ctr"/>
            <a:r>
              <a:rPr lang="en-US" sz="3000" b="1" dirty="0" smtClean="0">
                <a:solidFill>
                  <a:srgbClr val="FF0000"/>
                </a:solidFill>
                <a:latin typeface="Times New Roman (Headings)"/>
              </a:rPr>
              <a:t>ỨNG DỤNG KHAI THÁC DỮ LIỆU </a:t>
            </a:r>
            <a:r>
              <a:rPr lang="vi-VN" sz="3000" b="1" dirty="0" smtClean="0">
                <a:solidFill>
                  <a:srgbClr val="FF0000"/>
                </a:solidFill>
                <a:latin typeface="Times New Roman (Headings)"/>
              </a:rPr>
              <a:t>TRONG</a:t>
            </a:r>
            <a:r>
              <a:rPr lang="en-US" sz="3000" b="1" dirty="0">
                <a:solidFill>
                  <a:srgbClr val="FF0000"/>
                </a:solidFill>
                <a:latin typeface="Times New Roman (Headings)"/>
              </a:rPr>
              <a:t> </a:t>
            </a:r>
            <a:r>
              <a:rPr lang="en-US" sz="3000" b="1" dirty="0" smtClean="0">
                <a:solidFill>
                  <a:srgbClr val="FF0000"/>
                </a:solidFill>
                <a:latin typeface="Times New Roman (Headings)"/>
              </a:rPr>
              <a:t>LĨNH VỰC GIÁO DỤC</a:t>
            </a:r>
            <a:endParaRPr lang="en-US" sz="3000" b="1" dirty="0">
              <a:solidFill>
                <a:srgbClr val="FF0000"/>
              </a:solidFill>
              <a:latin typeface="Times New Roman (Headings)"/>
            </a:endParaRPr>
          </a:p>
        </p:txBody>
      </p:sp>
      <p:sp>
        <p:nvSpPr>
          <p:cNvPr id="56" name="TextBox 55"/>
          <p:cNvSpPr txBox="1"/>
          <p:nvPr userDrawn="1"/>
        </p:nvSpPr>
        <p:spPr>
          <a:xfrm>
            <a:off x="1152659" y="4114799"/>
            <a:ext cx="7924800" cy="1200329"/>
          </a:xfrm>
          <a:prstGeom prst="rect">
            <a:avLst/>
          </a:prstGeom>
          <a:noFill/>
        </p:spPr>
        <p:txBody>
          <a:bodyPr wrap="square" rtlCol="0">
            <a:spAutoFit/>
          </a:bodyPr>
          <a:lstStyle/>
          <a:p>
            <a:pPr marL="0" lvl="6"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CÁN</a:t>
            </a:r>
            <a:r>
              <a:rPr lang="en-US" sz="2400" b="1" baseline="0" dirty="0" smtClean="0">
                <a:solidFill>
                  <a:schemeClr val="bg1"/>
                </a:solidFill>
                <a:latin typeface="Times New Roman" panose="02020603050405020304" pitchFamily="18" charset="0"/>
                <a:cs typeface="Times New Roman" panose="02020603050405020304" pitchFamily="18" charset="0"/>
              </a:rPr>
              <a:t> BỘ </a:t>
            </a:r>
            <a:r>
              <a:rPr lang="en-US" sz="2400" b="1" dirty="0" smtClean="0">
                <a:solidFill>
                  <a:schemeClr val="bg1"/>
                </a:solidFill>
                <a:latin typeface="Times New Roman" panose="02020603050405020304" pitchFamily="18" charset="0"/>
                <a:cs typeface="Times New Roman" panose="02020603050405020304" pitchFamily="18" charset="0"/>
              </a:rPr>
              <a:t>HƯỚNG DẪN:     TS LÊ THỊ NGỌC THƠ</a:t>
            </a:r>
          </a:p>
          <a:p>
            <a:pPr marL="0" indent="0" algn="just">
              <a:lnSpc>
                <a:spcPct val="150000"/>
              </a:lnSpc>
              <a:buFontTx/>
              <a:buNone/>
            </a:pPr>
            <a:r>
              <a:rPr lang="en-US" sz="2400" b="1" dirty="0" smtClean="0">
                <a:solidFill>
                  <a:schemeClr val="bg1"/>
                </a:solidFill>
                <a:latin typeface="Times New Roman" panose="02020603050405020304" pitchFamily="18" charset="0"/>
                <a:cs typeface="Times New Roman" panose="02020603050405020304" pitchFamily="18" charset="0"/>
              </a:rPr>
              <a:t>HỌC VIÊN THỰC HIỆN:   </a:t>
            </a:r>
            <a:r>
              <a:rPr lang="en-US" sz="2400" b="1" dirty="0">
                <a:solidFill>
                  <a:schemeClr val="bg1"/>
                </a:solidFill>
                <a:latin typeface="Times New Roman" panose="02020603050405020304" pitchFamily="18" charset="0"/>
                <a:cs typeface="Times New Roman" panose="02020603050405020304" pitchFamily="18" charset="0"/>
              </a:rPr>
              <a:t>VÕ MINH QUÂN</a:t>
            </a:r>
          </a:p>
        </p:txBody>
      </p:sp>
      <p:sp>
        <p:nvSpPr>
          <p:cNvPr id="4" name="Rectangle 3"/>
          <p:cNvSpPr/>
          <p:nvPr userDrawn="1"/>
        </p:nvSpPr>
        <p:spPr>
          <a:xfrm>
            <a:off x="1117393" y="1611257"/>
            <a:ext cx="133485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Times New Roman" panose="02020603050405020304" pitchFamily="18" charset="0"/>
                <a:ea typeface="+mn-ea"/>
                <a:cs typeface="Times New Roman" panose="02020603050405020304" pitchFamily="18" charset="0"/>
              </a:rPr>
              <a:t>ĐỀ TÀI:</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0" name="Rectangle 9"/>
          <p:cNvSpPr/>
          <p:nvPr userDrawn="1"/>
        </p:nvSpPr>
        <p:spPr>
          <a:xfrm>
            <a:off x="3276600" y="461932"/>
            <a:ext cx="5500608" cy="400110"/>
          </a:xfrm>
          <a:prstGeom prst="rect">
            <a:avLst/>
          </a:prstGeom>
          <a:noFill/>
        </p:spPr>
        <p:txBody>
          <a:bodyPr wrap="none" lIns="91440" tIns="45720" rIns="91440" bIns="45720">
            <a:spAutoFit/>
          </a:bodyPr>
          <a:lstStyle/>
          <a:p>
            <a:pPr algn="ctr"/>
            <a:r>
              <a:rPr lang="en-US" sz="2000" b="1" cap="none" spc="0" dirty="0" smtClean="0">
                <a:ln>
                  <a:noFill/>
                </a:ln>
                <a:solidFill>
                  <a:schemeClr val="tx2">
                    <a:lumMod val="50000"/>
                  </a:schemeClr>
                </a:solidFill>
                <a:effectLst/>
                <a:latin typeface="Times New Roman" pitchFamily="18" charset="0"/>
                <a:cs typeface="Times New Roman" pitchFamily="18" charset="0"/>
              </a:rPr>
              <a:t>CHUYÊN</a:t>
            </a:r>
            <a:r>
              <a:rPr lang="en-US" sz="2000" b="1" cap="none" spc="0" baseline="0" dirty="0" smtClean="0">
                <a:ln>
                  <a:noFill/>
                </a:ln>
                <a:solidFill>
                  <a:schemeClr val="tx2">
                    <a:lumMod val="50000"/>
                  </a:schemeClr>
                </a:solidFill>
                <a:effectLst/>
                <a:latin typeface="Times New Roman" pitchFamily="18" charset="0"/>
                <a:cs typeface="Times New Roman" pitchFamily="18" charset="0"/>
              </a:rPr>
              <a:t> NGÀNH CÔNG NGHỆ THÔNG TIN</a:t>
            </a:r>
            <a:endParaRPr lang="en-US" sz="2000" b="1" cap="none" spc="0" dirty="0">
              <a:ln>
                <a:noFill/>
              </a:ln>
              <a:solidFill>
                <a:schemeClr val="tx2">
                  <a:lumMod val="50000"/>
                </a:schemeClr>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9"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3" name="Freeform 35"/>
          <p:cNvSpPr>
            <a:spLocks/>
          </p:cNvSpPr>
          <p:nvPr userDrawn="1"/>
        </p:nvSpPr>
        <p:spPr bwMode="gray">
          <a:xfrm>
            <a:off x="6896100" y="1047750"/>
            <a:ext cx="2155825" cy="52388"/>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4" name="Slide Number Placeholder 3"/>
          <p:cNvSpPr>
            <a:spLocks noGrp="1"/>
          </p:cNvSpPr>
          <p:nvPr>
            <p:ph type="sldNum" sz="quarter" idx="12"/>
          </p:nvPr>
        </p:nvSpPr>
        <p:spPr>
          <a:xfrm>
            <a:off x="8382000" y="6248400"/>
            <a:ext cx="533400" cy="365125"/>
          </a:xfrm>
        </p:spPr>
        <p:txBody>
          <a:bodyPr/>
          <a:lstStyle>
            <a:lvl1pPr>
              <a:defRPr sz="2000"/>
            </a:lvl1pPr>
          </a:lstStyle>
          <a:p>
            <a:fld id="{A2F32D12-589A-4C6C-9C18-7BB957B4D226}" type="slidenum">
              <a:rPr lang="en-US" smtClean="0"/>
              <a:pPr/>
              <a:t>‹#›</a:t>
            </a:fld>
            <a:endParaRPr lang="en-US" dirty="0"/>
          </a:p>
        </p:txBody>
      </p:sp>
      <p:sp>
        <p:nvSpPr>
          <p:cNvPr id="15" name="Title 14"/>
          <p:cNvSpPr>
            <a:spLocks noGrp="1"/>
          </p:cNvSpPr>
          <p:nvPr>
            <p:ph type="title"/>
          </p:nvPr>
        </p:nvSpPr>
        <p:spPr>
          <a:xfrm>
            <a:off x="152400" y="76200"/>
            <a:ext cx="7620000" cy="620712"/>
          </a:xfrm>
          <a:prstGeom prst="rect">
            <a:avLst/>
          </a:prstGeom>
        </p:spPr>
        <p:txBody>
          <a:bodyPr/>
          <a:lstStyle>
            <a:lvl1pPr>
              <a:defRPr sz="3200">
                <a:latin typeface="Times New Roman" pitchFamily="18" charset="0"/>
                <a:cs typeface="Times New Roman"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99167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31953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9" name="Freeform 25"/>
          <p:cNvSpPr>
            <a:spLocks/>
          </p:cNvSpPr>
          <p:nvPr/>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1050" name="Freeform 26"/>
          <p:cNvSpPr>
            <a:spLocks/>
          </p:cNvSpPr>
          <p:nvPr/>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1052" name="Freeform 28"/>
          <p:cNvSpPr>
            <a:spLocks/>
          </p:cNvSpPr>
          <p:nvPr/>
        </p:nvSpPr>
        <p:spPr bwMode="gray">
          <a:xfrm>
            <a:off x="92075" y="77787"/>
            <a:ext cx="8955088" cy="765969"/>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solidFill>
            <a:schemeClr val="tx1"/>
          </a:solidFill>
          <a:ln w="9525">
            <a:noFill/>
            <a:round/>
            <a:headEnd/>
            <a:tailEnd/>
          </a:ln>
          <a:effectLst/>
        </p:spPr>
        <p:txBody>
          <a:bodyPr/>
          <a:lstStyle/>
          <a:p>
            <a:endParaRPr lang="en-US"/>
          </a:p>
        </p:txBody>
      </p:sp>
      <p:sp>
        <p:nvSpPr>
          <p:cNvPr id="1053" name="Freeform 29"/>
          <p:cNvSpPr>
            <a:spLocks/>
          </p:cNvSpPr>
          <p:nvPr/>
        </p:nvSpPr>
        <p:spPr bwMode="gray">
          <a:xfrm>
            <a:off x="92075" y="76200"/>
            <a:ext cx="8955088" cy="683021"/>
          </a:xfrm>
          <a:custGeom>
            <a:avLst/>
            <a:gdLst/>
            <a:ahLst/>
            <a:cxnLst>
              <a:cxn ang="0">
                <a:pos x="5446" y="0"/>
              </a:cxn>
              <a:cxn ang="0">
                <a:pos x="0" y="0"/>
              </a:cxn>
              <a:cxn ang="0">
                <a:pos x="2" y="470"/>
              </a:cxn>
              <a:cxn ang="0">
                <a:pos x="4078" y="474"/>
              </a:cxn>
              <a:cxn ang="0">
                <a:pos x="4178" y="527"/>
              </a:cxn>
              <a:cxn ang="0">
                <a:pos x="5446" y="531"/>
              </a:cxn>
              <a:cxn ang="0">
                <a:pos x="5446" y="0"/>
              </a:cxn>
            </a:cxnLst>
            <a:rect l="0" t="0" r="r" b="b"/>
            <a:pathLst>
              <a:path w="5446" h="531">
                <a:moveTo>
                  <a:pt x="5446" y="0"/>
                </a:moveTo>
                <a:lnTo>
                  <a:pt x="0" y="0"/>
                </a:lnTo>
                <a:lnTo>
                  <a:pt x="2" y="470"/>
                </a:lnTo>
                <a:lnTo>
                  <a:pt x="4078" y="474"/>
                </a:lnTo>
                <a:lnTo>
                  <a:pt x="4178" y="527"/>
                </a:lnTo>
                <a:lnTo>
                  <a:pt x="5446" y="531"/>
                </a:lnTo>
                <a:lnTo>
                  <a:pt x="5446" y="0"/>
                </a:lnTo>
                <a:close/>
              </a:path>
            </a:pathLst>
          </a:custGeom>
          <a:gradFill rotWithShape="0">
            <a:gsLst>
              <a:gs pos="0">
                <a:schemeClr val="bg1"/>
              </a:gs>
              <a:gs pos="100000">
                <a:schemeClr val="bg1">
                  <a:gamma/>
                  <a:tint val="66667"/>
                  <a:invGamma/>
                </a:schemeClr>
              </a:gs>
            </a:gsLst>
            <a:lin ang="0" scaled="1"/>
          </a:gradFill>
          <a:ln w="9525">
            <a:noFill/>
            <a:round/>
            <a:headEnd/>
            <a:tailEnd/>
          </a:ln>
          <a:effectLst/>
        </p:spPr>
        <p:txBody>
          <a:bodyPr/>
          <a:lstStyle/>
          <a:p>
            <a:endParaRPr lang="en-US"/>
          </a:p>
        </p:txBody>
      </p:sp>
      <p:sp>
        <p:nvSpPr>
          <p:cNvPr id="1056" name="Rectangle 32"/>
          <p:cNvSpPr>
            <a:spLocks noChangeArrowheads="1"/>
          </p:cNvSpPr>
          <p:nvPr/>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1059" name="Freeform 35"/>
          <p:cNvSpPr>
            <a:spLocks/>
          </p:cNvSpPr>
          <p:nvPr/>
        </p:nvSpPr>
        <p:spPr bwMode="gray">
          <a:xfrm>
            <a:off x="6896100" y="817562"/>
            <a:ext cx="2155825" cy="45719"/>
          </a:xfrm>
          <a:custGeom>
            <a:avLst/>
            <a:gdLst/>
            <a:ahLst/>
            <a:cxnLst>
              <a:cxn ang="0">
                <a:pos x="0" y="2"/>
              </a:cxn>
              <a:cxn ang="0">
                <a:pos x="1358" y="0"/>
              </a:cxn>
              <a:cxn ang="0">
                <a:pos x="1356" y="32"/>
              </a:cxn>
              <a:cxn ang="0">
                <a:pos x="60" y="33"/>
              </a:cxn>
              <a:cxn ang="0">
                <a:pos x="0" y="2"/>
              </a:cxn>
            </a:cxnLst>
            <a:rect l="0" t="0" r="r" b="b"/>
            <a:pathLst>
              <a:path w="1358" h="33">
                <a:moveTo>
                  <a:pt x="0" y="2"/>
                </a:moveTo>
                <a:lnTo>
                  <a:pt x="1358" y="0"/>
                </a:lnTo>
                <a:lnTo>
                  <a:pt x="1356" y="32"/>
                </a:lnTo>
                <a:lnTo>
                  <a:pt x="60" y="33"/>
                </a:lnTo>
                <a:lnTo>
                  <a:pt x="0" y="2"/>
                </a:lnTo>
                <a:close/>
              </a:path>
            </a:pathLst>
          </a:custGeom>
          <a:solidFill>
            <a:srgbClr val="FFFFFF">
              <a:alpha val="30000"/>
            </a:srgbClr>
          </a:solidFill>
          <a:ln w="9525">
            <a:noFill/>
            <a:round/>
            <a:headEnd/>
            <a:tailEnd/>
          </a:ln>
          <a:effectLst/>
        </p:spPr>
        <p:txBody>
          <a:bodyPr/>
          <a:lstStyle/>
          <a:p>
            <a:endParaRPr lang="en-US"/>
          </a:p>
        </p:txBody>
      </p:sp>
      <p:sp>
        <p:nvSpPr>
          <p:cNvPr id="1030" name="Rectangle 6"/>
          <p:cNvSpPr>
            <a:spLocks noGrp="1" noChangeArrowheads="1"/>
          </p:cNvSpPr>
          <p:nvPr>
            <p:ph type="sldNum" sz="quarter" idx="4"/>
          </p:nvPr>
        </p:nvSpPr>
        <p:spPr bwMode="gray">
          <a:xfrm>
            <a:off x="8458200" y="6172200"/>
            <a:ext cx="533400" cy="365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800" b="1">
                <a:solidFill>
                  <a:srgbClr val="000000"/>
                </a:solidFill>
                <a:latin typeface="Times New Roman" pitchFamily="18" charset="0"/>
                <a:cs typeface="Times New Roman" pitchFamily="18" charset="0"/>
              </a:defRPr>
            </a:lvl1pPr>
          </a:lstStyle>
          <a:p>
            <a:fld id="{A2F32D12-589A-4C6C-9C18-7BB957B4D226}" type="slidenum">
              <a:rPr lang="en-US" smtClean="0"/>
              <a:pPr/>
              <a:t>‹#›</a:t>
            </a:fld>
            <a:endParaRPr lang="en-US" dirty="0"/>
          </a:p>
        </p:txBody>
      </p:sp>
      <p:sp>
        <p:nvSpPr>
          <p:cNvPr id="1061" name="Text Box 37"/>
          <p:cNvSpPr txBox="1">
            <a:spLocks noChangeArrowheads="1"/>
          </p:cNvSpPr>
          <p:nvPr/>
        </p:nvSpPr>
        <p:spPr bwMode="gray">
          <a:xfrm>
            <a:off x="21032" y="6454775"/>
            <a:ext cx="2024914" cy="261610"/>
          </a:xfrm>
          <a:prstGeom prst="rect">
            <a:avLst/>
          </a:prstGeom>
          <a:noFill/>
          <a:ln w="9525">
            <a:noFill/>
            <a:miter lim="800000"/>
            <a:headEnd/>
            <a:tailEnd/>
          </a:ln>
          <a:effectLst/>
        </p:spPr>
        <p:txBody>
          <a:bodyPr wrap="none">
            <a:spAutoFit/>
          </a:bodyPr>
          <a:lstStyle/>
          <a:p>
            <a:r>
              <a:rPr lang="en-US" sz="1100" kern="1200" smtClean="0">
                <a:solidFill>
                  <a:schemeClr val="tx1"/>
                </a:solidFill>
                <a:latin typeface="Arial" charset="0"/>
                <a:ea typeface="+mn-ea"/>
                <a:cs typeface="+mn-cs"/>
              </a:rPr>
              <a:t>http://dichvudanhvanban.com</a:t>
            </a:r>
            <a:endParaRPr lang="en-US" sz="1100" kern="1200">
              <a:solidFill>
                <a:schemeClr val="tx1"/>
              </a:solidFill>
              <a:latin typeface="Arial" charset="0"/>
              <a:ea typeface="+mn-ea"/>
              <a:cs typeface="+mn-cs"/>
            </a:endParaRPr>
          </a:p>
        </p:txBody>
      </p:sp>
      <p:sp>
        <p:nvSpPr>
          <p:cNvPr id="35" name="Freeform 25"/>
          <p:cNvSpPr>
            <a:spLocks/>
          </p:cNvSpPr>
          <p:nvPr userDrawn="1"/>
        </p:nvSpPr>
        <p:spPr bwMode="gray">
          <a:xfrm>
            <a:off x="95250" y="6446838"/>
            <a:ext cx="8970963" cy="314325"/>
          </a:xfrm>
          <a:custGeom>
            <a:avLst/>
            <a:gdLst/>
            <a:ahLst/>
            <a:cxnLst>
              <a:cxn ang="0">
                <a:pos x="4" y="198"/>
              </a:cxn>
              <a:cxn ang="0">
                <a:pos x="5651" y="198"/>
              </a:cxn>
              <a:cxn ang="0">
                <a:pos x="5646" y="94"/>
              </a:cxn>
              <a:cxn ang="0">
                <a:pos x="1491" y="94"/>
              </a:cxn>
              <a:cxn ang="0">
                <a:pos x="1343" y="2"/>
              </a:cxn>
              <a:cxn ang="0">
                <a:pos x="0" y="0"/>
              </a:cxn>
              <a:cxn ang="0">
                <a:pos x="4" y="198"/>
              </a:cxn>
            </a:cxnLst>
            <a:rect l="0" t="0" r="r" b="b"/>
            <a:pathLst>
              <a:path w="5651" h="198">
                <a:moveTo>
                  <a:pt x="4" y="198"/>
                </a:moveTo>
                <a:lnTo>
                  <a:pt x="5651" y="198"/>
                </a:lnTo>
                <a:lnTo>
                  <a:pt x="5646" y="94"/>
                </a:lnTo>
                <a:lnTo>
                  <a:pt x="1491" y="94"/>
                </a:lnTo>
                <a:lnTo>
                  <a:pt x="1343" y="2"/>
                </a:lnTo>
                <a:lnTo>
                  <a:pt x="0" y="0"/>
                </a:lnTo>
                <a:lnTo>
                  <a:pt x="4" y="198"/>
                </a:lnTo>
                <a:close/>
              </a:path>
            </a:pathLst>
          </a:custGeom>
          <a:solidFill>
            <a:schemeClr val="tx1"/>
          </a:solidFill>
          <a:ln w="9525">
            <a:noFill/>
            <a:round/>
            <a:headEnd/>
            <a:tailEnd/>
          </a:ln>
          <a:effectLst/>
        </p:spPr>
        <p:txBody>
          <a:bodyPr/>
          <a:lstStyle/>
          <a:p>
            <a:endParaRPr lang="en-US"/>
          </a:p>
        </p:txBody>
      </p:sp>
      <p:sp>
        <p:nvSpPr>
          <p:cNvPr id="36" name="Freeform 26"/>
          <p:cNvSpPr>
            <a:spLocks/>
          </p:cNvSpPr>
          <p:nvPr userDrawn="1"/>
        </p:nvSpPr>
        <p:spPr bwMode="gray">
          <a:xfrm>
            <a:off x="95250" y="6491288"/>
            <a:ext cx="8975725" cy="279400"/>
          </a:xfrm>
          <a:custGeom>
            <a:avLst/>
            <a:gdLst/>
            <a:ahLst/>
            <a:cxnLst>
              <a:cxn ang="0">
                <a:pos x="0" y="176"/>
              </a:cxn>
              <a:cxn ang="0">
                <a:pos x="5650" y="169"/>
              </a:cxn>
              <a:cxn ang="0">
                <a:pos x="5646" y="95"/>
              </a:cxn>
              <a:cxn ang="0">
                <a:pos x="1478" y="95"/>
              </a:cxn>
              <a:cxn ang="0">
                <a:pos x="1317" y="3"/>
              </a:cxn>
              <a:cxn ang="0">
                <a:pos x="0" y="0"/>
              </a:cxn>
              <a:cxn ang="0">
                <a:pos x="0" y="176"/>
              </a:cxn>
            </a:cxnLst>
            <a:rect l="0" t="0" r="r" b="b"/>
            <a:pathLst>
              <a:path w="5650" h="176">
                <a:moveTo>
                  <a:pt x="0" y="176"/>
                </a:moveTo>
                <a:lnTo>
                  <a:pt x="5650" y="169"/>
                </a:lnTo>
                <a:lnTo>
                  <a:pt x="5646" y="95"/>
                </a:lnTo>
                <a:lnTo>
                  <a:pt x="1478" y="95"/>
                </a:lnTo>
                <a:lnTo>
                  <a:pt x="1317" y="3"/>
                </a:lnTo>
                <a:lnTo>
                  <a:pt x="0" y="0"/>
                </a:lnTo>
                <a:lnTo>
                  <a:pt x="0" y="176"/>
                </a:lnTo>
                <a:close/>
              </a:path>
            </a:pathLst>
          </a:custGeom>
          <a:solidFill>
            <a:schemeClr val="bg1"/>
          </a:solidFill>
          <a:ln w="9525">
            <a:noFill/>
            <a:round/>
            <a:headEnd/>
            <a:tailEnd/>
          </a:ln>
          <a:effectLst/>
        </p:spPr>
        <p:txBody>
          <a:bodyPr/>
          <a:lstStyle/>
          <a:p>
            <a:endParaRPr lang="en-US"/>
          </a:p>
        </p:txBody>
      </p:sp>
      <p:sp>
        <p:nvSpPr>
          <p:cNvPr id="37" name="Rectangle 32"/>
          <p:cNvSpPr>
            <a:spLocks noChangeArrowheads="1"/>
          </p:cNvSpPr>
          <p:nvPr userDrawn="1"/>
        </p:nvSpPr>
        <p:spPr bwMode="gray">
          <a:xfrm flipV="1">
            <a:off x="95250" y="6723063"/>
            <a:ext cx="8977313" cy="55562"/>
          </a:xfrm>
          <a:prstGeom prst="rect">
            <a:avLst/>
          </a:prstGeom>
          <a:solidFill>
            <a:schemeClr val="accent1"/>
          </a:solidFill>
          <a:ln w="9525">
            <a:noFill/>
            <a:miter lim="800000"/>
            <a:headEnd/>
            <a:tailEnd/>
          </a:ln>
          <a:effectLst/>
        </p:spPr>
        <p:txBody>
          <a:bodyPr wrap="none" anchor="ctr"/>
          <a:lstStyle/>
          <a:p>
            <a:endParaRPr lang="en-US"/>
          </a:p>
        </p:txBody>
      </p:sp>
      <p:sp>
        <p:nvSpPr>
          <p:cNvPr id="38" name="Rectangle 37"/>
          <p:cNvSpPr/>
          <p:nvPr userDrawn="1"/>
        </p:nvSpPr>
        <p:spPr>
          <a:xfrm>
            <a:off x="2399506" y="6400800"/>
            <a:ext cx="5601494" cy="215444"/>
          </a:xfrm>
          <a:prstGeom prst="rect">
            <a:avLst/>
          </a:prstGeom>
        </p:spPr>
        <p:txBody>
          <a:bodyPr wrap="square">
            <a:spAutoFit/>
          </a:bodyPr>
          <a:lstStyle/>
          <a:p>
            <a:r>
              <a:rPr lang="en-US" sz="800" b="0" i="1" dirty="0" smtClean="0">
                <a:solidFill>
                  <a:schemeClr val="tx2">
                    <a:lumMod val="50000"/>
                  </a:schemeClr>
                </a:solidFill>
                <a:latin typeface="Times New Roman (Headings)"/>
              </a:rPr>
              <a:t>ĐỀ</a:t>
            </a:r>
            <a:r>
              <a:rPr lang="en-US" sz="800" b="0" i="1" baseline="0" dirty="0" smtClean="0">
                <a:solidFill>
                  <a:schemeClr val="tx2">
                    <a:lumMod val="50000"/>
                  </a:schemeClr>
                </a:solidFill>
                <a:latin typeface="Times New Roman (Headings)"/>
              </a:rPr>
              <a:t> TÀI: </a:t>
            </a:r>
            <a:r>
              <a:rPr lang="en-US" sz="800" b="0" i="1" dirty="0" smtClean="0">
                <a:solidFill>
                  <a:schemeClr val="tx2">
                    <a:lumMod val="50000"/>
                  </a:schemeClr>
                </a:solidFill>
                <a:latin typeface="Times New Roman (Headings)"/>
              </a:rPr>
              <a:t>ỨNG DỤNG KHAI THÁC DỮ LIỆU </a:t>
            </a:r>
            <a:r>
              <a:rPr lang="vi-VN" sz="800" b="0" i="1" dirty="0" smtClean="0">
                <a:solidFill>
                  <a:schemeClr val="tx2">
                    <a:lumMod val="50000"/>
                  </a:schemeClr>
                </a:solidFill>
                <a:latin typeface="Times New Roman (Headings)"/>
              </a:rPr>
              <a:t>TRONG</a:t>
            </a:r>
            <a:r>
              <a:rPr lang="en-US" sz="800" b="0" i="1" dirty="0" smtClean="0">
                <a:solidFill>
                  <a:schemeClr val="tx2">
                    <a:lumMod val="50000"/>
                  </a:schemeClr>
                </a:solidFill>
                <a:latin typeface="Times New Roman (Headings)"/>
              </a:rPr>
              <a:t> LĨNH VỰC GIÁO DỤC</a:t>
            </a:r>
            <a:endParaRPr lang="en-US" sz="800" b="0" i="1" dirty="0">
              <a:solidFill>
                <a:schemeClr val="tx2">
                  <a:lumMod val="50000"/>
                </a:schemeClr>
              </a:solidFill>
            </a:endParaRPr>
          </a:p>
        </p:txBody>
      </p:sp>
    </p:spTree>
  </p:cSld>
  <p:clrMap bg1="dk2" tx1="lt1" bg2="dk1" tx2="lt2" accent1="accent1" accent2="accent2" accent3="accent3" accent4="accent4" accent5="accent5" accent6="accent6" hlink="hlink" folHlink="folHlink"/>
  <p:sldLayoutIdLst>
    <p:sldLayoutId id="2147483702" r:id="rId1"/>
    <p:sldLayoutId id="2147483714" r:id="rId2"/>
    <p:sldLayoutId id="2147483715" r:id="rId3"/>
  </p:sldLayoutIdLst>
  <p:timing>
    <p:tnLst>
      <p:par>
        <p:cTn id="1" dur="indefinite" restart="never" nodeType="tmRoot"/>
      </p:par>
    </p:tnLst>
  </p:timing>
  <p:hf hdr="0" ftr="0" dt="0"/>
  <p:txStyles>
    <p:titleStyle>
      <a:lvl1pPr algn="l" rtl="0" eaLnBrk="1" fontAlgn="base" hangingPunct="1">
        <a:spcBef>
          <a:spcPct val="0"/>
        </a:spcBef>
        <a:spcAft>
          <a:spcPct val="0"/>
        </a:spcAft>
        <a:defRPr sz="4400" b="1">
          <a:solidFill>
            <a:srgbClr val="FFFFFF"/>
          </a:solidFill>
          <a:latin typeface="+mj-lt"/>
          <a:ea typeface="+mj-ea"/>
          <a:cs typeface="+mj-cs"/>
        </a:defRPr>
      </a:lvl1pPr>
      <a:lvl2pPr algn="l" rtl="0" eaLnBrk="1" fontAlgn="base" hangingPunct="1">
        <a:spcBef>
          <a:spcPct val="0"/>
        </a:spcBef>
        <a:spcAft>
          <a:spcPct val="0"/>
        </a:spcAft>
        <a:defRPr sz="4400" b="1">
          <a:solidFill>
            <a:srgbClr val="FFFFFF"/>
          </a:solidFill>
          <a:latin typeface="Arial" charset="0"/>
        </a:defRPr>
      </a:lvl2pPr>
      <a:lvl3pPr algn="l" rtl="0" eaLnBrk="1" fontAlgn="base" hangingPunct="1">
        <a:spcBef>
          <a:spcPct val="0"/>
        </a:spcBef>
        <a:spcAft>
          <a:spcPct val="0"/>
        </a:spcAft>
        <a:defRPr sz="4400" b="1">
          <a:solidFill>
            <a:srgbClr val="FFFFFF"/>
          </a:solidFill>
          <a:latin typeface="Arial" charset="0"/>
        </a:defRPr>
      </a:lvl3pPr>
      <a:lvl4pPr algn="l" rtl="0" eaLnBrk="1" fontAlgn="base" hangingPunct="1">
        <a:spcBef>
          <a:spcPct val="0"/>
        </a:spcBef>
        <a:spcAft>
          <a:spcPct val="0"/>
        </a:spcAft>
        <a:defRPr sz="4400" b="1">
          <a:solidFill>
            <a:srgbClr val="FFFFFF"/>
          </a:solidFill>
          <a:latin typeface="Arial" charset="0"/>
        </a:defRPr>
      </a:lvl4pPr>
      <a:lvl5pPr algn="l" rtl="0" eaLnBrk="1" fontAlgn="base" hangingPunct="1">
        <a:spcBef>
          <a:spcPct val="0"/>
        </a:spcBef>
        <a:spcAft>
          <a:spcPct val="0"/>
        </a:spcAft>
        <a:defRPr sz="4400" b="1">
          <a:solidFill>
            <a:srgbClr val="FFFFFF"/>
          </a:solidFill>
          <a:latin typeface="Arial" charset="0"/>
        </a:defRPr>
      </a:lvl5pPr>
      <a:lvl6pPr marL="457200" algn="l" rtl="0" eaLnBrk="1" fontAlgn="base" hangingPunct="1">
        <a:spcBef>
          <a:spcPct val="0"/>
        </a:spcBef>
        <a:spcAft>
          <a:spcPct val="0"/>
        </a:spcAft>
        <a:defRPr sz="4400" b="1">
          <a:solidFill>
            <a:srgbClr val="FFFFFF"/>
          </a:solidFill>
          <a:latin typeface="Arial" charset="0"/>
        </a:defRPr>
      </a:lvl6pPr>
      <a:lvl7pPr marL="914400" algn="l" rtl="0" eaLnBrk="1" fontAlgn="base" hangingPunct="1">
        <a:spcBef>
          <a:spcPct val="0"/>
        </a:spcBef>
        <a:spcAft>
          <a:spcPct val="0"/>
        </a:spcAft>
        <a:defRPr sz="4400" b="1">
          <a:solidFill>
            <a:srgbClr val="FFFFFF"/>
          </a:solidFill>
          <a:latin typeface="Arial" charset="0"/>
        </a:defRPr>
      </a:lvl7pPr>
      <a:lvl8pPr marL="1371600" algn="l" rtl="0" eaLnBrk="1" fontAlgn="base" hangingPunct="1">
        <a:spcBef>
          <a:spcPct val="0"/>
        </a:spcBef>
        <a:spcAft>
          <a:spcPct val="0"/>
        </a:spcAft>
        <a:defRPr sz="4400" b="1">
          <a:solidFill>
            <a:srgbClr val="FFFFFF"/>
          </a:solidFill>
          <a:latin typeface="Arial" charset="0"/>
        </a:defRPr>
      </a:lvl8pPr>
      <a:lvl9pPr marL="1828800" algn="l" rtl="0" eaLnBrk="1" fontAlgn="base" hangingPunct="1">
        <a:spcBef>
          <a:spcPct val="0"/>
        </a:spcBef>
        <a:spcAft>
          <a:spcPct val="0"/>
        </a:spcAft>
        <a:defRPr sz="44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a:solidFill>
            <a:srgbClr val="000000"/>
          </a:solidFill>
          <a:latin typeface="+mn-lt"/>
        </a:defRPr>
      </a:lvl2pPr>
      <a:lvl3pPr marL="1143000" indent="-228600" algn="l" rtl="0" eaLnBrk="1" fontAlgn="base" hangingPunct="1">
        <a:spcBef>
          <a:spcPct val="20000"/>
        </a:spcBef>
        <a:spcAft>
          <a:spcPct val="0"/>
        </a:spcAft>
        <a:buChar char="•"/>
        <a:defRPr sz="2400">
          <a:solidFill>
            <a:srgbClr val="000000"/>
          </a:solidFill>
          <a:latin typeface="+mn-lt"/>
        </a:defRPr>
      </a:lvl3pPr>
      <a:lvl4pPr marL="1600200" indent="-228600" algn="l" rtl="0" eaLnBrk="1" fontAlgn="base" hangingPunct="1">
        <a:spcBef>
          <a:spcPct val="20000"/>
        </a:spcBef>
        <a:spcAft>
          <a:spcPct val="0"/>
        </a:spcAft>
        <a:buChar char="–"/>
        <a:defRPr sz="2000">
          <a:solidFill>
            <a:srgbClr val="000000"/>
          </a:solidFill>
          <a:latin typeface="+mn-lt"/>
        </a:defRPr>
      </a:lvl4pPr>
      <a:lvl5pPr marL="2057400" indent="-228600" algn="l" rtl="0" eaLnBrk="1" fontAlgn="base" hangingPunct="1">
        <a:spcBef>
          <a:spcPct val="20000"/>
        </a:spcBef>
        <a:spcAft>
          <a:spcPct val="0"/>
        </a:spcAft>
        <a:buChar char="»"/>
        <a:defRPr sz="2000">
          <a:solidFill>
            <a:srgbClr val="000000"/>
          </a:solidFill>
          <a:latin typeface="+mn-lt"/>
        </a:defRPr>
      </a:lvl5pPr>
      <a:lvl6pPr marL="2514600" indent="-228600" algn="l" rtl="0" eaLnBrk="1" fontAlgn="base" hangingPunct="1">
        <a:spcBef>
          <a:spcPct val="20000"/>
        </a:spcBef>
        <a:spcAft>
          <a:spcPct val="0"/>
        </a:spcAft>
        <a:buChar char="»"/>
        <a:defRPr sz="2000">
          <a:solidFill>
            <a:srgbClr val="000000"/>
          </a:solidFill>
          <a:latin typeface="+mn-lt"/>
        </a:defRPr>
      </a:lvl6pPr>
      <a:lvl7pPr marL="2971800" indent="-228600" algn="l" rtl="0" eaLnBrk="1" fontAlgn="base" hangingPunct="1">
        <a:spcBef>
          <a:spcPct val="20000"/>
        </a:spcBef>
        <a:spcAft>
          <a:spcPct val="0"/>
        </a:spcAft>
        <a:buChar char="»"/>
        <a:defRPr sz="2000">
          <a:solidFill>
            <a:srgbClr val="000000"/>
          </a:solidFill>
          <a:latin typeface="+mn-lt"/>
        </a:defRPr>
      </a:lvl7pPr>
      <a:lvl8pPr marL="3429000" indent="-228600" algn="l" rtl="0" eaLnBrk="1" fontAlgn="base" hangingPunct="1">
        <a:spcBef>
          <a:spcPct val="20000"/>
        </a:spcBef>
        <a:spcAft>
          <a:spcPct val="0"/>
        </a:spcAft>
        <a:buChar char="»"/>
        <a:defRPr sz="2000">
          <a:solidFill>
            <a:srgbClr val="000000"/>
          </a:solidFill>
          <a:latin typeface="+mn-lt"/>
        </a:defRPr>
      </a:lvl8pPr>
      <a:lvl9pPr marL="3886200" indent="-228600" algn="l" rtl="0" eaLnBrk="1" fontAlgn="base" hangingPunct="1">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9247188" cy="714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A2F32D12-589A-4C6C-9C18-7BB957B4D226}" type="slidenum">
              <a:rPr lang="en-US" smtClean="0"/>
              <a:pPr/>
              <a:t>1</a:t>
            </a:fld>
            <a:endParaRPr lang="en-US" dirty="0"/>
          </a:p>
        </p:txBody>
      </p:sp>
    </p:spTree>
    <p:extLst>
      <p:ext uri="{BB962C8B-B14F-4D97-AF65-F5344CB8AC3E}">
        <p14:creationId xmlns:p14="http://schemas.microsoft.com/office/powerpoint/2010/main" val="28360010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970318"/>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Bài toán phân tích cảm xúc thường được phân thành các bài toán có độ khó </a:t>
            </a:r>
            <a:r>
              <a:rPr lang="vi-VN" sz="2400" dirty="0" smtClean="0">
                <a:solidFill>
                  <a:schemeClr val="tx2">
                    <a:lumMod val="50000"/>
                  </a:schemeClr>
                </a:solidFill>
                <a:latin typeface="Times New Roman" pitchFamily="18" charset="0"/>
                <a:cs typeface="Times New Roman" pitchFamily="18" charset="0"/>
              </a:rPr>
              <a:t>như</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sau</a:t>
            </a:r>
            <a:r>
              <a:rPr lang="vi-VN" sz="2400" dirty="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Đơn </a:t>
            </a:r>
            <a:r>
              <a:rPr lang="vi-VN" sz="2400" dirty="0">
                <a:solidFill>
                  <a:schemeClr val="tx2">
                    <a:lumMod val="50000"/>
                  </a:schemeClr>
                </a:solidFill>
                <a:latin typeface="Times New Roman" pitchFamily="18" charset="0"/>
                <a:cs typeface="Times New Roman" pitchFamily="18" charset="0"/>
              </a:rPr>
              <a:t>giản: Phân tích cảm xúc thành 2 lớp là tích cực (positive) và tiêu </a:t>
            </a:r>
            <a:r>
              <a:rPr lang="vi-VN" sz="2400" dirty="0" smtClean="0">
                <a:solidFill>
                  <a:schemeClr val="tx2">
                    <a:lumMod val="50000"/>
                  </a:schemeClr>
                </a:solidFill>
                <a:latin typeface="Times New Roman" pitchFamily="18" charset="0"/>
                <a:cs typeface="Times New Roman" pitchFamily="18" charset="0"/>
              </a:rPr>
              <a:t>cực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(negative).</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Trung </a:t>
            </a:r>
            <a:r>
              <a:rPr lang="vi-VN" sz="2400" dirty="0">
                <a:solidFill>
                  <a:schemeClr val="tx2">
                    <a:lumMod val="50000"/>
                  </a:schemeClr>
                </a:solidFill>
                <a:latin typeface="Times New Roman" pitchFamily="18" charset="0"/>
                <a:cs typeface="Times New Roman" pitchFamily="18" charset="0"/>
              </a:rPr>
              <a:t>bình: Xếp hạng cảm xúc theo mức </a:t>
            </a:r>
            <a:r>
              <a:rPr lang="vi-VN" sz="2400" dirty="0" smtClean="0">
                <a:solidFill>
                  <a:schemeClr val="tx2">
                    <a:lumMod val="50000"/>
                  </a:schemeClr>
                </a:solidFill>
                <a:latin typeface="Times New Roman" pitchFamily="18" charset="0"/>
                <a:cs typeface="Times New Roman" pitchFamily="18" charset="0"/>
              </a:rPr>
              <a:t>độ.</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Khó</a:t>
            </a:r>
            <a:r>
              <a:rPr lang="vi-VN" sz="2400" dirty="0">
                <a:solidFill>
                  <a:schemeClr val="tx2">
                    <a:lumMod val="50000"/>
                  </a:schemeClr>
                </a:solidFill>
                <a:latin typeface="Times New Roman" pitchFamily="18" charset="0"/>
                <a:cs typeface="Times New Roman" pitchFamily="18" charset="0"/>
              </a:rPr>
              <a:t>: Phát hiện mục tiêu nguồn gốc của cảm xúc hoặc các loại cảm xúc </a:t>
            </a:r>
            <a:r>
              <a:rPr lang="vi-VN" sz="2400" dirty="0" smtClean="0">
                <a:solidFill>
                  <a:schemeClr val="tx2">
                    <a:lumMod val="50000"/>
                  </a:schemeClr>
                </a:solidFill>
                <a:latin typeface="Times New Roman" pitchFamily="18" charset="0"/>
                <a:cs typeface="Times New Roman" pitchFamily="18" charset="0"/>
              </a:rPr>
              <a:t>phức</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tạp</a:t>
            </a:r>
            <a:r>
              <a:rPr lang="vi-VN" sz="2400" dirty="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 (tiếp theo)</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397758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1790700"/>
            <a:ext cx="6781800" cy="3848100"/>
          </a:xfrm>
          <a:prstGeom prst="rect">
            <a:avLst/>
          </a:prstGeom>
        </p:spPr>
      </p:pic>
      <p:sp>
        <p:nvSpPr>
          <p:cNvPr id="9" name="TextBox 8"/>
          <p:cNvSpPr txBox="1"/>
          <p:nvPr/>
        </p:nvSpPr>
        <p:spPr>
          <a:xfrm>
            <a:off x="1752600" y="5791200"/>
            <a:ext cx="5791200" cy="369332"/>
          </a:xfrm>
          <a:prstGeom prst="rect">
            <a:avLst/>
          </a:prstGeom>
          <a:noFill/>
        </p:spPr>
        <p:txBody>
          <a:bodyPr wrap="square" rtlCol="0">
            <a:spAutoFit/>
          </a:bodyPr>
          <a:lstStyle/>
          <a:p>
            <a:pPr algn="ctr"/>
            <a:r>
              <a:rPr lang="en-US" b="1" dirty="0">
                <a:solidFill>
                  <a:schemeClr val="tx2">
                    <a:lumMod val="50000"/>
                  </a:schemeClr>
                </a:solidFill>
                <a:latin typeface="Times New Roman" pitchFamily="18" charset="0"/>
                <a:cs typeface="Times New Roman" pitchFamily="18" charset="0"/>
              </a:rPr>
              <a:t>Mô hình xử lý Sentiment Analysis Vietnamese (SAV).</a:t>
            </a:r>
          </a:p>
        </p:txBody>
      </p:sp>
    </p:spTree>
    <p:extLst>
      <p:ext uri="{BB962C8B-B14F-4D97-AF65-F5344CB8AC3E}">
        <p14:creationId xmlns:p14="http://schemas.microsoft.com/office/powerpoint/2010/main" val="329502455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a:t>
            </a:r>
            <a:r>
              <a:rPr lang="en-US" sz="2800" b="1" dirty="0">
                <a:solidFill>
                  <a:schemeClr val="tx2">
                    <a:lumMod val="50000"/>
                  </a:schemeClr>
                </a:solidFill>
                <a:latin typeface="Times New Roman" pitchFamily="18" charset="0"/>
                <a:cs typeface="Times New Roman" pitchFamily="18" charset="0"/>
              </a:rPr>
              <a:t>xúc (tiếp theo)</a:t>
            </a:r>
          </a:p>
        </p:txBody>
      </p:sp>
      <p:sp>
        <p:nvSpPr>
          <p:cNvPr id="10" name="TextBox 9"/>
          <p:cNvSpPr txBox="1"/>
          <p:nvPr/>
        </p:nvSpPr>
        <p:spPr>
          <a:xfrm>
            <a:off x="228600" y="1524000"/>
            <a:ext cx="8915400" cy="3416320"/>
          </a:xfrm>
          <a:prstGeom prst="rect">
            <a:avLst/>
          </a:prstGeom>
          <a:noFill/>
        </p:spPr>
        <p:txBody>
          <a:bodyPr wrap="square" rtlCol="0">
            <a:spAutoFit/>
          </a:bodyPr>
          <a:lstStyle/>
          <a:p>
            <a:pPr>
              <a:lnSpc>
                <a:spcPct val="150000"/>
              </a:lnSpc>
            </a:pPr>
            <a:r>
              <a:rPr lang="vi-VN" sz="2400" dirty="0">
                <a:solidFill>
                  <a:schemeClr val="tx2">
                    <a:lumMod val="50000"/>
                  </a:schemeClr>
                </a:solidFill>
                <a:latin typeface="Times New Roman" pitchFamily="18" charset="0"/>
                <a:cs typeface="Times New Roman" pitchFamily="18" charset="0"/>
              </a:rPr>
              <a:t>Hiện nay bài toán phân tích cảm xúc có thể được giải quyết dựa trên những phương pháp như: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Theo </a:t>
            </a:r>
            <a:r>
              <a:rPr lang="vi-VN" sz="2400" dirty="0">
                <a:solidFill>
                  <a:schemeClr val="tx2">
                    <a:lumMod val="50000"/>
                  </a:schemeClr>
                </a:solidFill>
                <a:latin typeface="Times New Roman" pitchFamily="18" charset="0"/>
                <a:cs typeface="Times New Roman" pitchFamily="18" charset="0"/>
              </a:rPr>
              <a:t>phương pháp phân lớp không giám </a:t>
            </a:r>
            <a:r>
              <a:rPr lang="vi-VN" sz="2400" dirty="0" smtClean="0">
                <a:solidFill>
                  <a:schemeClr val="tx2">
                    <a:lumMod val="50000"/>
                  </a:schemeClr>
                </a:solidFill>
                <a:latin typeface="Times New Roman" pitchFamily="18" charset="0"/>
                <a:cs typeface="Times New Roman" pitchFamily="18" charset="0"/>
              </a:rPr>
              <a:t>sát</a:t>
            </a:r>
            <a:r>
              <a:rPr lang="en-US" sz="2400"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Theo </a:t>
            </a:r>
            <a:r>
              <a:rPr lang="vi-VN" sz="2400" b="1" dirty="0">
                <a:solidFill>
                  <a:schemeClr val="tx2">
                    <a:lumMod val="50000"/>
                  </a:schemeClr>
                </a:solidFill>
                <a:latin typeface="Times New Roman" pitchFamily="18" charset="0"/>
                <a:cs typeface="Times New Roman" pitchFamily="18" charset="0"/>
              </a:rPr>
              <a:t>phương pháp phân lớp có giám </a:t>
            </a:r>
            <a:r>
              <a:rPr lang="vi-VN" sz="2400" b="1" dirty="0" smtClean="0">
                <a:solidFill>
                  <a:schemeClr val="tx2">
                    <a:lumMod val="50000"/>
                  </a:schemeClr>
                </a:solidFill>
                <a:latin typeface="Times New Roman" pitchFamily="18" charset="0"/>
                <a:cs typeface="Times New Roman" pitchFamily="18" charset="0"/>
              </a:rPr>
              <a:t>sát</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tích cảm xúc dựa trên khía cạnh</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loại cảm xác dựa trên chủ </a:t>
            </a:r>
            <a:r>
              <a:rPr lang="vi-VN" sz="2400" dirty="0" smtClean="0">
                <a:solidFill>
                  <a:schemeClr val="tx2">
                    <a:lumMod val="50000"/>
                  </a:schemeClr>
                </a:solidFill>
                <a:latin typeface="Times New Roman" pitchFamily="18" charset="0"/>
                <a:cs typeface="Times New Roman" pitchFamily="18" charset="0"/>
              </a:rPr>
              <a:t>đề.</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2779404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Một số phương pháp phân lớp</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524000"/>
            <a:ext cx="8915400" cy="3785652"/>
          </a:xfrm>
          <a:prstGeom prst="rect">
            <a:avLst/>
          </a:prstGeom>
          <a:noFill/>
        </p:spPr>
        <p:txBody>
          <a:bodyPr wrap="square" rtlCol="0">
            <a:spAutoFit/>
          </a:bodyPr>
          <a:lstStyle/>
          <a:p>
            <a:pPr marL="342900" indent="-342900">
              <a:lnSpc>
                <a:spcPct val="200000"/>
              </a:lnSpc>
              <a:buFont typeface="Wingdings" pitchFamily="2" charset="2"/>
              <a:buChar char="v"/>
            </a:pPr>
            <a:r>
              <a:rPr lang="en-US" sz="2400" b="1" dirty="0" smtClean="0">
                <a:solidFill>
                  <a:schemeClr val="tx2">
                    <a:lumMod val="50000"/>
                  </a:schemeClr>
                </a:solidFill>
                <a:latin typeface="Times New Roman" pitchFamily="18" charset="0"/>
                <a:cs typeface="Times New Roman" pitchFamily="18" charset="0"/>
              </a:rPr>
              <a:t>Phương pháp phân lớp Naïve Bayes</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Phương pháp phân lớp SVM (Support Vector Machines</a:t>
            </a:r>
            <a:r>
              <a:rPr lang="en-US" sz="2400" b="1" dirty="0" smtClean="0">
                <a:solidFill>
                  <a:schemeClr val="tx2">
                    <a:lumMod val="50000"/>
                  </a:schemeClr>
                </a:solidFill>
                <a:latin typeface="Times New Roman" pitchFamily="18" charset="0"/>
                <a:cs typeface="Times New Roman" pitchFamily="18" charset="0"/>
              </a:rPr>
              <a:t>)</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K-Nearest Neighbor</a:t>
            </a:r>
            <a:endParaRPr lang="en-US"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Phương pháp Phương pháp Linear Least Square Fit (LLSF)</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Phương pháp Entropy cực </a:t>
            </a:r>
            <a:r>
              <a:rPr lang="vi-VN" sz="2400" dirty="0" smtClean="0">
                <a:solidFill>
                  <a:schemeClr val="tx2">
                    <a:lumMod val="50000"/>
                  </a:schemeClr>
                </a:solidFill>
                <a:latin typeface="Times New Roman" pitchFamily="18" charset="0"/>
                <a:cs typeface="Times New Roman" pitchFamily="18" charset="0"/>
              </a:rPr>
              <a:t>đại</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21819338"/>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416320"/>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là một bước quan trọng trong khai thác dữ liệu văn bản, </a:t>
            </a:r>
            <a:r>
              <a:rPr lang="vi-VN" sz="2400" dirty="0" smtClean="0">
                <a:solidFill>
                  <a:schemeClr val="tx2">
                    <a:lumMod val="50000"/>
                  </a:schemeClr>
                </a:solidFill>
                <a:latin typeface="Times New Roman" pitchFamily="18" charset="0"/>
                <a:cs typeface="Times New Roman" pitchFamily="18" charset="0"/>
              </a:rPr>
              <a:t>truy</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vấn </a:t>
            </a:r>
            <a:r>
              <a:rPr lang="vi-VN" sz="2400" dirty="0">
                <a:solidFill>
                  <a:schemeClr val="tx2">
                    <a:lumMod val="50000"/>
                  </a:schemeClr>
                </a:solidFill>
                <a:latin typeface="Times New Roman" pitchFamily="18" charset="0"/>
                <a:cs typeface="Times New Roman" pitchFamily="18" charset="0"/>
              </a:rPr>
              <a:t>thông tin và xử lý ngôn ngữ tự nhiên.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Các mô hình biểu </a:t>
            </a:r>
            <a:r>
              <a:rPr lang="vi-VN" sz="2400" dirty="0" smtClean="0">
                <a:solidFill>
                  <a:schemeClr val="tx2">
                    <a:lumMod val="50000"/>
                  </a:schemeClr>
                </a:solidFill>
                <a:latin typeface="Times New Roman" pitchFamily="18" charset="0"/>
                <a:cs typeface="Times New Roman" pitchFamily="18" charset="0"/>
              </a:rPr>
              <a:t>di</a:t>
            </a:r>
            <a:r>
              <a:rPr lang="en-US" sz="2400" dirty="0" smtClean="0">
                <a:solidFill>
                  <a:schemeClr val="tx2">
                    <a:lumMod val="50000"/>
                  </a:schemeClr>
                </a:solidFill>
                <a:latin typeface="Times New Roman" pitchFamily="18" charset="0"/>
                <a:cs typeface="Times New Roman" pitchFamily="18" charset="0"/>
              </a:rPr>
              <a:t>ễ</a:t>
            </a:r>
            <a:r>
              <a:rPr lang="vi-VN" sz="2400" dirty="0" smtClean="0">
                <a:solidFill>
                  <a:schemeClr val="tx2">
                    <a:lumMod val="50000"/>
                  </a:schemeClr>
                </a:solidFill>
                <a:latin typeface="Times New Roman" pitchFamily="18" charset="0"/>
                <a:cs typeface="Times New Roman" pitchFamily="18" charset="0"/>
              </a:rPr>
              <a:t>n </a:t>
            </a:r>
            <a:r>
              <a:rPr lang="vi-VN" sz="2400" dirty="0">
                <a:solidFill>
                  <a:schemeClr val="tx2">
                    <a:lumMod val="50000"/>
                  </a:schemeClr>
                </a:solidFill>
                <a:latin typeface="Times New Roman" pitchFamily="18" charset="0"/>
                <a:cs typeface="Times New Roman" pitchFamily="18" charset="0"/>
              </a:rPr>
              <a:t>văn bản truyền thống như mô hình túi từ (</a:t>
            </a:r>
            <a:r>
              <a:rPr lang="vi-VN" sz="2400" dirty="0" smtClean="0">
                <a:solidFill>
                  <a:schemeClr val="tx2">
                    <a:lumMod val="50000"/>
                  </a:schemeClr>
                </a:solidFill>
                <a:latin typeface="Times New Roman" pitchFamily="18" charset="0"/>
                <a:cs typeface="Times New Roman" pitchFamily="18" charset="0"/>
              </a:rPr>
              <a:t>bag-of-word)</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mô </a:t>
            </a:r>
            <a:r>
              <a:rPr lang="vi-VN" sz="2400" dirty="0">
                <a:solidFill>
                  <a:schemeClr val="tx2">
                    <a:lumMod val="50000"/>
                  </a:schemeClr>
                </a:solidFill>
                <a:latin typeface="Times New Roman" pitchFamily="18" charset="0"/>
                <a:cs typeface="Times New Roman" pitchFamily="18" charset="0"/>
              </a:rPr>
              <a:t>hình không gian vector là các mô hình thường được sử dụng nhất</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85845144"/>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biểu diễn văn bản</a:t>
            </a:r>
            <a:endParaRPr lang="en-US" sz="2800" b="1"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630845"/>
            <a:ext cx="8915400" cy="3785652"/>
          </a:xfrm>
          <a:prstGeom prst="rect">
            <a:avLst/>
          </a:prstGeom>
          <a:noFill/>
        </p:spPr>
        <p:txBody>
          <a:bodyPr wrap="square" rtlCol="0">
            <a:spAutoFit/>
          </a:bodyPr>
          <a:lstStyle/>
          <a:p>
            <a:pPr>
              <a:lnSpc>
                <a:spcPct val="200000"/>
              </a:lnSpc>
            </a:pPr>
            <a:r>
              <a:rPr lang="en-US" sz="2400" dirty="0" smtClean="0">
                <a:solidFill>
                  <a:schemeClr val="tx2">
                    <a:lumMod val="50000"/>
                  </a:schemeClr>
                </a:solidFill>
                <a:latin typeface="Times New Roman" pitchFamily="18" charset="0"/>
                <a:cs typeface="Times New Roman" pitchFamily="18" charset="0"/>
              </a:rPr>
              <a:t>Một số phương pháp biểu diễn văn bản như:</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a:t>
            </a:r>
            <a:r>
              <a:rPr lang="en-US" sz="2400" dirty="0" smtClean="0">
                <a:solidFill>
                  <a:schemeClr val="tx2">
                    <a:lumMod val="50000"/>
                  </a:schemeClr>
                </a:solidFill>
                <a:latin typeface="Times New Roman" pitchFamily="18" charset="0"/>
                <a:cs typeface="Times New Roman" pitchFamily="18" charset="0"/>
              </a:rPr>
              <a:t>logic.</a:t>
            </a:r>
          </a:p>
          <a:p>
            <a:pPr marL="342900" indent="-342900">
              <a:lnSpc>
                <a:spcPct val="20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Mô hình phân tích cú </a:t>
            </a:r>
            <a:r>
              <a:rPr lang="en-US" sz="2400" dirty="0" smtClean="0">
                <a:solidFill>
                  <a:schemeClr val="tx2">
                    <a:lumMod val="50000"/>
                  </a:schemeClr>
                </a:solidFill>
                <a:latin typeface="Times New Roman" pitchFamily="18" charset="0"/>
                <a:cs typeface="Times New Roman" pitchFamily="18" charset="0"/>
              </a:rPr>
              <a:t>pháp.</a:t>
            </a:r>
          </a:p>
          <a:p>
            <a:pPr marL="342900" indent="-342900">
              <a:lnSpc>
                <a:spcPct val="200000"/>
              </a:lnSpc>
              <a:buFont typeface="Wingdings" pitchFamily="2" charset="2"/>
              <a:buChar char="v"/>
            </a:pPr>
            <a:r>
              <a:rPr lang="en-US" sz="2400" b="1" dirty="0">
                <a:solidFill>
                  <a:schemeClr val="tx2">
                    <a:lumMod val="50000"/>
                  </a:schemeClr>
                </a:solidFill>
                <a:latin typeface="Times New Roman" pitchFamily="18" charset="0"/>
                <a:cs typeface="Times New Roman" pitchFamily="18" charset="0"/>
              </a:rPr>
              <a:t>Mô hình không gian </a:t>
            </a:r>
            <a:r>
              <a:rPr lang="en-US" sz="2400" b="1" dirty="0" smtClean="0">
                <a:solidFill>
                  <a:schemeClr val="tx2">
                    <a:lumMod val="50000"/>
                  </a:schemeClr>
                </a:solidFill>
                <a:latin typeface="Times New Roman" pitchFamily="18" charset="0"/>
                <a:cs typeface="Times New Roman" pitchFamily="18" charset="0"/>
              </a:rPr>
              <a:t>vector.</a:t>
            </a:r>
          </a:p>
          <a:p>
            <a:pPr marL="34290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đồ </a:t>
            </a:r>
            <a:r>
              <a:rPr lang="vi-VN" sz="2400" dirty="0" smtClean="0">
                <a:solidFill>
                  <a:schemeClr val="tx2">
                    <a:lumMod val="50000"/>
                  </a:schemeClr>
                </a:solidFill>
                <a:latin typeface="Times New Roman" pitchFamily="18" charset="0"/>
                <a:cs typeface="Times New Roman" pitchFamily="18" charset="0"/>
              </a:rPr>
              <a:t>thị</a:t>
            </a:r>
            <a:r>
              <a:rPr lang="en-US" sz="2400" dirty="0" smtClean="0">
                <a:solidFill>
                  <a:schemeClr val="tx2">
                    <a:lumMod val="50000"/>
                  </a:schemeClr>
                </a:solidFill>
                <a:latin typeface="Times New Roman" pitchFamily="18" charset="0"/>
                <a:cs typeface="Times New Roman" pitchFamily="18" charset="0"/>
              </a:rPr>
              <a:t>.</a:t>
            </a:r>
          </a:p>
        </p:txBody>
      </p:sp>
    </p:spTree>
    <p:extLst>
      <p:ext uri="{BB962C8B-B14F-4D97-AF65-F5344CB8AC3E}">
        <p14:creationId xmlns:p14="http://schemas.microsoft.com/office/powerpoint/2010/main" val="175209909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Phương pháp tính độ tương đồng văn bản</a:t>
            </a:r>
            <a:endParaRPr lang="en-US" sz="2800" b="1"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630845"/>
            <a:ext cx="8915400" cy="3970318"/>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Độ tương đồng là một đại lượng dùng để so sánh hai hay nhiều đối tượng </a:t>
            </a:r>
            <a:r>
              <a:rPr lang="vi-VN" sz="2400" dirty="0" smtClean="0">
                <a:solidFill>
                  <a:schemeClr val="tx2">
                    <a:lumMod val="50000"/>
                  </a:schemeClr>
                </a:solidFill>
                <a:latin typeface="Times New Roman" pitchFamily="18" charset="0"/>
                <a:cs typeface="Times New Roman" pitchFamily="18" charset="0"/>
              </a:rPr>
              <a:t>với</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nhau, </a:t>
            </a:r>
            <a:r>
              <a:rPr lang="vi-VN" sz="2400" dirty="0">
                <a:solidFill>
                  <a:schemeClr val="tx2">
                    <a:lumMod val="50000"/>
                  </a:schemeClr>
                </a:solidFill>
                <a:latin typeface="Times New Roman" pitchFamily="18" charset="0"/>
                <a:cs typeface="Times New Roman" pitchFamily="18" charset="0"/>
              </a:rPr>
              <a:t>phản ánh cường độ của mối quan hệ giữa các đối tượng với nhau. </a:t>
            </a:r>
            <a:endParaRPr lang="en-US" sz="2400" dirty="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Ví dụ </a:t>
            </a:r>
            <a:r>
              <a:rPr lang="vi-VN" sz="2400" dirty="0">
                <a:solidFill>
                  <a:schemeClr val="tx2">
                    <a:lumMod val="50000"/>
                  </a:schemeClr>
                </a:solidFill>
                <a:latin typeface="Times New Roman" pitchFamily="18" charset="0"/>
                <a:cs typeface="Times New Roman" pitchFamily="18" charset="0"/>
              </a:rPr>
              <a:t>xét </a:t>
            </a:r>
            <a:r>
              <a:rPr lang="vi-VN" sz="2400" dirty="0" smtClean="0">
                <a:solidFill>
                  <a:schemeClr val="tx2">
                    <a:lumMod val="50000"/>
                  </a:schemeClr>
                </a:solidFill>
                <a:latin typeface="Times New Roman" pitchFamily="18" charset="0"/>
                <a:cs typeface="Times New Roman" pitchFamily="18" charset="0"/>
              </a:rPr>
              <a:t>2</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câu </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a:t>
            </a:r>
            <a:r>
              <a:rPr lang="vi-VN" sz="2400" dirty="0">
                <a:solidFill>
                  <a:schemeClr val="tx2">
                    <a:lumMod val="50000"/>
                  </a:schemeClr>
                </a:solidFill>
                <a:latin typeface="Times New Roman" pitchFamily="18" charset="0"/>
                <a:cs typeface="Times New Roman" pitchFamily="18" charset="0"/>
              </a:rPr>
              <a:t>Nam là sinh viên lớp công nghệ thông tin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a:lnSpc>
                <a:spcPct val="150000"/>
              </a:lnSpc>
            </a:pP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“Hoa </a:t>
            </a:r>
            <a:r>
              <a:rPr lang="vi-VN" sz="2400" dirty="0">
                <a:solidFill>
                  <a:schemeClr val="tx2">
                    <a:lumMod val="50000"/>
                  </a:schemeClr>
                </a:solidFill>
                <a:latin typeface="Times New Roman" pitchFamily="18" charset="0"/>
                <a:cs typeface="Times New Roman" pitchFamily="18" charset="0"/>
              </a:rPr>
              <a:t>là sinh viên lớp công </a:t>
            </a:r>
            <a:r>
              <a:rPr lang="vi-VN" sz="2400" dirty="0" smtClean="0">
                <a:solidFill>
                  <a:schemeClr val="tx2">
                    <a:lumMod val="50000"/>
                  </a:schemeClr>
                </a:solidFill>
                <a:latin typeface="Times New Roman" pitchFamily="18" charset="0"/>
                <a:cs typeface="Times New Roman" pitchFamily="18" charset="0"/>
              </a:rPr>
              <a:t>nghệ</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thông tin”</a:t>
            </a:r>
            <a:endParaRPr lang="en-US" sz="2400" dirty="0">
              <a:solidFill>
                <a:schemeClr val="tx2">
                  <a:lumMod val="50000"/>
                </a:schemeClr>
              </a:solidFill>
              <a:latin typeface="Times New Roman" pitchFamily="18" charset="0"/>
              <a:cs typeface="Times New Roman" pitchFamily="18" charset="0"/>
            </a:endParaRPr>
          </a:p>
          <a:p>
            <a:pPr>
              <a:lnSpc>
                <a:spcPct val="150000"/>
              </a:lnSpc>
            </a:pPr>
            <a:r>
              <a:rPr lang="vi-VN" sz="2400" dirty="0" smtClean="0">
                <a:solidFill>
                  <a:schemeClr val="tx2">
                    <a:lumMod val="50000"/>
                  </a:schemeClr>
                </a:solidFill>
                <a:latin typeface="Times New Roman" pitchFamily="18" charset="0"/>
                <a:cs typeface="Times New Roman" pitchFamily="18" charset="0"/>
              </a:rPr>
              <a:t>ta </a:t>
            </a:r>
            <a:r>
              <a:rPr lang="vi-VN" sz="2400" dirty="0">
                <a:solidFill>
                  <a:schemeClr val="tx2">
                    <a:lumMod val="50000"/>
                  </a:schemeClr>
                </a:solidFill>
                <a:latin typeface="Times New Roman" pitchFamily="18" charset="0"/>
                <a:cs typeface="Times New Roman" pitchFamily="18" charset="0"/>
              </a:rPr>
              <a:t>có thể nhận thấy hai câu trên có sự tương đồng cao.</a:t>
            </a:r>
            <a:endParaRPr lang="en-US" sz="2400" dirty="0" smtClean="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5786431"/>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TextBox 5"/>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Dữ liệu thực nghiệm</a:t>
            </a:r>
            <a:endParaRPr lang="en-US" sz="2800" b="1" dirty="0">
              <a:solidFill>
                <a:schemeClr val="tx2">
                  <a:lumMod val="50000"/>
                </a:schemeClr>
              </a:solidFill>
              <a:latin typeface="Times New Roman" pitchFamily="18" charset="0"/>
              <a:cs typeface="Times New Roman" pitchFamily="18" charset="0"/>
            </a:endParaRPr>
          </a:p>
        </p:txBody>
      </p:sp>
      <p:sp>
        <p:nvSpPr>
          <p:cNvPr id="8" name="Rectangle 7"/>
          <p:cNvSpPr/>
          <p:nvPr/>
        </p:nvSpPr>
        <p:spPr>
          <a:xfrm>
            <a:off x="228599" y="1720840"/>
            <a:ext cx="8146143" cy="3970318"/>
          </a:xfrm>
          <a:prstGeom prst="rect">
            <a:avLst/>
          </a:prstGeom>
        </p:spPr>
        <p:txBody>
          <a:bodyPr wrap="square">
            <a:spAutoFit/>
          </a:bodyPr>
          <a:lstStyle/>
          <a:p>
            <a:pPr marL="457200" indent="-457200">
              <a:lnSpc>
                <a:spcPct val="150000"/>
              </a:lnSpc>
              <a:buFont typeface="Wingdings" pitchFamily="2" charset="2"/>
              <a:buChar char="v"/>
            </a:pPr>
            <a:r>
              <a:rPr lang="vi-VN" sz="2400" dirty="0" smtClean="0">
                <a:solidFill>
                  <a:schemeClr val="tx2">
                    <a:lumMod val="50000"/>
                  </a:schemeClr>
                </a:solidFill>
                <a:latin typeface="Times New Roman" pitchFamily="18" charset="0"/>
                <a:ea typeface="Tahoma" pitchFamily="34" charset="0"/>
                <a:cs typeface="Times New Roman" pitchFamily="18" charset="0"/>
              </a:rPr>
              <a:t>Dữ </a:t>
            </a:r>
            <a:r>
              <a:rPr lang="vi-VN" sz="2400" dirty="0">
                <a:solidFill>
                  <a:schemeClr val="tx2">
                    <a:lumMod val="50000"/>
                  </a:schemeClr>
                </a:solidFill>
                <a:latin typeface="Times New Roman" pitchFamily="18" charset="0"/>
                <a:ea typeface="Tahoma" pitchFamily="34" charset="0"/>
                <a:cs typeface="Times New Roman" pitchFamily="18" charset="0"/>
              </a:rPr>
              <a:t>liệu thực nghiệm </a:t>
            </a:r>
            <a:r>
              <a:rPr lang="en-US" sz="2400" dirty="0" smtClean="0">
                <a:solidFill>
                  <a:schemeClr val="tx2">
                    <a:lumMod val="50000"/>
                  </a:schemeClr>
                </a:solidFill>
                <a:latin typeface="Times New Roman" pitchFamily="18" charset="0"/>
                <a:ea typeface="Tahoma" pitchFamily="34" charset="0"/>
                <a:cs typeface="Times New Roman" pitchFamily="18" charset="0"/>
              </a:rPr>
              <a:t>được</a:t>
            </a:r>
            <a:r>
              <a:rPr lang="vi-VN" sz="2400" dirty="0" smtClean="0">
                <a:solidFill>
                  <a:schemeClr val="tx2">
                    <a:lumMod val="50000"/>
                  </a:schemeClr>
                </a:solidFill>
                <a:latin typeface="Times New Roman" pitchFamily="18" charset="0"/>
                <a:ea typeface="Tahoma" pitchFamily="34" charset="0"/>
                <a:cs typeface="Times New Roman" pitchFamily="18" charset="0"/>
              </a:rPr>
              <a:t> </a:t>
            </a:r>
            <a:r>
              <a:rPr lang="vi-VN" sz="2400" dirty="0">
                <a:solidFill>
                  <a:schemeClr val="tx2">
                    <a:lumMod val="50000"/>
                  </a:schemeClr>
                </a:solidFill>
                <a:latin typeface="Times New Roman" pitchFamily="18" charset="0"/>
                <a:ea typeface="Tahoma" pitchFamily="34" charset="0"/>
                <a:cs typeface="Times New Roman" pitchFamily="18" charset="0"/>
              </a:rPr>
              <a:t>tổng hợp </a:t>
            </a:r>
            <a:r>
              <a:rPr lang="en-US" sz="2400" dirty="0" smtClean="0">
                <a:solidFill>
                  <a:schemeClr val="tx2">
                    <a:lumMod val="50000"/>
                  </a:schemeClr>
                </a:solidFill>
                <a:latin typeface="Times New Roman" pitchFamily="18" charset="0"/>
                <a:ea typeface="Tahoma" pitchFamily="34" charset="0"/>
                <a:cs typeface="Times New Roman" pitchFamily="18" charset="0"/>
              </a:rPr>
              <a:t>từ </a:t>
            </a:r>
            <a:r>
              <a:rPr lang="vi-VN" sz="2400" dirty="0" smtClean="0">
                <a:solidFill>
                  <a:schemeClr val="tx2">
                    <a:lumMod val="50000"/>
                  </a:schemeClr>
                </a:solidFill>
                <a:latin typeface="Times New Roman" pitchFamily="18" charset="0"/>
                <a:ea typeface="Tahoma" pitchFamily="34" charset="0"/>
                <a:cs typeface="Times New Roman" pitchFamily="18" charset="0"/>
              </a:rPr>
              <a:t>ý </a:t>
            </a:r>
            <a:r>
              <a:rPr lang="vi-VN" sz="2400" dirty="0">
                <a:solidFill>
                  <a:schemeClr val="tx2">
                    <a:lumMod val="50000"/>
                  </a:schemeClr>
                </a:solidFill>
                <a:latin typeface="Times New Roman" pitchFamily="18" charset="0"/>
                <a:ea typeface="Tahoma" pitchFamily="34" charset="0"/>
                <a:cs typeface="Times New Roman" pitchFamily="18" charset="0"/>
              </a:rPr>
              <a:t>kiến đánh giá chất lượng giảng viên trong học kì I năm học 2016-2017 của Trường Đại học Công Nghệ TP. Hồ Chí Minh. </a:t>
            </a:r>
            <a:endParaRPr lang="en-US" sz="24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endParaRPr lang="en-US" sz="2400" dirty="0" smtClean="0">
              <a:solidFill>
                <a:schemeClr val="tx2">
                  <a:lumMod val="50000"/>
                </a:schemeClr>
              </a:solidFill>
              <a:latin typeface="Times New Roman" pitchFamily="18" charset="0"/>
              <a:ea typeface="Tahoma" pitchFamily="34" charset="0"/>
              <a:cs typeface="Times New Roman" pitchFamily="18" charset="0"/>
            </a:endParaRPr>
          </a:p>
          <a:p>
            <a:pPr marL="457200" indent="-457200">
              <a:lnSpc>
                <a:spcPct val="150000"/>
              </a:lnSpc>
              <a:buFont typeface="Wingdings" pitchFamily="2" charset="2"/>
              <a:buChar char="v"/>
            </a:pPr>
            <a:r>
              <a:rPr lang="vi-VN" sz="2400" dirty="0" smtClean="0">
                <a:solidFill>
                  <a:schemeClr val="tx2">
                    <a:lumMod val="50000"/>
                  </a:schemeClr>
                </a:solidFill>
                <a:latin typeface="Times New Roman" pitchFamily="18" charset="0"/>
                <a:ea typeface="Tahoma" pitchFamily="34" charset="0"/>
                <a:cs typeface="Times New Roman" pitchFamily="18" charset="0"/>
              </a:rPr>
              <a:t>Tập </a:t>
            </a:r>
            <a:r>
              <a:rPr lang="vi-VN" sz="2400" dirty="0">
                <a:solidFill>
                  <a:schemeClr val="tx2">
                    <a:lumMod val="50000"/>
                  </a:schemeClr>
                </a:solidFill>
                <a:latin typeface="Times New Roman" pitchFamily="18" charset="0"/>
                <a:ea typeface="Tahoma" pitchFamily="34" charset="0"/>
                <a:cs typeface="Times New Roman" pitchFamily="18" charset="0"/>
              </a:rPr>
              <a:t>dữ liệu trích xuất gồm 1.000 dữ liệu trong đó bao gồm 500 dữ liệu thể hiện ý kiến tích cực (positive) và 500 dữ liệu tiêu cực (negative</a:t>
            </a:r>
            <a:r>
              <a:rPr lang="vi-VN" sz="2400" dirty="0" smtClean="0">
                <a:solidFill>
                  <a:schemeClr val="tx2">
                    <a:lumMod val="50000"/>
                  </a:schemeClr>
                </a:solidFill>
                <a:latin typeface="Times New Roman" pitchFamily="18" charset="0"/>
                <a:ea typeface="Tahoma" pitchFamily="34" charset="0"/>
                <a:cs typeface="Times New Roman" pitchFamily="18" charset="0"/>
              </a:rPr>
              <a:t>).</a:t>
            </a:r>
            <a:endParaRPr lang="en-US" sz="2400" dirty="0">
              <a:solidFill>
                <a:schemeClr val="tx2">
                  <a:lumMod val="50000"/>
                </a:schemeClr>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414727292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7" name="Rectangle 6"/>
          <p:cNvSpPr/>
          <p:nvPr/>
        </p:nvSpPr>
        <p:spPr>
          <a:xfrm>
            <a:off x="533399" y="1219200"/>
            <a:ext cx="8382001" cy="2862322"/>
          </a:xfrm>
          <a:prstGeom prst="rect">
            <a:avLst/>
          </a:prstGeom>
        </p:spPr>
        <p:txBody>
          <a:bodyPr wrap="square">
            <a:spAutoFit/>
          </a:bodyPr>
          <a:lstStyle/>
          <a:p>
            <a:pPr>
              <a:lnSpc>
                <a:spcPct val="250000"/>
              </a:lnSpc>
            </a:pPr>
            <a:r>
              <a:rPr lang="vi-VN" sz="2400" dirty="0">
                <a:solidFill>
                  <a:schemeClr val="tx2">
                    <a:lumMod val="50000"/>
                  </a:schemeClr>
                </a:solidFill>
                <a:latin typeface="Times New Roman" pitchFamily="18" charset="0"/>
                <a:cs typeface="Times New Roman" pitchFamily="18" charset="0"/>
              </a:rPr>
              <a:t>Bộ phân lớp cảm xúc sẽ chia nhỏ thành hai giai đoạn bao gồm: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huấn luyện mô hình (training),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G</a:t>
            </a:r>
            <a:r>
              <a:rPr lang="vi-VN" sz="2400" dirty="0" smtClean="0">
                <a:solidFill>
                  <a:schemeClr val="tx2">
                    <a:lumMod val="50000"/>
                  </a:schemeClr>
                </a:solidFill>
                <a:latin typeface="Times New Roman" pitchFamily="18" charset="0"/>
                <a:cs typeface="Times New Roman" pitchFamily="18" charset="0"/>
              </a:rPr>
              <a:t>iai </a:t>
            </a:r>
            <a:r>
              <a:rPr lang="vi-VN" sz="2400" dirty="0">
                <a:solidFill>
                  <a:schemeClr val="tx2">
                    <a:lumMod val="50000"/>
                  </a:schemeClr>
                </a:solidFill>
                <a:latin typeface="Times New Roman" pitchFamily="18" charset="0"/>
                <a:cs typeface="Times New Roman" pitchFamily="18" charset="0"/>
              </a:rPr>
              <a:t>đoạn kiểm tra mô hình (test)</a:t>
            </a:r>
            <a:endParaRPr lang="en-US" sz="24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98877487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19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371600"/>
            <a:ext cx="8001000" cy="4191000"/>
          </a:xfrm>
          <a:prstGeom prst="rect">
            <a:avLst/>
          </a:prstGeom>
        </p:spPr>
      </p:pic>
      <p:sp>
        <p:nvSpPr>
          <p:cNvPr id="6" name="TextBox 5"/>
          <p:cNvSpPr txBox="1"/>
          <p:nvPr/>
        </p:nvSpPr>
        <p:spPr>
          <a:xfrm>
            <a:off x="1752600" y="54102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huấn luyện bộ phân lớp.</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9413684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36501"/>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20</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752600" y="5638800"/>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Quy trình kiểm tra bộ phân lớp.</a:t>
            </a:r>
            <a:endParaRPr lang="en-US" b="1" dirty="0">
              <a:solidFill>
                <a:schemeClr val="tx2">
                  <a:lumMod val="50000"/>
                </a:schemeClr>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33400" y="1371600"/>
            <a:ext cx="8077199" cy="4267200"/>
          </a:xfrm>
          <a:prstGeom prst="rect">
            <a:avLst/>
          </a:prstGeom>
        </p:spPr>
      </p:pic>
    </p:spTree>
    <p:extLst>
      <p:ext uri="{BB962C8B-B14F-4D97-AF65-F5344CB8AC3E}">
        <p14:creationId xmlns:p14="http://schemas.microsoft.com/office/powerpoint/2010/main" val="413719274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21</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4083613373"/>
              </p:ext>
            </p:extLst>
          </p:nvPr>
        </p:nvGraphicFramePr>
        <p:xfrm>
          <a:off x="304800" y="1144211"/>
          <a:ext cx="8534400" cy="4373879"/>
        </p:xfrm>
        <a:graphic>
          <a:graphicData uri="http://schemas.openxmlformats.org/drawingml/2006/table">
            <a:tbl>
              <a:tblPr firstRow="1" firstCol="1" bandRow="1">
                <a:tableStyleId>{5940675A-B579-460E-94D1-54222C63F5DA}</a:tableStyleId>
              </a:tblPr>
              <a:tblGrid>
                <a:gridCol w="7620000"/>
                <a:gridCol w="914400"/>
              </a:tblGrid>
              <a:tr h="708508">
                <a:tc>
                  <a:txBody>
                    <a:bodyPr/>
                    <a:lstStyle/>
                    <a:p>
                      <a:pPr marL="0" marR="0" algn="just">
                        <a:lnSpc>
                          <a:spcPct val="150000"/>
                        </a:lnSpc>
                        <a:spcBef>
                          <a:spcPts val="600"/>
                        </a:spcBef>
                        <a:spcAft>
                          <a:spcPts val="0"/>
                        </a:spcAft>
                      </a:pPr>
                      <a:r>
                        <a:rPr lang="vi-VN" sz="1600" dirty="0" smtClean="0">
                          <a:solidFill>
                            <a:schemeClr val="tx2">
                              <a:lumMod val="50000"/>
                            </a:schemeClr>
                          </a:solidFill>
                          <a:effectLst/>
                          <a:latin typeface="Times New Roman" pitchFamily="18" charset="0"/>
                          <a:cs typeface="Times New Roman" pitchFamily="18" charset="0"/>
                        </a:rPr>
                        <a:t>giảng_viên dạy dễ hiểu trừ điểm khá gắt nghỉ một buổi trừ điểm trong khi phải học buổi</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708508">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thầy gắt quá cho tập_thể_lực xong là không học nổi nữa</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dạy toàn lên đứng nói một_mình không quan_tâm sinh_viên bắt sinh_viên làm theo như_khỉ</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334070">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thấy rất nhiệt_tình và vui_tính</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a:solidFill>
                            <a:schemeClr val="tx2">
                              <a:lumMod val="50000"/>
                            </a:schemeClr>
                          </a:solidFill>
                          <a:effectLst/>
                          <a:latin typeface="Times New Roman" pitchFamily="18" charset="0"/>
                          <a:cs typeface="Times New Roman" pitchFamily="18" charset="0"/>
                        </a:rPr>
                        <a:t>tich_cuc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1082947">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cô có_thể điểm_danh thư_thả thời_gian cho sinh_viên cũng vì nhiều lí_do khác nhau mà nhiều sinh_viên không_thể đến đúng</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r h="425209">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sắp_xếp lịch bù khá nhiều nhờ giảng_viên khác dạy thế</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50000"/>
                        </a:lnSpc>
                        <a:spcBef>
                          <a:spcPts val="600"/>
                        </a:spcBef>
                        <a:spcAft>
                          <a:spcPts val="0"/>
                        </a:spcAft>
                      </a:pPr>
                      <a:r>
                        <a:rPr lang="vi-VN" sz="1600" dirty="0">
                          <a:solidFill>
                            <a:schemeClr val="tx2">
                              <a:lumMod val="50000"/>
                            </a:schemeClr>
                          </a:solidFill>
                          <a:effectLst/>
                          <a:latin typeface="Times New Roman" pitchFamily="18" charset="0"/>
                          <a:cs typeface="Times New Roman" pitchFamily="18" charset="0"/>
                        </a:rPr>
                        <a:t>tieu_cuc</a:t>
                      </a:r>
                      <a:endParaRPr lang="en-US" sz="1600" dirty="0">
                        <a:solidFill>
                          <a:schemeClr val="tx2">
                            <a:lumMod val="50000"/>
                          </a:schemeClr>
                        </a:solidFill>
                        <a:effectLst/>
                        <a:latin typeface="Times New Roman" pitchFamily="18" charset="0"/>
                        <a:ea typeface="Times New Roman"/>
                        <a:cs typeface="Times New Roman" pitchFamily="18" charset="0"/>
                      </a:endParaRPr>
                    </a:p>
                  </a:txBody>
                  <a:tcPr marL="34288" marR="34288"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TextBox 4"/>
          <p:cNvSpPr txBox="1"/>
          <p:nvPr/>
        </p:nvSpPr>
        <p:spPr>
          <a:xfrm>
            <a:off x="1981200" y="5574268"/>
            <a:ext cx="5791200" cy="369332"/>
          </a:xfrm>
          <a:prstGeom prst="rect">
            <a:avLst/>
          </a:prstGeom>
          <a:noFill/>
        </p:spPr>
        <p:txBody>
          <a:bodyPr wrap="square" rtlCol="0">
            <a:spAutoFit/>
          </a:bodyPr>
          <a:lstStyle/>
          <a:p>
            <a:pPr algn="ctr"/>
            <a:r>
              <a:rPr lang="en-US" b="1" dirty="0" smtClean="0">
                <a:solidFill>
                  <a:schemeClr val="tx2">
                    <a:lumMod val="50000"/>
                  </a:schemeClr>
                </a:solidFill>
                <a:latin typeface="Times New Roman" pitchFamily="18" charset="0"/>
                <a:cs typeface="Times New Roman" pitchFamily="18" charset="0"/>
              </a:rPr>
              <a:t>Dữ liệu sau khi được tiền xử lý và gán nhãn.</a:t>
            </a:r>
            <a:endParaRPr lang="en-US"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03986523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22</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828015235"/>
              </p:ext>
            </p:extLst>
          </p:nvPr>
        </p:nvGraphicFramePr>
        <p:xfrm>
          <a:off x="304803" y="838200"/>
          <a:ext cx="8458199" cy="5289229"/>
        </p:xfrm>
        <a:graphic>
          <a:graphicData uri="http://schemas.openxmlformats.org/drawingml/2006/table">
            <a:tbl>
              <a:tblPr firstRow="1" firstCol="1" bandRow="1">
                <a:tableStyleId>{5940675A-B579-460E-94D1-54222C63F5DA}</a:tableStyleId>
              </a:tblPr>
              <a:tblGrid>
                <a:gridCol w="751840"/>
                <a:gridCol w="939799"/>
                <a:gridCol w="751840"/>
                <a:gridCol w="751840"/>
                <a:gridCol w="751840"/>
                <a:gridCol w="751840"/>
                <a:gridCol w="751840"/>
                <a:gridCol w="751840"/>
                <a:gridCol w="751840"/>
                <a:gridCol w="751840"/>
                <a:gridCol w="751840"/>
              </a:tblGrid>
              <a:tr h="225406">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Lần chạy</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Thuật toán</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tích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Phân lớp tiêu cực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rowSpan="2">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5058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Độ chính xác</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Độ bao phủ</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F1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0.66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0.89</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0.87</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0.82</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0.87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0.72</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rgbClr val="FF0000"/>
                          </a:solidFill>
                          <a:effectLst/>
                          <a:latin typeface="Times New Roman" pitchFamily="18" charset="0"/>
                          <a:cs typeface="Times New Roman" pitchFamily="18" charset="0"/>
                        </a:rPr>
                        <a:t>0.81</a:t>
                      </a:r>
                      <a:endParaRPr lang="en-US" sz="11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0.64</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10</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SVM</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411992">
                <a:tc gridSpan="2">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Trung bình</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hMerge="1">
                  <a:txBody>
                    <a:bodyPr/>
                    <a:lstStyle/>
                    <a:p>
                      <a:endParaRPr lang="en-US"/>
                    </a:p>
                  </a:txBody>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0.76</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0.81</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0.78</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0.79</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0.73</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0.75</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1100" b="1" dirty="0">
                          <a:solidFill>
                            <a:schemeClr val="tx2">
                              <a:lumMod val="50000"/>
                            </a:schemeClr>
                          </a:solidFill>
                          <a:effectLst/>
                          <a:latin typeface="Times New Roman" pitchFamily="18" charset="0"/>
                          <a:cs typeface="Times New Roman" pitchFamily="18" charset="0"/>
                        </a:rPr>
                        <a:t>0.77</a:t>
                      </a:r>
                      <a:endParaRPr lang="en-US" sz="11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6093023"/>
            <a:ext cx="5791200" cy="307777"/>
          </a:xfrm>
          <a:prstGeom prst="rect">
            <a:avLst/>
          </a:prstGeom>
          <a:noFill/>
        </p:spPr>
        <p:txBody>
          <a:bodyPr wrap="square" rtlCol="0">
            <a:spAutoFit/>
          </a:bodyPr>
          <a:lstStyle/>
          <a:p>
            <a:pPr algn="ctr"/>
            <a:r>
              <a:rPr lang="en-US" sz="1400" b="1" dirty="0" smtClean="0">
                <a:solidFill>
                  <a:schemeClr val="tx2">
                    <a:lumMod val="50000"/>
                  </a:schemeClr>
                </a:solidFill>
                <a:latin typeface="Times New Roman" pitchFamily="18" charset="0"/>
                <a:cs typeface="Times New Roman" pitchFamily="18" charset="0"/>
              </a:rPr>
              <a:t>Kết quả thực nghiệm bộ phân lớp với SVM</a:t>
            </a:r>
            <a:endParaRPr lang="en-US" sz="1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1976737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23</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Chart 3"/>
          <p:cNvGraphicFramePr/>
          <p:nvPr>
            <p:extLst>
              <p:ext uri="{D42A27DB-BD31-4B8C-83A1-F6EECF244321}">
                <p14:modId xmlns:p14="http://schemas.microsoft.com/office/powerpoint/2010/main" val="1143913336"/>
              </p:ext>
            </p:extLst>
          </p:nvPr>
        </p:nvGraphicFramePr>
        <p:xfrm>
          <a:off x="609600" y="1219200"/>
          <a:ext cx="7848600" cy="4419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52600" y="5638800"/>
            <a:ext cx="5791200" cy="338554"/>
          </a:xfrm>
          <a:prstGeom prst="rect">
            <a:avLst/>
          </a:prstGeom>
          <a:noFill/>
        </p:spPr>
        <p:txBody>
          <a:bodyPr wrap="square" rtlCol="0">
            <a:spAutoFit/>
          </a:bodyPr>
          <a:lstStyle/>
          <a:p>
            <a:pPr algn="ctr"/>
            <a:r>
              <a:rPr lang="vi-VN" sz="1600" b="1" dirty="0">
                <a:solidFill>
                  <a:schemeClr val="tx2">
                    <a:lumMod val="50000"/>
                  </a:schemeClr>
                </a:solidFill>
                <a:latin typeface="Times New Roman" pitchFamily="18" charset="0"/>
                <a:cs typeface="Times New Roman" pitchFamily="18" charset="0"/>
              </a:rPr>
              <a:t>Kết quả thực nghiệm phân lớp cảm </a:t>
            </a:r>
            <a:r>
              <a:rPr lang="vi-VN" sz="1600" b="1" dirty="0" smtClean="0">
                <a:solidFill>
                  <a:schemeClr val="tx2">
                    <a:lumMod val="50000"/>
                  </a:schemeClr>
                </a:solidFill>
                <a:latin typeface="Times New Roman" pitchFamily="18" charset="0"/>
                <a:cs typeface="Times New Roman" pitchFamily="18" charset="0"/>
              </a:rPr>
              <a:t>xúc</a:t>
            </a:r>
            <a:endParaRPr lang="en-US" sz="16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0974955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3011212752"/>
              </p:ext>
            </p:extLst>
          </p:nvPr>
        </p:nvGraphicFramePr>
        <p:xfrm>
          <a:off x="609599" y="1219200"/>
          <a:ext cx="7765143" cy="4105820"/>
        </p:xfrm>
        <a:graphic>
          <a:graphicData uri="http://schemas.openxmlformats.org/drawingml/2006/table">
            <a:tbl>
              <a:tblPr firstRow="1" firstCol="1" bandRow="1">
                <a:tableStyleId>{5940675A-B579-460E-94D1-54222C63F5DA}</a:tableStyleId>
              </a:tblPr>
              <a:tblGrid>
                <a:gridCol w="1411844"/>
                <a:gridCol w="2353073"/>
                <a:gridCol w="1817132"/>
                <a:gridCol w="1091547"/>
                <a:gridCol w="1091547"/>
              </a:tblGrid>
              <a:tr h="405218">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Lần chạy</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Thuật toán</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P</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R</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F1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1</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2</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3</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4</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0.76</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711436">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5</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SVM</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60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391090"/>
            <a:ext cx="57912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Kết quả thực nghiệm </a:t>
            </a:r>
            <a:r>
              <a:rPr lang="en-US" sz="2000" b="1" dirty="0" smtClean="0">
                <a:solidFill>
                  <a:schemeClr val="tx2">
                    <a:lumMod val="50000"/>
                  </a:schemeClr>
                </a:solidFill>
                <a:latin typeface="Times New Roman" pitchFamily="18" charset="0"/>
                <a:cs typeface="Times New Roman" pitchFamily="18" charset="0"/>
              </a:rPr>
              <a:t>trong 5 lần chạy</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08204264"/>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graphicFrame>
        <p:nvGraphicFramePr>
          <p:cNvPr id="4" name="Table 3"/>
          <p:cNvGraphicFramePr>
            <a:graphicFrameLocks noGrp="1"/>
          </p:cNvGraphicFramePr>
          <p:nvPr>
            <p:extLst>
              <p:ext uri="{D42A27DB-BD31-4B8C-83A1-F6EECF244321}">
                <p14:modId xmlns:p14="http://schemas.microsoft.com/office/powerpoint/2010/main" val="1086738182"/>
              </p:ext>
            </p:extLst>
          </p:nvPr>
        </p:nvGraphicFramePr>
        <p:xfrm>
          <a:off x="533399" y="1219200"/>
          <a:ext cx="7924800" cy="3733801"/>
        </p:xfrm>
        <a:graphic>
          <a:graphicData uri="http://schemas.openxmlformats.org/drawingml/2006/table">
            <a:tbl>
              <a:tblPr firstRow="1" firstCol="1" bandRow="1">
                <a:tableStyleId>{5940675A-B579-460E-94D1-54222C63F5DA}</a:tableStyleId>
              </a:tblPr>
              <a:tblGrid>
                <a:gridCol w="2416034"/>
                <a:gridCol w="2335195"/>
                <a:gridCol w="2129187"/>
                <a:gridCol w="1044384"/>
              </a:tblGrid>
              <a:tr h="1260109">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Phương pháp</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chính xác</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Độ bao phủ</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F1</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SVM</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0.77</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a:solidFill>
                            <a:schemeClr val="tx2">
                              <a:lumMod val="50000"/>
                            </a:schemeClr>
                          </a:solidFill>
                          <a:effectLst/>
                          <a:latin typeface="Times New Roman" pitchFamily="18" charset="0"/>
                          <a:cs typeface="Times New Roman" pitchFamily="18" charset="0"/>
                        </a:rPr>
                        <a:t>Naïve Bayes</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b="1" dirty="0">
                          <a:solidFill>
                            <a:srgbClr val="FF0000"/>
                          </a:solidFill>
                          <a:effectLst/>
                          <a:latin typeface="Times New Roman" pitchFamily="18" charset="0"/>
                          <a:cs typeface="Times New Roman" pitchFamily="18" charset="0"/>
                        </a:rPr>
                        <a:t>0.83</a:t>
                      </a:r>
                      <a:endParaRPr lang="en-US" sz="2400" b="1" dirty="0">
                        <a:solidFill>
                          <a:srgbClr val="FF0000"/>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824564">
                <a:tc>
                  <a:txBody>
                    <a:bodyPr/>
                    <a:lstStyle/>
                    <a:p>
                      <a:pPr marL="0" marR="0">
                        <a:lnSpc>
                          <a:spcPct val="150000"/>
                        </a:lnSpc>
                        <a:spcBef>
                          <a:spcPts val="0"/>
                        </a:spcBef>
                        <a:spcAft>
                          <a:spcPts val="0"/>
                        </a:spcAft>
                      </a:pPr>
                      <a:r>
                        <a:rPr lang="vi-VN" sz="2400" b="1" dirty="0">
                          <a:solidFill>
                            <a:schemeClr val="tx2">
                              <a:lumMod val="50000"/>
                            </a:schemeClr>
                          </a:solidFill>
                          <a:effectLst/>
                          <a:latin typeface="Times New Roman" pitchFamily="18" charset="0"/>
                          <a:cs typeface="Times New Roman" pitchFamily="18" charset="0"/>
                        </a:rPr>
                        <a:t>Decision Tree</a:t>
                      </a:r>
                      <a:endParaRPr lang="en-US" sz="2400" b="1"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marL="0" marR="0" algn="ctr">
                        <a:lnSpc>
                          <a:spcPct val="150000"/>
                        </a:lnSpc>
                        <a:spcBef>
                          <a:spcPts val="0"/>
                        </a:spcBef>
                        <a:spcAft>
                          <a:spcPts val="0"/>
                        </a:spcAft>
                      </a:pPr>
                      <a:r>
                        <a:rPr lang="vi-VN" sz="2400" dirty="0">
                          <a:solidFill>
                            <a:schemeClr val="tx2">
                              <a:lumMod val="50000"/>
                            </a:schemeClr>
                          </a:solidFill>
                          <a:effectLst/>
                          <a:latin typeface="Times New Roman" pitchFamily="18" charset="0"/>
                          <a:cs typeface="Times New Roman" pitchFamily="18" charset="0"/>
                        </a:rPr>
                        <a:t>0.79</a:t>
                      </a:r>
                      <a:endParaRPr lang="en-US" sz="2400" dirty="0">
                        <a:solidFill>
                          <a:schemeClr val="tx2">
                            <a:lumMod val="50000"/>
                          </a:schemeClr>
                        </a:solidFill>
                        <a:effectLst/>
                        <a:latin typeface="Times New Roman" pitchFamily="18" charset="0"/>
                        <a:ea typeface="Times New Roman"/>
                        <a:cs typeface="Times New Roman" pitchFamily="18" charset="0"/>
                      </a:endParaRPr>
                    </a:p>
                  </a:txBody>
                  <a:tcPr marL="68580" marR="68580" marT="0" marB="0">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bl>
          </a:graphicData>
        </a:graphic>
      </p:graphicFrame>
      <p:sp>
        <p:nvSpPr>
          <p:cNvPr id="5" name="TextBox 4"/>
          <p:cNvSpPr txBox="1"/>
          <p:nvPr/>
        </p:nvSpPr>
        <p:spPr>
          <a:xfrm>
            <a:off x="1752600" y="5257800"/>
            <a:ext cx="6019800" cy="400110"/>
          </a:xfrm>
          <a:prstGeom prst="rect">
            <a:avLst/>
          </a:prstGeom>
          <a:noFill/>
        </p:spPr>
        <p:txBody>
          <a:bodyPr wrap="square" rtlCol="0">
            <a:spAutoFit/>
          </a:bodyPr>
          <a:lstStyle/>
          <a:p>
            <a:pPr algn="ctr"/>
            <a:r>
              <a:rPr lang="vi-VN" sz="2000" b="1" dirty="0">
                <a:solidFill>
                  <a:schemeClr val="tx2">
                    <a:lumMod val="50000"/>
                  </a:schemeClr>
                </a:solidFill>
                <a:latin typeface="Times New Roman" pitchFamily="18" charset="0"/>
                <a:cs typeface="Times New Roman" pitchFamily="18" charset="0"/>
              </a:rPr>
              <a:t>So 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67834786"/>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4" name="TextBox 3"/>
          <p:cNvSpPr txBox="1"/>
          <p:nvPr/>
        </p:nvSpPr>
        <p:spPr>
          <a:xfrm>
            <a:off x="1143000" y="5638800"/>
            <a:ext cx="6705600" cy="400110"/>
          </a:xfrm>
          <a:prstGeom prst="rect">
            <a:avLst/>
          </a:prstGeom>
          <a:noFill/>
        </p:spPr>
        <p:txBody>
          <a:bodyPr wrap="square" rtlCol="0">
            <a:spAutoFit/>
          </a:bodyPr>
          <a:lstStyle/>
          <a:p>
            <a:pPr algn="ctr"/>
            <a:r>
              <a:rPr lang="en-US" sz="2000" b="1" dirty="0" smtClean="0">
                <a:solidFill>
                  <a:schemeClr val="tx2">
                    <a:lumMod val="50000"/>
                  </a:schemeClr>
                </a:solidFill>
                <a:latin typeface="Times New Roman" pitchFamily="18" charset="0"/>
                <a:cs typeface="Times New Roman" pitchFamily="18" charset="0"/>
              </a:rPr>
              <a:t>Bảng s</a:t>
            </a:r>
            <a:r>
              <a:rPr lang="vi-VN" sz="2000" b="1" dirty="0" smtClean="0">
                <a:solidFill>
                  <a:schemeClr val="tx2">
                    <a:lumMod val="50000"/>
                  </a:schemeClr>
                </a:solidFill>
                <a:latin typeface="Times New Roman" pitchFamily="18" charset="0"/>
                <a:cs typeface="Times New Roman" pitchFamily="18" charset="0"/>
              </a:rPr>
              <a:t>o </a:t>
            </a:r>
            <a:r>
              <a:rPr lang="vi-VN" sz="2000" b="1" dirty="0">
                <a:solidFill>
                  <a:schemeClr val="tx2">
                    <a:lumMod val="50000"/>
                  </a:schemeClr>
                </a:solidFill>
                <a:latin typeface="Times New Roman" pitchFamily="18" charset="0"/>
                <a:cs typeface="Times New Roman" pitchFamily="18" charset="0"/>
              </a:rPr>
              <a:t>sánh độ hiệu quả giữa các phương pháp phân lớp</a:t>
            </a:r>
            <a:endParaRPr lang="en-US" sz="2000" b="1" dirty="0">
              <a:solidFill>
                <a:schemeClr val="tx2">
                  <a:lumMod val="50000"/>
                </a:schemeClr>
              </a:solidFill>
              <a:latin typeface="Times New Roman" pitchFamily="18" charset="0"/>
              <a:cs typeface="Times New Roman" pitchFamily="18" charset="0"/>
            </a:endParaRPr>
          </a:p>
        </p:txBody>
      </p:sp>
      <p:graphicFrame>
        <p:nvGraphicFramePr>
          <p:cNvPr id="5" name="Chart 4"/>
          <p:cNvGraphicFramePr/>
          <p:nvPr>
            <p:extLst>
              <p:ext uri="{D42A27DB-BD31-4B8C-83A1-F6EECF244321}">
                <p14:modId xmlns:p14="http://schemas.microsoft.com/office/powerpoint/2010/main" val="886803595"/>
              </p:ext>
            </p:extLst>
          </p:nvPr>
        </p:nvGraphicFramePr>
        <p:xfrm>
          <a:off x="381000" y="1066800"/>
          <a:ext cx="80772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7403807"/>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smtClean="0"/>
              <a:t>3</a:t>
            </a:r>
            <a:r>
              <a:rPr lang="en-US" sz="3200" dirty="0" smtClean="0"/>
              <a:t>. </a:t>
            </a:r>
            <a:r>
              <a:rPr lang="en-US" dirty="0" smtClean="0"/>
              <a:t>THỰC NGHIỆM VÀ ĐÁNH GIÁ</a:t>
            </a:r>
            <a:endParaRPr lang="en-US" sz="3200" dirty="0"/>
          </a:p>
        </p:txBody>
      </p:sp>
      <p:sp>
        <p:nvSpPr>
          <p:cNvPr id="6" name="Rectangle 5"/>
          <p:cNvSpPr/>
          <p:nvPr/>
        </p:nvSpPr>
        <p:spPr>
          <a:xfrm>
            <a:off x="381000" y="1676400"/>
            <a:ext cx="7924800" cy="3416320"/>
          </a:xfrm>
          <a:prstGeom prst="rect">
            <a:avLst/>
          </a:prstGeom>
        </p:spPr>
        <p:txBody>
          <a:bodyPr wrap="square">
            <a:spAutoFit/>
          </a:bodyPr>
          <a:lstStyle/>
          <a:p>
            <a:pPr marL="457200" indent="-4572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X</a:t>
            </a:r>
            <a:r>
              <a:rPr lang="vi-VN" sz="2400" dirty="0" smtClean="0">
                <a:solidFill>
                  <a:schemeClr val="tx2">
                    <a:lumMod val="50000"/>
                  </a:schemeClr>
                </a:solidFill>
                <a:latin typeface="Times New Roman" pitchFamily="18" charset="0"/>
                <a:cs typeface="Times New Roman" pitchFamily="18" charset="0"/>
              </a:rPr>
              <a:t>ây </a:t>
            </a:r>
            <a:r>
              <a:rPr lang="vi-VN" sz="2400" dirty="0">
                <a:solidFill>
                  <a:schemeClr val="tx2">
                    <a:lumMod val="50000"/>
                  </a:schemeClr>
                </a:solidFill>
                <a:latin typeface="Times New Roman" pitchFamily="18" charset="0"/>
                <a:cs typeface="Times New Roman" pitchFamily="18" charset="0"/>
              </a:rPr>
              <a:t>dựng được một bộ phân lớp ý kiến đánh giá với độ chính xác lên tới </a:t>
            </a:r>
            <a:r>
              <a:rPr lang="vi-VN" sz="2400" b="1" dirty="0">
                <a:solidFill>
                  <a:schemeClr val="tx2">
                    <a:lumMod val="50000"/>
                  </a:schemeClr>
                </a:solidFill>
                <a:latin typeface="Times New Roman" pitchFamily="18" charset="0"/>
                <a:cs typeface="Times New Roman" pitchFamily="18" charset="0"/>
              </a:rPr>
              <a:t>83</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457200" indent="-457200">
              <a:lnSpc>
                <a:spcPct val="150000"/>
              </a:lnSpc>
              <a:buFont typeface="Wingdings" pitchFamily="2" charset="2"/>
              <a:buChar char="v"/>
            </a:pPr>
            <a:endParaRPr lang="en-US" sz="2400" dirty="0">
              <a:solidFill>
                <a:schemeClr val="tx2">
                  <a:lumMod val="50000"/>
                </a:schemeClr>
              </a:solidFill>
              <a:latin typeface="Times New Roman" pitchFamily="18" charset="0"/>
              <a:cs typeface="Times New Roman" pitchFamily="18" charset="0"/>
            </a:endParaRPr>
          </a:p>
          <a:p>
            <a:pPr marL="457200" indent="-4572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S</a:t>
            </a:r>
            <a:r>
              <a:rPr lang="vi-VN" sz="2400" dirty="0" smtClean="0">
                <a:solidFill>
                  <a:schemeClr val="tx2">
                    <a:lumMod val="50000"/>
                  </a:schemeClr>
                </a:solidFill>
                <a:latin typeface="Times New Roman" pitchFamily="18" charset="0"/>
                <a:cs typeface="Times New Roman" pitchFamily="18" charset="0"/>
              </a:rPr>
              <a:t>o sánh </a:t>
            </a:r>
            <a:r>
              <a:rPr lang="vi-VN" sz="2400" dirty="0">
                <a:solidFill>
                  <a:schemeClr val="tx2">
                    <a:lumMod val="50000"/>
                  </a:schemeClr>
                </a:solidFill>
                <a:latin typeface="Times New Roman" pitchFamily="18" charset="0"/>
                <a:cs typeface="Times New Roman" pitchFamily="18" charset="0"/>
              </a:rPr>
              <a:t>một số phương pháp phân lớp </a:t>
            </a:r>
            <a:r>
              <a:rPr lang="vi-VN" sz="2400" dirty="0" smtClean="0">
                <a:solidFill>
                  <a:schemeClr val="tx2">
                    <a:lumMod val="50000"/>
                  </a:schemeClr>
                </a:solidFill>
                <a:latin typeface="Times New Roman" pitchFamily="18" charset="0"/>
                <a:cs typeface="Times New Roman" pitchFamily="18" charset="0"/>
              </a:rPr>
              <a:t>trên </a:t>
            </a:r>
            <a:r>
              <a:rPr lang="vi-VN" sz="2400" dirty="0">
                <a:solidFill>
                  <a:schemeClr val="tx2">
                    <a:lumMod val="50000"/>
                  </a:schemeClr>
                </a:solidFill>
                <a:latin typeface="Times New Roman" pitchFamily="18" charset="0"/>
                <a:cs typeface="Times New Roman" pitchFamily="18" charset="0"/>
              </a:rPr>
              <a:t>cùng tập dữ liệu từ đó làm cơ sở lý thuyết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p:txBody>
      </p:sp>
      <p:sp>
        <p:nvSpPr>
          <p:cNvPr id="7" name="TextBox 6"/>
          <p:cNvSpPr txBox="1"/>
          <p:nvPr/>
        </p:nvSpPr>
        <p:spPr>
          <a:xfrm>
            <a:off x="3810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62534936"/>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28</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77370" y="1590020"/>
            <a:ext cx="8690429" cy="3970318"/>
          </a:xfrm>
          <a:prstGeom prst="rect">
            <a:avLst/>
          </a:prstGeom>
        </p:spPr>
        <p:txBody>
          <a:bodyPr wrap="square">
            <a:spAutoFit/>
          </a:bodyPr>
          <a:lstStyle/>
          <a:p>
            <a:pPr marL="342900" lvl="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Xây </a:t>
            </a:r>
            <a:r>
              <a:rPr lang="vi-VN" sz="2400" dirty="0">
                <a:solidFill>
                  <a:schemeClr val="tx2">
                    <a:lumMod val="50000"/>
                  </a:schemeClr>
                </a:solidFill>
                <a:latin typeface="Times New Roman" pitchFamily="18" charset="0"/>
                <a:cs typeface="Times New Roman" pitchFamily="18" charset="0"/>
              </a:rPr>
              <a:t>dựng </a:t>
            </a:r>
            <a:r>
              <a:rPr lang="vi-VN" sz="2400" dirty="0" smtClean="0">
                <a:solidFill>
                  <a:schemeClr val="tx2">
                    <a:lumMod val="50000"/>
                  </a:schemeClr>
                </a:solidFill>
                <a:latin typeface="Times New Roman" pitchFamily="18" charset="0"/>
                <a:cs typeface="Times New Roman" pitchFamily="18" charset="0"/>
              </a:rPr>
              <a:t>thành </a:t>
            </a:r>
            <a:r>
              <a:rPr lang="vi-VN" sz="2400" dirty="0">
                <a:solidFill>
                  <a:schemeClr val="tx2">
                    <a:lumMod val="50000"/>
                  </a:schemeClr>
                </a:solidFill>
                <a:latin typeface="Times New Roman" pitchFamily="18" charset="0"/>
                <a:cs typeface="Times New Roman" pitchFamily="18" charset="0"/>
              </a:rPr>
              <a:t>công mô hình </a:t>
            </a:r>
            <a:r>
              <a:rPr lang="en-US" sz="2400" dirty="0" smtClean="0">
                <a:solidFill>
                  <a:schemeClr val="tx2">
                    <a:lumMod val="50000"/>
                  </a:schemeClr>
                </a:solidFill>
                <a:latin typeface="Times New Roman" pitchFamily="18" charset="0"/>
                <a:cs typeface="Times New Roman" pitchFamily="18" charset="0"/>
              </a:rPr>
              <a:t>dự đoán </a:t>
            </a:r>
            <a:r>
              <a:rPr lang="vi-VN" sz="2400" dirty="0" smtClean="0">
                <a:solidFill>
                  <a:schemeClr val="tx2">
                    <a:lumMod val="50000"/>
                  </a:schemeClr>
                </a:solidFill>
                <a:latin typeface="Times New Roman" pitchFamily="18" charset="0"/>
                <a:cs typeface="Times New Roman" pitchFamily="18" charset="0"/>
              </a:rPr>
              <a:t>ý </a:t>
            </a:r>
            <a:r>
              <a:rPr lang="vi-VN" sz="2400" dirty="0">
                <a:solidFill>
                  <a:schemeClr val="tx2">
                    <a:lumMod val="50000"/>
                  </a:schemeClr>
                </a:solidFill>
                <a:latin typeface="Times New Roman" pitchFamily="18" charset="0"/>
                <a:cs typeface="Times New Roman" pitchFamily="18" charset="0"/>
              </a:rPr>
              <a:t>kiến đánh giá </a:t>
            </a:r>
            <a:r>
              <a:rPr lang="vi-VN" sz="2400" dirty="0" smtClean="0">
                <a:solidFill>
                  <a:schemeClr val="tx2">
                    <a:lumMod val="50000"/>
                  </a:schemeClr>
                </a:solidFill>
                <a:latin typeface="Times New Roman" pitchFamily="18" charset="0"/>
                <a:cs typeface="Times New Roman" pitchFamily="18" charset="0"/>
              </a:rPr>
              <a:t>trong </a:t>
            </a:r>
            <a:r>
              <a:rPr lang="vi-VN" sz="2400" dirty="0">
                <a:solidFill>
                  <a:schemeClr val="tx2">
                    <a:lumMod val="50000"/>
                  </a:schemeClr>
                </a:solidFill>
                <a:latin typeface="Times New Roman" pitchFamily="18" charset="0"/>
                <a:cs typeface="Times New Roman" pitchFamily="18" charset="0"/>
              </a:rPr>
              <a:t>lĩnh vực giáo dục. Độ chính xác của mô hình lên đến </a:t>
            </a:r>
            <a:r>
              <a:rPr lang="vi-VN" sz="2400" b="1" dirty="0">
                <a:solidFill>
                  <a:schemeClr val="tx2">
                    <a:lumMod val="50000"/>
                  </a:schemeClr>
                </a:solidFill>
                <a:latin typeface="Times New Roman" pitchFamily="18" charset="0"/>
                <a:cs typeface="Times New Roman" pitchFamily="18" charset="0"/>
              </a:rPr>
              <a:t>83%</a:t>
            </a:r>
            <a:r>
              <a:rPr lang="vi-VN" sz="2400" dirty="0">
                <a:solidFill>
                  <a:schemeClr val="tx2">
                    <a:lumMod val="50000"/>
                  </a:schemeClr>
                </a:solidFill>
                <a:latin typeface="Times New Roman" pitchFamily="18" charset="0"/>
                <a:cs typeface="Times New Roman" pitchFamily="18" charset="0"/>
              </a:rPr>
              <a:t> với phương pháp phân lớp</a:t>
            </a:r>
            <a:r>
              <a:rPr lang="vi-VN" sz="2400" b="1" dirty="0">
                <a:solidFill>
                  <a:schemeClr val="tx2">
                    <a:lumMod val="50000"/>
                  </a:schemeClr>
                </a:solidFill>
                <a:latin typeface="Times New Roman" pitchFamily="18" charset="0"/>
                <a:cs typeface="Times New Roman" pitchFamily="18" charset="0"/>
              </a:rPr>
              <a:t> </a:t>
            </a:r>
            <a:r>
              <a:rPr lang="vi-VN" sz="2400" dirty="0">
                <a:solidFill>
                  <a:schemeClr val="tx2">
                    <a:lumMod val="50000"/>
                  </a:schemeClr>
                </a:solidFill>
                <a:latin typeface="Times New Roman" pitchFamily="18" charset="0"/>
                <a:cs typeface="Times New Roman" pitchFamily="18" charset="0"/>
              </a:rPr>
              <a:t>Naïve </a:t>
            </a:r>
            <a:r>
              <a:rPr lang="vi-VN" sz="2400" dirty="0" smtClean="0">
                <a:solidFill>
                  <a:schemeClr val="tx2">
                    <a:lumMod val="50000"/>
                  </a:schemeClr>
                </a:solidFill>
                <a:latin typeface="Times New Roman" pitchFamily="18" charset="0"/>
                <a:cs typeface="Times New Roman" pitchFamily="18" charset="0"/>
              </a:rPr>
              <a:t>Bayes</a:t>
            </a:r>
            <a:r>
              <a:rPr lang="vi-VN" sz="2400" b="1" dirty="0" smtClean="0">
                <a:solidFill>
                  <a:schemeClr val="tx2">
                    <a:lumMod val="50000"/>
                  </a:schemeClr>
                </a:solidFill>
                <a:latin typeface="Times New Roman" pitchFamily="18" charset="0"/>
                <a:cs typeface="Times New Roman" pitchFamily="18" charset="0"/>
              </a:rPr>
              <a:t>.</a:t>
            </a:r>
            <a:endParaRPr lang="en-US" sz="2400" b="1"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So </a:t>
            </a:r>
            <a:r>
              <a:rPr lang="vi-VN" sz="2400" dirty="0">
                <a:solidFill>
                  <a:schemeClr val="tx2">
                    <a:lumMod val="50000"/>
                  </a:schemeClr>
                </a:solidFill>
                <a:latin typeface="Times New Roman" pitchFamily="18" charset="0"/>
                <a:cs typeface="Times New Roman" pitchFamily="18" charset="0"/>
              </a:rPr>
              <a:t>sánh độ hiệu quả giữa các phương pháp phân lớp với nhau trên cùng tập dữ liệu làm nguồn tài liệu tham khảo cho các nghiên cứu liên quan</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Kết quả đạt được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40261101"/>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29</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0" y="1600200"/>
            <a:ext cx="8762999" cy="3046988"/>
          </a:xfrm>
          <a:prstGeom prst="rect">
            <a:avLst/>
          </a:prstGeom>
        </p:spPr>
        <p:txBody>
          <a:bodyPr wrap="square">
            <a:spAutoFit/>
          </a:bodyPr>
          <a:lstStyle/>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Chưa </a:t>
            </a:r>
            <a:r>
              <a:rPr lang="vi-VN" sz="2400" dirty="0">
                <a:solidFill>
                  <a:schemeClr val="tx2">
                    <a:lumMod val="50000"/>
                  </a:schemeClr>
                </a:solidFill>
                <a:latin typeface="Times New Roman" pitchFamily="18" charset="0"/>
                <a:cs typeface="Times New Roman" pitchFamily="18" charset="0"/>
              </a:rPr>
              <a:t>phân loại được các ý kiến mang ý kiến trung tính.</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Mô hình vẫn phụ thuộc vào việc lọc và gán nhãn dữ liệu thủ công.</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Việc biễu diễn văn bản thành vector chưa xét đến ngữ nghĩa trong câu.</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Hạn chế</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8139880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a:t>
            </a:fld>
            <a:endParaRPr lang="en-US" dirty="0"/>
          </a:p>
        </p:txBody>
      </p:sp>
      <p:sp>
        <p:nvSpPr>
          <p:cNvPr id="3" name="Title 2"/>
          <p:cNvSpPr>
            <a:spLocks noGrp="1"/>
          </p:cNvSpPr>
          <p:nvPr>
            <p:ph type="title"/>
          </p:nvPr>
        </p:nvSpPr>
        <p:spPr>
          <a:xfrm>
            <a:off x="457200" y="65088"/>
            <a:ext cx="8229600" cy="773112"/>
          </a:xfrm>
          <a:prstGeom prst="rect">
            <a:avLst/>
          </a:prstGeom>
        </p:spPr>
        <p:txBody>
          <a:bodyPr/>
          <a:lstStyle/>
          <a:p>
            <a:pPr algn="ctr"/>
            <a:r>
              <a:rPr lang="en-US" dirty="0" smtClean="0"/>
              <a:t>Nội Dung Trình Bày</a:t>
            </a:r>
            <a:endParaRPr lang="en-US" dirty="0"/>
          </a:p>
        </p:txBody>
      </p:sp>
      <p:sp>
        <p:nvSpPr>
          <p:cNvPr id="4" name="Line 253"/>
          <p:cNvSpPr>
            <a:spLocks noChangeShapeType="1"/>
          </p:cNvSpPr>
          <p:nvPr/>
        </p:nvSpPr>
        <p:spPr bwMode="gray">
          <a:xfrm>
            <a:off x="1483646" y="51711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5" name="Rectangle 254"/>
          <p:cNvSpPr>
            <a:spLocks noChangeArrowheads="1"/>
          </p:cNvSpPr>
          <p:nvPr/>
        </p:nvSpPr>
        <p:spPr bwMode="gray">
          <a:xfrm rot="3419336">
            <a:off x="1199483" y="4594880"/>
            <a:ext cx="479425" cy="520700"/>
          </a:xfrm>
          <a:prstGeom prst="rect">
            <a:avLst/>
          </a:prstGeom>
          <a:gradFill rotWithShape="1">
            <a:gsLst>
              <a:gs pos="0">
                <a:schemeClr val="folHlink"/>
              </a:gs>
              <a:gs pos="100000">
                <a:schemeClr val="fo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6" name="Text Box 255"/>
          <p:cNvSpPr txBox="1">
            <a:spLocks noChangeArrowheads="1"/>
          </p:cNvSpPr>
          <p:nvPr/>
        </p:nvSpPr>
        <p:spPr bwMode="gray">
          <a:xfrm>
            <a:off x="1255046" y="46377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4</a:t>
            </a:r>
          </a:p>
        </p:txBody>
      </p:sp>
      <p:sp>
        <p:nvSpPr>
          <p:cNvPr id="7" name="Line 256"/>
          <p:cNvSpPr>
            <a:spLocks noChangeShapeType="1"/>
          </p:cNvSpPr>
          <p:nvPr/>
        </p:nvSpPr>
        <p:spPr bwMode="gray">
          <a:xfrm>
            <a:off x="1483646" y="26565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8" name="Rectangle 257"/>
          <p:cNvSpPr>
            <a:spLocks noChangeArrowheads="1"/>
          </p:cNvSpPr>
          <p:nvPr/>
        </p:nvSpPr>
        <p:spPr bwMode="gray">
          <a:xfrm rot="3419336">
            <a:off x="1199483" y="2080280"/>
            <a:ext cx="479425" cy="520700"/>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9" name="Text Box 258"/>
          <p:cNvSpPr txBox="1">
            <a:spLocks noChangeArrowheads="1"/>
          </p:cNvSpPr>
          <p:nvPr/>
        </p:nvSpPr>
        <p:spPr bwMode="gray">
          <a:xfrm>
            <a:off x="1973480" y="2167592"/>
            <a:ext cx="3090974"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GIỚI THIỆU ĐỀ TÀI</a:t>
            </a:r>
            <a:endParaRPr lang="en-US" sz="2400" b="1" dirty="0">
              <a:solidFill>
                <a:schemeClr val="tx2">
                  <a:lumMod val="50000"/>
                </a:schemeClr>
              </a:solidFill>
              <a:latin typeface="Times New Roman" pitchFamily="18" charset="0"/>
              <a:cs typeface="Times New Roman" pitchFamily="18" charset="0"/>
            </a:endParaRPr>
          </a:p>
        </p:txBody>
      </p:sp>
      <p:sp>
        <p:nvSpPr>
          <p:cNvPr id="10" name="Text Box 259"/>
          <p:cNvSpPr txBox="1">
            <a:spLocks noChangeArrowheads="1"/>
          </p:cNvSpPr>
          <p:nvPr/>
        </p:nvSpPr>
        <p:spPr bwMode="gray">
          <a:xfrm>
            <a:off x="1255046" y="21231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1</a:t>
            </a:r>
          </a:p>
        </p:txBody>
      </p:sp>
      <p:sp>
        <p:nvSpPr>
          <p:cNvPr id="11" name="Line 260"/>
          <p:cNvSpPr>
            <a:spLocks noChangeShapeType="1"/>
          </p:cNvSpPr>
          <p:nvPr/>
        </p:nvSpPr>
        <p:spPr bwMode="gray">
          <a:xfrm>
            <a:off x="1483646" y="3494742"/>
            <a:ext cx="4800600" cy="0"/>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2" name="Rectangle 261"/>
          <p:cNvSpPr>
            <a:spLocks noChangeArrowheads="1"/>
          </p:cNvSpPr>
          <p:nvPr/>
        </p:nvSpPr>
        <p:spPr bwMode="gray">
          <a:xfrm rot="3419336">
            <a:off x="1199483" y="2918480"/>
            <a:ext cx="479425" cy="520700"/>
          </a:xfrm>
          <a:prstGeom prst="rect">
            <a:avLst/>
          </a:prstGeom>
          <a:gradFill rotWithShape="1">
            <a:gsLst>
              <a:gs pos="0">
                <a:schemeClr val="accent2"/>
              </a:gs>
              <a:gs pos="100000">
                <a:schemeClr val="accent2">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13" name="Text Box 262"/>
          <p:cNvSpPr txBox="1">
            <a:spLocks noChangeArrowheads="1"/>
          </p:cNvSpPr>
          <p:nvPr/>
        </p:nvSpPr>
        <p:spPr bwMode="gray">
          <a:xfrm>
            <a:off x="1255046" y="29613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2</a:t>
            </a:r>
          </a:p>
        </p:txBody>
      </p:sp>
      <p:sp>
        <p:nvSpPr>
          <p:cNvPr id="14" name="Line 263"/>
          <p:cNvSpPr>
            <a:spLocks noChangeShapeType="1"/>
          </p:cNvSpPr>
          <p:nvPr/>
        </p:nvSpPr>
        <p:spPr bwMode="gray">
          <a:xfrm>
            <a:off x="1485234" y="4331355"/>
            <a:ext cx="4799012" cy="1587"/>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15" name="Rectangle 264"/>
          <p:cNvSpPr>
            <a:spLocks noChangeArrowheads="1"/>
          </p:cNvSpPr>
          <p:nvPr/>
        </p:nvSpPr>
        <p:spPr bwMode="gray">
          <a:xfrm rot="3419336">
            <a:off x="1199483" y="3756680"/>
            <a:ext cx="479425" cy="520700"/>
          </a:xfrm>
          <a:prstGeom prst="rect">
            <a:avLst/>
          </a:prstGeom>
          <a:gradFill rotWithShape="1">
            <a:gsLst>
              <a:gs pos="0">
                <a:schemeClr val="hlink"/>
              </a:gs>
              <a:gs pos="100000">
                <a:schemeClr val="hlink">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16" name="Text Box 265"/>
          <p:cNvSpPr txBox="1">
            <a:spLocks noChangeArrowheads="1"/>
          </p:cNvSpPr>
          <p:nvPr/>
        </p:nvSpPr>
        <p:spPr bwMode="gray">
          <a:xfrm>
            <a:off x="1255046" y="3799542"/>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latin typeface="Arial" charset="0"/>
              </a:rPr>
              <a:t>3</a:t>
            </a:r>
          </a:p>
        </p:txBody>
      </p:sp>
      <p:sp>
        <p:nvSpPr>
          <p:cNvPr id="20" name="Text Box 269"/>
          <p:cNvSpPr txBox="1">
            <a:spLocks noChangeArrowheads="1"/>
          </p:cNvSpPr>
          <p:nvPr/>
        </p:nvSpPr>
        <p:spPr bwMode="gray">
          <a:xfrm>
            <a:off x="1973480" y="3029605"/>
            <a:ext cx="3844322"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NỘI DUNG NGHIÊN CỨU</a:t>
            </a:r>
            <a:endParaRPr lang="en-US" sz="2400" b="1" dirty="0">
              <a:solidFill>
                <a:schemeClr val="tx2">
                  <a:lumMod val="50000"/>
                </a:schemeClr>
              </a:solidFill>
              <a:latin typeface="Times New Roman" pitchFamily="18" charset="0"/>
              <a:cs typeface="Times New Roman" pitchFamily="18" charset="0"/>
            </a:endParaRPr>
          </a:p>
        </p:txBody>
      </p:sp>
      <p:sp>
        <p:nvSpPr>
          <p:cNvPr id="21" name="Text Box 270"/>
          <p:cNvSpPr txBox="1">
            <a:spLocks noChangeArrowheads="1"/>
          </p:cNvSpPr>
          <p:nvPr/>
        </p:nvSpPr>
        <p:spPr bwMode="gray">
          <a:xfrm>
            <a:off x="1973480" y="3869392"/>
            <a:ext cx="4649863"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THỰC NGHIỆM VÀ ĐÁNH GIÁ</a:t>
            </a:r>
            <a:endParaRPr lang="en-US" sz="2400" b="1" dirty="0">
              <a:solidFill>
                <a:schemeClr val="tx2">
                  <a:lumMod val="50000"/>
                </a:schemeClr>
              </a:solidFill>
              <a:latin typeface="Times New Roman" pitchFamily="18" charset="0"/>
              <a:cs typeface="Times New Roman" pitchFamily="18" charset="0"/>
            </a:endParaRPr>
          </a:p>
        </p:txBody>
      </p:sp>
      <p:sp>
        <p:nvSpPr>
          <p:cNvPr id="22" name="Text Box 271"/>
          <p:cNvSpPr txBox="1">
            <a:spLocks noChangeArrowheads="1"/>
          </p:cNvSpPr>
          <p:nvPr/>
        </p:nvSpPr>
        <p:spPr bwMode="gray">
          <a:xfrm>
            <a:off x="1973480" y="4710767"/>
            <a:ext cx="5530809" cy="461665"/>
          </a:xfrm>
          <a:prstGeom prst="rect">
            <a:avLst/>
          </a:prstGeom>
          <a:noFill/>
          <a:ln w="9525" algn="ctr">
            <a:noFill/>
            <a:miter lim="800000"/>
            <a:headEnd/>
            <a:tailEnd/>
          </a:ln>
          <a:effectLst/>
        </p:spPr>
        <p:txBody>
          <a:bodyPr wrap="none">
            <a:spAutoFit/>
          </a:bodyPr>
          <a:lstStyle/>
          <a:p>
            <a:pPr eaLnBrk="0" hangingPunct="0"/>
            <a:r>
              <a:rPr lang="en-US" sz="2400" b="1" dirty="0" smtClean="0">
                <a:solidFill>
                  <a:schemeClr val="tx2">
                    <a:lumMod val="50000"/>
                  </a:schemeClr>
                </a:solidFill>
                <a:latin typeface="Times New Roman" pitchFamily="18" charset="0"/>
                <a:cs typeface="Times New Roman" pitchFamily="18" charset="0"/>
              </a:rPr>
              <a:t>KẾT LUẬN VÀ 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7380298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30</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3785652"/>
          </a:xfrm>
          <a:prstGeom prst="rect">
            <a:avLst/>
          </a:prstGeom>
        </p:spPr>
        <p:txBody>
          <a:bodyPr wrap="square">
            <a:spAutoFit/>
          </a:bodyPr>
          <a:lstStyle/>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Tăng </a:t>
            </a:r>
            <a:r>
              <a:rPr lang="vi-VN" sz="2400" dirty="0">
                <a:solidFill>
                  <a:schemeClr val="tx2">
                    <a:lumMod val="50000"/>
                  </a:schemeClr>
                </a:solidFill>
                <a:latin typeface="Times New Roman" pitchFamily="18" charset="0"/>
                <a:cs typeface="Times New Roman" pitchFamily="18" charset="0"/>
              </a:rPr>
              <a:t>số lượng dữ liệu huấn </a:t>
            </a:r>
            <a:r>
              <a:rPr lang="vi-VN" sz="2400" dirty="0" smtClean="0">
                <a:solidFill>
                  <a:schemeClr val="tx2">
                    <a:lumMod val="50000"/>
                  </a:schemeClr>
                </a:solidFill>
                <a:latin typeface="Times New Roman" pitchFamily="18" charset="0"/>
                <a:cs typeface="Times New Roman" pitchFamily="18" charset="0"/>
              </a:rPr>
              <a:t>luyện</a:t>
            </a:r>
            <a:r>
              <a:rPr lang="en-US" sz="2400" dirty="0" smtClean="0">
                <a:solidFill>
                  <a:schemeClr val="tx2">
                    <a:lumMod val="50000"/>
                  </a:schemeClr>
                </a:solidFill>
                <a:latin typeface="Times New Roman" pitchFamily="18" charset="0"/>
                <a:cs typeface="Times New Roman" pitchFamily="18" charset="0"/>
              </a:rPr>
              <a:t> để cải thiện độ chính xác phân lớp</a:t>
            </a:r>
            <a:r>
              <a:rPr lang="vi-VN"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Cải tiến phương pháp biễu diễn văn bản thành vector, cũng như giảm chiều vector.</a:t>
            </a:r>
            <a:endParaRPr lang="en-US" sz="2400" dirty="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Thử nghiệm các phương pháp phân lớp mới</a:t>
            </a:r>
            <a:r>
              <a:rPr lang="vi-VN" sz="2400" dirty="0" smtClean="0">
                <a:solidFill>
                  <a:schemeClr val="tx2">
                    <a:lumMod val="50000"/>
                  </a:schemeClr>
                </a:solidFill>
                <a:latin typeface="Times New Roman" pitchFamily="18" charset="0"/>
                <a:cs typeface="Times New Roman" pitchFamily="18" charset="0"/>
              </a:rPr>
              <a:t>.</a:t>
            </a: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574881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31</a:t>
            </a:fld>
            <a:endParaRPr lang="en-US" dirty="0"/>
          </a:p>
        </p:txBody>
      </p:sp>
      <p:sp>
        <p:nvSpPr>
          <p:cNvPr id="3" name="Title 2"/>
          <p:cNvSpPr>
            <a:spLocks noGrp="1"/>
          </p:cNvSpPr>
          <p:nvPr>
            <p:ph type="title"/>
          </p:nvPr>
        </p:nvSpPr>
        <p:spPr>
          <a:xfrm>
            <a:off x="304800" y="76200"/>
            <a:ext cx="8686800" cy="639762"/>
          </a:xfrm>
          <a:prstGeom prst="rect">
            <a:avLst/>
          </a:prstGeom>
        </p:spPr>
        <p:txBody>
          <a:bodyPr/>
          <a:lstStyle/>
          <a:p>
            <a:r>
              <a:rPr lang="en-US" dirty="0"/>
              <a:t>4</a:t>
            </a:r>
            <a:r>
              <a:rPr lang="en-US" sz="3200" dirty="0" smtClean="0"/>
              <a:t>. </a:t>
            </a:r>
            <a:r>
              <a:rPr lang="en-US" dirty="0" smtClean="0"/>
              <a:t>KẾT LUẬN VÀ HƯỚNG PHÁT TRIỂN</a:t>
            </a:r>
            <a:endParaRPr lang="en-US" sz="3200" dirty="0"/>
          </a:p>
        </p:txBody>
      </p:sp>
      <p:sp>
        <p:nvSpPr>
          <p:cNvPr id="4" name="Rectangle 3"/>
          <p:cNvSpPr/>
          <p:nvPr/>
        </p:nvSpPr>
        <p:spPr>
          <a:xfrm>
            <a:off x="304801" y="1600200"/>
            <a:ext cx="8458200" cy="3785652"/>
          </a:xfrm>
          <a:prstGeom prst="rect">
            <a:avLst/>
          </a:prstGeom>
        </p:spPr>
        <p:txBody>
          <a:bodyPr wrap="square">
            <a:spAutoFit/>
          </a:bodyPr>
          <a:lstStyle/>
          <a:p>
            <a:pPr>
              <a:lnSpc>
                <a:spcPct val="200000"/>
              </a:lnSpc>
            </a:pPr>
            <a:r>
              <a:rPr lang="vi-VN" sz="2400" dirty="0" smtClean="0">
                <a:solidFill>
                  <a:schemeClr val="tx2">
                    <a:lumMod val="50000"/>
                  </a:schemeClr>
                </a:solidFill>
                <a:latin typeface="Times New Roman" pitchFamily="18" charset="0"/>
                <a:cs typeface="Times New Roman" pitchFamily="18" charset="0"/>
              </a:rPr>
              <a:t>Ngoài </a:t>
            </a:r>
            <a:r>
              <a:rPr lang="en-US" sz="2400" dirty="0" smtClean="0">
                <a:solidFill>
                  <a:schemeClr val="tx2">
                    <a:lumMod val="50000"/>
                  </a:schemeClr>
                </a:solidFill>
                <a:latin typeface="Times New Roman" pitchFamily="18" charset="0"/>
                <a:cs typeface="Times New Roman" pitchFamily="18" charset="0"/>
              </a:rPr>
              <a:t>ra </a:t>
            </a:r>
            <a:r>
              <a:rPr lang="vi-VN" sz="2400" dirty="0" smtClean="0">
                <a:solidFill>
                  <a:schemeClr val="tx2">
                    <a:lumMod val="50000"/>
                  </a:schemeClr>
                </a:solidFill>
                <a:latin typeface="Times New Roman" pitchFamily="18" charset="0"/>
                <a:cs typeface="Times New Roman" pitchFamily="18" charset="0"/>
              </a:rPr>
              <a:t>luận văn có thể mở rộng và phát triển ở các hướng sau:</a:t>
            </a: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Tăng số lớp dự đoán cảm xúc lên, tự động nhận diện các ý kiến không mang cảm xúc.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Kết hợp nhiều phương pháp phân lớp khác nhau để nâng cao độ chính xác.</a:t>
            </a:r>
            <a:endParaRPr lang="en-US" sz="2400" dirty="0">
              <a:solidFill>
                <a:schemeClr val="tx2">
                  <a:lumMod val="50000"/>
                </a:schemeClr>
              </a:solidFill>
              <a:latin typeface="Times New Roman" pitchFamily="18" charset="0"/>
              <a:cs typeface="Times New Roman" pitchFamily="18" charset="0"/>
            </a:endParaRPr>
          </a:p>
        </p:txBody>
      </p:sp>
      <p:sp>
        <p:nvSpPr>
          <p:cNvPr id="5" name="TextBox 4"/>
          <p:cNvSpPr txBox="1"/>
          <p:nvPr/>
        </p:nvSpPr>
        <p:spPr>
          <a:xfrm>
            <a:off x="228600" y="1066800"/>
            <a:ext cx="7239000" cy="461665"/>
          </a:xfrm>
          <a:prstGeom prst="rect">
            <a:avLst/>
          </a:prstGeom>
          <a:noFill/>
        </p:spPr>
        <p:txBody>
          <a:bodyPr wrap="square" rtlCol="0">
            <a:spAutoFit/>
          </a:bodyPr>
          <a:lstStyle/>
          <a:p>
            <a:r>
              <a:rPr lang="en-US" sz="2400" b="1" dirty="0" smtClean="0">
                <a:solidFill>
                  <a:schemeClr val="tx2">
                    <a:lumMod val="50000"/>
                  </a:schemeClr>
                </a:solidFill>
                <a:latin typeface="Times New Roman" pitchFamily="18" charset="0"/>
                <a:cs typeface="Times New Roman" pitchFamily="18" charset="0"/>
              </a:rPr>
              <a:t>Hướng phát triển</a:t>
            </a:r>
            <a:endParaRPr lang="en-US" sz="24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890196015"/>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5713027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4</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4" name="Rectangle 3"/>
          <p:cNvSpPr/>
          <p:nvPr/>
        </p:nvSpPr>
        <p:spPr>
          <a:xfrm>
            <a:off x="0" y="990600"/>
            <a:ext cx="9144000" cy="4339650"/>
          </a:xfrm>
          <a:prstGeom prst="rect">
            <a:avLst/>
          </a:prstGeom>
        </p:spPr>
        <p:txBody>
          <a:bodyPr wrap="square">
            <a:spAutoFit/>
          </a:bodyPr>
          <a:lstStyle/>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Ngày nay việc thu thập  ý kiến, cảm xúc phản hồi đánh giá của con người trong trong các vấn đề là một việc rất phổ biến mà dựa vào đó ta có thể đưa ra những đánh giá, nhận xét cho các vấn đề liên quan.</a:t>
            </a:r>
          </a:p>
          <a:p>
            <a:pPr marL="342900" indent="-342900">
              <a:lnSpc>
                <a:spcPct val="150000"/>
              </a:lnSpc>
              <a:buFont typeface="Wingdings" pitchFamily="2" charset="2"/>
              <a:buChar char="v"/>
            </a:pPr>
            <a:r>
              <a:rPr lang="vi-VN" sz="2300" dirty="0">
                <a:solidFill>
                  <a:schemeClr val="tx2">
                    <a:lumMod val="50000"/>
                  </a:schemeClr>
                </a:solidFill>
                <a:latin typeface="Times New Roman" pitchFamily="18" charset="0"/>
                <a:cs typeface="Times New Roman" pitchFamily="18" charset="0"/>
              </a:rPr>
              <a:t>Một vài lĩnh vực phổ biến cho việc thu thập và sử dụng ý kiến phản hồi như :</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Kinh nghiệm cá nhân và ý kiến đánh giá, diễn đàn, blog,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Nhận xét về bài viết, vấn đề, chủ đề, bài đánh giá, v.v.</a:t>
            </a:r>
          </a:p>
          <a:p>
            <a:pPr marL="914400" lvl="1" indent="-457200">
              <a:lnSpc>
                <a:spcPct val="150000"/>
              </a:lnSpc>
              <a:buFont typeface="Wingdings" pitchFamily="2" charset="2"/>
              <a:buChar char="§"/>
            </a:pPr>
            <a:r>
              <a:rPr lang="vi-VN" sz="2300" dirty="0">
                <a:solidFill>
                  <a:schemeClr val="tx2">
                    <a:lumMod val="50000"/>
                  </a:schemeClr>
                </a:solidFill>
                <a:latin typeface="Times New Roman" pitchFamily="18" charset="0"/>
                <a:cs typeface="Times New Roman" pitchFamily="18" charset="0"/>
              </a:rPr>
              <a:t>Thông tin phản hồi sản phẩm tại các trang bán hàng trực tuyến</a:t>
            </a:r>
          </a:p>
        </p:txBody>
      </p:sp>
    </p:spTree>
    <p:extLst>
      <p:ext uri="{BB962C8B-B14F-4D97-AF65-F5344CB8AC3E}">
        <p14:creationId xmlns:p14="http://schemas.microsoft.com/office/powerpoint/2010/main" val="232397335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5</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Các doanh nghiệp và tổ chức</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sản phẩm và dịch vụ ,</a:t>
            </a:r>
            <a:r>
              <a:rPr lang="en-US" sz="2400" dirty="0" smtClean="0">
                <a:solidFill>
                  <a:schemeClr val="tx2">
                    <a:lumMod val="50000"/>
                  </a:schemeClr>
                </a:solidFill>
                <a:latin typeface="Times New Roman" pitchFamily="18" charset="0"/>
                <a:cs typeface="Times New Roman" pitchFamily="18" charset="0"/>
              </a:rPr>
              <a:t> </a:t>
            </a:r>
            <a:r>
              <a:rPr lang="en-US" sz="2400" dirty="0">
                <a:solidFill>
                  <a:schemeClr val="tx2">
                    <a:lumMod val="50000"/>
                  </a:schemeClr>
                </a:solidFill>
                <a:latin typeface="Times New Roman" pitchFamily="18" charset="0"/>
                <a:cs typeface="Times New Roman" pitchFamily="18" charset="0"/>
              </a:rPr>
              <a:t>thông tin thị trường.</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Các doanh nghiệp </a:t>
            </a:r>
            <a:r>
              <a:rPr lang="en-US" sz="2400" dirty="0" smtClean="0">
                <a:solidFill>
                  <a:schemeClr val="tx2">
                    <a:lumMod val="50000"/>
                  </a:schemeClr>
                </a:solidFill>
                <a:latin typeface="Times New Roman" pitchFamily="18" charset="0"/>
                <a:cs typeface="Times New Roman" pitchFamily="18" charset="0"/>
              </a:rPr>
              <a:t>tìm </a:t>
            </a:r>
            <a:r>
              <a:rPr lang="en-US" sz="2400" dirty="0">
                <a:solidFill>
                  <a:schemeClr val="tx2">
                    <a:lumMod val="50000"/>
                  </a:schemeClr>
                </a:solidFill>
                <a:latin typeface="Times New Roman" pitchFamily="18" charset="0"/>
                <a:cs typeface="Times New Roman" pitchFamily="18" charset="0"/>
              </a:rPr>
              <a:t>kiếm ý kiến của người tiêu dùng bằng cách sử dụng tư vấn, khảo sát và nhóm tập trung, v.v.</a:t>
            </a:r>
          </a:p>
          <a:p>
            <a:pPr marL="342900" lvl="0" indent="-342900">
              <a:lnSpc>
                <a:spcPct val="150000"/>
              </a:lnSpc>
              <a:buFont typeface="Wingdings" pitchFamily="2" charset="2"/>
              <a:buChar char="v"/>
            </a:pPr>
            <a:r>
              <a:rPr lang="en-US" sz="2400" dirty="0">
                <a:solidFill>
                  <a:schemeClr val="tx2">
                    <a:lumMod val="50000"/>
                  </a:schemeClr>
                </a:solidFill>
                <a:latin typeface="Times New Roman" pitchFamily="18" charset="0"/>
                <a:cs typeface="Times New Roman" pitchFamily="18" charset="0"/>
              </a:rPr>
              <a:t>Cá nhân</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Ra quyết định mua sản phẩm hoặc sử dụng dịch vụ.</a:t>
            </a:r>
          </a:p>
          <a:p>
            <a:pPr marL="800100" lvl="1" indent="-342900">
              <a:lnSpc>
                <a:spcPct val="150000"/>
              </a:lnSpc>
              <a:buFont typeface="Wingdings" pitchFamily="2" charset="2"/>
              <a:buChar char="§"/>
            </a:pPr>
            <a:r>
              <a:rPr lang="en-US" sz="2400" dirty="0">
                <a:solidFill>
                  <a:schemeClr val="tx2">
                    <a:lumMod val="50000"/>
                  </a:schemeClr>
                </a:solidFill>
                <a:latin typeface="Times New Roman" pitchFamily="18" charset="0"/>
                <a:cs typeface="Times New Roman" pitchFamily="18" charset="0"/>
              </a:rPr>
              <a:t>Tìm ý kiến công chúng về các ứng cử viên và vấn đề chính trị.</a:t>
            </a: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Ứng dụng của việc 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15574044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6</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6" name="TextBox 5"/>
          <p:cNvSpPr txBox="1"/>
          <p:nvPr/>
        </p:nvSpPr>
        <p:spPr>
          <a:xfrm>
            <a:off x="228600" y="1600200"/>
            <a:ext cx="8686800" cy="3970318"/>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Việc khai thác dữ liệu trong lĩnh vực giáo dục gần đây chú trọng và quan tâm góp phần lớn cải thiện chất lượng giáo dục.</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Từ những thực tế ở trường Đại học Công Nghệ TP.HCM là việc phân tích đánh giá </a:t>
            </a:r>
            <a:r>
              <a:rPr lang="en-US" sz="2400" dirty="0">
                <a:solidFill>
                  <a:schemeClr val="tx2">
                    <a:lumMod val="50000"/>
                  </a:schemeClr>
                </a:solidFill>
                <a:latin typeface="Times New Roman" pitchFamily="18" charset="0"/>
                <a:cs typeface="Times New Roman" pitchFamily="18" charset="0"/>
              </a:rPr>
              <a:t>ý kiến</a:t>
            </a:r>
            <a:r>
              <a:rPr lang="en-US" sz="2400" dirty="0" smtClean="0">
                <a:solidFill>
                  <a:schemeClr val="tx2">
                    <a:lumMod val="50000"/>
                  </a:schemeClr>
                </a:solidFill>
                <a:latin typeface="Times New Roman" pitchFamily="18" charset="0"/>
                <a:cs typeface="Times New Roman" pitchFamily="18" charset="0"/>
              </a:rPr>
              <a:t> khảo sát sinh viên về chất lượng giảng dạy mỗi học kỳ đều được làm thủ công. Vì thế nhu cầu về một hệ thống phân tích ý kiến đánh giá tự động và hiệu quả là có thật.</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Lý do chọn đề tài</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09234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7</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sz="3200" dirty="0" smtClean="0"/>
              <a:t>1. GIỚI THIỆU ĐỀ TÀI</a:t>
            </a:r>
            <a:endParaRPr lang="en-US" sz="3200" dirty="0"/>
          </a:p>
        </p:txBody>
      </p:sp>
      <p:sp>
        <p:nvSpPr>
          <p:cNvPr id="7" name="TextBox 6"/>
          <p:cNvSpPr txBox="1"/>
          <p:nvPr/>
        </p:nvSpPr>
        <p:spPr>
          <a:xfrm>
            <a:off x="228600" y="1600200"/>
            <a:ext cx="8686800" cy="4524315"/>
          </a:xfrm>
          <a:prstGeom prst="rect">
            <a:avLst/>
          </a:prstGeom>
          <a:noFill/>
        </p:spPr>
        <p:txBody>
          <a:bodyPr wrap="square" rtlCol="0">
            <a:spAutoFit/>
          </a:bodyPr>
          <a:lstStyle/>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Tìm hiểu về các phương pháp phân tích ý </a:t>
            </a:r>
            <a:r>
              <a:rPr lang="en-US" sz="2400" dirty="0" err="1" smtClean="0">
                <a:solidFill>
                  <a:schemeClr val="tx2">
                    <a:lumMod val="50000"/>
                  </a:schemeClr>
                </a:solidFill>
                <a:latin typeface="Times New Roman" pitchFamily="18" charset="0"/>
                <a:cs typeface="Times New Roman" pitchFamily="18" charset="0"/>
              </a:rPr>
              <a:t>kiến</a:t>
            </a:r>
            <a:r>
              <a:rPr lang="en-US" sz="2400" dirty="0" smtClean="0">
                <a:solidFill>
                  <a:schemeClr val="tx2">
                    <a:lumMod val="50000"/>
                  </a:schemeClr>
                </a:solidFill>
                <a:latin typeface="Times New Roman" pitchFamily="18" charset="0"/>
                <a:cs typeface="Times New Roman" pitchFamily="18" charset="0"/>
              </a:rPr>
              <a:t> </a:t>
            </a:r>
            <a:r>
              <a:rPr lang="en-US" sz="2400" dirty="0" smtClean="0">
                <a:solidFill>
                  <a:schemeClr val="tx2">
                    <a:lumMod val="50000"/>
                  </a:schemeClr>
                </a:solidFill>
                <a:latin typeface="Times New Roman" pitchFamily="18" charset="0"/>
                <a:cs typeface="Times New Roman" pitchFamily="18" charset="0"/>
              </a:rPr>
              <a:t>(</a:t>
            </a:r>
            <a:r>
              <a:rPr lang="en-US" sz="2400" dirty="0" err="1" smtClean="0">
                <a:solidFill>
                  <a:schemeClr val="tx2">
                    <a:lumMod val="50000"/>
                  </a:schemeClr>
                </a:solidFill>
                <a:latin typeface="Times New Roman" pitchFamily="18" charset="0"/>
                <a:cs typeface="Times New Roman" pitchFamily="18" charset="0"/>
              </a:rPr>
              <a:t>đưa</a:t>
            </a:r>
            <a:r>
              <a:rPr lang="en-US" sz="2400" dirty="0" smtClean="0">
                <a:solidFill>
                  <a:schemeClr val="tx2">
                    <a:lumMod val="50000"/>
                  </a:schemeClr>
                </a:solidFill>
                <a:latin typeface="Times New Roman" pitchFamily="18" charset="0"/>
                <a:cs typeface="Times New Roman" pitchFamily="18" charset="0"/>
              </a:rPr>
              <a:t> </a:t>
            </a:r>
            <a:r>
              <a:rPr lang="en-US" sz="2400" dirty="0" err="1" smtClean="0">
                <a:solidFill>
                  <a:schemeClr val="tx2">
                    <a:lumMod val="50000"/>
                  </a:schemeClr>
                </a:solidFill>
                <a:latin typeface="Times New Roman" pitchFamily="18" charset="0"/>
                <a:cs typeface="Times New Roman" pitchFamily="18" charset="0"/>
              </a:rPr>
              <a:t>về</a:t>
            </a:r>
            <a:r>
              <a:rPr lang="en-US" sz="2400" dirty="0" smtClean="0">
                <a:solidFill>
                  <a:schemeClr val="tx2">
                    <a:lumMod val="50000"/>
                  </a:schemeClr>
                </a:solidFill>
                <a:latin typeface="Times New Roman" pitchFamily="18" charset="0"/>
                <a:cs typeface="Times New Roman" pitchFamily="18" charset="0"/>
              </a:rPr>
              <a:t> </a:t>
            </a:r>
            <a:r>
              <a:rPr lang="en-US" sz="2400" dirty="0" err="1" smtClean="0">
                <a:solidFill>
                  <a:schemeClr val="tx2">
                    <a:lumMod val="50000"/>
                  </a:schemeClr>
                </a:solidFill>
                <a:latin typeface="Times New Roman" pitchFamily="18" charset="0"/>
                <a:cs typeface="Times New Roman" pitchFamily="18" charset="0"/>
              </a:rPr>
              <a:t>bài</a:t>
            </a:r>
            <a:r>
              <a:rPr lang="en-US" sz="2400" dirty="0" smtClean="0">
                <a:solidFill>
                  <a:schemeClr val="tx2">
                    <a:lumMod val="50000"/>
                  </a:schemeClr>
                </a:solidFill>
                <a:latin typeface="Times New Roman" pitchFamily="18" charset="0"/>
                <a:cs typeface="Times New Roman" pitchFamily="18" charset="0"/>
              </a:rPr>
              <a:t> </a:t>
            </a:r>
            <a:r>
              <a:rPr lang="en-US" sz="2400" dirty="0" err="1" smtClean="0">
                <a:solidFill>
                  <a:schemeClr val="tx2">
                    <a:lumMod val="50000"/>
                  </a:schemeClr>
                </a:solidFill>
                <a:latin typeface="Times New Roman" pitchFamily="18" charset="0"/>
                <a:cs typeface="Times New Roman" pitchFamily="18" charset="0"/>
              </a:rPr>
              <a:t>toàn</a:t>
            </a:r>
            <a:r>
              <a:rPr lang="en-US" sz="2400" dirty="0" smtClean="0">
                <a:solidFill>
                  <a:schemeClr val="tx2">
                    <a:lumMod val="50000"/>
                  </a:schemeClr>
                </a:solidFill>
                <a:latin typeface="Times New Roman" pitchFamily="18" charset="0"/>
                <a:cs typeface="Times New Roman" pitchFamily="18" charset="0"/>
              </a:rPr>
              <a:t> </a:t>
            </a:r>
            <a:r>
              <a:rPr lang="en-US" sz="2400" dirty="0" err="1" smtClean="0">
                <a:solidFill>
                  <a:schemeClr val="tx2">
                    <a:lumMod val="50000"/>
                  </a:schemeClr>
                </a:solidFill>
                <a:latin typeface="Times New Roman" pitchFamily="18" charset="0"/>
                <a:cs typeface="Times New Roman" pitchFamily="18" charset="0"/>
              </a:rPr>
              <a:t>phân</a:t>
            </a:r>
            <a:r>
              <a:rPr lang="en-US" sz="2400" dirty="0" smtClean="0">
                <a:solidFill>
                  <a:schemeClr val="tx2">
                    <a:lumMod val="50000"/>
                  </a:schemeClr>
                </a:solidFill>
                <a:latin typeface="Times New Roman" pitchFamily="18" charset="0"/>
                <a:cs typeface="Times New Roman" pitchFamily="18" charset="0"/>
              </a:rPr>
              <a:t> </a:t>
            </a:r>
            <a:r>
              <a:rPr lang="en-US" sz="2400" dirty="0" smtClean="0">
                <a:solidFill>
                  <a:schemeClr val="tx2">
                    <a:lumMod val="50000"/>
                  </a:schemeClr>
                </a:solidFill>
                <a:latin typeface="Times New Roman" pitchFamily="18" charset="0"/>
                <a:cs typeface="Times New Roman" pitchFamily="18" charset="0"/>
              </a:rPr>
              <a:t>lớp </a:t>
            </a:r>
            <a:r>
              <a:rPr lang="en-US" sz="2400" dirty="0" err="1" smtClean="0">
                <a:solidFill>
                  <a:schemeClr val="tx2">
                    <a:lumMod val="50000"/>
                  </a:schemeClr>
                </a:solidFill>
                <a:latin typeface="Times New Roman" pitchFamily="18" charset="0"/>
                <a:cs typeface="Times New Roman" pitchFamily="18" charset="0"/>
              </a:rPr>
              <a:t>dữ</a:t>
            </a:r>
            <a:r>
              <a:rPr lang="en-US" sz="2400" dirty="0" smtClean="0">
                <a:solidFill>
                  <a:schemeClr val="tx2">
                    <a:lumMod val="50000"/>
                  </a:schemeClr>
                </a:solidFill>
                <a:latin typeface="Times New Roman" pitchFamily="18" charset="0"/>
                <a:cs typeface="Times New Roman" pitchFamily="18" charset="0"/>
              </a:rPr>
              <a:t> </a:t>
            </a:r>
            <a:r>
              <a:rPr lang="en-US" sz="2400" dirty="0" err="1" smtClean="0">
                <a:solidFill>
                  <a:schemeClr val="tx2">
                    <a:lumMod val="50000"/>
                  </a:schemeClr>
                </a:solidFill>
                <a:latin typeface="Times New Roman" pitchFamily="18" charset="0"/>
                <a:cs typeface="Times New Roman" pitchFamily="18" charset="0"/>
              </a:rPr>
              <a:t>liệu</a:t>
            </a:r>
            <a:r>
              <a:rPr lang="en-US" sz="2400" dirty="0" smtClean="0">
                <a:solidFill>
                  <a:schemeClr val="tx2">
                    <a:lumMod val="50000"/>
                  </a:schemeClr>
                </a:solidFill>
                <a:latin typeface="Times New Roman" pitchFamily="18" charset="0"/>
                <a:cs typeface="Times New Roman" pitchFamily="18" charset="0"/>
              </a:rPr>
              <a:t>).</a:t>
            </a: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Giải quyết bài toán phân tích ý kiến khảo sát chất lượng giảng dạy của giảng viên tại Trường Đại học Công Nghệ TP.HCM.</a:t>
            </a:r>
          </a:p>
          <a:p>
            <a:pPr marL="342900" lvl="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lvl="0" indent="-342900">
              <a:lnSpc>
                <a:spcPct val="150000"/>
              </a:lnSpc>
              <a:buFont typeface="Wingdings" pitchFamily="2" charset="2"/>
              <a:buChar char="v"/>
            </a:pPr>
            <a:r>
              <a:rPr lang="en-US" sz="2400" dirty="0" smtClean="0">
                <a:solidFill>
                  <a:schemeClr val="tx2">
                    <a:lumMod val="50000"/>
                  </a:schemeClr>
                </a:solidFill>
                <a:latin typeface="Times New Roman" pitchFamily="18" charset="0"/>
                <a:cs typeface="Times New Roman" pitchFamily="18" charset="0"/>
              </a:rPr>
              <a:t>So sánh độ hiệu quả của các phương pháp phân lớp khác nhau trên bài toán phân tích ý kiến khảo sát chất lượng giảng dạy.</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Mục tiêu luận văn</a:t>
            </a:r>
          </a:p>
        </p:txBody>
      </p:sp>
    </p:spTree>
    <p:extLst>
      <p:ext uri="{BB962C8B-B14F-4D97-AF65-F5344CB8AC3E}">
        <p14:creationId xmlns:p14="http://schemas.microsoft.com/office/powerpoint/2010/main" val="2135413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8</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6" name="TextBox 5"/>
          <p:cNvSpPr txBox="1"/>
          <p:nvPr/>
        </p:nvSpPr>
        <p:spPr>
          <a:xfrm>
            <a:off x="228600" y="1524000"/>
            <a:ext cx="8915400" cy="3785652"/>
          </a:xfrm>
          <a:prstGeom prst="rect">
            <a:avLst/>
          </a:prstGeom>
          <a:noFill/>
        </p:spPr>
        <p:txBody>
          <a:bodyPr wrap="square" rtlCol="0">
            <a:spAutoFit/>
          </a:bodyPr>
          <a:lstStyle/>
          <a:p>
            <a:pPr>
              <a:lnSpc>
                <a:spcPct val="200000"/>
              </a:lnSpc>
            </a:pPr>
            <a:r>
              <a:rPr lang="en-US" sz="2400" dirty="0">
                <a:solidFill>
                  <a:schemeClr val="tx2">
                    <a:lumMod val="50000"/>
                  </a:schemeClr>
                </a:solidFill>
                <a:latin typeface="Times New Roman" pitchFamily="18" charset="0"/>
                <a:cs typeface="Times New Roman" pitchFamily="18" charset="0"/>
              </a:rPr>
              <a:t>P</a:t>
            </a:r>
            <a:r>
              <a:rPr lang="vi-VN" sz="2400" dirty="0" smtClean="0">
                <a:solidFill>
                  <a:schemeClr val="tx2">
                    <a:lumMod val="50000"/>
                  </a:schemeClr>
                </a:solidFill>
                <a:latin typeface="Times New Roman" pitchFamily="18" charset="0"/>
                <a:cs typeface="Times New Roman" pitchFamily="18" charset="0"/>
              </a:rPr>
              <a:t>hân </a:t>
            </a:r>
            <a:r>
              <a:rPr lang="vi-VN" sz="2400" dirty="0">
                <a:solidFill>
                  <a:schemeClr val="tx2">
                    <a:lumMod val="50000"/>
                  </a:schemeClr>
                </a:solidFill>
                <a:latin typeface="Times New Roman" pitchFamily="18" charset="0"/>
                <a:cs typeface="Times New Roman" pitchFamily="18" charset="0"/>
              </a:rPr>
              <a:t>tích ý kiến được chia làm 4 hướng nghiên cứu </a:t>
            </a:r>
            <a:r>
              <a:rPr lang="vi-VN" sz="2400" dirty="0" smtClean="0">
                <a:solidFill>
                  <a:schemeClr val="tx2">
                    <a:lumMod val="50000"/>
                  </a:schemeClr>
                </a:solidFill>
                <a:latin typeface="Times New Roman" pitchFamily="18" charset="0"/>
                <a:cs typeface="Times New Roman" pitchFamily="18" charset="0"/>
              </a:rPr>
              <a:t>chính:</a:t>
            </a:r>
            <a:endParaRPr lang="vi-VN" sz="2400" dirty="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Phân </a:t>
            </a:r>
            <a:r>
              <a:rPr lang="vi-VN" sz="2400" dirty="0">
                <a:solidFill>
                  <a:schemeClr val="tx2">
                    <a:lumMod val="50000"/>
                  </a:schemeClr>
                </a:solidFill>
                <a:latin typeface="Times New Roman" pitchFamily="18" charset="0"/>
                <a:cs typeface="Times New Roman" pitchFamily="18" charset="0"/>
              </a:rPr>
              <a:t>lớp chủ </a:t>
            </a:r>
            <a:r>
              <a:rPr lang="vi-VN" sz="2400" dirty="0" smtClean="0">
                <a:solidFill>
                  <a:schemeClr val="tx2">
                    <a:lumMod val="50000"/>
                  </a:schemeClr>
                </a:solidFill>
                <a:latin typeface="Times New Roman" pitchFamily="18" charset="0"/>
                <a:cs typeface="Times New Roman" pitchFamily="18" charset="0"/>
              </a:rPr>
              <a:t>quan.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b="1" dirty="0" smtClean="0">
                <a:solidFill>
                  <a:schemeClr val="tx2">
                    <a:lumMod val="50000"/>
                  </a:schemeClr>
                </a:solidFill>
                <a:latin typeface="Times New Roman" pitchFamily="18" charset="0"/>
                <a:cs typeface="Times New Roman" pitchFamily="18" charset="0"/>
              </a:rPr>
              <a:t>Phân </a:t>
            </a:r>
            <a:r>
              <a:rPr lang="vi-VN" sz="2400" b="1" dirty="0">
                <a:solidFill>
                  <a:schemeClr val="tx2">
                    <a:lumMod val="50000"/>
                  </a:schemeClr>
                </a:solidFill>
                <a:latin typeface="Times New Roman" pitchFamily="18" charset="0"/>
                <a:cs typeface="Times New Roman" pitchFamily="18" charset="0"/>
              </a:rPr>
              <a:t>lớp cảm </a:t>
            </a:r>
            <a:r>
              <a:rPr lang="vi-VN" sz="2400" b="1" dirty="0" smtClean="0">
                <a:solidFill>
                  <a:schemeClr val="tx2">
                    <a:lumMod val="50000"/>
                  </a:schemeClr>
                </a:solidFill>
                <a:latin typeface="Times New Roman" pitchFamily="18" charset="0"/>
                <a:cs typeface="Times New Roman" pitchFamily="18" charset="0"/>
              </a:rPr>
              <a:t>xúc.</a:t>
            </a:r>
            <a:endParaRPr lang="en-US" sz="2400" b="1"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Tóm </a:t>
            </a:r>
            <a:r>
              <a:rPr lang="vi-VN" sz="2400" dirty="0">
                <a:solidFill>
                  <a:schemeClr val="tx2">
                    <a:lumMod val="50000"/>
                  </a:schemeClr>
                </a:solidFill>
                <a:latin typeface="Times New Roman" pitchFamily="18" charset="0"/>
                <a:cs typeface="Times New Roman" pitchFamily="18" charset="0"/>
              </a:rPr>
              <a:t>tắt ý </a:t>
            </a:r>
            <a:r>
              <a:rPr lang="vi-VN" sz="2400" dirty="0" smtClean="0">
                <a:solidFill>
                  <a:schemeClr val="tx2">
                    <a:lumMod val="50000"/>
                  </a:schemeClr>
                </a:solidFill>
                <a:latin typeface="Times New Roman" pitchFamily="18" charset="0"/>
                <a:cs typeface="Times New Roman" pitchFamily="18" charset="0"/>
              </a:rPr>
              <a:t>kiến.</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20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Khai </a:t>
            </a:r>
            <a:r>
              <a:rPr lang="vi-VN" sz="2400" dirty="0">
                <a:solidFill>
                  <a:schemeClr val="tx2">
                    <a:lumMod val="50000"/>
                  </a:schemeClr>
                </a:solidFill>
                <a:latin typeface="Times New Roman" pitchFamily="18" charset="0"/>
                <a:cs typeface="Times New Roman" pitchFamily="18" charset="0"/>
              </a:rPr>
              <a:t>thác ý kiến trên đặc </a:t>
            </a:r>
            <a:r>
              <a:rPr lang="vi-VN" sz="2400" dirty="0" smtClean="0">
                <a:solidFill>
                  <a:schemeClr val="tx2">
                    <a:lumMod val="50000"/>
                  </a:schemeClr>
                </a:solidFill>
                <a:latin typeface="Times New Roman" pitchFamily="18" charset="0"/>
                <a:cs typeface="Times New Roman" pitchFamily="18" charset="0"/>
              </a:rPr>
              <a:t>trưng.</a:t>
            </a:r>
            <a:endParaRPr lang="en-US" sz="2400" dirty="0">
              <a:solidFill>
                <a:schemeClr val="tx2">
                  <a:lumMod val="50000"/>
                </a:schemeClr>
              </a:solidFill>
              <a:latin typeface="Times New Roman" pitchFamily="18" charset="0"/>
              <a:cs typeface="Times New Roman" pitchFamily="18" charset="0"/>
            </a:endParaRPr>
          </a:p>
        </p:txBody>
      </p:sp>
      <p:sp>
        <p:nvSpPr>
          <p:cNvPr id="9" name="TextBox 8"/>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ý kiến</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34879225"/>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F32D12-589A-4C6C-9C18-7BB957B4D226}" type="slidenum">
              <a:rPr lang="en-US" smtClean="0"/>
              <a:pPr/>
              <a:t>9</a:t>
            </a:fld>
            <a:endParaRPr lang="en-US" dirty="0"/>
          </a:p>
        </p:txBody>
      </p:sp>
      <p:sp>
        <p:nvSpPr>
          <p:cNvPr id="3" name="Title 2"/>
          <p:cNvSpPr>
            <a:spLocks noGrp="1"/>
          </p:cNvSpPr>
          <p:nvPr>
            <p:ph type="title"/>
          </p:nvPr>
        </p:nvSpPr>
        <p:spPr>
          <a:xfrm>
            <a:off x="304800" y="76200"/>
            <a:ext cx="7620000" cy="639762"/>
          </a:xfrm>
          <a:prstGeom prst="rect">
            <a:avLst/>
          </a:prstGeom>
        </p:spPr>
        <p:txBody>
          <a:bodyPr/>
          <a:lstStyle/>
          <a:p>
            <a:r>
              <a:rPr lang="en-US" dirty="0"/>
              <a:t>2</a:t>
            </a:r>
            <a:r>
              <a:rPr lang="en-US" sz="3200" dirty="0" smtClean="0"/>
              <a:t>. </a:t>
            </a:r>
            <a:r>
              <a:rPr lang="en-US" dirty="0" smtClean="0"/>
              <a:t>NỘI DUNG NGHIÊN CỨU</a:t>
            </a:r>
            <a:endParaRPr lang="en-US" sz="3200" dirty="0"/>
          </a:p>
        </p:txBody>
      </p:sp>
      <p:sp>
        <p:nvSpPr>
          <p:cNvPr id="7" name="TextBox 6"/>
          <p:cNvSpPr txBox="1"/>
          <p:nvPr/>
        </p:nvSpPr>
        <p:spPr>
          <a:xfrm>
            <a:off x="228600" y="1524000"/>
            <a:ext cx="8915400" cy="2862322"/>
          </a:xfrm>
          <a:prstGeom prst="rect">
            <a:avLst/>
          </a:prstGeom>
          <a:noFill/>
        </p:spPr>
        <p:txBody>
          <a:bodyPr wrap="square" rtlCol="0">
            <a:spAutoFit/>
          </a:bodyPr>
          <a:lstStyle/>
          <a:p>
            <a:pPr marL="342900" indent="-342900">
              <a:lnSpc>
                <a:spcPct val="150000"/>
              </a:lnSpc>
              <a:buFont typeface="Wingdings" pitchFamily="2" charset="2"/>
              <a:buChar char="v"/>
            </a:pPr>
            <a:r>
              <a:rPr lang="vi-VN" sz="2400" dirty="0">
                <a:solidFill>
                  <a:schemeClr val="tx2">
                    <a:lumMod val="50000"/>
                  </a:schemeClr>
                </a:solidFill>
                <a:latin typeface="Times New Roman" pitchFamily="18" charset="0"/>
                <a:cs typeface="Times New Roman" pitchFamily="18" charset="0"/>
              </a:rPr>
              <a:t>Phân tích cảm xúc (Sentiment analysis) là nhằm phát hiện ra thái </a:t>
            </a:r>
            <a:r>
              <a:rPr lang="vi-VN" sz="2400" dirty="0" smtClean="0">
                <a:solidFill>
                  <a:schemeClr val="tx2">
                    <a:lumMod val="50000"/>
                  </a:schemeClr>
                </a:solidFill>
                <a:latin typeface="Times New Roman" pitchFamily="18" charset="0"/>
                <a:cs typeface="Times New Roman" pitchFamily="18" charset="0"/>
              </a:rPr>
              <a:t>độ, </a:t>
            </a:r>
            <a:r>
              <a:rPr lang="vi-VN" sz="2400" dirty="0">
                <a:solidFill>
                  <a:schemeClr val="tx2">
                    <a:lumMod val="50000"/>
                  </a:schemeClr>
                </a:solidFill>
                <a:latin typeface="Times New Roman" pitchFamily="18" charset="0"/>
                <a:cs typeface="Times New Roman" pitchFamily="18" charset="0"/>
              </a:rPr>
              <a:t>màu sắc tình cảm, khuynh hướng niềm tin trong một vấn đề nào đó. </a:t>
            </a: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endParaRPr lang="en-US" sz="2400" dirty="0" smtClean="0">
              <a:solidFill>
                <a:schemeClr val="tx2">
                  <a:lumMod val="50000"/>
                </a:schemeClr>
              </a:solidFill>
              <a:latin typeface="Times New Roman" pitchFamily="18" charset="0"/>
              <a:cs typeface="Times New Roman" pitchFamily="18" charset="0"/>
            </a:endParaRPr>
          </a:p>
          <a:p>
            <a:pPr marL="342900" indent="-342900">
              <a:lnSpc>
                <a:spcPct val="150000"/>
              </a:lnSpc>
              <a:buFont typeface="Wingdings" pitchFamily="2" charset="2"/>
              <a:buChar char="v"/>
            </a:pPr>
            <a:r>
              <a:rPr lang="vi-VN" sz="2400" dirty="0" smtClean="0">
                <a:solidFill>
                  <a:schemeClr val="tx2">
                    <a:lumMod val="50000"/>
                  </a:schemeClr>
                </a:solidFill>
                <a:latin typeface="Times New Roman" pitchFamily="18" charset="0"/>
                <a:cs typeface="Times New Roman" pitchFamily="18" charset="0"/>
              </a:rPr>
              <a:t>Bài</a:t>
            </a:r>
            <a:r>
              <a:rPr lang="en-US" sz="2400" dirty="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toán phân tích cảm xúc là bài toán dạng phân lớp cảm xúc dựa trên văn bản ngôn</a:t>
            </a:r>
            <a:r>
              <a:rPr lang="en-US" sz="2400" dirty="0" smtClean="0">
                <a:solidFill>
                  <a:schemeClr val="tx2">
                    <a:lumMod val="50000"/>
                  </a:schemeClr>
                </a:solidFill>
                <a:latin typeface="Times New Roman" pitchFamily="18" charset="0"/>
                <a:cs typeface="Times New Roman" pitchFamily="18" charset="0"/>
              </a:rPr>
              <a:t> </a:t>
            </a:r>
            <a:r>
              <a:rPr lang="vi-VN" sz="2400" dirty="0" smtClean="0">
                <a:solidFill>
                  <a:schemeClr val="tx2">
                    <a:lumMod val="50000"/>
                  </a:schemeClr>
                </a:solidFill>
                <a:latin typeface="Times New Roman" pitchFamily="18" charset="0"/>
                <a:cs typeface="Times New Roman" pitchFamily="18" charset="0"/>
              </a:rPr>
              <a:t>ngữ tự nhiên</a:t>
            </a:r>
            <a:r>
              <a:rPr lang="en-US" sz="2400" dirty="0" smtClean="0">
                <a:solidFill>
                  <a:schemeClr val="tx2">
                    <a:lumMod val="50000"/>
                  </a:schemeClr>
                </a:solidFill>
                <a:latin typeface="Times New Roman" pitchFamily="18" charset="0"/>
                <a:cs typeface="Times New Roman" pitchFamily="18" charset="0"/>
              </a:rPr>
              <a:t>.</a:t>
            </a:r>
            <a:endParaRPr lang="en-US" sz="2400" dirty="0">
              <a:solidFill>
                <a:schemeClr val="tx2">
                  <a:lumMod val="50000"/>
                </a:schemeClr>
              </a:solidFill>
              <a:latin typeface="Times New Roman" pitchFamily="18" charset="0"/>
              <a:cs typeface="Times New Roman" pitchFamily="18" charset="0"/>
            </a:endParaRPr>
          </a:p>
        </p:txBody>
      </p:sp>
      <p:sp>
        <p:nvSpPr>
          <p:cNvPr id="8" name="TextBox 7"/>
          <p:cNvSpPr txBox="1"/>
          <p:nvPr/>
        </p:nvSpPr>
        <p:spPr>
          <a:xfrm>
            <a:off x="228600" y="1066800"/>
            <a:ext cx="7239000" cy="523220"/>
          </a:xfrm>
          <a:prstGeom prst="rect">
            <a:avLst/>
          </a:prstGeom>
          <a:noFill/>
        </p:spPr>
        <p:txBody>
          <a:bodyPr wrap="square" rtlCol="0">
            <a:spAutoFit/>
          </a:bodyPr>
          <a:lstStyle/>
          <a:p>
            <a:r>
              <a:rPr lang="en-US" sz="2800" b="1" dirty="0" smtClean="0">
                <a:solidFill>
                  <a:schemeClr val="tx2">
                    <a:lumMod val="50000"/>
                  </a:schemeClr>
                </a:solidFill>
                <a:latin typeface="Times New Roman" pitchFamily="18" charset="0"/>
                <a:cs typeface="Times New Roman" pitchFamily="18" charset="0"/>
              </a:rPr>
              <a:t>Phân tích cảm xúc</a:t>
            </a:r>
            <a:endParaRPr lang="en-US" sz="2800" b="1"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19319229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1">
          <a:blip xmlns:r="http://schemas.openxmlformats.org/officeDocument/2006/relationships" r:embed="rId1"/>
          <a:srcRect/>
          <a:stretch>
            <a:fillRect/>
          </a:stretch>
        </a:blip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808080"/>
        </a:dk1>
        <a:lt1>
          <a:srgbClr val="EADCC0"/>
        </a:lt1>
        <a:dk2>
          <a:srgbClr val="F97407"/>
        </a:dk2>
        <a:lt2>
          <a:srgbClr val="E65D00"/>
        </a:lt2>
        <a:accent1>
          <a:srgbClr val="FBCF2D"/>
        </a:accent1>
        <a:accent2>
          <a:srgbClr val="5C8CDA"/>
        </a:accent2>
        <a:accent3>
          <a:srgbClr val="FBBCAA"/>
        </a:accent3>
        <a:accent4>
          <a:srgbClr val="C8BCA4"/>
        </a:accent4>
        <a:accent5>
          <a:srgbClr val="FDE4AD"/>
        </a:accent5>
        <a:accent6>
          <a:srgbClr val="537EC5"/>
        </a:accent6>
        <a:hlink>
          <a:srgbClr val="87D242"/>
        </a:hlink>
        <a:folHlink>
          <a:srgbClr val="DA6478"/>
        </a:folHlink>
      </a:clrScheme>
      <a:clrMap bg1="dk2" tx1="lt1" bg2="dk1" tx2="lt2" accent1="accent1" accent2="accent2" accent3="accent3" accent4="accent4" accent5="accent5" accent6="accent6" hlink="hlink" folHlink="folHlink"/>
    </a:extraClrScheme>
    <a:extraClrScheme>
      <a:clrScheme name="Default Design 2">
        <a:dk1>
          <a:srgbClr val="808080"/>
        </a:dk1>
        <a:lt1>
          <a:srgbClr val="9BD3E5"/>
        </a:lt1>
        <a:dk2>
          <a:srgbClr val="357DA9"/>
        </a:dk2>
        <a:lt2>
          <a:srgbClr val="101C56"/>
        </a:lt2>
        <a:accent1>
          <a:srgbClr val="58BECC"/>
        </a:accent1>
        <a:accent2>
          <a:srgbClr val="8A5BDF"/>
        </a:accent2>
        <a:accent3>
          <a:srgbClr val="AEBFD1"/>
        </a:accent3>
        <a:accent4>
          <a:srgbClr val="84B4C3"/>
        </a:accent4>
        <a:accent5>
          <a:srgbClr val="B4DBE2"/>
        </a:accent5>
        <a:accent6>
          <a:srgbClr val="7D52CA"/>
        </a:accent6>
        <a:hlink>
          <a:srgbClr val="6ECC4C"/>
        </a:hlink>
        <a:folHlink>
          <a:srgbClr val="DD693B"/>
        </a:folHlink>
      </a:clrScheme>
      <a:clrMap bg1="dk2" tx1="lt1" bg2="dk1" tx2="lt2" accent1="accent1" accent2="accent2" accent3="accent3" accent4="accent4" accent5="accent5" accent6="accent6" hlink="hlink" folHlink="folHlink"/>
    </a:extraClrScheme>
    <a:extraClrScheme>
      <a:clrScheme name="Default Design 3">
        <a:dk1>
          <a:srgbClr val="808080"/>
        </a:dk1>
        <a:lt1>
          <a:srgbClr val="DDE89A"/>
        </a:lt1>
        <a:dk2>
          <a:srgbClr val="329A2A"/>
        </a:dk2>
        <a:lt2>
          <a:srgbClr val="185E25"/>
        </a:lt2>
        <a:accent1>
          <a:srgbClr val="80CB35"/>
        </a:accent1>
        <a:accent2>
          <a:srgbClr val="518CD3"/>
        </a:accent2>
        <a:accent3>
          <a:srgbClr val="ADCAAC"/>
        </a:accent3>
        <a:accent4>
          <a:srgbClr val="BDC683"/>
        </a:accent4>
        <a:accent5>
          <a:srgbClr val="C0E2AE"/>
        </a:accent5>
        <a:accent6>
          <a:srgbClr val="497EBF"/>
        </a:accent6>
        <a:hlink>
          <a:srgbClr val="E15D7C"/>
        </a:hlink>
        <a:folHlink>
          <a:srgbClr val="DB915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574TGp_natural_light.potx" id="{66D8022D-6F9F-4C9B-94EF-88C6969B74D4}" vid="{FDA5D0AE-BF4D-42F2-A8C7-09CB49CD25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412</TotalTime>
  <Words>1820</Words>
  <Application>Microsoft Office PowerPoint</Application>
  <PresentationFormat>On-screen Show (4:3)</PresentationFormat>
  <Paragraphs>360</Paragraphs>
  <Slides>32</Slides>
  <Notes>0</Notes>
  <HiddenSlides>2</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Theme1</vt:lpstr>
      <vt:lpstr>PowerPoint Presentation</vt:lpstr>
      <vt:lpstr>PowerPoint Presentation</vt:lpstr>
      <vt:lpstr>Nội Dung Trình Bày</vt:lpstr>
      <vt:lpstr>1. GIỚI THIỆU ĐỀ TÀI</vt:lpstr>
      <vt:lpstr>1. GIỚI THIỆU ĐỀ TÀI</vt:lpstr>
      <vt:lpstr>1. GIỚI THIỆU ĐỀ TÀI</vt:lpstr>
      <vt:lpstr>1. GIỚI THIỆU ĐỀ TÀI</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2. NỘI DUNG NGHIÊN CỨU</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3. THỰC NGHIỆM VÀ ĐÁNH GIÁ</vt:lpstr>
      <vt:lpstr>4. KẾT LUẬN VÀ HƯỚNG PHÁT TRIỂN</vt:lpstr>
      <vt:lpstr>4. KẾT LUẬN VÀ HƯỚNG PHÁT TRIỂN</vt:lpstr>
      <vt:lpstr>4. KẾT LUẬN VÀ HƯỚNG PHÁT TRIỂN</vt:lpstr>
      <vt:lpstr>4. KẾT LUẬN VÀ HƯỚNG PHÁT TRIỂN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MinQua</dc:creator>
  <cp:lastModifiedBy>Minh Quan</cp:lastModifiedBy>
  <cp:revision>71</cp:revision>
  <dcterms:created xsi:type="dcterms:W3CDTF">2006-08-16T00:00:00Z</dcterms:created>
  <dcterms:modified xsi:type="dcterms:W3CDTF">2021-01-14T15:05:02Z</dcterms:modified>
</cp:coreProperties>
</file>